
<file path=[Content_Types].xml><?xml version="1.0" encoding="utf-8"?>
<Types xmlns="http://schemas.openxmlformats.org/package/2006/content-types">
  <Default Extension="bin" ContentType="application/vnd.ms-office.activeX"/>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5.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activeX/activeX1.xml" ContentType="application/vnd.ms-office.activeX+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6.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7.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diagrams/data2.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72" r:id="rId4"/>
    <p:sldMasterId id="2147483684" r:id="rId5"/>
    <p:sldMasterId id="2147483756" r:id="rId6"/>
  </p:sldMasterIdLst>
  <p:notesMasterIdLst>
    <p:notesMasterId r:id="rId119"/>
  </p:notesMasterIdLst>
  <p:sldIdLst>
    <p:sldId id="432" r:id="rId7"/>
    <p:sldId id="304" r:id="rId8"/>
    <p:sldId id="256" r:id="rId9"/>
    <p:sldId id="303" r:id="rId10"/>
    <p:sldId id="453" r:id="rId11"/>
    <p:sldId id="417" r:id="rId12"/>
    <p:sldId id="330" r:id="rId13"/>
    <p:sldId id="398" r:id="rId14"/>
    <p:sldId id="414" r:id="rId15"/>
    <p:sldId id="401" r:id="rId16"/>
    <p:sldId id="400" r:id="rId17"/>
    <p:sldId id="435" r:id="rId18"/>
    <p:sldId id="436" r:id="rId19"/>
    <p:sldId id="437" r:id="rId20"/>
    <p:sldId id="454" r:id="rId21"/>
    <p:sldId id="439" r:id="rId22"/>
    <p:sldId id="441" r:id="rId23"/>
    <p:sldId id="348" r:id="rId24"/>
    <p:sldId id="350" r:id="rId25"/>
    <p:sldId id="349" r:id="rId26"/>
    <p:sldId id="419" r:id="rId27"/>
    <p:sldId id="420" r:id="rId28"/>
    <p:sldId id="440" r:id="rId29"/>
    <p:sldId id="329" r:id="rId30"/>
    <p:sldId id="449" r:id="rId31"/>
    <p:sldId id="458" r:id="rId32"/>
    <p:sldId id="451" r:id="rId33"/>
    <p:sldId id="402" r:id="rId34"/>
    <p:sldId id="403" r:id="rId35"/>
    <p:sldId id="456" r:id="rId36"/>
    <p:sldId id="407" r:id="rId37"/>
    <p:sldId id="406" r:id="rId38"/>
    <p:sldId id="404" r:id="rId39"/>
    <p:sldId id="405" r:id="rId40"/>
    <p:sldId id="260" r:id="rId41"/>
    <p:sldId id="357" r:id="rId42"/>
    <p:sldId id="421" r:id="rId43"/>
    <p:sldId id="423" r:id="rId44"/>
    <p:sldId id="424" r:id="rId45"/>
    <p:sldId id="425" r:id="rId46"/>
    <p:sldId id="293" r:id="rId47"/>
    <p:sldId id="267" r:id="rId48"/>
    <p:sldId id="368" r:id="rId49"/>
    <p:sldId id="269" r:id="rId50"/>
    <p:sldId id="465" r:id="rId51"/>
    <p:sldId id="429" r:id="rId52"/>
    <p:sldId id="467" r:id="rId53"/>
    <p:sldId id="473" r:id="rId54"/>
    <p:sldId id="474" r:id="rId55"/>
    <p:sldId id="261" r:id="rId56"/>
    <p:sldId id="358" r:id="rId57"/>
    <p:sldId id="443" r:id="rId58"/>
    <p:sldId id="444" r:id="rId59"/>
    <p:sldId id="446" r:id="rId60"/>
    <p:sldId id="302" r:id="rId61"/>
    <p:sldId id="445" r:id="rId62"/>
    <p:sldId id="460" r:id="rId63"/>
    <p:sldId id="442" r:id="rId64"/>
    <p:sldId id="475" r:id="rId65"/>
    <p:sldId id="461" r:id="rId66"/>
    <p:sldId id="495" r:id="rId67"/>
    <p:sldId id="459" r:id="rId68"/>
    <p:sldId id="476" r:id="rId69"/>
    <p:sldId id="466" r:id="rId70"/>
    <p:sldId id="262" r:id="rId71"/>
    <p:sldId id="463" r:id="rId72"/>
    <p:sldId id="462" r:id="rId73"/>
    <p:sldId id="464" r:id="rId74"/>
    <p:sldId id="470" r:id="rId75"/>
    <p:sldId id="472" r:id="rId76"/>
    <p:sldId id="477" r:id="rId77"/>
    <p:sldId id="394" r:id="rId78"/>
    <p:sldId id="490" r:id="rId79"/>
    <p:sldId id="483" r:id="rId80"/>
    <p:sldId id="484" r:id="rId81"/>
    <p:sldId id="308" r:id="rId82"/>
    <p:sldId id="312" r:id="rId83"/>
    <p:sldId id="313" r:id="rId84"/>
    <p:sldId id="491" r:id="rId85"/>
    <p:sldId id="311" r:id="rId86"/>
    <p:sldId id="482" r:id="rId87"/>
    <p:sldId id="493" r:id="rId88"/>
    <p:sldId id="318" r:id="rId89"/>
    <p:sldId id="319" r:id="rId90"/>
    <p:sldId id="320" r:id="rId91"/>
    <p:sldId id="321" r:id="rId92"/>
    <p:sldId id="322" r:id="rId93"/>
    <p:sldId id="323" r:id="rId94"/>
    <p:sldId id="324" r:id="rId95"/>
    <p:sldId id="325" r:id="rId96"/>
    <p:sldId id="499" r:id="rId97"/>
    <p:sldId id="497" r:id="rId98"/>
    <p:sldId id="498" r:id="rId99"/>
    <p:sldId id="314" r:id="rId100"/>
    <p:sldId id="309" r:id="rId101"/>
    <p:sldId id="351" r:id="rId102"/>
    <p:sldId id="471" r:id="rId103"/>
    <p:sldId id="479" r:id="rId104"/>
    <p:sldId id="263" r:id="rId105"/>
    <p:sldId id="496" r:id="rId106"/>
    <p:sldId id="481" r:id="rId107"/>
    <p:sldId id="489" r:id="rId108"/>
    <p:sldId id="395" r:id="rId109"/>
    <p:sldId id="396" r:id="rId110"/>
    <p:sldId id="480" r:id="rId111"/>
    <p:sldId id="457" r:id="rId112"/>
    <p:sldId id="310" r:id="rId113"/>
    <p:sldId id="485" r:id="rId114"/>
    <p:sldId id="257" r:id="rId115"/>
    <p:sldId id="492" r:id="rId116"/>
    <p:sldId id="494" r:id="rId117"/>
    <p:sldId id="487" r:id="rId1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FF"/>
    <a:srgbClr val="FF9900"/>
    <a:srgbClr val="0F9AA1"/>
    <a:srgbClr val="F16A05"/>
    <a:srgbClr val="717100"/>
    <a:srgbClr val="00FF00"/>
    <a:srgbClr val="00CC00"/>
    <a:srgbClr val="000000"/>
    <a:srgbClr val="0046D2"/>
    <a:srgbClr val="D67D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18" autoAdjust="0"/>
    <p:restoredTop sz="95498" autoAdjust="0"/>
  </p:normalViewPr>
  <p:slideViewPr>
    <p:cSldViewPr snapToGrid="0">
      <p:cViewPr varScale="1">
        <p:scale>
          <a:sx n="83" d="100"/>
          <a:sy n="83" d="100"/>
        </p:scale>
        <p:origin x="230" y="82"/>
      </p:cViewPr>
      <p:guideLst/>
    </p:cSldViewPr>
  </p:slideViewPr>
  <p:notesTextViewPr>
    <p:cViewPr>
      <p:scale>
        <a:sx n="1" d="1"/>
        <a:sy n="1" d="1"/>
      </p:scale>
      <p:origin x="0" y="0"/>
    </p:cViewPr>
  </p:notesTextViewPr>
  <p:sorterViewPr>
    <p:cViewPr>
      <p:scale>
        <a:sx n="20" d="100"/>
        <a:sy n="20" d="100"/>
      </p:scale>
      <p:origin x="0" y="-31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12" Type="http://schemas.openxmlformats.org/officeDocument/2006/relationships/slide" Target="slides/slide106.xml"/><Relationship Id="rId16" Type="http://schemas.openxmlformats.org/officeDocument/2006/relationships/slide" Target="slides/slide10.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tableStyles" Target="tableStyles.xml"/><Relationship Id="rId5" Type="http://schemas.openxmlformats.org/officeDocument/2006/relationships/slideMaster" Target="slideMasters/slideMaster2.xml"/><Relationship Id="rId90" Type="http://schemas.openxmlformats.org/officeDocument/2006/relationships/slide" Target="slides/slide84.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slide" Target="slides/slide112.xml"/><Relationship Id="rId80" Type="http://schemas.openxmlformats.org/officeDocument/2006/relationships/slide" Target="slides/slide74.xml"/><Relationship Id="rId85" Type="http://schemas.openxmlformats.org/officeDocument/2006/relationships/slide" Target="slides/slide79.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slide" Target="slides/slide102.xml"/><Relationship Id="rId124" Type="http://schemas.microsoft.com/office/2016/11/relationships/changesInfo" Target="changesInfos/changesInfo1.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7.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slide" Target="slides/slide108.xml"/><Relationship Id="rId119" Type="http://schemas.openxmlformats.org/officeDocument/2006/relationships/notesMaster" Target="notesMasters/notesMaster1.xml"/><Relationship Id="rId44" Type="http://schemas.openxmlformats.org/officeDocument/2006/relationships/slide" Target="slides/slide38.xml"/><Relationship Id="rId60" Type="http://schemas.openxmlformats.org/officeDocument/2006/relationships/slide" Target="slides/slide54.xml"/><Relationship Id="rId65" Type="http://schemas.openxmlformats.org/officeDocument/2006/relationships/slide" Target="slides/slide59.xml"/><Relationship Id="rId81" Type="http://schemas.openxmlformats.org/officeDocument/2006/relationships/slide" Target="slides/slide75.xml"/><Relationship Id="rId86" Type="http://schemas.openxmlformats.org/officeDocument/2006/relationships/slide" Target="slides/slide80.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presProps" Target="presProps.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viewProps" Target="viewProps.xml"/><Relationship Id="rId3" Type="http://schemas.openxmlformats.org/officeDocument/2006/relationships/customXml" Target="../customXml/item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slide" Target="slides/slide110.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78" Type="http://schemas.openxmlformats.org/officeDocument/2006/relationships/slide" Target="slides/slide72.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Hargreaves" userId="16d29ebe-5fd1-4f7c-a551-c4871f6cfdc9" providerId="ADAL" clId="{5909C549-0045-4558-9B5C-2A051B9054B2}"/>
    <pc:docChg chg="custSel modSld">
      <pc:chgData name="Mrs Hargreaves" userId="16d29ebe-5fd1-4f7c-a551-c4871f6cfdc9" providerId="ADAL" clId="{5909C549-0045-4558-9B5C-2A051B9054B2}" dt="2022-10-21T15:01:57.926" v="3" actId="27636"/>
      <pc:docMkLst>
        <pc:docMk/>
      </pc:docMkLst>
      <pc:sldChg chg="modSp mod">
        <pc:chgData name="Mrs Hargreaves" userId="16d29ebe-5fd1-4f7c-a551-c4871f6cfdc9" providerId="ADAL" clId="{5909C549-0045-4558-9B5C-2A051B9054B2}" dt="2022-10-21T15:01:57.926" v="3" actId="27636"/>
        <pc:sldMkLst>
          <pc:docMk/>
          <pc:sldMk cId="0" sldId="302"/>
        </pc:sldMkLst>
        <pc:spChg chg="mod">
          <ac:chgData name="Mrs Hargreaves" userId="16d29ebe-5fd1-4f7c-a551-c4871f6cfdc9" providerId="ADAL" clId="{5909C549-0045-4558-9B5C-2A051B9054B2}" dt="2022-10-21T15:01:57.926" v="3" actId="27636"/>
          <ac:spMkLst>
            <pc:docMk/>
            <pc:sldMk cId="0" sldId="302"/>
            <ac:spMk id="71682" creationId="{094724C8-38AF-1AAD-69C2-DCD6B88155AC}"/>
          </ac:spMkLst>
        </pc:spChg>
      </pc:sldChg>
    </pc:docChg>
  </pc:docChgLst>
</pc:chgInfo>
</file>

<file path=ppt/diagrams/_rels/data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image" Target="../media/image90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452B46-61C4-41DD-AB3D-B90427AEB852}" type="doc">
      <dgm:prSet loTypeId="urn:microsoft.com/office/officeart/2005/8/layout/default" loCatId="list" qsTypeId="urn:microsoft.com/office/officeart/2005/8/quickstyle/3d2" qsCatId="3D" csTypeId="urn:microsoft.com/office/officeart/2005/8/colors/accent1_2" csCatId="accent1" phldr="1"/>
      <dgm:spPr/>
      <dgm:t>
        <a:bodyPr/>
        <a:lstStyle/>
        <a:p>
          <a:endParaRPr lang="en-US"/>
        </a:p>
      </dgm:t>
    </dgm:pt>
    <dgm:pt modelId="{310C51A3-347B-4D52-B626-29AB935F73A3}">
      <dgm:prSet/>
      <dgm:spPr>
        <a:solidFill>
          <a:srgbClr val="FF0000"/>
        </a:solidFill>
      </dgm:spPr>
      <dgm:t>
        <a:bodyPr/>
        <a:lstStyle/>
        <a:p>
          <a:r>
            <a:rPr lang="en-GB" dirty="0" err="1"/>
            <a:t>REVISE:Amplitude</a:t>
          </a:r>
          <a:r>
            <a:rPr lang="en-GB" dirty="0"/>
            <a:t> is the midpoint to the crest of a wave</a:t>
          </a:r>
          <a:endParaRPr lang="en-US" dirty="0"/>
        </a:p>
      </dgm:t>
    </dgm:pt>
    <dgm:pt modelId="{684F5B33-D434-4875-9969-1A07BBFAE736}" type="parTrans" cxnId="{AB377C5B-13A8-4A1F-BDFF-635DF998C114}">
      <dgm:prSet/>
      <dgm:spPr/>
      <dgm:t>
        <a:bodyPr/>
        <a:lstStyle/>
        <a:p>
          <a:endParaRPr lang="en-US">
            <a:solidFill>
              <a:schemeClr val="tx1"/>
            </a:solidFill>
          </a:endParaRPr>
        </a:p>
      </dgm:t>
    </dgm:pt>
    <dgm:pt modelId="{237B03D3-11E7-4147-9261-A5AB8B2A915A}" type="sibTrans" cxnId="{AB377C5B-13A8-4A1F-BDFF-635DF998C114}">
      <dgm:prSet/>
      <dgm:spPr/>
      <dgm:t>
        <a:bodyPr/>
        <a:lstStyle/>
        <a:p>
          <a:endParaRPr lang="en-US">
            <a:solidFill>
              <a:schemeClr val="tx1"/>
            </a:solidFill>
          </a:endParaRPr>
        </a:p>
      </dgm:t>
    </dgm:pt>
    <dgm:pt modelId="{A96B92CF-B79B-4890-8FE7-5AD79A14E672}">
      <dgm:prSet/>
      <dgm:spPr>
        <a:solidFill>
          <a:srgbClr val="FF0000"/>
        </a:solidFill>
      </dgm:spPr>
      <dgm:t>
        <a:bodyPr/>
        <a:lstStyle/>
        <a:p>
          <a:r>
            <a:rPr lang="en-GB" dirty="0"/>
            <a:t>REVISE: Wavelength is the distance between the same point on successive waves</a:t>
          </a:r>
          <a:endParaRPr lang="en-US" dirty="0"/>
        </a:p>
      </dgm:t>
    </dgm:pt>
    <dgm:pt modelId="{C2E947D4-4DE1-400C-9E76-2E93C9812871}" type="parTrans" cxnId="{474A6E7B-825E-4BC6-A215-5E6BF42FC8D7}">
      <dgm:prSet/>
      <dgm:spPr/>
      <dgm:t>
        <a:bodyPr/>
        <a:lstStyle/>
        <a:p>
          <a:endParaRPr lang="en-US">
            <a:solidFill>
              <a:schemeClr val="tx1"/>
            </a:solidFill>
          </a:endParaRPr>
        </a:p>
      </dgm:t>
    </dgm:pt>
    <dgm:pt modelId="{D1E05F19-040E-411C-8A44-ECE4D69C6177}" type="sibTrans" cxnId="{474A6E7B-825E-4BC6-A215-5E6BF42FC8D7}">
      <dgm:prSet/>
      <dgm:spPr/>
      <dgm:t>
        <a:bodyPr/>
        <a:lstStyle/>
        <a:p>
          <a:endParaRPr lang="en-US">
            <a:solidFill>
              <a:schemeClr val="tx1"/>
            </a:solidFill>
          </a:endParaRPr>
        </a:p>
      </dgm:t>
    </dgm:pt>
    <dgm:pt modelId="{0FC4AB22-F2CA-4FC3-AC53-56FEC44A0622}">
      <dgm:prSet/>
      <dgm:spPr>
        <a:solidFill>
          <a:srgbClr val="FF0000"/>
        </a:solidFill>
      </dgm:spPr>
      <dgm:t>
        <a:bodyPr/>
        <a:lstStyle/>
        <a:p>
          <a:r>
            <a:rPr lang="en-GB" dirty="0"/>
            <a:t>Frequency is the number of waves per second and is measured in Hertz, Hz, </a:t>
          </a:r>
          <a:endParaRPr lang="en-US" dirty="0"/>
        </a:p>
      </dgm:t>
    </dgm:pt>
    <dgm:pt modelId="{137C5CC0-255E-473D-A6B0-68E643A79231}" type="parTrans" cxnId="{7E980DFD-E089-4A64-82A0-76F877355123}">
      <dgm:prSet/>
      <dgm:spPr/>
      <dgm:t>
        <a:bodyPr/>
        <a:lstStyle/>
        <a:p>
          <a:endParaRPr lang="en-US">
            <a:solidFill>
              <a:schemeClr val="tx1"/>
            </a:solidFill>
          </a:endParaRPr>
        </a:p>
      </dgm:t>
    </dgm:pt>
    <dgm:pt modelId="{7E25E71D-6027-4F8C-B902-F7A6C122C8B5}" type="sibTrans" cxnId="{7E980DFD-E089-4A64-82A0-76F877355123}">
      <dgm:prSet/>
      <dgm:spPr/>
      <dgm:t>
        <a:bodyPr/>
        <a:lstStyle/>
        <a:p>
          <a:endParaRPr lang="en-US">
            <a:solidFill>
              <a:schemeClr val="tx1"/>
            </a:solidFill>
          </a:endParaRPr>
        </a:p>
      </dgm:t>
    </dgm:pt>
    <dgm:pt modelId="{7C87ADDE-310F-48CF-B80C-BDC0B95C2034}">
      <dgm:prSet/>
      <dgm:spPr>
        <a:solidFill>
          <a:srgbClr val="FF0000"/>
        </a:solidFill>
      </dgm:spPr>
      <dgm:t>
        <a:bodyPr/>
        <a:lstStyle/>
        <a:p>
          <a:r>
            <a:rPr lang="en-GB" dirty="0"/>
            <a:t>Period is the time taken for one wave to pass a point, measured in seconds</a:t>
          </a:r>
          <a:endParaRPr lang="en-US" dirty="0"/>
        </a:p>
      </dgm:t>
    </dgm:pt>
    <dgm:pt modelId="{93564227-D73A-4682-974C-BF178140F6E9}" type="parTrans" cxnId="{401D97C0-316F-4604-9A7B-3CDD4C03C48A}">
      <dgm:prSet/>
      <dgm:spPr/>
      <dgm:t>
        <a:bodyPr/>
        <a:lstStyle/>
        <a:p>
          <a:endParaRPr lang="en-US">
            <a:solidFill>
              <a:schemeClr val="tx1"/>
            </a:solidFill>
          </a:endParaRPr>
        </a:p>
      </dgm:t>
    </dgm:pt>
    <dgm:pt modelId="{0242FD06-A08E-42F9-ADB1-2FB51C1DD0D9}" type="sibTrans" cxnId="{401D97C0-316F-4604-9A7B-3CDD4C03C48A}">
      <dgm:prSet/>
      <dgm:spPr/>
      <dgm:t>
        <a:bodyPr/>
        <a:lstStyle/>
        <a:p>
          <a:endParaRPr lang="en-US">
            <a:solidFill>
              <a:schemeClr val="tx1"/>
            </a:solidFill>
          </a:endParaRPr>
        </a:p>
      </dgm:t>
    </dgm:pt>
    <dgm:pt modelId="{FADF1E11-5913-491F-AC9E-A00A162D4B3C}">
      <dgm:prSet/>
      <dgm:spPr>
        <a:solidFill>
          <a:srgbClr val="FF0000"/>
        </a:solidFill>
      </dgm:spPr>
      <dgm:t>
        <a:bodyPr/>
        <a:lstStyle/>
        <a:p>
          <a:r>
            <a:rPr lang="en-GB"/>
            <a:t>Waves carry energy, the amplitude is a measure of the energy of a wave.</a:t>
          </a:r>
          <a:endParaRPr lang="en-US"/>
        </a:p>
      </dgm:t>
    </dgm:pt>
    <dgm:pt modelId="{11C66176-8872-44EB-8510-84AD03D9B65A}" type="parTrans" cxnId="{4FA7E43B-07B7-482F-9D60-6BE45C740705}">
      <dgm:prSet/>
      <dgm:spPr/>
      <dgm:t>
        <a:bodyPr/>
        <a:lstStyle/>
        <a:p>
          <a:endParaRPr lang="en-US">
            <a:solidFill>
              <a:schemeClr val="tx1"/>
            </a:solidFill>
          </a:endParaRPr>
        </a:p>
      </dgm:t>
    </dgm:pt>
    <dgm:pt modelId="{B3EE8743-396C-433C-AC92-80BB8E429AA8}" type="sibTrans" cxnId="{4FA7E43B-07B7-482F-9D60-6BE45C740705}">
      <dgm:prSet/>
      <dgm:spPr/>
      <dgm:t>
        <a:bodyPr/>
        <a:lstStyle/>
        <a:p>
          <a:endParaRPr lang="en-US">
            <a:solidFill>
              <a:schemeClr val="tx1"/>
            </a:solidFill>
          </a:endParaRPr>
        </a:p>
      </dgm:t>
    </dgm:pt>
    <mc:AlternateContent xmlns:mc="http://schemas.openxmlformats.org/markup-compatibility/2006" xmlns:a14="http://schemas.microsoft.com/office/drawing/2010/main">
      <mc:Choice Requires="a14">
        <dgm:pt modelId="{D381245B-F790-401D-94CF-5395A485218E}">
          <dgm:prSet/>
          <dgm:spPr>
            <a:solidFill>
              <a:srgbClr val="FF0000"/>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14:m>
                <m:oMath xmlns:m="http://schemas.openxmlformats.org/officeDocument/2006/math">
                  <m:r>
                    <a:rPr lang="en-GB" i="1" dirty="0" smtClean="0">
                      <a:latin typeface="Cambria Math" panose="02040503050406030204" pitchFamily="18" charset="0"/>
                    </a:rPr>
                    <m:t>𝑤𝑎𝑣𝑒𝑙𝑒𝑛𝑔𝑡h</m:t>
                  </m:r>
                  <m:r>
                    <a:rPr lang="en-GB" i="1" dirty="0" smtClean="0">
                      <a:latin typeface="Cambria Math" panose="02040503050406030204" pitchFamily="18" charset="0"/>
                    </a:rPr>
                    <m:t> = </m:t>
                  </m:r>
                  <m:f>
                    <m:fPr>
                      <m:ctrlPr>
                        <a:rPr lang="en-GB" i="1" dirty="0" smtClean="0">
                          <a:latin typeface="Cambria Math" panose="02040503050406030204" pitchFamily="18" charset="0"/>
                        </a:rPr>
                      </m:ctrlPr>
                    </m:fPr>
                    <m:num>
                      <m:r>
                        <a:rPr lang="en-GB" i="1" dirty="0" smtClean="0">
                          <a:latin typeface="Cambria Math" panose="02040503050406030204" pitchFamily="18" charset="0"/>
                        </a:rPr>
                        <m:t>𝑑𝑖𝑠𝑡𝑎𝑛𝑐𝑒</m:t>
                      </m:r>
                    </m:num>
                    <m:den>
                      <m:r>
                        <a:rPr lang="en-GB" i="1" dirty="0" smtClean="0">
                          <a:latin typeface="Cambria Math" panose="02040503050406030204" pitchFamily="18" charset="0"/>
                        </a:rPr>
                        <m:t>𝑛𝑜</m:t>
                      </m:r>
                      <m:r>
                        <a:rPr lang="en-GB" b="0" i="1" dirty="0" smtClean="0">
                          <a:latin typeface="Cambria Math" panose="02040503050406030204" pitchFamily="18" charset="0"/>
                        </a:rPr>
                        <m:t>. </m:t>
                      </m:r>
                      <m:r>
                        <a:rPr lang="en-GB" i="1" dirty="0" smtClean="0">
                          <a:latin typeface="Cambria Math" panose="02040503050406030204" pitchFamily="18" charset="0"/>
                        </a:rPr>
                        <m:t>𝑜𝑓</m:t>
                      </m:r>
                      <m:r>
                        <a:rPr lang="en-GB" i="1" dirty="0" smtClean="0">
                          <a:latin typeface="Cambria Math" panose="02040503050406030204" pitchFamily="18" charset="0"/>
                        </a:rPr>
                        <m:t> </m:t>
                      </m:r>
                      <m:r>
                        <a:rPr lang="en-GB" i="1" dirty="0" smtClean="0">
                          <a:latin typeface="Cambria Math" panose="02040503050406030204" pitchFamily="18" charset="0"/>
                        </a:rPr>
                        <m:t>𝑤𝑎𝑣𝑒𝑠</m:t>
                      </m:r>
                    </m:den>
                  </m:f>
                </m:oMath>
              </a14:m>
              <a:r>
                <a:rPr lang="en-GB" dirty="0"/>
                <a:t>, </a:t>
              </a:r>
            </a:p>
            <a:p>
              <a:pPr marL="0" marR="0" lvl="0" indent="0" defTabSz="914400" eaLnBrk="1" fontAlgn="auto" latinLnBrk="0" hangingPunct="1">
                <a:lnSpc>
                  <a:spcPct val="100000"/>
                </a:lnSpc>
                <a:spcBef>
                  <a:spcPts val="0"/>
                </a:spcBef>
                <a:spcAft>
                  <a:spcPts val="0"/>
                </a:spcAft>
                <a:buClrTx/>
                <a:buSzTx/>
                <a:buFontTx/>
                <a:buNone/>
                <a:tabLst/>
                <a:defRPr/>
              </a:pPr>
              <a14:m>
                <m:oMath xmlns:m="http://schemas.openxmlformats.org/officeDocument/2006/math">
                  <m:r>
                    <a:rPr lang="en-GB" i="1" smtClean="0">
                      <a:latin typeface="Cambria Math" panose="02040503050406030204" pitchFamily="18" charset="0"/>
                      <a:sym typeface="Symbol" panose="05050102010706020507" pitchFamily="18" charset="2"/>
                    </a:rPr>
                    <m:t></m:t>
                  </m:r>
                  <m:r>
                    <a:rPr lang="en-GB" b="0" i="1" smtClean="0">
                      <a:latin typeface="Cambria Math" panose="02040503050406030204" pitchFamily="18" charset="0"/>
                      <a:sym typeface="Symbol" panose="05050102010706020507" pitchFamily="18" charset="2"/>
                    </a:rPr>
                    <m:t>=</m:t>
                  </m:r>
                  <m:f>
                    <m:fPr>
                      <m:ctrlPr>
                        <a:rPr lang="en-GB" b="0" i="1" smtClean="0">
                          <a:latin typeface="Cambria Math" panose="02040503050406030204" pitchFamily="18" charset="0"/>
                          <a:sym typeface="Symbol" panose="05050102010706020507" pitchFamily="18" charset="2"/>
                        </a:rPr>
                      </m:ctrlPr>
                    </m:fPr>
                    <m:num>
                      <m:r>
                        <a:rPr lang="en-GB" b="0" i="1" smtClean="0">
                          <a:latin typeface="Cambria Math" panose="02040503050406030204" pitchFamily="18" charset="0"/>
                          <a:sym typeface="Symbol" panose="05050102010706020507" pitchFamily="18" charset="2"/>
                        </a:rPr>
                        <m:t>𝑑</m:t>
                      </m:r>
                    </m:num>
                    <m:den>
                      <m:r>
                        <a:rPr lang="en-GB" b="0" i="1" smtClean="0">
                          <a:latin typeface="Cambria Math" panose="02040503050406030204" pitchFamily="18" charset="0"/>
                          <a:sym typeface="Symbol" panose="05050102010706020507" pitchFamily="18" charset="2"/>
                        </a:rPr>
                        <m:t>𝑁</m:t>
                      </m:r>
                    </m:den>
                  </m:f>
                </m:oMath>
              </a14:m>
              <a:r>
                <a:rPr lang="en-GB" dirty="0"/>
                <a:t>  </a:t>
              </a:r>
            </a:p>
            <a:p>
              <a:pPr marL="0" lvl="0" defTabSz="622300">
                <a:lnSpc>
                  <a:spcPct val="90000"/>
                </a:lnSpc>
                <a:spcBef>
                  <a:spcPct val="0"/>
                </a:spcBef>
                <a:spcAft>
                  <a:spcPct val="35000"/>
                </a:spcAft>
                <a:buNone/>
              </a:pPr>
              <a:endParaRPr lang="en-US" dirty="0"/>
            </a:p>
          </dgm:t>
        </dgm:pt>
      </mc:Choice>
      <mc:Fallback xmlns="">
        <dgm:pt modelId="{D381245B-F790-401D-94CF-5395A485218E}">
          <dgm:prSet/>
          <dgm:spPr>
            <a:solidFill>
              <a:srgbClr val="FF0000"/>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i="0" dirty="0">
                  <a:latin typeface="Cambria Math" panose="02040503050406030204" pitchFamily="18" charset="0"/>
                </a:rPr>
                <a:t>𝑤𝑎𝑣𝑒𝑙𝑒𝑛𝑔𝑡ℎ =  𝑑𝑖𝑠𝑡𝑎𝑛𝑐𝑒/(𝑛𝑜</a:t>
              </a:r>
              <a:r>
                <a:rPr lang="en-GB" b="0" i="0" dirty="0">
                  <a:latin typeface="Cambria Math" panose="02040503050406030204" pitchFamily="18" charset="0"/>
                </a:rPr>
                <a:t>. </a:t>
              </a:r>
              <a:r>
                <a:rPr lang="en-GB" i="0" dirty="0">
                  <a:latin typeface="Cambria Math" panose="02040503050406030204" pitchFamily="18" charset="0"/>
                </a:rPr>
                <a:t>𝑜𝑓 𝑤𝑎𝑣𝑒𝑠)</a:t>
              </a:r>
              <a:r>
                <a:rPr lang="en-GB" dirty="0"/>
                <a:t>, </a:t>
              </a:r>
            </a:p>
            <a:p>
              <a:pPr marL="0" marR="0" lvl="0" indent="0" defTabSz="914400" eaLnBrk="1" fontAlgn="auto" latinLnBrk="0" hangingPunct="1">
                <a:lnSpc>
                  <a:spcPct val="100000"/>
                </a:lnSpc>
                <a:spcBef>
                  <a:spcPts val="0"/>
                </a:spcBef>
                <a:spcAft>
                  <a:spcPts val="0"/>
                </a:spcAft>
                <a:buClrTx/>
                <a:buSzTx/>
                <a:buFontTx/>
                <a:buNone/>
                <a:tabLst/>
                <a:defRPr/>
              </a:pPr>
              <a:r>
                <a:rPr lang="en-GB" i="0">
                  <a:latin typeface="Cambria Math" panose="02040503050406030204" pitchFamily="18" charset="0"/>
                  <a:sym typeface="Symbol" panose="05050102010706020507" pitchFamily="18" charset="2"/>
                </a:rPr>
                <a:t></a:t>
              </a:r>
              <a:r>
                <a:rPr lang="en-GB" b="0" i="0">
                  <a:latin typeface="Cambria Math" panose="02040503050406030204" pitchFamily="18" charset="0"/>
                  <a:sym typeface="Symbol" panose="05050102010706020507" pitchFamily="18" charset="2"/>
                </a:rPr>
                <a:t>=𝑑/𝑁</a:t>
              </a:r>
              <a:r>
                <a:rPr lang="en-GB" dirty="0"/>
                <a:t>  </a:t>
              </a:r>
            </a:p>
            <a:p>
              <a:pPr marL="0" lvl="0" defTabSz="622300">
                <a:lnSpc>
                  <a:spcPct val="90000"/>
                </a:lnSpc>
                <a:spcBef>
                  <a:spcPct val="0"/>
                </a:spcBef>
                <a:spcAft>
                  <a:spcPct val="35000"/>
                </a:spcAft>
                <a:buNone/>
              </a:pPr>
              <a:endParaRPr lang="en-US" dirty="0"/>
            </a:p>
          </dgm:t>
        </dgm:pt>
      </mc:Fallback>
    </mc:AlternateContent>
    <dgm:pt modelId="{BE4F096E-9E06-4A43-887C-9D3FD89512CA}" type="parTrans" cxnId="{71158916-8F60-45DB-9F46-F550A61FD6B5}">
      <dgm:prSet/>
      <dgm:spPr/>
      <dgm:t>
        <a:bodyPr/>
        <a:lstStyle/>
        <a:p>
          <a:endParaRPr lang="en-US">
            <a:solidFill>
              <a:schemeClr val="tx1"/>
            </a:solidFill>
          </a:endParaRPr>
        </a:p>
      </dgm:t>
    </dgm:pt>
    <dgm:pt modelId="{4B126243-8214-4E89-9257-5C27B5834C5A}" type="sibTrans" cxnId="{71158916-8F60-45DB-9F46-F550A61FD6B5}">
      <dgm:prSet/>
      <dgm:spPr/>
      <dgm:t>
        <a:bodyPr/>
        <a:lstStyle/>
        <a:p>
          <a:endParaRPr lang="en-US">
            <a:solidFill>
              <a:schemeClr val="tx1"/>
            </a:solidFill>
          </a:endParaRPr>
        </a:p>
      </dgm:t>
    </dgm:pt>
    <mc:AlternateContent xmlns:mc="http://schemas.openxmlformats.org/markup-compatibility/2006" xmlns:a14="http://schemas.microsoft.com/office/drawing/2010/main">
      <mc:Choice Requires="a14">
        <dgm:pt modelId="{9DB2DD84-00C4-4802-B4B9-2213B09ECBA0}">
          <dgm:prSet/>
          <dgm:spPr>
            <a:solidFill>
              <a:srgbClr val="FF0000"/>
            </a:solidFill>
          </dgm:spPr>
          <dgm:t>
            <a:bodyPr/>
            <a:lstStyle/>
            <a:p>
              <a14:m>
                <m:oMath xmlns:m="http://schemas.openxmlformats.org/officeDocument/2006/math">
                  <m:r>
                    <a:rPr lang="en-GB" i="1" dirty="0" smtClean="0">
                      <a:latin typeface="Cambria Math" panose="02040503050406030204" pitchFamily="18" charset="0"/>
                    </a:rPr>
                    <m:t>𝐹𝑟𝑒𝑞𝑢𝑒𝑛𝑐𝑦</m:t>
                  </m:r>
                  <m:r>
                    <a:rPr lang="en-GB" i="1" dirty="0" smtClean="0">
                      <a:latin typeface="Cambria Math" panose="02040503050406030204" pitchFamily="18" charset="0"/>
                    </a:rPr>
                    <m:t> =</m:t>
                  </m:r>
                  <m:f>
                    <m:fPr>
                      <m:ctrlPr>
                        <a:rPr lang="en-GB" i="1" dirty="0" smtClean="0">
                          <a:latin typeface="Cambria Math" panose="02040503050406030204" pitchFamily="18" charset="0"/>
                        </a:rPr>
                      </m:ctrlPr>
                    </m:fPr>
                    <m:num>
                      <m:r>
                        <a:rPr lang="en-GB" i="1" dirty="0" smtClean="0">
                          <a:latin typeface="Cambria Math" panose="02040503050406030204" pitchFamily="18" charset="0"/>
                        </a:rPr>
                        <m:t>𝑛𝑜</m:t>
                      </m:r>
                      <m:r>
                        <a:rPr lang="en-GB" i="1" dirty="0" smtClean="0">
                          <a:latin typeface="Cambria Math" panose="02040503050406030204" pitchFamily="18" charset="0"/>
                        </a:rPr>
                        <m:t>. </m:t>
                      </m:r>
                      <m:r>
                        <a:rPr lang="en-GB" i="1" dirty="0" smtClean="0">
                          <a:latin typeface="Cambria Math" panose="02040503050406030204" pitchFamily="18" charset="0"/>
                        </a:rPr>
                        <m:t>𝑜𝑓</m:t>
                      </m:r>
                      <m:r>
                        <a:rPr lang="en-GB" b="0" i="1" dirty="0" smtClean="0">
                          <a:latin typeface="Cambria Math" panose="02040503050406030204" pitchFamily="18" charset="0"/>
                        </a:rPr>
                        <m:t> </m:t>
                      </m:r>
                      <m:r>
                        <a:rPr lang="en-GB" b="0" i="1" dirty="0" smtClean="0">
                          <a:latin typeface="Cambria Math" panose="02040503050406030204" pitchFamily="18" charset="0"/>
                        </a:rPr>
                        <m:t>𝑤𝑎𝑣𝑒𝑠</m:t>
                      </m:r>
                    </m:num>
                    <m:den>
                      <m:r>
                        <a:rPr lang="en-GB" i="1" dirty="0" smtClean="0">
                          <a:latin typeface="Cambria Math" panose="02040503050406030204" pitchFamily="18" charset="0"/>
                        </a:rPr>
                        <m:t>𝑡𝑖𝑚𝑒</m:t>
                      </m:r>
                    </m:den>
                  </m:f>
                </m:oMath>
              </a14:m>
              <a:r>
                <a:rPr lang="en-GB" dirty="0"/>
                <a:t>, </a:t>
              </a:r>
            </a:p>
            <a:p>
              <a14:m>
                <m:oMath xmlns:m="http://schemas.openxmlformats.org/officeDocument/2006/math">
                  <m:r>
                    <a:rPr lang="en-GB" b="0" i="1" smtClean="0">
                      <a:latin typeface="Cambria Math" panose="02040503050406030204" pitchFamily="18" charset="0"/>
                      <a:sym typeface="Symbol" panose="05050102010706020507" pitchFamily="18" charset="2"/>
                    </a:rPr>
                    <m:t>𝑓</m:t>
                  </m:r>
                  <m:r>
                    <a:rPr lang="en-GB" b="0" i="1" smtClean="0">
                      <a:latin typeface="Cambria Math" panose="02040503050406030204" pitchFamily="18" charset="0"/>
                      <a:sym typeface="Symbol" panose="05050102010706020507" pitchFamily="18" charset="2"/>
                    </a:rPr>
                    <m:t>=</m:t>
                  </m:r>
                  <m:f>
                    <m:fPr>
                      <m:ctrlPr>
                        <a:rPr lang="en-GB" b="0" i="1" smtClean="0">
                          <a:latin typeface="Cambria Math" panose="02040503050406030204" pitchFamily="18" charset="0"/>
                          <a:sym typeface="Symbol" panose="05050102010706020507" pitchFamily="18" charset="2"/>
                        </a:rPr>
                      </m:ctrlPr>
                    </m:fPr>
                    <m:num>
                      <m:r>
                        <a:rPr lang="en-GB" b="0" i="1" smtClean="0">
                          <a:latin typeface="Cambria Math" panose="02040503050406030204" pitchFamily="18" charset="0"/>
                          <a:sym typeface="Symbol" panose="05050102010706020507" pitchFamily="18" charset="2"/>
                        </a:rPr>
                        <m:t>𝑁</m:t>
                      </m:r>
                    </m:num>
                    <m:den>
                      <m:r>
                        <a:rPr lang="en-GB" b="0" i="1" smtClean="0">
                          <a:latin typeface="Cambria Math" panose="02040503050406030204" pitchFamily="18" charset="0"/>
                          <a:sym typeface="Symbol" panose="05050102010706020507" pitchFamily="18" charset="2"/>
                        </a:rPr>
                        <m:t>𝑡</m:t>
                      </m:r>
                    </m:den>
                  </m:f>
                </m:oMath>
              </a14:m>
              <a:r>
                <a:rPr lang="en-GB" dirty="0"/>
                <a:t>          </a:t>
              </a:r>
            </a:p>
            <a:p>
              <a:r>
                <a:rPr lang="en-GB" dirty="0"/>
                <a:t> </a:t>
              </a:r>
              <a14:m>
                <m:oMath xmlns:m="http://schemas.openxmlformats.org/officeDocument/2006/math">
                  <m:r>
                    <a:rPr lang="en-GB" i="1" dirty="0" smtClean="0">
                      <a:latin typeface="Cambria Math" panose="02040503050406030204" pitchFamily="18" charset="0"/>
                    </a:rPr>
                    <m:t>𝑝𝑒𝑟𝑖𝑜𝑑</m:t>
                  </m:r>
                  <m:r>
                    <a:rPr lang="en-GB" i="1" dirty="0" smtClean="0">
                      <a:latin typeface="Cambria Math" panose="02040503050406030204" pitchFamily="18" charset="0"/>
                    </a:rPr>
                    <m:t> =</m:t>
                  </m:r>
                  <m:f>
                    <m:fPr>
                      <m:ctrlPr>
                        <a:rPr lang="en-GB" i="1" dirty="0" smtClean="0">
                          <a:latin typeface="Cambria Math" panose="02040503050406030204" pitchFamily="18" charset="0"/>
                        </a:rPr>
                      </m:ctrlPr>
                    </m:fPr>
                    <m:num>
                      <m:r>
                        <a:rPr lang="en-GB" i="1" dirty="0" smtClean="0">
                          <a:latin typeface="Cambria Math" panose="02040503050406030204" pitchFamily="18" charset="0"/>
                        </a:rPr>
                        <m:t>𝑡𝑖𝑚𝑒</m:t>
                      </m:r>
                    </m:num>
                    <m:den>
                      <m:r>
                        <a:rPr lang="en-GB" i="1" dirty="0" smtClean="0">
                          <a:latin typeface="Cambria Math" panose="02040503050406030204" pitchFamily="18" charset="0"/>
                        </a:rPr>
                        <m:t>𝑛𝑜</m:t>
                      </m:r>
                      <m:r>
                        <a:rPr lang="en-GB" i="1" dirty="0" smtClean="0">
                          <a:latin typeface="Cambria Math" panose="02040503050406030204" pitchFamily="18" charset="0"/>
                        </a:rPr>
                        <m:t>.  </m:t>
                      </m:r>
                      <m:r>
                        <a:rPr lang="en-GB" i="1" dirty="0" smtClean="0">
                          <a:latin typeface="Cambria Math" panose="02040503050406030204" pitchFamily="18" charset="0"/>
                        </a:rPr>
                        <m:t>𝑜𝑓</m:t>
                      </m:r>
                      <m:r>
                        <a:rPr lang="en-GB" i="1" dirty="0" smtClean="0">
                          <a:latin typeface="Cambria Math" panose="02040503050406030204" pitchFamily="18" charset="0"/>
                        </a:rPr>
                        <m:t> </m:t>
                      </m:r>
                      <m:r>
                        <a:rPr lang="en-GB" i="1" dirty="0" smtClean="0">
                          <a:latin typeface="Cambria Math" panose="02040503050406030204" pitchFamily="18" charset="0"/>
                        </a:rPr>
                        <m:t>𝑤𝑎𝑣𝑒𝑠</m:t>
                      </m:r>
                    </m:den>
                  </m:f>
                </m:oMath>
              </a14:m>
              <a:r>
                <a:rPr lang="en-GB" dirty="0"/>
                <a:t>.</a:t>
              </a:r>
              <a:r>
                <a:rPr lang="en-GB" b="0" dirty="0">
                  <a:sym typeface="Symbol" panose="05050102010706020507" pitchFamily="18" charset="2"/>
                </a:rPr>
                <a:t> </a:t>
              </a:r>
              <a14:m>
                <m:oMath xmlns:m="http://schemas.openxmlformats.org/officeDocument/2006/math">
                  <m:r>
                    <a:rPr lang="en-GB" b="0" i="1" smtClean="0">
                      <a:latin typeface="Cambria Math" panose="02040503050406030204" pitchFamily="18" charset="0"/>
                      <a:sym typeface="Symbol" panose="05050102010706020507" pitchFamily="18" charset="2"/>
                    </a:rPr>
                    <m:t>𝑇</m:t>
                  </m:r>
                  <m:r>
                    <a:rPr lang="en-GB" b="0" i="1" smtClean="0">
                      <a:latin typeface="Cambria Math" panose="02040503050406030204" pitchFamily="18" charset="0"/>
                      <a:sym typeface="Symbol" panose="05050102010706020507" pitchFamily="18" charset="2"/>
                    </a:rPr>
                    <m:t>=</m:t>
                  </m:r>
                  <m:f>
                    <m:fPr>
                      <m:ctrlPr>
                        <a:rPr lang="en-GB" b="0" i="1" smtClean="0">
                          <a:latin typeface="Cambria Math" panose="02040503050406030204" pitchFamily="18" charset="0"/>
                          <a:sym typeface="Symbol" panose="05050102010706020507" pitchFamily="18" charset="2"/>
                        </a:rPr>
                      </m:ctrlPr>
                    </m:fPr>
                    <m:num>
                      <m:r>
                        <a:rPr lang="en-GB" b="0" i="1" smtClean="0">
                          <a:latin typeface="Cambria Math" panose="02040503050406030204" pitchFamily="18" charset="0"/>
                          <a:sym typeface="Symbol" panose="05050102010706020507" pitchFamily="18" charset="2"/>
                        </a:rPr>
                        <m:t>1</m:t>
                      </m:r>
                    </m:num>
                    <m:den>
                      <m:r>
                        <a:rPr lang="en-GB" b="0" i="1" smtClean="0">
                          <a:latin typeface="Cambria Math" panose="02040503050406030204" pitchFamily="18" charset="0"/>
                          <a:sym typeface="Symbol" panose="05050102010706020507" pitchFamily="18" charset="2"/>
                        </a:rPr>
                        <m:t>𝑓</m:t>
                      </m:r>
                    </m:den>
                  </m:f>
                </m:oMath>
              </a14:m>
              <a:endParaRPr lang="en-US" dirty="0"/>
            </a:p>
          </dgm:t>
        </dgm:pt>
      </mc:Choice>
      <mc:Fallback xmlns="">
        <dgm:pt modelId="{9DB2DD84-00C4-4802-B4B9-2213B09ECBA0}">
          <dgm:prSet/>
          <dgm:spPr>
            <a:solidFill>
              <a:srgbClr val="FF0000"/>
            </a:solidFill>
          </dgm:spPr>
          <dgm:t>
            <a:bodyPr/>
            <a:lstStyle/>
            <a:p>
              <a:r>
                <a:rPr lang="en-GB" i="0" dirty="0">
                  <a:latin typeface="Cambria Math" panose="02040503050406030204" pitchFamily="18" charset="0"/>
                </a:rPr>
                <a:t>𝐹𝑟𝑒𝑞𝑢𝑒𝑛𝑐𝑦 =(𝑛𝑜. 𝑜𝑓</a:t>
              </a:r>
              <a:r>
                <a:rPr lang="en-GB" b="0" i="0" dirty="0">
                  <a:latin typeface="Cambria Math" panose="02040503050406030204" pitchFamily="18" charset="0"/>
                </a:rPr>
                <a:t> 𝑤</a:t>
              </a:r>
              <a:r>
                <a:rPr lang="en-GB" i="0" dirty="0">
                  <a:latin typeface="Cambria Math" panose="02040503050406030204" pitchFamily="18" charset="0"/>
                </a:rPr>
                <a:t>𝑎𝑣𝑒𝑠)/𝑡𝑖𝑚𝑒</a:t>
              </a:r>
              <a:r>
                <a:rPr lang="en-GB" dirty="0"/>
                <a:t>, </a:t>
              </a:r>
            </a:p>
            <a:p>
              <a:r>
                <a:rPr lang="en-GB" b="0" i="0">
                  <a:latin typeface="Cambria Math" panose="02040503050406030204" pitchFamily="18" charset="0"/>
                  <a:sym typeface="Symbol" panose="05050102010706020507" pitchFamily="18" charset="2"/>
                </a:rPr>
                <a:t>𝑓=𝑁/𝑡</a:t>
              </a:r>
              <a:r>
                <a:rPr lang="en-GB" dirty="0"/>
                <a:t>          </a:t>
              </a:r>
            </a:p>
            <a:p>
              <a:r>
                <a:rPr lang="en-GB" dirty="0"/>
                <a:t> </a:t>
              </a:r>
              <a:r>
                <a:rPr lang="en-GB" i="0" dirty="0">
                  <a:latin typeface="Cambria Math" panose="02040503050406030204" pitchFamily="18" charset="0"/>
                </a:rPr>
                <a:t>𝑝𝑒𝑟𝑖𝑜𝑑 =𝑡𝑖𝑚𝑒/(𝑛𝑜. </a:t>
              </a:r>
              <a:r>
                <a:rPr lang="en-GB" b="0" i="0" dirty="0">
                  <a:latin typeface="Cambria Math" panose="02040503050406030204" pitchFamily="18" charset="0"/>
                </a:rPr>
                <a:t> </a:t>
              </a:r>
              <a:r>
                <a:rPr lang="en-GB" i="0" dirty="0">
                  <a:latin typeface="Cambria Math" panose="02040503050406030204" pitchFamily="18" charset="0"/>
                </a:rPr>
                <a:t>𝑜𝑓 𝑤𝑎𝑣𝑒𝑠)</a:t>
              </a:r>
              <a:r>
                <a:rPr lang="en-GB" dirty="0"/>
                <a:t>.</a:t>
              </a:r>
              <a:r>
                <a:rPr lang="en-GB" b="0" dirty="0">
                  <a:sym typeface="Symbol" panose="05050102010706020507" pitchFamily="18" charset="2"/>
                </a:rPr>
                <a:t> </a:t>
              </a:r>
              <a:r>
                <a:rPr lang="en-GB" b="0" i="0">
                  <a:latin typeface="Cambria Math" panose="02040503050406030204" pitchFamily="18" charset="0"/>
                  <a:sym typeface="Symbol" panose="05050102010706020507" pitchFamily="18" charset="2"/>
                </a:rPr>
                <a:t>𝑇=1/𝑓</a:t>
              </a:r>
              <a:endParaRPr lang="en-US" dirty="0"/>
            </a:p>
          </dgm:t>
        </dgm:pt>
      </mc:Fallback>
    </mc:AlternateContent>
    <dgm:pt modelId="{274DC82E-0DF0-4A91-9EC0-7A2D9CA02948}" type="parTrans" cxnId="{7660502A-104F-409D-BC23-7724ED567E01}">
      <dgm:prSet/>
      <dgm:spPr/>
      <dgm:t>
        <a:bodyPr/>
        <a:lstStyle/>
        <a:p>
          <a:endParaRPr lang="en-US">
            <a:solidFill>
              <a:schemeClr val="tx1"/>
            </a:solidFill>
          </a:endParaRPr>
        </a:p>
      </dgm:t>
    </dgm:pt>
    <dgm:pt modelId="{3B9F1A9E-71EE-427A-9658-40AE4D949EB7}" type="sibTrans" cxnId="{7660502A-104F-409D-BC23-7724ED567E01}">
      <dgm:prSet/>
      <dgm:spPr/>
      <dgm:t>
        <a:bodyPr/>
        <a:lstStyle/>
        <a:p>
          <a:endParaRPr lang="en-US">
            <a:solidFill>
              <a:schemeClr val="tx1"/>
            </a:solidFill>
          </a:endParaRPr>
        </a:p>
      </dgm:t>
    </dgm:pt>
    <dgm:pt modelId="{B9D3F785-7493-48A8-8021-3347B38DD862}">
      <dgm:prSet/>
      <dgm:spPr>
        <a:solidFill>
          <a:srgbClr val="FF0000"/>
        </a:solidFill>
      </dgm:spPr>
      <dgm:t>
        <a:bodyPr/>
        <a:lstStyle/>
        <a:p>
          <a:r>
            <a:rPr lang="en-GB"/>
            <a:t>Understand and correctly use the formulae   v=d/t </a:t>
          </a:r>
          <a:endParaRPr lang="en-US"/>
        </a:p>
      </dgm:t>
    </dgm:pt>
    <dgm:pt modelId="{D937934A-4BA7-4225-803D-837AEC8A658B}" type="parTrans" cxnId="{B99EC736-63B1-4947-ADCD-441FD62D1305}">
      <dgm:prSet/>
      <dgm:spPr/>
      <dgm:t>
        <a:bodyPr/>
        <a:lstStyle/>
        <a:p>
          <a:endParaRPr lang="en-US">
            <a:solidFill>
              <a:schemeClr val="tx1"/>
            </a:solidFill>
          </a:endParaRPr>
        </a:p>
      </dgm:t>
    </dgm:pt>
    <dgm:pt modelId="{05FA407F-0B5A-4C5D-82D9-4481FC7AFBCE}" type="sibTrans" cxnId="{B99EC736-63B1-4947-ADCD-441FD62D1305}">
      <dgm:prSet/>
      <dgm:spPr/>
      <dgm:t>
        <a:bodyPr/>
        <a:lstStyle/>
        <a:p>
          <a:endParaRPr lang="en-US">
            <a:solidFill>
              <a:schemeClr val="tx1"/>
            </a:solidFill>
          </a:endParaRPr>
        </a:p>
      </dgm:t>
    </dgm:pt>
    <dgm:pt modelId="{581542B1-8F13-4F17-BD04-C2B44369992F}">
      <dgm:prSet/>
      <dgm:spPr>
        <a:solidFill>
          <a:srgbClr val="FF0000"/>
        </a:solidFill>
      </dgm:spPr>
      <dgm:t>
        <a:bodyPr/>
        <a:lstStyle/>
        <a:p>
          <a:r>
            <a:rPr lang="en-GB"/>
            <a:t>Properties of waves, reflection, refraction,  (diffraction- not covered), </a:t>
          </a:r>
          <a:endParaRPr lang="en-US"/>
        </a:p>
      </dgm:t>
    </dgm:pt>
    <dgm:pt modelId="{AADDBF4F-2B17-45A5-9CD1-ECA4D9C1AD5A}" type="parTrans" cxnId="{5D4309DD-D3C3-4CA3-AA1D-D7D856A57234}">
      <dgm:prSet/>
      <dgm:spPr/>
      <dgm:t>
        <a:bodyPr/>
        <a:lstStyle/>
        <a:p>
          <a:endParaRPr lang="en-US">
            <a:solidFill>
              <a:schemeClr val="tx1"/>
            </a:solidFill>
          </a:endParaRPr>
        </a:p>
      </dgm:t>
    </dgm:pt>
    <dgm:pt modelId="{ED01EBE6-2743-4044-9201-EA97831C3C43}" type="sibTrans" cxnId="{5D4309DD-D3C3-4CA3-AA1D-D7D856A57234}">
      <dgm:prSet/>
      <dgm:spPr/>
      <dgm:t>
        <a:bodyPr/>
        <a:lstStyle/>
        <a:p>
          <a:endParaRPr lang="en-US">
            <a:solidFill>
              <a:schemeClr val="tx1"/>
            </a:solidFill>
          </a:endParaRPr>
        </a:p>
      </dgm:t>
    </dgm:pt>
    <dgm:pt modelId="{E3E81BD0-2D51-4A08-B5B0-FD1B465A04AD}">
      <dgm:prSet/>
      <dgm:spPr>
        <a:solidFill>
          <a:srgbClr val="FF0000"/>
        </a:solidFill>
      </dgm:spPr>
      <dgm:t>
        <a:bodyPr/>
        <a:lstStyle/>
        <a:p>
          <a:r>
            <a:rPr lang="en-GB" dirty="0"/>
            <a:t>REVISE: Describe the two types of waves, longitudinal and transverse. </a:t>
          </a:r>
          <a:endParaRPr lang="en-US" dirty="0"/>
        </a:p>
      </dgm:t>
    </dgm:pt>
    <dgm:pt modelId="{81ABA9CE-3091-4016-BC55-BBA5850A3434}" type="parTrans" cxnId="{B92CC8CA-D07D-4448-AECF-55BF18E95C23}">
      <dgm:prSet/>
      <dgm:spPr/>
      <dgm:t>
        <a:bodyPr/>
        <a:lstStyle/>
        <a:p>
          <a:endParaRPr lang="en-GB"/>
        </a:p>
      </dgm:t>
    </dgm:pt>
    <dgm:pt modelId="{EBFF7DF1-D677-4207-BDF4-5E18264738C7}" type="sibTrans" cxnId="{B92CC8CA-D07D-4448-AECF-55BF18E95C23}">
      <dgm:prSet/>
      <dgm:spPr/>
      <dgm:t>
        <a:bodyPr/>
        <a:lstStyle/>
        <a:p>
          <a:endParaRPr lang="en-GB"/>
        </a:p>
      </dgm:t>
    </dgm:pt>
    <dgm:pt modelId="{DDF0C2FF-DD3D-4565-A890-0B4FB229ACF7}">
      <dgm:prSet/>
      <dgm:spPr>
        <a:solidFill>
          <a:srgbClr val="FF0000"/>
        </a:solidFill>
      </dgm:spPr>
      <dgm:t>
        <a:bodyPr/>
        <a:lstStyle/>
        <a:p>
          <a:r>
            <a:rPr lang="en-GB" dirty="0" err="1"/>
            <a:t>REVISE:Sound</a:t>
          </a:r>
          <a:r>
            <a:rPr lang="en-GB" dirty="0"/>
            <a:t> and seismic p- waves are examples of longitudinal waves and the EM waves are transverse waves.</a:t>
          </a:r>
          <a:endParaRPr lang="en-US" dirty="0"/>
        </a:p>
      </dgm:t>
    </dgm:pt>
    <dgm:pt modelId="{7DFDAFDE-386F-457C-9BB8-B3BAE19BD351}" type="parTrans" cxnId="{B7670578-04E0-4ACC-8CBB-0FC38A08BBEE}">
      <dgm:prSet/>
      <dgm:spPr/>
      <dgm:t>
        <a:bodyPr/>
        <a:lstStyle/>
        <a:p>
          <a:endParaRPr lang="en-GB"/>
        </a:p>
      </dgm:t>
    </dgm:pt>
    <dgm:pt modelId="{29E4ED9A-B008-4774-9C61-066EC840A4D5}" type="sibTrans" cxnId="{B7670578-04E0-4ACC-8CBB-0FC38A08BBEE}">
      <dgm:prSet/>
      <dgm:spPr/>
      <dgm:t>
        <a:bodyPr/>
        <a:lstStyle/>
        <a:p>
          <a:endParaRPr lang="en-GB"/>
        </a:p>
      </dgm:t>
    </dgm:pt>
    <dgm:pt modelId="{0C6B8943-C8F5-4887-B581-977A72C10753}" type="pres">
      <dgm:prSet presAssocID="{4D452B46-61C4-41DD-AB3D-B90427AEB852}" presName="diagram" presStyleCnt="0">
        <dgm:presLayoutVars>
          <dgm:dir/>
          <dgm:resizeHandles val="exact"/>
        </dgm:presLayoutVars>
      </dgm:prSet>
      <dgm:spPr/>
    </dgm:pt>
    <dgm:pt modelId="{3969912C-5C18-4F72-A87A-817A4B35FF86}" type="pres">
      <dgm:prSet presAssocID="{310C51A3-347B-4D52-B626-29AB935F73A3}" presName="node" presStyleLbl="node1" presStyleIdx="0" presStyleCnt="11">
        <dgm:presLayoutVars>
          <dgm:bulletEnabled val="1"/>
        </dgm:presLayoutVars>
      </dgm:prSet>
      <dgm:spPr/>
    </dgm:pt>
    <dgm:pt modelId="{5B91C0CC-5175-45BD-A59A-EF2C24BA14F4}" type="pres">
      <dgm:prSet presAssocID="{237B03D3-11E7-4147-9261-A5AB8B2A915A}" presName="sibTrans" presStyleCnt="0"/>
      <dgm:spPr/>
    </dgm:pt>
    <dgm:pt modelId="{C89E9667-E5E9-4584-9D2A-5E8DA67F0BAB}" type="pres">
      <dgm:prSet presAssocID="{A96B92CF-B79B-4890-8FE7-5AD79A14E672}" presName="node" presStyleLbl="node1" presStyleIdx="1" presStyleCnt="11">
        <dgm:presLayoutVars>
          <dgm:bulletEnabled val="1"/>
        </dgm:presLayoutVars>
      </dgm:prSet>
      <dgm:spPr/>
    </dgm:pt>
    <dgm:pt modelId="{FA912199-C9E4-4D67-896A-FBCD26AA68C6}" type="pres">
      <dgm:prSet presAssocID="{D1E05F19-040E-411C-8A44-ECE4D69C6177}" presName="sibTrans" presStyleCnt="0"/>
      <dgm:spPr/>
    </dgm:pt>
    <dgm:pt modelId="{F1100E78-88F4-4AA2-9778-E50648020735}" type="pres">
      <dgm:prSet presAssocID="{E3E81BD0-2D51-4A08-B5B0-FD1B465A04AD}" presName="node" presStyleLbl="node1" presStyleIdx="2" presStyleCnt="11">
        <dgm:presLayoutVars>
          <dgm:bulletEnabled val="1"/>
        </dgm:presLayoutVars>
      </dgm:prSet>
      <dgm:spPr/>
    </dgm:pt>
    <dgm:pt modelId="{4FB19CA5-0B6E-4B2C-A13A-640D7668C90D}" type="pres">
      <dgm:prSet presAssocID="{EBFF7DF1-D677-4207-BDF4-5E18264738C7}" presName="sibTrans" presStyleCnt="0"/>
      <dgm:spPr/>
    </dgm:pt>
    <dgm:pt modelId="{CE99B62D-71E3-4A90-BD0D-B8FBA6E97738}" type="pres">
      <dgm:prSet presAssocID="{DDF0C2FF-DD3D-4565-A890-0B4FB229ACF7}" presName="node" presStyleLbl="node1" presStyleIdx="3" presStyleCnt="11" custScaleX="126462">
        <dgm:presLayoutVars>
          <dgm:bulletEnabled val="1"/>
        </dgm:presLayoutVars>
      </dgm:prSet>
      <dgm:spPr/>
    </dgm:pt>
    <dgm:pt modelId="{8559B4D4-9448-4EDA-937E-6A163290E155}" type="pres">
      <dgm:prSet presAssocID="{29E4ED9A-B008-4774-9C61-066EC840A4D5}" presName="sibTrans" presStyleCnt="0"/>
      <dgm:spPr/>
    </dgm:pt>
    <dgm:pt modelId="{1C01F4A5-696E-4D9A-A5C8-0FE1C28AFF3D}" type="pres">
      <dgm:prSet presAssocID="{0FC4AB22-F2CA-4FC3-AC53-56FEC44A0622}" presName="node" presStyleLbl="node1" presStyleIdx="4" presStyleCnt="11">
        <dgm:presLayoutVars>
          <dgm:bulletEnabled val="1"/>
        </dgm:presLayoutVars>
      </dgm:prSet>
      <dgm:spPr/>
    </dgm:pt>
    <dgm:pt modelId="{F1016EF5-F9BE-4C27-AFB1-14AB7F3D8AFF}" type="pres">
      <dgm:prSet presAssocID="{7E25E71D-6027-4F8C-B902-F7A6C122C8B5}" presName="sibTrans" presStyleCnt="0"/>
      <dgm:spPr/>
    </dgm:pt>
    <dgm:pt modelId="{5B6F70FD-A276-4309-99C4-9B4F9098E570}" type="pres">
      <dgm:prSet presAssocID="{7C87ADDE-310F-48CF-B80C-BDC0B95C2034}" presName="node" presStyleLbl="node1" presStyleIdx="5" presStyleCnt="11">
        <dgm:presLayoutVars>
          <dgm:bulletEnabled val="1"/>
        </dgm:presLayoutVars>
      </dgm:prSet>
      <dgm:spPr/>
    </dgm:pt>
    <dgm:pt modelId="{A4043D3D-51C2-4AB8-BCEC-BC553C17E51B}" type="pres">
      <dgm:prSet presAssocID="{0242FD06-A08E-42F9-ADB1-2FB51C1DD0D9}" presName="sibTrans" presStyleCnt="0"/>
      <dgm:spPr/>
    </dgm:pt>
    <dgm:pt modelId="{84C244CC-3894-4910-879C-09F7E7766EA5}" type="pres">
      <dgm:prSet presAssocID="{FADF1E11-5913-491F-AC9E-A00A162D4B3C}" presName="node" presStyleLbl="node1" presStyleIdx="6" presStyleCnt="11">
        <dgm:presLayoutVars>
          <dgm:bulletEnabled val="1"/>
        </dgm:presLayoutVars>
      </dgm:prSet>
      <dgm:spPr/>
    </dgm:pt>
    <dgm:pt modelId="{7FC90CD8-C868-45EA-9713-77999FB2696B}" type="pres">
      <dgm:prSet presAssocID="{B3EE8743-396C-433C-AC92-80BB8E429AA8}" presName="sibTrans" presStyleCnt="0"/>
      <dgm:spPr/>
    </dgm:pt>
    <dgm:pt modelId="{5EBA1C1E-B6B1-49D8-87F3-B09C28A260B3}" type="pres">
      <dgm:prSet presAssocID="{D381245B-F790-401D-94CF-5395A485218E}" presName="node" presStyleLbl="node1" presStyleIdx="7" presStyleCnt="11" custScaleX="113883">
        <dgm:presLayoutVars>
          <dgm:bulletEnabled val="1"/>
        </dgm:presLayoutVars>
      </dgm:prSet>
      <dgm:spPr/>
    </dgm:pt>
    <dgm:pt modelId="{F9775DF4-8848-4E24-8A7F-ACE93CFB1210}" type="pres">
      <dgm:prSet presAssocID="{4B126243-8214-4E89-9257-5C27B5834C5A}" presName="sibTrans" presStyleCnt="0"/>
      <dgm:spPr/>
    </dgm:pt>
    <dgm:pt modelId="{218F92FB-E67F-48C3-931C-6CAD6DC73969}" type="pres">
      <dgm:prSet presAssocID="{9DB2DD84-00C4-4802-B4B9-2213B09ECBA0}" presName="node" presStyleLbl="node1" presStyleIdx="8" presStyleCnt="11" custScaleX="139828" custScaleY="129909">
        <dgm:presLayoutVars>
          <dgm:bulletEnabled val="1"/>
        </dgm:presLayoutVars>
      </dgm:prSet>
      <dgm:spPr/>
    </dgm:pt>
    <dgm:pt modelId="{4CD8BD3B-95D8-47CB-B18E-BCA717876D82}" type="pres">
      <dgm:prSet presAssocID="{3B9F1A9E-71EE-427A-9658-40AE4D949EB7}" presName="sibTrans" presStyleCnt="0"/>
      <dgm:spPr/>
    </dgm:pt>
    <dgm:pt modelId="{41474941-9AF9-4B09-AA28-533A2F9BB28A}" type="pres">
      <dgm:prSet presAssocID="{B9D3F785-7493-48A8-8021-3347B38DD862}" presName="node" presStyleLbl="node1" presStyleIdx="9" presStyleCnt="11">
        <dgm:presLayoutVars>
          <dgm:bulletEnabled val="1"/>
        </dgm:presLayoutVars>
      </dgm:prSet>
      <dgm:spPr/>
    </dgm:pt>
    <dgm:pt modelId="{C26FA716-9349-4C2C-983A-C49D3B90D8FA}" type="pres">
      <dgm:prSet presAssocID="{05FA407F-0B5A-4C5D-82D9-4481FC7AFBCE}" presName="sibTrans" presStyleCnt="0"/>
      <dgm:spPr/>
    </dgm:pt>
    <dgm:pt modelId="{AD7C500D-C760-4331-BC14-2DA949C3A0DF}" type="pres">
      <dgm:prSet presAssocID="{581542B1-8F13-4F17-BD04-C2B44369992F}" presName="node" presStyleLbl="node1" presStyleIdx="10" presStyleCnt="11">
        <dgm:presLayoutVars>
          <dgm:bulletEnabled val="1"/>
        </dgm:presLayoutVars>
      </dgm:prSet>
      <dgm:spPr/>
    </dgm:pt>
  </dgm:ptLst>
  <dgm:cxnLst>
    <dgm:cxn modelId="{074A9715-556A-43D5-9DC1-8049A3AAACB8}" type="presOf" srcId="{581542B1-8F13-4F17-BD04-C2B44369992F}" destId="{AD7C500D-C760-4331-BC14-2DA949C3A0DF}" srcOrd="0" destOrd="0" presId="urn:microsoft.com/office/officeart/2005/8/layout/default"/>
    <dgm:cxn modelId="{71158916-8F60-45DB-9F46-F550A61FD6B5}" srcId="{4D452B46-61C4-41DD-AB3D-B90427AEB852}" destId="{D381245B-F790-401D-94CF-5395A485218E}" srcOrd="7" destOrd="0" parTransId="{BE4F096E-9E06-4A43-887C-9D3FD89512CA}" sibTransId="{4B126243-8214-4E89-9257-5C27B5834C5A}"/>
    <dgm:cxn modelId="{59DEB017-C876-4036-9A53-94B019193191}" type="presOf" srcId="{0FC4AB22-F2CA-4FC3-AC53-56FEC44A0622}" destId="{1C01F4A5-696E-4D9A-A5C8-0FE1C28AFF3D}" srcOrd="0" destOrd="0" presId="urn:microsoft.com/office/officeart/2005/8/layout/default"/>
    <dgm:cxn modelId="{ACA8691C-E032-4D92-8812-CD6E450F59B2}" type="presOf" srcId="{7C87ADDE-310F-48CF-B80C-BDC0B95C2034}" destId="{5B6F70FD-A276-4309-99C4-9B4F9098E570}" srcOrd="0" destOrd="0" presId="urn:microsoft.com/office/officeart/2005/8/layout/default"/>
    <dgm:cxn modelId="{74283F26-0ECD-44C8-9367-5EB449059F88}" type="presOf" srcId="{B9D3F785-7493-48A8-8021-3347B38DD862}" destId="{41474941-9AF9-4B09-AA28-533A2F9BB28A}" srcOrd="0" destOrd="0" presId="urn:microsoft.com/office/officeart/2005/8/layout/default"/>
    <dgm:cxn modelId="{7660502A-104F-409D-BC23-7724ED567E01}" srcId="{4D452B46-61C4-41DD-AB3D-B90427AEB852}" destId="{9DB2DD84-00C4-4802-B4B9-2213B09ECBA0}" srcOrd="8" destOrd="0" parTransId="{274DC82E-0DF0-4A91-9EC0-7A2D9CA02948}" sibTransId="{3B9F1A9E-71EE-427A-9658-40AE4D949EB7}"/>
    <dgm:cxn modelId="{170D6D32-F37B-48AA-AE0B-7789EFACDA5C}" type="presOf" srcId="{D381245B-F790-401D-94CF-5395A485218E}" destId="{5EBA1C1E-B6B1-49D8-87F3-B09C28A260B3}" srcOrd="0" destOrd="0" presId="urn:microsoft.com/office/officeart/2005/8/layout/default"/>
    <dgm:cxn modelId="{B95D7736-303E-42E6-9B62-7E36C3ECCCE8}" type="presOf" srcId="{310C51A3-347B-4D52-B626-29AB935F73A3}" destId="{3969912C-5C18-4F72-A87A-817A4B35FF86}" srcOrd="0" destOrd="0" presId="urn:microsoft.com/office/officeart/2005/8/layout/default"/>
    <dgm:cxn modelId="{B99EC736-63B1-4947-ADCD-441FD62D1305}" srcId="{4D452B46-61C4-41DD-AB3D-B90427AEB852}" destId="{B9D3F785-7493-48A8-8021-3347B38DD862}" srcOrd="9" destOrd="0" parTransId="{D937934A-4BA7-4225-803D-837AEC8A658B}" sibTransId="{05FA407F-0B5A-4C5D-82D9-4481FC7AFBCE}"/>
    <dgm:cxn modelId="{4FA7E43B-07B7-482F-9D60-6BE45C740705}" srcId="{4D452B46-61C4-41DD-AB3D-B90427AEB852}" destId="{FADF1E11-5913-491F-AC9E-A00A162D4B3C}" srcOrd="6" destOrd="0" parTransId="{11C66176-8872-44EB-8510-84AD03D9B65A}" sibTransId="{B3EE8743-396C-433C-AC92-80BB8E429AA8}"/>
    <dgm:cxn modelId="{AB377C5B-13A8-4A1F-BDFF-635DF998C114}" srcId="{4D452B46-61C4-41DD-AB3D-B90427AEB852}" destId="{310C51A3-347B-4D52-B626-29AB935F73A3}" srcOrd="0" destOrd="0" parTransId="{684F5B33-D434-4875-9969-1A07BBFAE736}" sibTransId="{237B03D3-11E7-4147-9261-A5AB8B2A915A}"/>
    <dgm:cxn modelId="{C81E0C43-292E-48EC-9492-814819A343C0}" type="presOf" srcId="{9DB2DD84-00C4-4802-B4B9-2213B09ECBA0}" destId="{218F92FB-E67F-48C3-931C-6CAD6DC73969}" srcOrd="0" destOrd="0" presId="urn:microsoft.com/office/officeart/2005/8/layout/default"/>
    <dgm:cxn modelId="{BC9D7E4E-2F86-4CB1-8E1D-EDE46B11E4C7}" type="presOf" srcId="{4D452B46-61C4-41DD-AB3D-B90427AEB852}" destId="{0C6B8943-C8F5-4887-B581-977A72C10753}" srcOrd="0" destOrd="0" presId="urn:microsoft.com/office/officeart/2005/8/layout/default"/>
    <dgm:cxn modelId="{60B24C74-FCFF-4DD2-BC89-7F4C1D59A956}" type="presOf" srcId="{E3E81BD0-2D51-4A08-B5B0-FD1B465A04AD}" destId="{F1100E78-88F4-4AA2-9778-E50648020735}" srcOrd="0" destOrd="0" presId="urn:microsoft.com/office/officeart/2005/8/layout/default"/>
    <dgm:cxn modelId="{B7670578-04E0-4ACC-8CBB-0FC38A08BBEE}" srcId="{4D452B46-61C4-41DD-AB3D-B90427AEB852}" destId="{DDF0C2FF-DD3D-4565-A890-0B4FB229ACF7}" srcOrd="3" destOrd="0" parTransId="{7DFDAFDE-386F-457C-9BB8-B3BAE19BD351}" sibTransId="{29E4ED9A-B008-4774-9C61-066EC840A4D5}"/>
    <dgm:cxn modelId="{3873517A-356F-4AA8-A674-3CFDBBB1B9F4}" type="presOf" srcId="{A96B92CF-B79B-4890-8FE7-5AD79A14E672}" destId="{C89E9667-E5E9-4584-9D2A-5E8DA67F0BAB}" srcOrd="0" destOrd="0" presId="urn:microsoft.com/office/officeart/2005/8/layout/default"/>
    <dgm:cxn modelId="{474A6E7B-825E-4BC6-A215-5E6BF42FC8D7}" srcId="{4D452B46-61C4-41DD-AB3D-B90427AEB852}" destId="{A96B92CF-B79B-4890-8FE7-5AD79A14E672}" srcOrd="1" destOrd="0" parTransId="{C2E947D4-4DE1-400C-9E76-2E93C9812871}" sibTransId="{D1E05F19-040E-411C-8A44-ECE4D69C6177}"/>
    <dgm:cxn modelId="{401D97C0-316F-4604-9A7B-3CDD4C03C48A}" srcId="{4D452B46-61C4-41DD-AB3D-B90427AEB852}" destId="{7C87ADDE-310F-48CF-B80C-BDC0B95C2034}" srcOrd="5" destOrd="0" parTransId="{93564227-D73A-4682-974C-BF178140F6E9}" sibTransId="{0242FD06-A08E-42F9-ADB1-2FB51C1DD0D9}"/>
    <dgm:cxn modelId="{B92CC8CA-D07D-4448-AECF-55BF18E95C23}" srcId="{4D452B46-61C4-41DD-AB3D-B90427AEB852}" destId="{E3E81BD0-2D51-4A08-B5B0-FD1B465A04AD}" srcOrd="2" destOrd="0" parTransId="{81ABA9CE-3091-4016-BC55-BBA5850A3434}" sibTransId="{EBFF7DF1-D677-4207-BDF4-5E18264738C7}"/>
    <dgm:cxn modelId="{CEDB12CD-23B9-4A39-8513-1825E2C2F6DD}" type="presOf" srcId="{DDF0C2FF-DD3D-4565-A890-0B4FB229ACF7}" destId="{CE99B62D-71E3-4A90-BD0D-B8FBA6E97738}" srcOrd="0" destOrd="0" presId="urn:microsoft.com/office/officeart/2005/8/layout/default"/>
    <dgm:cxn modelId="{5D4309DD-D3C3-4CA3-AA1D-D7D856A57234}" srcId="{4D452B46-61C4-41DD-AB3D-B90427AEB852}" destId="{581542B1-8F13-4F17-BD04-C2B44369992F}" srcOrd="10" destOrd="0" parTransId="{AADDBF4F-2B17-45A5-9CD1-ECA4D9C1AD5A}" sibTransId="{ED01EBE6-2743-4044-9201-EA97831C3C43}"/>
    <dgm:cxn modelId="{777587E5-B08C-4B55-9561-217386CC7B77}" type="presOf" srcId="{FADF1E11-5913-491F-AC9E-A00A162D4B3C}" destId="{84C244CC-3894-4910-879C-09F7E7766EA5}" srcOrd="0" destOrd="0" presId="urn:microsoft.com/office/officeart/2005/8/layout/default"/>
    <dgm:cxn modelId="{7E980DFD-E089-4A64-82A0-76F877355123}" srcId="{4D452B46-61C4-41DD-AB3D-B90427AEB852}" destId="{0FC4AB22-F2CA-4FC3-AC53-56FEC44A0622}" srcOrd="4" destOrd="0" parTransId="{137C5CC0-255E-473D-A6B0-68E643A79231}" sibTransId="{7E25E71D-6027-4F8C-B902-F7A6C122C8B5}"/>
    <dgm:cxn modelId="{C989FF05-EBCC-4AF1-905A-19E7C47AB279}" type="presParOf" srcId="{0C6B8943-C8F5-4887-B581-977A72C10753}" destId="{3969912C-5C18-4F72-A87A-817A4B35FF86}" srcOrd="0" destOrd="0" presId="urn:microsoft.com/office/officeart/2005/8/layout/default"/>
    <dgm:cxn modelId="{3CD05006-5A59-479C-82A1-7028127930F5}" type="presParOf" srcId="{0C6B8943-C8F5-4887-B581-977A72C10753}" destId="{5B91C0CC-5175-45BD-A59A-EF2C24BA14F4}" srcOrd="1" destOrd="0" presId="urn:microsoft.com/office/officeart/2005/8/layout/default"/>
    <dgm:cxn modelId="{E0C93BC3-9981-4B04-8EAB-5379357288F6}" type="presParOf" srcId="{0C6B8943-C8F5-4887-B581-977A72C10753}" destId="{C89E9667-E5E9-4584-9D2A-5E8DA67F0BAB}" srcOrd="2" destOrd="0" presId="urn:microsoft.com/office/officeart/2005/8/layout/default"/>
    <dgm:cxn modelId="{E8F2D9AB-F129-4AA7-B9E5-4BA84166BF57}" type="presParOf" srcId="{0C6B8943-C8F5-4887-B581-977A72C10753}" destId="{FA912199-C9E4-4D67-896A-FBCD26AA68C6}" srcOrd="3" destOrd="0" presId="urn:microsoft.com/office/officeart/2005/8/layout/default"/>
    <dgm:cxn modelId="{AD873DF0-BF25-47E2-995A-2130E469F02F}" type="presParOf" srcId="{0C6B8943-C8F5-4887-B581-977A72C10753}" destId="{F1100E78-88F4-4AA2-9778-E50648020735}" srcOrd="4" destOrd="0" presId="urn:microsoft.com/office/officeart/2005/8/layout/default"/>
    <dgm:cxn modelId="{2AE1981D-2913-4E40-8BB3-304D4E67CACC}" type="presParOf" srcId="{0C6B8943-C8F5-4887-B581-977A72C10753}" destId="{4FB19CA5-0B6E-4B2C-A13A-640D7668C90D}" srcOrd="5" destOrd="0" presId="urn:microsoft.com/office/officeart/2005/8/layout/default"/>
    <dgm:cxn modelId="{8A02935E-54C4-477E-845D-FF4A447B09A4}" type="presParOf" srcId="{0C6B8943-C8F5-4887-B581-977A72C10753}" destId="{CE99B62D-71E3-4A90-BD0D-B8FBA6E97738}" srcOrd="6" destOrd="0" presId="urn:microsoft.com/office/officeart/2005/8/layout/default"/>
    <dgm:cxn modelId="{9B0CE35A-C0B9-450A-B745-84ABFBDA9D5B}" type="presParOf" srcId="{0C6B8943-C8F5-4887-B581-977A72C10753}" destId="{8559B4D4-9448-4EDA-937E-6A163290E155}" srcOrd="7" destOrd="0" presId="urn:microsoft.com/office/officeart/2005/8/layout/default"/>
    <dgm:cxn modelId="{AC91258B-627D-4737-8C09-7405FBC6F334}" type="presParOf" srcId="{0C6B8943-C8F5-4887-B581-977A72C10753}" destId="{1C01F4A5-696E-4D9A-A5C8-0FE1C28AFF3D}" srcOrd="8" destOrd="0" presId="urn:microsoft.com/office/officeart/2005/8/layout/default"/>
    <dgm:cxn modelId="{F9413FDE-53CA-4AB4-AE1C-CE6681049171}" type="presParOf" srcId="{0C6B8943-C8F5-4887-B581-977A72C10753}" destId="{F1016EF5-F9BE-4C27-AFB1-14AB7F3D8AFF}" srcOrd="9" destOrd="0" presId="urn:microsoft.com/office/officeart/2005/8/layout/default"/>
    <dgm:cxn modelId="{BA3A1F65-2D85-4FAB-A041-179EACE20C9F}" type="presParOf" srcId="{0C6B8943-C8F5-4887-B581-977A72C10753}" destId="{5B6F70FD-A276-4309-99C4-9B4F9098E570}" srcOrd="10" destOrd="0" presId="urn:microsoft.com/office/officeart/2005/8/layout/default"/>
    <dgm:cxn modelId="{743AAF38-FBCE-474B-9196-0AA40E640483}" type="presParOf" srcId="{0C6B8943-C8F5-4887-B581-977A72C10753}" destId="{A4043D3D-51C2-4AB8-BCEC-BC553C17E51B}" srcOrd="11" destOrd="0" presId="urn:microsoft.com/office/officeart/2005/8/layout/default"/>
    <dgm:cxn modelId="{DED720C6-D198-4590-8922-7D413B03E3E2}" type="presParOf" srcId="{0C6B8943-C8F5-4887-B581-977A72C10753}" destId="{84C244CC-3894-4910-879C-09F7E7766EA5}" srcOrd="12" destOrd="0" presId="urn:microsoft.com/office/officeart/2005/8/layout/default"/>
    <dgm:cxn modelId="{CE129857-9577-4458-B9A3-C2EAC14CB3DB}" type="presParOf" srcId="{0C6B8943-C8F5-4887-B581-977A72C10753}" destId="{7FC90CD8-C868-45EA-9713-77999FB2696B}" srcOrd="13" destOrd="0" presId="urn:microsoft.com/office/officeart/2005/8/layout/default"/>
    <dgm:cxn modelId="{A1DAF910-62B5-4BCF-B86A-814669B89C39}" type="presParOf" srcId="{0C6B8943-C8F5-4887-B581-977A72C10753}" destId="{5EBA1C1E-B6B1-49D8-87F3-B09C28A260B3}" srcOrd="14" destOrd="0" presId="urn:microsoft.com/office/officeart/2005/8/layout/default"/>
    <dgm:cxn modelId="{6028240D-C4C7-4FF4-A0BE-2FEBAED17A04}" type="presParOf" srcId="{0C6B8943-C8F5-4887-B581-977A72C10753}" destId="{F9775DF4-8848-4E24-8A7F-ACE93CFB1210}" srcOrd="15" destOrd="0" presId="urn:microsoft.com/office/officeart/2005/8/layout/default"/>
    <dgm:cxn modelId="{B73D1E2B-E008-449B-94F7-A85EEB6331B5}" type="presParOf" srcId="{0C6B8943-C8F5-4887-B581-977A72C10753}" destId="{218F92FB-E67F-48C3-931C-6CAD6DC73969}" srcOrd="16" destOrd="0" presId="urn:microsoft.com/office/officeart/2005/8/layout/default"/>
    <dgm:cxn modelId="{3FA66D2F-2AAB-4DE3-A7AF-954D85AE3ABF}" type="presParOf" srcId="{0C6B8943-C8F5-4887-B581-977A72C10753}" destId="{4CD8BD3B-95D8-47CB-B18E-BCA717876D82}" srcOrd="17" destOrd="0" presId="urn:microsoft.com/office/officeart/2005/8/layout/default"/>
    <dgm:cxn modelId="{4BEC4976-4CC6-479B-AC8F-97E417B38CE9}" type="presParOf" srcId="{0C6B8943-C8F5-4887-B581-977A72C10753}" destId="{41474941-9AF9-4B09-AA28-533A2F9BB28A}" srcOrd="18" destOrd="0" presId="urn:microsoft.com/office/officeart/2005/8/layout/default"/>
    <dgm:cxn modelId="{EF349474-095B-4EB5-A50D-7217B2647353}" type="presParOf" srcId="{0C6B8943-C8F5-4887-B581-977A72C10753}" destId="{C26FA716-9349-4C2C-983A-C49D3B90D8FA}" srcOrd="19" destOrd="0" presId="urn:microsoft.com/office/officeart/2005/8/layout/default"/>
    <dgm:cxn modelId="{5082B1D7-75A2-4E7A-8CA5-574B519C24BC}" type="presParOf" srcId="{0C6B8943-C8F5-4887-B581-977A72C10753}" destId="{AD7C500D-C760-4331-BC14-2DA949C3A0DF}" srcOrd="2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452B46-61C4-41DD-AB3D-B90427AEB852}" type="doc">
      <dgm:prSet loTypeId="urn:microsoft.com/office/officeart/2005/8/layout/default" loCatId="list" qsTypeId="urn:microsoft.com/office/officeart/2005/8/quickstyle/3d2" qsCatId="3D" csTypeId="urn:microsoft.com/office/officeart/2005/8/colors/accent1_2" csCatId="accent1" phldr="1"/>
      <dgm:spPr/>
      <dgm:t>
        <a:bodyPr/>
        <a:lstStyle/>
        <a:p>
          <a:endParaRPr lang="en-US"/>
        </a:p>
      </dgm:t>
    </dgm:pt>
    <dgm:pt modelId="{310C51A3-347B-4D52-B626-29AB935F73A3}">
      <dgm:prSet/>
      <dgm:spPr>
        <a:solidFill>
          <a:srgbClr val="FF0000"/>
        </a:solidFill>
      </dgm:spPr>
      <dgm:t>
        <a:bodyPr/>
        <a:lstStyle/>
        <a:p>
          <a:r>
            <a:rPr lang="en-GB" dirty="0" err="1"/>
            <a:t>REVISE:Amplitude</a:t>
          </a:r>
          <a:r>
            <a:rPr lang="en-GB" dirty="0"/>
            <a:t> is the midpoint to the crest of a wave</a:t>
          </a:r>
          <a:endParaRPr lang="en-US" dirty="0"/>
        </a:p>
      </dgm:t>
    </dgm:pt>
    <dgm:pt modelId="{684F5B33-D434-4875-9969-1A07BBFAE736}" type="parTrans" cxnId="{AB377C5B-13A8-4A1F-BDFF-635DF998C114}">
      <dgm:prSet/>
      <dgm:spPr/>
      <dgm:t>
        <a:bodyPr/>
        <a:lstStyle/>
        <a:p>
          <a:endParaRPr lang="en-US">
            <a:solidFill>
              <a:schemeClr val="tx1"/>
            </a:solidFill>
          </a:endParaRPr>
        </a:p>
      </dgm:t>
    </dgm:pt>
    <dgm:pt modelId="{237B03D3-11E7-4147-9261-A5AB8B2A915A}" type="sibTrans" cxnId="{AB377C5B-13A8-4A1F-BDFF-635DF998C114}">
      <dgm:prSet/>
      <dgm:spPr/>
      <dgm:t>
        <a:bodyPr/>
        <a:lstStyle/>
        <a:p>
          <a:endParaRPr lang="en-US">
            <a:solidFill>
              <a:schemeClr val="tx1"/>
            </a:solidFill>
          </a:endParaRPr>
        </a:p>
      </dgm:t>
    </dgm:pt>
    <dgm:pt modelId="{A96B92CF-B79B-4890-8FE7-5AD79A14E672}">
      <dgm:prSet/>
      <dgm:spPr>
        <a:solidFill>
          <a:srgbClr val="FF0000"/>
        </a:solidFill>
      </dgm:spPr>
      <dgm:t>
        <a:bodyPr/>
        <a:lstStyle/>
        <a:p>
          <a:r>
            <a:rPr lang="en-GB" dirty="0"/>
            <a:t>REVISE: Wavelength is the distance between the same point on successive waves</a:t>
          </a:r>
          <a:endParaRPr lang="en-US" dirty="0"/>
        </a:p>
      </dgm:t>
    </dgm:pt>
    <dgm:pt modelId="{C2E947D4-4DE1-400C-9E76-2E93C9812871}" type="parTrans" cxnId="{474A6E7B-825E-4BC6-A215-5E6BF42FC8D7}">
      <dgm:prSet/>
      <dgm:spPr/>
      <dgm:t>
        <a:bodyPr/>
        <a:lstStyle/>
        <a:p>
          <a:endParaRPr lang="en-US">
            <a:solidFill>
              <a:schemeClr val="tx1"/>
            </a:solidFill>
          </a:endParaRPr>
        </a:p>
      </dgm:t>
    </dgm:pt>
    <dgm:pt modelId="{D1E05F19-040E-411C-8A44-ECE4D69C6177}" type="sibTrans" cxnId="{474A6E7B-825E-4BC6-A215-5E6BF42FC8D7}">
      <dgm:prSet/>
      <dgm:spPr/>
      <dgm:t>
        <a:bodyPr/>
        <a:lstStyle/>
        <a:p>
          <a:endParaRPr lang="en-US">
            <a:solidFill>
              <a:schemeClr val="tx1"/>
            </a:solidFill>
          </a:endParaRPr>
        </a:p>
      </dgm:t>
    </dgm:pt>
    <dgm:pt modelId="{0FC4AB22-F2CA-4FC3-AC53-56FEC44A0622}">
      <dgm:prSet/>
      <dgm:spPr>
        <a:solidFill>
          <a:srgbClr val="FF0000"/>
        </a:solidFill>
      </dgm:spPr>
      <dgm:t>
        <a:bodyPr/>
        <a:lstStyle/>
        <a:p>
          <a:r>
            <a:rPr lang="en-GB" dirty="0"/>
            <a:t>Frequency is the number of waves per second and is measured in Hertz, Hz, </a:t>
          </a:r>
          <a:endParaRPr lang="en-US" dirty="0"/>
        </a:p>
      </dgm:t>
    </dgm:pt>
    <dgm:pt modelId="{137C5CC0-255E-473D-A6B0-68E643A79231}" type="parTrans" cxnId="{7E980DFD-E089-4A64-82A0-76F877355123}">
      <dgm:prSet/>
      <dgm:spPr/>
      <dgm:t>
        <a:bodyPr/>
        <a:lstStyle/>
        <a:p>
          <a:endParaRPr lang="en-US">
            <a:solidFill>
              <a:schemeClr val="tx1"/>
            </a:solidFill>
          </a:endParaRPr>
        </a:p>
      </dgm:t>
    </dgm:pt>
    <dgm:pt modelId="{7E25E71D-6027-4F8C-B902-F7A6C122C8B5}" type="sibTrans" cxnId="{7E980DFD-E089-4A64-82A0-76F877355123}">
      <dgm:prSet/>
      <dgm:spPr/>
      <dgm:t>
        <a:bodyPr/>
        <a:lstStyle/>
        <a:p>
          <a:endParaRPr lang="en-US">
            <a:solidFill>
              <a:schemeClr val="tx1"/>
            </a:solidFill>
          </a:endParaRPr>
        </a:p>
      </dgm:t>
    </dgm:pt>
    <dgm:pt modelId="{7C87ADDE-310F-48CF-B80C-BDC0B95C2034}">
      <dgm:prSet/>
      <dgm:spPr>
        <a:solidFill>
          <a:srgbClr val="FF0000"/>
        </a:solidFill>
      </dgm:spPr>
      <dgm:t>
        <a:bodyPr/>
        <a:lstStyle/>
        <a:p>
          <a:r>
            <a:rPr lang="en-GB" dirty="0"/>
            <a:t>Period is the time taken for one wave to pass a point, measured in seconds</a:t>
          </a:r>
          <a:endParaRPr lang="en-US" dirty="0"/>
        </a:p>
      </dgm:t>
    </dgm:pt>
    <dgm:pt modelId="{93564227-D73A-4682-974C-BF178140F6E9}" type="parTrans" cxnId="{401D97C0-316F-4604-9A7B-3CDD4C03C48A}">
      <dgm:prSet/>
      <dgm:spPr/>
      <dgm:t>
        <a:bodyPr/>
        <a:lstStyle/>
        <a:p>
          <a:endParaRPr lang="en-US">
            <a:solidFill>
              <a:schemeClr val="tx1"/>
            </a:solidFill>
          </a:endParaRPr>
        </a:p>
      </dgm:t>
    </dgm:pt>
    <dgm:pt modelId="{0242FD06-A08E-42F9-ADB1-2FB51C1DD0D9}" type="sibTrans" cxnId="{401D97C0-316F-4604-9A7B-3CDD4C03C48A}">
      <dgm:prSet/>
      <dgm:spPr/>
      <dgm:t>
        <a:bodyPr/>
        <a:lstStyle/>
        <a:p>
          <a:endParaRPr lang="en-US">
            <a:solidFill>
              <a:schemeClr val="tx1"/>
            </a:solidFill>
          </a:endParaRPr>
        </a:p>
      </dgm:t>
    </dgm:pt>
    <dgm:pt modelId="{FADF1E11-5913-491F-AC9E-A00A162D4B3C}">
      <dgm:prSet/>
      <dgm:spPr>
        <a:solidFill>
          <a:srgbClr val="FF0000"/>
        </a:solidFill>
      </dgm:spPr>
      <dgm:t>
        <a:bodyPr/>
        <a:lstStyle/>
        <a:p>
          <a:r>
            <a:rPr lang="en-GB"/>
            <a:t>Waves carry energy, the amplitude is a measure of the energy of a wave.</a:t>
          </a:r>
          <a:endParaRPr lang="en-US"/>
        </a:p>
      </dgm:t>
    </dgm:pt>
    <dgm:pt modelId="{11C66176-8872-44EB-8510-84AD03D9B65A}" type="parTrans" cxnId="{4FA7E43B-07B7-482F-9D60-6BE45C740705}">
      <dgm:prSet/>
      <dgm:spPr/>
      <dgm:t>
        <a:bodyPr/>
        <a:lstStyle/>
        <a:p>
          <a:endParaRPr lang="en-US">
            <a:solidFill>
              <a:schemeClr val="tx1"/>
            </a:solidFill>
          </a:endParaRPr>
        </a:p>
      </dgm:t>
    </dgm:pt>
    <dgm:pt modelId="{B3EE8743-396C-433C-AC92-80BB8E429AA8}" type="sibTrans" cxnId="{4FA7E43B-07B7-482F-9D60-6BE45C740705}">
      <dgm:prSet/>
      <dgm:spPr/>
      <dgm:t>
        <a:bodyPr/>
        <a:lstStyle/>
        <a:p>
          <a:endParaRPr lang="en-US">
            <a:solidFill>
              <a:schemeClr val="tx1"/>
            </a:solidFill>
          </a:endParaRPr>
        </a:p>
      </dgm:t>
    </dgm:pt>
    <dgm:pt modelId="{D381245B-F790-401D-94CF-5395A485218E}">
      <dgm:prSet/>
      <dgm:spPr>
        <a:blipFill>
          <a:blip xmlns:r="http://schemas.openxmlformats.org/officeDocument/2006/relationships" r:embed="rId1"/>
          <a:stretch>
            <a:fillRect/>
          </a:stretch>
        </a:blipFill>
      </dgm:spPr>
      <dgm:t>
        <a:bodyPr/>
        <a:lstStyle/>
        <a:p>
          <a:r>
            <a:rPr lang="en-GB">
              <a:noFill/>
            </a:rPr>
            <a:t> </a:t>
          </a:r>
        </a:p>
      </dgm:t>
    </dgm:pt>
    <dgm:pt modelId="{BE4F096E-9E06-4A43-887C-9D3FD89512CA}" type="parTrans" cxnId="{71158916-8F60-45DB-9F46-F550A61FD6B5}">
      <dgm:prSet/>
      <dgm:spPr/>
      <dgm:t>
        <a:bodyPr/>
        <a:lstStyle/>
        <a:p>
          <a:endParaRPr lang="en-US">
            <a:solidFill>
              <a:schemeClr val="tx1"/>
            </a:solidFill>
          </a:endParaRPr>
        </a:p>
      </dgm:t>
    </dgm:pt>
    <dgm:pt modelId="{4B126243-8214-4E89-9257-5C27B5834C5A}" type="sibTrans" cxnId="{71158916-8F60-45DB-9F46-F550A61FD6B5}">
      <dgm:prSet/>
      <dgm:spPr/>
      <dgm:t>
        <a:bodyPr/>
        <a:lstStyle/>
        <a:p>
          <a:endParaRPr lang="en-US">
            <a:solidFill>
              <a:schemeClr val="tx1"/>
            </a:solidFill>
          </a:endParaRPr>
        </a:p>
      </dgm:t>
    </dgm:pt>
    <dgm:pt modelId="{9DB2DD84-00C4-4802-B4B9-2213B09ECBA0}">
      <dgm:prSet/>
      <dgm:spPr>
        <a:blipFill>
          <a:blip xmlns:r="http://schemas.openxmlformats.org/officeDocument/2006/relationships" r:embed="rId2"/>
          <a:stretch>
            <a:fillRect/>
          </a:stretch>
        </a:blipFill>
      </dgm:spPr>
      <dgm:t>
        <a:bodyPr/>
        <a:lstStyle/>
        <a:p>
          <a:r>
            <a:rPr lang="en-GB">
              <a:noFill/>
            </a:rPr>
            <a:t> </a:t>
          </a:r>
        </a:p>
      </dgm:t>
    </dgm:pt>
    <dgm:pt modelId="{274DC82E-0DF0-4A91-9EC0-7A2D9CA02948}" type="parTrans" cxnId="{7660502A-104F-409D-BC23-7724ED567E01}">
      <dgm:prSet/>
      <dgm:spPr/>
      <dgm:t>
        <a:bodyPr/>
        <a:lstStyle/>
        <a:p>
          <a:endParaRPr lang="en-US">
            <a:solidFill>
              <a:schemeClr val="tx1"/>
            </a:solidFill>
          </a:endParaRPr>
        </a:p>
      </dgm:t>
    </dgm:pt>
    <dgm:pt modelId="{3B9F1A9E-71EE-427A-9658-40AE4D949EB7}" type="sibTrans" cxnId="{7660502A-104F-409D-BC23-7724ED567E01}">
      <dgm:prSet/>
      <dgm:spPr/>
      <dgm:t>
        <a:bodyPr/>
        <a:lstStyle/>
        <a:p>
          <a:endParaRPr lang="en-US">
            <a:solidFill>
              <a:schemeClr val="tx1"/>
            </a:solidFill>
          </a:endParaRPr>
        </a:p>
      </dgm:t>
    </dgm:pt>
    <dgm:pt modelId="{B9D3F785-7493-48A8-8021-3347B38DD862}">
      <dgm:prSet/>
      <dgm:spPr>
        <a:solidFill>
          <a:srgbClr val="FF0000"/>
        </a:solidFill>
      </dgm:spPr>
      <dgm:t>
        <a:bodyPr/>
        <a:lstStyle/>
        <a:p>
          <a:r>
            <a:rPr lang="en-GB"/>
            <a:t>Understand and correctly use the formulae   v=d/t </a:t>
          </a:r>
          <a:endParaRPr lang="en-US"/>
        </a:p>
      </dgm:t>
    </dgm:pt>
    <dgm:pt modelId="{D937934A-4BA7-4225-803D-837AEC8A658B}" type="parTrans" cxnId="{B99EC736-63B1-4947-ADCD-441FD62D1305}">
      <dgm:prSet/>
      <dgm:spPr/>
      <dgm:t>
        <a:bodyPr/>
        <a:lstStyle/>
        <a:p>
          <a:endParaRPr lang="en-US">
            <a:solidFill>
              <a:schemeClr val="tx1"/>
            </a:solidFill>
          </a:endParaRPr>
        </a:p>
      </dgm:t>
    </dgm:pt>
    <dgm:pt modelId="{05FA407F-0B5A-4C5D-82D9-4481FC7AFBCE}" type="sibTrans" cxnId="{B99EC736-63B1-4947-ADCD-441FD62D1305}">
      <dgm:prSet/>
      <dgm:spPr/>
      <dgm:t>
        <a:bodyPr/>
        <a:lstStyle/>
        <a:p>
          <a:endParaRPr lang="en-US">
            <a:solidFill>
              <a:schemeClr val="tx1"/>
            </a:solidFill>
          </a:endParaRPr>
        </a:p>
      </dgm:t>
    </dgm:pt>
    <dgm:pt modelId="{581542B1-8F13-4F17-BD04-C2B44369992F}">
      <dgm:prSet/>
      <dgm:spPr>
        <a:solidFill>
          <a:srgbClr val="FF0000"/>
        </a:solidFill>
      </dgm:spPr>
      <dgm:t>
        <a:bodyPr/>
        <a:lstStyle/>
        <a:p>
          <a:r>
            <a:rPr lang="en-GB"/>
            <a:t>Properties of waves, reflection, refraction,  (diffraction- not covered), </a:t>
          </a:r>
          <a:endParaRPr lang="en-US"/>
        </a:p>
      </dgm:t>
    </dgm:pt>
    <dgm:pt modelId="{AADDBF4F-2B17-45A5-9CD1-ECA4D9C1AD5A}" type="parTrans" cxnId="{5D4309DD-D3C3-4CA3-AA1D-D7D856A57234}">
      <dgm:prSet/>
      <dgm:spPr/>
      <dgm:t>
        <a:bodyPr/>
        <a:lstStyle/>
        <a:p>
          <a:endParaRPr lang="en-US">
            <a:solidFill>
              <a:schemeClr val="tx1"/>
            </a:solidFill>
          </a:endParaRPr>
        </a:p>
      </dgm:t>
    </dgm:pt>
    <dgm:pt modelId="{ED01EBE6-2743-4044-9201-EA97831C3C43}" type="sibTrans" cxnId="{5D4309DD-D3C3-4CA3-AA1D-D7D856A57234}">
      <dgm:prSet/>
      <dgm:spPr/>
      <dgm:t>
        <a:bodyPr/>
        <a:lstStyle/>
        <a:p>
          <a:endParaRPr lang="en-US">
            <a:solidFill>
              <a:schemeClr val="tx1"/>
            </a:solidFill>
          </a:endParaRPr>
        </a:p>
      </dgm:t>
    </dgm:pt>
    <dgm:pt modelId="{E3E81BD0-2D51-4A08-B5B0-FD1B465A04AD}">
      <dgm:prSet/>
      <dgm:spPr>
        <a:solidFill>
          <a:srgbClr val="FF0000"/>
        </a:solidFill>
      </dgm:spPr>
      <dgm:t>
        <a:bodyPr/>
        <a:lstStyle/>
        <a:p>
          <a:r>
            <a:rPr lang="en-GB" dirty="0"/>
            <a:t>REVISE: Describe the two types of waves, longitudinal and transverse. </a:t>
          </a:r>
          <a:endParaRPr lang="en-US" dirty="0"/>
        </a:p>
      </dgm:t>
    </dgm:pt>
    <dgm:pt modelId="{81ABA9CE-3091-4016-BC55-BBA5850A3434}" type="parTrans" cxnId="{B92CC8CA-D07D-4448-AECF-55BF18E95C23}">
      <dgm:prSet/>
      <dgm:spPr/>
      <dgm:t>
        <a:bodyPr/>
        <a:lstStyle/>
        <a:p>
          <a:endParaRPr lang="en-GB"/>
        </a:p>
      </dgm:t>
    </dgm:pt>
    <dgm:pt modelId="{EBFF7DF1-D677-4207-BDF4-5E18264738C7}" type="sibTrans" cxnId="{B92CC8CA-D07D-4448-AECF-55BF18E95C23}">
      <dgm:prSet/>
      <dgm:spPr/>
      <dgm:t>
        <a:bodyPr/>
        <a:lstStyle/>
        <a:p>
          <a:endParaRPr lang="en-GB"/>
        </a:p>
      </dgm:t>
    </dgm:pt>
    <dgm:pt modelId="{DDF0C2FF-DD3D-4565-A890-0B4FB229ACF7}">
      <dgm:prSet/>
      <dgm:spPr>
        <a:solidFill>
          <a:srgbClr val="FF0000"/>
        </a:solidFill>
      </dgm:spPr>
      <dgm:t>
        <a:bodyPr/>
        <a:lstStyle/>
        <a:p>
          <a:r>
            <a:rPr lang="en-GB" dirty="0" err="1"/>
            <a:t>REVISE:Sound</a:t>
          </a:r>
          <a:r>
            <a:rPr lang="en-GB" dirty="0"/>
            <a:t> and seismic p- waves are examples of longitudinal waves and the EM waves are transverse waves.</a:t>
          </a:r>
          <a:endParaRPr lang="en-US" dirty="0"/>
        </a:p>
      </dgm:t>
    </dgm:pt>
    <dgm:pt modelId="{7DFDAFDE-386F-457C-9BB8-B3BAE19BD351}" type="parTrans" cxnId="{B7670578-04E0-4ACC-8CBB-0FC38A08BBEE}">
      <dgm:prSet/>
      <dgm:spPr/>
      <dgm:t>
        <a:bodyPr/>
        <a:lstStyle/>
        <a:p>
          <a:endParaRPr lang="en-GB"/>
        </a:p>
      </dgm:t>
    </dgm:pt>
    <dgm:pt modelId="{29E4ED9A-B008-4774-9C61-066EC840A4D5}" type="sibTrans" cxnId="{B7670578-04E0-4ACC-8CBB-0FC38A08BBEE}">
      <dgm:prSet/>
      <dgm:spPr/>
      <dgm:t>
        <a:bodyPr/>
        <a:lstStyle/>
        <a:p>
          <a:endParaRPr lang="en-GB"/>
        </a:p>
      </dgm:t>
    </dgm:pt>
    <dgm:pt modelId="{0C6B8943-C8F5-4887-B581-977A72C10753}" type="pres">
      <dgm:prSet presAssocID="{4D452B46-61C4-41DD-AB3D-B90427AEB852}" presName="diagram" presStyleCnt="0">
        <dgm:presLayoutVars>
          <dgm:dir/>
          <dgm:resizeHandles val="exact"/>
        </dgm:presLayoutVars>
      </dgm:prSet>
      <dgm:spPr/>
    </dgm:pt>
    <dgm:pt modelId="{3969912C-5C18-4F72-A87A-817A4B35FF86}" type="pres">
      <dgm:prSet presAssocID="{310C51A3-347B-4D52-B626-29AB935F73A3}" presName="node" presStyleLbl="node1" presStyleIdx="0" presStyleCnt="11">
        <dgm:presLayoutVars>
          <dgm:bulletEnabled val="1"/>
        </dgm:presLayoutVars>
      </dgm:prSet>
      <dgm:spPr/>
    </dgm:pt>
    <dgm:pt modelId="{5B91C0CC-5175-45BD-A59A-EF2C24BA14F4}" type="pres">
      <dgm:prSet presAssocID="{237B03D3-11E7-4147-9261-A5AB8B2A915A}" presName="sibTrans" presStyleCnt="0"/>
      <dgm:spPr/>
    </dgm:pt>
    <dgm:pt modelId="{C89E9667-E5E9-4584-9D2A-5E8DA67F0BAB}" type="pres">
      <dgm:prSet presAssocID="{A96B92CF-B79B-4890-8FE7-5AD79A14E672}" presName="node" presStyleLbl="node1" presStyleIdx="1" presStyleCnt="11">
        <dgm:presLayoutVars>
          <dgm:bulletEnabled val="1"/>
        </dgm:presLayoutVars>
      </dgm:prSet>
      <dgm:spPr/>
    </dgm:pt>
    <dgm:pt modelId="{FA912199-C9E4-4D67-896A-FBCD26AA68C6}" type="pres">
      <dgm:prSet presAssocID="{D1E05F19-040E-411C-8A44-ECE4D69C6177}" presName="sibTrans" presStyleCnt="0"/>
      <dgm:spPr/>
    </dgm:pt>
    <dgm:pt modelId="{F1100E78-88F4-4AA2-9778-E50648020735}" type="pres">
      <dgm:prSet presAssocID="{E3E81BD0-2D51-4A08-B5B0-FD1B465A04AD}" presName="node" presStyleLbl="node1" presStyleIdx="2" presStyleCnt="11">
        <dgm:presLayoutVars>
          <dgm:bulletEnabled val="1"/>
        </dgm:presLayoutVars>
      </dgm:prSet>
      <dgm:spPr/>
    </dgm:pt>
    <dgm:pt modelId="{4FB19CA5-0B6E-4B2C-A13A-640D7668C90D}" type="pres">
      <dgm:prSet presAssocID="{EBFF7DF1-D677-4207-BDF4-5E18264738C7}" presName="sibTrans" presStyleCnt="0"/>
      <dgm:spPr/>
    </dgm:pt>
    <dgm:pt modelId="{CE99B62D-71E3-4A90-BD0D-B8FBA6E97738}" type="pres">
      <dgm:prSet presAssocID="{DDF0C2FF-DD3D-4565-A890-0B4FB229ACF7}" presName="node" presStyleLbl="node1" presStyleIdx="3" presStyleCnt="11" custScaleX="126462">
        <dgm:presLayoutVars>
          <dgm:bulletEnabled val="1"/>
        </dgm:presLayoutVars>
      </dgm:prSet>
      <dgm:spPr/>
    </dgm:pt>
    <dgm:pt modelId="{8559B4D4-9448-4EDA-937E-6A163290E155}" type="pres">
      <dgm:prSet presAssocID="{29E4ED9A-B008-4774-9C61-066EC840A4D5}" presName="sibTrans" presStyleCnt="0"/>
      <dgm:spPr/>
    </dgm:pt>
    <dgm:pt modelId="{1C01F4A5-696E-4D9A-A5C8-0FE1C28AFF3D}" type="pres">
      <dgm:prSet presAssocID="{0FC4AB22-F2CA-4FC3-AC53-56FEC44A0622}" presName="node" presStyleLbl="node1" presStyleIdx="4" presStyleCnt="11">
        <dgm:presLayoutVars>
          <dgm:bulletEnabled val="1"/>
        </dgm:presLayoutVars>
      </dgm:prSet>
      <dgm:spPr/>
    </dgm:pt>
    <dgm:pt modelId="{F1016EF5-F9BE-4C27-AFB1-14AB7F3D8AFF}" type="pres">
      <dgm:prSet presAssocID="{7E25E71D-6027-4F8C-B902-F7A6C122C8B5}" presName="sibTrans" presStyleCnt="0"/>
      <dgm:spPr/>
    </dgm:pt>
    <dgm:pt modelId="{5B6F70FD-A276-4309-99C4-9B4F9098E570}" type="pres">
      <dgm:prSet presAssocID="{7C87ADDE-310F-48CF-B80C-BDC0B95C2034}" presName="node" presStyleLbl="node1" presStyleIdx="5" presStyleCnt="11">
        <dgm:presLayoutVars>
          <dgm:bulletEnabled val="1"/>
        </dgm:presLayoutVars>
      </dgm:prSet>
      <dgm:spPr/>
    </dgm:pt>
    <dgm:pt modelId="{A4043D3D-51C2-4AB8-BCEC-BC553C17E51B}" type="pres">
      <dgm:prSet presAssocID="{0242FD06-A08E-42F9-ADB1-2FB51C1DD0D9}" presName="sibTrans" presStyleCnt="0"/>
      <dgm:spPr/>
    </dgm:pt>
    <dgm:pt modelId="{84C244CC-3894-4910-879C-09F7E7766EA5}" type="pres">
      <dgm:prSet presAssocID="{FADF1E11-5913-491F-AC9E-A00A162D4B3C}" presName="node" presStyleLbl="node1" presStyleIdx="6" presStyleCnt="11">
        <dgm:presLayoutVars>
          <dgm:bulletEnabled val="1"/>
        </dgm:presLayoutVars>
      </dgm:prSet>
      <dgm:spPr/>
    </dgm:pt>
    <dgm:pt modelId="{7FC90CD8-C868-45EA-9713-77999FB2696B}" type="pres">
      <dgm:prSet presAssocID="{B3EE8743-396C-433C-AC92-80BB8E429AA8}" presName="sibTrans" presStyleCnt="0"/>
      <dgm:spPr/>
    </dgm:pt>
    <dgm:pt modelId="{5EBA1C1E-B6B1-49D8-87F3-B09C28A260B3}" type="pres">
      <dgm:prSet presAssocID="{D381245B-F790-401D-94CF-5395A485218E}" presName="node" presStyleLbl="node1" presStyleIdx="7" presStyleCnt="11" custScaleX="113883">
        <dgm:presLayoutVars>
          <dgm:bulletEnabled val="1"/>
        </dgm:presLayoutVars>
      </dgm:prSet>
      <dgm:spPr/>
    </dgm:pt>
    <dgm:pt modelId="{F9775DF4-8848-4E24-8A7F-ACE93CFB1210}" type="pres">
      <dgm:prSet presAssocID="{4B126243-8214-4E89-9257-5C27B5834C5A}" presName="sibTrans" presStyleCnt="0"/>
      <dgm:spPr/>
    </dgm:pt>
    <dgm:pt modelId="{218F92FB-E67F-48C3-931C-6CAD6DC73969}" type="pres">
      <dgm:prSet presAssocID="{9DB2DD84-00C4-4802-B4B9-2213B09ECBA0}" presName="node" presStyleLbl="node1" presStyleIdx="8" presStyleCnt="11" custScaleX="139828" custScaleY="129909">
        <dgm:presLayoutVars>
          <dgm:bulletEnabled val="1"/>
        </dgm:presLayoutVars>
      </dgm:prSet>
      <dgm:spPr/>
    </dgm:pt>
    <dgm:pt modelId="{4CD8BD3B-95D8-47CB-B18E-BCA717876D82}" type="pres">
      <dgm:prSet presAssocID="{3B9F1A9E-71EE-427A-9658-40AE4D949EB7}" presName="sibTrans" presStyleCnt="0"/>
      <dgm:spPr/>
    </dgm:pt>
    <dgm:pt modelId="{41474941-9AF9-4B09-AA28-533A2F9BB28A}" type="pres">
      <dgm:prSet presAssocID="{B9D3F785-7493-48A8-8021-3347B38DD862}" presName="node" presStyleLbl="node1" presStyleIdx="9" presStyleCnt="11">
        <dgm:presLayoutVars>
          <dgm:bulletEnabled val="1"/>
        </dgm:presLayoutVars>
      </dgm:prSet>
      <dgm:spPr/>
    </dgm:pt>
    <dgm:pt modelId="{C26FA716-9349-4C2C-983A-C49D3B90D8FA}" type="pres">
      <dgm:prSet presAssocID="{05FA407F-0B5A-4C5D-82D9-4481FC7AFBCE}" presName="sibTrans" presStyleCnt="0"/>
      <dgm:spPr/>
    </dgm:pt>
    <dgm:pt modelId="{AD7C500D-C760-4331-BC14-2DA949C3A0DF}" type="pres">
      <dgm:prSet presAssocID="{581542B1-8F13-4F17-BD04-C2B44369992F}" presName="node" presStyleLbl="node1" presStyleIdx="10" presStyleCnt="11">
        <dgm:presLayoutVars>
          <dgm:bulletEnabled val="1"/>
        </dgm:presLayoutVars>
      </dgm:prSet>
      <dgm:spPr/>
    </dgm:pt>
  </dgm:ptLst>
  <dgm:cxnLst>
    <dgm:cxn modelId="{074A9715-556A-43D5-9DC1-8049A3AAACB8}" type="presOf" srcId="{581542B1-8F13-4F17-BD04-C2B44369992F}" destId="{AD7C500D-C760-4331-BC14-2DA949C3A0DF}" srcOrd="0" destOrd="0" presId="urn:microsoft.com/office/officeart/2005/8/layout/default"/>
    <dgm:cxn modelId="{71158916-8F60-45DB-9F46-F550A61FD6B5}" srcId="{4D452B46-61C4-41DD-AB3D-B90427AEB852}" destId="{D381245B-F790-401D-94CF-5395A485218E}" srcOrd="7" destOrd="0" parTransId="{BE4F096E-9E06-4A43-887C-9D3FD89512CA}" sibTransId="{4B126243-8214-4E89-9257-5C27B5834C5A}"/>
    <dgm:cxn modelId="{59DEB017-C876-4036-9A53-94B019193191}" type="presOf" srcId="{0FC4AB22-F2CA-4FC3-AC53-56FEC44A0622}" destId="{1C01F4A5-696E-4D9A-A5C8-0FE1C28AFF3D}" srcOrd="0" destOrd="0" presId="urn:microsoft.com/office/officeart/2005/8/layout/default"/>
    <dgm:cxn modelId="{ACA8691C-E032-4D92-8812-CD6E450F59B2}" type="presOf" srcId="{7C87ADDE-310F-48CF-B80C-BDC0B95C2034}" destId="{5B6F70FD-A276-4309-99C4-9B4F9098E570}" srcOrd="0" destOrd="0" presId="urn:microsoft.com/office/officeart/2005/8/layout/default"/>
    <dgm:cxn modelId="{74283F26-0ECD-44C8-9367-5EB449059F88}" type="presOf" srcId="{B9D3F785-7493-48A8-8021-3347B38DD862}" destId="{41474941-9AF9-4B09-AA28-533A2F9BB28A}" srcOrd="0" destOrd="0" presId="urn:microsoft.com/office/officeart/2005/8/layout/default"/>
    <dgm:cxn modelId="{7660502A-104F-409D-BC23-7724ED567E01}" srcId="{4D452B46-61C4-41DD-AB3D-B90427AEB852}" destId="{9DB2DD84-00C4-4802-B4B9-2213B09ECBA0}" srcOrd="8" destOrd="0" parTransId="{274DC82E-0DF0-4A91-9EC0-7A2D9CA02948}" sibTransId="{3B9F1A9E-71EE-427A-9658-40AE4D949EB7}"/>
    <dgm:cxn modelId="{170D6D32-F37B-48AA-AE0B-7789EFACDA5C}" type="presOf" srcId="{D381245B-F790-401D-94CF-5395A485218E}" destId="{5EBA1C1E-B6B1-49D8-87F3-B09C28A260B3}" srcOrd="0" destOrd="0" presId="urn:microsoft.com/office/officeart/2005/8/layout/default"/>
    <dgm:cxn modelId="{B95D7736-303E-42E6-9B62-7E36C3ECCCE8}" type="presOf" srcId="{310C51A3-347B-4D52-B626-29AB935F73A3}" destId="{3969912C-5C18-4F72-A87A-817A4B35FF86}" srcOrd="0" destOrd="0" presId="urn:microsoft.com/office/officeart/2005/8/layout/default"/>
    <dgm:cxn modelId="{B99EC736-63B1-4947-ADCD-441FD62D1305}" srcId="{4D452B46-61C4-41DD-AB3D-B90427AEB852}" destId="{B9D3F785-7493-48A8-8021-3347B38DD862}" srcOrd="9" destOrd="0" parTransId="{D937934A-4BA7-4225-803D-837AEC8A658B}" sibTransId="{05FA407F-0B5A-4C5D-82D9-4481FC7AFBCE}"/>
    <dgm:cxn modelId="{4FA7E43B-07B7-482F-9D60-6BE45C740705}" srcId="{4D452B46-61C4-41DD-AB3D-B90427AEB852}" destId="{FADF1E11-5913-491F-AC9E-A00A162D4B3C}" srcOrd="6" destOrd="0" parTransId="{11C66176-8872-44EB-8510-84AD03D9B65A}" sibTransId="{B3EE8743-396C-433C-AC92-80BB8E429AA8}"/>
    <dgm:cxn modelId="{AB377C5B-13A8-4A1F-BDFF-635DF998C114}" srcId="{4D452B46-61C4-41DD-AB3D-B90427AEB852}" destId="{310C51A3-347B-4D52-B626-29AB935F73A3}" srcOrd="0" destOrd="0" parTransId="{684F5B33-D434-4875-9969-1A07BBFAE736}" sibTransId="{237B03D3-11E7-4147-9261-A5AB8B2A915A}"/>
    <dgm:cxn modelId="{C81E0C43-292E-48EC-9492-814819A343C0}" type="presOf" srcId="{9DB2DD84-00C4-4802-B4B9-2213B09ECBA0}" destId="{218F92FB-E67F-48C3-931C-6CAD6DC73969}" srcOrd="0" destOrd="0" presId="urn:microsoft.com/office/officeart/2005/8/layout/default"/>
    <dgm:cxn modelId="{BC9D7E4E-2F86-4CB1-8E1D-EDE46B11E4C7}" type="presOf" srcId="{4D452B46-61C4-41DD-AB3D-B90427AEB852}" destId="{0C6B8943-C8F5-4887-B581-977A72C10753}" srcOrd="0" destOrd="0" presId="urn:microsoft.com/office/officeart/2005/8/layout/default"/>
    <dgm:cxn modelId="{60B24C74-FCFF-4DD2-BC89-7F4C1D59A956}" type="presOf" srcId="{E3E81BD0-2D51-4A08-B5B0-FD1B465A04AD}" destId="{F1100E78-88F4-4AA2-9778-E50648020735}" srcOrd="0" destOrd="0" presId="urn:microsoft.com/office/officeart/2005/8/layout/default"/>
    <dgm:cxn modelId="{B7670578-04E0-4ACC-8CBB-0FC38A08BBEE}" srcId="{4D452B46-61C4-41DD-AB3D-B90427AEB852}" destId="{DDF0C2FF-DD3D-4565-A890-0B4FB229ACF7}" srcOrd="3" destOrd="0" parTransId="{7DFDAFDE-386F-457C-9BB8-B3BAE19BD351}" sibTransId="{29E4ED9A-B008-4774-9C61-066EC840A4D5}"/>
    <dgm:cxn modelId="{3873517A-356F-4AA8-A674-3CFDBBB1B9F4}" type="presOf" srcId="{A96B92CF-B79B-4890-8FE7-5AD79A14E672}" destId="{C89E9667-E5E9-4584-9D2A-5E8DA67F0BAB}" srcOrd="0" destOrd="0" presId="urn:microsoft.com/office/officeart/2005/8/layout/default"/>
    <dgm:cxn modelId="{474A6E7B-825E-4BC6-A215-5E6BF42FC8D7}" srcId="{4D452B46-61C4-41DD-AB3D-B90427AEB852}" destId="{A96B92CF-B79B-4890-8FE7-5AD79A14E672}" srcOrd="1" destOrd="0" parTransId="{C2E947D4-4DE1-400C-9E76-2E93C9812871}" sibTransId="{D1E05F19-040E-411C-8A44-ECE4D69C6177}"/>
    <dgm:cxn modelId="{401D97C0-316F-4604-9A7B-3CDD4C03C48A}" srcId="{4D452B46-61C4-41DD-AB3D-B90427AEB852}" destId="{7C87ADDE-310F-48CF-B80C-BDC0B95C2034}" srcOrd="5" destOrd="0" parTransId="{93564227-D73A-4682-974C-BF178140F6E9}" sibTransId="{0242FD06-A08E-42F9-ADB1-2FB51C1DD0D9}"/>
    <dgm:cxn modelId="{B92CC8CA-D07D-4448-AECF-55BF18E95C23}" srcId="{4D452B46-61C4-41DD-AB3D-B90427AEB852}" destId="{E3E81BD0-2D51-4A08-B5B0-FD1B465A04AD}" srcOrd="2" destOrd="0" parTransId="{81ABA9CE-3091-4016-BC55-BBA5850A3434}" sibTransId="{EBFF7DF1-D677-4207-BDF4-5E18264738C7}"/>
    <dgm:cxn modelId="{CEDB12CD-23B9-4A39-8513-1825E2C2F6DD}" type="presOf" srcId="{DDF0C2FF-DD3D-4565-A890-0B4FB229ACF7}" destId="{CE99B62D-71E3-4A90-BD0D-B8FBA6E97738}" srcOrd="0" destOrd="0" presId="urn:microsoft.com/office/officeart/2005/8/layout/default"/>
    <dgm:cxn modelId="{5D4309DD-D3C3-4CA3-AA1D-D7D856A57234}" srcId="{4D452B46-61C4-41DD-AB3D-B90427AEB852}" destId="{581542B1-8F13-4F17-BD04-C2B44369992F}" srcOrd="10" destOrd="0" parTransId="{AADDBF4F-2B17-45A5-9CD1-ECA4D9C1AD5A}" sibTransId="{ED01EBE6-2743-4044-9201-EA97831C3C43}"/>
    <dgm:cxn modelId="{777587E5-B08C-4B55-9561-217386CC7B77}" type="presOf" srcId="{FADF1E11-5913-491F-AC9E-A00A162D4B3C}" destId="{84C244CC-3894-4910-879C-09F7E7766EA5}" srcOrd="0" destOrd="0" presId="urn:microsoft.com/office/officeart/2005/8/layout/default"/>
    <dgm:cxn modelId="{7E980DFD-E089-4A64-82A0-76F877355123}" srcId="{4D452B46-61C4-41DD-AB3D-B90427AEB852}" destId="{0FC4AB22-F2CA-4FC3-AC53-56FEC44A0622}" srcOrd="4" destOrd="0" parTransId="{137C5CC0-255E-473D-A6B0-68E643A79231}" sibTransId="{7E25E71D-6027-4F8C-B902-F7A6C122C8B5}"/>
    <dgm:cxn modelId="{C989FF05-EBCC-4AF1-905A-19E7C47AB279}" type="presParOf" srcId="{0C6B8943-C8F5-4887-B581-977A72C10753}" destId="{3969912C-5C18-4F72-A87A-817A4B35FF86}" srcOrd="0" destOrd="0" presId="urn:microsoft.com/office/officeart/2005/8/layout/default"/>
    <dgm:cxn modelId="{3CD05006-5A59-479C-82A1-7028127930F5}" type="presParOf" srcId="{0C6B8943-C8F5-4887-B581-977A72C10753}" destId="{5B91C0CC-5175-45BD-A59A-EF2C24BA14F4}" srcOrd="1" destOrd="0" presId="urn:microsoft.com/office/officeart/2005/8/layout/default"/>
    <dgm:cxn modelId="{E0C93BC3-9981-4B04-8EAB-5379357288F6}" type="presParOf" srcId="{0C6B8943-C8F5-4887-B581-977A72C10753}" destId="{C89E9667-E5E9-4584-9D2A-5E8DA67F0BAB}" srcOrd="2" destOrd="0" presId="urn:microsoft.com/office/officeart/2005/8/layout/default"/>
    <dgm:cxn modelId="{E8F2D9AB-F129-4AA7-B9E5-4BA84166BF57}" type="presParOf" srcId="{0C6B8943-C8F5-4887-B581-977A72C10753}" destId="{FA912199-C9E4-4D67-896A-FBCD26AA68C6}" srcOrd="3" destOrd="0" presId="urn:microsoft.com/office/officeart/2005/8/layout/default"/>
    <dgm:cxn modelId="{AD873DF0-BF25-47E2-995A-2130E469F02F}" type="presParOf" srcId="{0C6B8943-C8F5-4887-B581-977A72C10753}" destId="{F1100E78-88F4-4AA2-9778-E50648020735}" srcOrd="4" destOrd="0" presId="urn:microsoft.com/office/officeart/2005/8/layout/default"/>
    <dgm:cxn modelId="{2AE1981D-2913-4E40-8BB3-304D4E67CACC}" type="presParOf" srcId="{0C6B8943-C8F5-4887-B581-977A72C10753}" destId="{4FB19CA5-0B6E-4B2C-A13A-640D7668C90D}" srcOrd="5" destOrd="0" presId="urn:microsoft.com/office/officeart/2005/8/layout/default"/>
    <dgm:cxn modelId="{8A02935E-54C4-477E-845D-FF4A447B09A4}" type="presParOf" srcId="{0C6B8943-C8F5-4887-B581-977A72C10753}" destId="{CE99B62D-71E3-4A90-BD0D-B8FBA6E97738}" srcOrd="6" destOrd="0" presId="urn:microsoft.com/office/officeart/2005/8/layout/default"/>
    <dgm:cxn modelId="{9B0CE35A-C0B9-450A-B745-84ABFBDA9D5B}" type="presParOf" srcId="{0C6B8943-C8F5-4887-B581-977A72C10753}" destId="{8559B4D4-9448-4EDA-937E-6A163290E155}" srcOrd="7" destOrd="0" presId="urn:microsoft.com/office/officeart/2005/8/layout/default"/>
    <dgm:cxn modelId="{AC91258B-627D-4737-8C09-7405FBC6F334}" type="presParOf" srcId="{0C6B8943-C8F5-4887-B581-977A72C10753}" destId="{1C01F4A5-696E-4D9A-A5C8-0FE1C28AFF3D}" srcOrd="8" destOrd="0" presId="urn:microsoft.com/office/officeart/2005/8/layout/default"/>
    <dgm:cxn modelId="{F9413FDE-53CA-4AB4-AE1C-CE6681049171}" type="presParOf" srcId="{0C6B8943-C8F5-4887-B581-977A72C10753}" destId="{F1016EF5-F9BE-4C27-AFB1-14AB7F3D8AFF}" srcOrd="9" destOrd="0" presId="urn:microsoft.com/office/officeart/2005/8/layout/default"/>
    <dgm:cxn modelId="{BA3A1F65-2D85-4FAB-A041-179EACE20C9F}" type="presParOf" srcId="{0C6B8943-C8F5-4887-B581-977A72C10753}" destId="{5B6F70FD-A276-4309-99C4-9B4F9098E570}" srcOrd="10" destOrd="0" presId="urn:microsoft.com/office/officeart/2005/8/layout/default"/>
    <dgm:cxn modelId="{743AAF38-FBCE-474B-9196-0AA40E640483}" type="presParOf" srcId="{0C6B8943-C8F5-4887-B581-977A72C10753}" destId="{A4043D3D-51C2-4AB8-BCEC-BC553C17E51B}" srcOrd="11" destOrd="0" presId="urn:microsoft.com/office/officeart/2005/8/layout/default"/>
    <dgm:cxn modelId="{DED720C6-D198-4590-8922-7D413B03E3E2}" type="presParOf" srcId="{0C6B8943-C8F5-4887-B581-977A72C10753}" destId="{84C244CC-3894-4910-879C-09F7E7766EA5}" srcOrd="12" destOrd="0" presId="urn:microsoft.com/office/officeart/2005/8/layout/default"/>
    <dgm:cxn modelId="{CE129857-9577-4458-B9A3-C2EAC14CB3DB}" type="presParOf" srcId="{0C6B8943-C8F5-4887-B581-977A72C10753}" destId="{7FC90CD8-C868-45EA-9713-77999FB2696B}" srcOrd="13" destOrd="0" presId="urn:microsoft.com/office/officeart/2005/8/layout/default"/>
    <dgm:cxn modelId="{A1DAF910-62B5-4BCF-B86A-814669B89C39}" type="presParOf" srcId="{0C6B8943-C8F5-4887-B581-977A72C10753}" destId="{5EBA1C1E-B6B1-49D8-87F3-B09C28A260B3}" srcOrd="14" destOrd="0" presId="urn:microsoft.com/office/officeart/2005/8/layout/default"/>
    <dgm:cxn modelId="{6028240D-C4C7-4FF4-A0BE-2FEBAED17A04}" type="presParOf" srcId="{0C6B8943-C8F5-4887-B581-977A72C10753}" destId="{F9775DF4-8848-4E24-8A7F-ACE93CFB1210}" srcOrd="15" destOrd="0" presId="urn:microsoft.com/office/officeart/2005/8/layout/default"/>
    <dgm:cxn modelId="{B73D1E2B-E008-449B-94F7-A85EEB6331B5}" type="presParOf" srcId="{0C6B8943-C8F5-4887-B581-977A72C10753}" destId="{218F92FB-E67F-48C3-931C-6CAD6DC73969}" srcOrd="16" destOrd="0" presId="urn:microsoft.com/office/officeart/2005/8/layout/default"/>
    <dgm:cxn modelId="{3FA66D2F-2AAB-4DE3-A7AF-954D85AE3ABF}" type="presParOf" srcId="{0C6B8943-C8F5-4887-B581-977A72C10753}" destId="{4CD8BD3B-95D8-47CB-B18E-BCA717876D82}" srcOrd="17" destOrd="0" presId="urn:microsoft.com/office/officeart/2005/8/layout/default"/>
    <dgm:cxn modelId="{4BEC4976-4CC6-479B-AC8F-97E417B38CE9}" type="presParOf" srcId="{0C6B8943-C8F5-4887-B581-977A72C10753}" destId="{41474941-9AF9-4B09-AA28-533A2F9BB28A}" srcOrd="18" destOrd="0" presId="urn:microsoft.com/office/officeart/2005/8/layout/default"/>
    <dgm:cxn modelId="{EF349474-095B-4EB5-A50D-7217B2647353}" type="presParOf" srcId="{0C6B8943-C8F5-4887-B581-977A72C10753}" destId="{C26FA716-9349-4C2C-983A-C49D3B90D8FA}" srcOrd="19" destOrd="0" presId="urn:microsoft.com/office/officeart/2005/8/layout/default"/>
    <dgm:cxn modelId="{5082B1D7-75A2-4E7A-8CA5-574B519C24BC}" type="presParOf" srcId="{0C6B8943-C8F5-4887-B581-977A72C10753}" destId="{AD7C500D-C760-4331-BC14-2DA949C3A0DF}" srcOrd="2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D9E11D2-7B4D-4C0E-93BF-E938F371D236}"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9B657EA3-35FE-4F9D-9904-22E39F70E8C8}">
      <dgm:prSet/>
      <dgm:spPr/>
      <dgm:t>
        <a:bodyPr/>
        <a:lstStyle/>
        <a:p>
          <a:r>
            <a:rPr lang="en-GB"/>
            <a:t>frequency is the number of waves produced or passing a point per second. It is measured in Hertz, Hz</a:t>
          </a:r>
          <a:endParaRPr lang="en-US"/>
        </a:p>
      </dgm:t>
    </dgm:pt>
    <dgm:pt modelId="{CA3016AA-3C12-46D4-BBFC-4524F223D995}" type="parTrans" cxnId="{E3441BF0-B968-4AC6-93FB-55155909D1EB}">
      <dgm:prSet/>
      <dgm:spPr/>
      <dgm:t>
        <a:bodyPr/>
        <a:lstStyle/>
        <a:p>
          <a:endParaRPr lang="en-US"/>
        </a:p>
      </dgm:t>
    </dgm:pt>
    <dgm:pt modelId="{65FECC7F-BF56-4149-B015-BC5331FC997A}" type="sibTrans" cxnId="{E3441BF0-B968-4AC6-93FB-55155909D1EB}">
      <dgm:prSet/>
      <dgm:spPr/>
      <dgm:t>
        <a:bodyPr/>
        <a:lstStyle/>
        <a:p>
          <a:endParaRPr lang="en-US"/>
        </a:p>
      </dgm:t>
    </dgm:pt>
    <dgm:pt modelId="{DF75D642-66D2-4F4A-9111-16EFC2FBBEFA}">
      <dgm:prSet/>
      <dgm:spPr/>
      <dgm:t>
        <a:bodyPr/>
        <a:lstStyle/>
        <a:p>
          <a:r>
            <a:rPr lang="en-GB"/>
            <a:t>Period is the time for one wave to pass a point, it is measured in seconds, s</a:t>
          </a:r>
          <a:endParaRPr lang="en-US"/>
        </a:p>
      </dgm:t>
    </dgm:pt>
    <dgm:pt modelId="{CD6ABAC9-25FB-430F-A590-3FDFF3088CF5}" type="parTrans" cxnId="{E78AABDB-80AD-469F-8088-8E7D390F62FD}">
      <dgm:prSet/>
      <dgm:spPr/>
      <dgm:t>
        <a:bodyPr/>
        <a:lstStyle/>
        <a:p>
          <a:endParaRPr lang="en-US"/>
        </a:p>
      </dgm:t>
    </dgm:pt>
    <dgm:pt modelId="{3E8F131B-C064-4A7B-AFEF-F78072243880}" type="sibTrans" cxnId="{E78AABDB-80AD-469F-8088-8E7D390F62FD}">
      <dgm:prSet/>
      <dgm:spPr/>
      <dgm:t>
        <a:bodyPr/>
        <a:lstStyle/>
        <a:p>
          <a:endParaRPr lang="en-US"/>
        </a:p>
      </dgm:t>
    </dgm:pt>
    <dgm:pt modelId="{DC19BF7F-DF5E-4CFE-8269-958E1D43E7AC}" type="pres">
      <dgm:prSet presAssocID="{9D9E11D2-7B4D-4C0E-93BF-E938F371D236}" presName="diagram" presStyleCnt="0">
        <dgm:presLayoutVars>
          <dgm:dir/>
          <dgm:resizeHandles val="exact"/>
        </dgm:presLayoutVars>
      </dgm:prSet>
      <dgm:spPr/>
    </dgm:pt>
    <dgm:pt modelId="{C4B1C44E-2A42-4DC9-BD55-934A43234789}" type="pres">
      <dgm:prSet presAssocID="{9B657EA3-35FE-4F9D-9904-22E39F70E8C8}" presName="node" presStyleLbl="node1" presStyleIdx="0" presStyleCnt="2">
        <dgm:presLayoutVars>
          <dgm:bulletEnabled val="1"/>
        </dgm:presLayoutVars>
      </dgm:prSet>
      <dgm:spPr/>
    </dgm:pt>
    <dgm:pt modelId="{B290470C-70A2-4424-B8C2-EC74F722C84F}" type="pres">
      <dgm:prSet presAssocID="{65FECC7F-BF56-4149-B015-BC5331FC997A}" presName="sibTrans" presStyleCnt="0"/>
      <dgm:spPr/>
    </dgm:pt>
    <dgm:pt modelId="{9FAB9D6A-0538-4EDF-B622-631DBE6FC450}" type="pres">
      <dgm:prSet presAssocID="{DF75D642-66D2-4F4A-9111-16EFC2FBBEFA}" presName="node" presStyleLbl="node1" presStyleIdx="1" presStyleCnt="2">
        <dgm:presLayoutVars>
          <dgm:bulletEnabled val="1"/>
        </dgm:presLayoutVars>
      </dgm:prSet>
      <dgm:spPr/>
    </dgm:pt>
  </dgm:ptLst>
  <dgm:cxnLst>
    <dgm:cxn modelId="{B08C8652-59D9-4EB8-9210-A75A6DA6EEB8}" type="presOf" srcId="{DF75D642-66D2-4F4A-9111-16EFC2FBBEFA}" destId="{9FAB9D6A-0538-4EDF-B622-631DBE6FC450}" srcOrd="0" destOrd="0" presId="urn:microsoft.com/office/officeart/2005/8/layout/default"/>
    <dgm:cxn modelId="{D8795573-7DF4-4286-A6C7-83E214288C95}" type="presOf" srcId="{9B657EA3-35FE-4F9D-9904-22E39F70E8C8}" destId="{C4B1C44E-2A42-4DC9-BD55-934A43234789}" srcOrd="0" destOrd="0" presId="urn:microsoft.com/office/officeart/2005/8/layout/default"/>
    <dgm:cxn modelId="{CBD6B8D6-B532-411A-9212-4002657334FC}" type="presOf" srcId="{9D9E11D2-7B4D-4C0E-93BF-E938F371D236}" destId="{DC19BF7F-DF5E-4CFE-8269-958E1D43E7AC}" srcOrd="0" destOrd="0" presId="urn:microsoft.com/office/officeart/2005/8/layout/default"/>
    <dgm:cxn modelId="{E78AABDB-80AD-469F-8088-8E7D390F62FD}" srcId="{9D9E11D2-7B4D-4C0E-93BF-E938F371D236}" destId="{DF75D642-66D2-4F4A-9111-16EFC2FBBEFA}" srcOrd="1" destOrd="0" parTransId="{CD6ABAC9-25FB-430F-A590-3FDFF3088CF5}" sibTransId="{3E8F131B-C064-4A7B-AFEF-F78072243880}"/>
    <dgm:cxn modelId="{E3441BF0-B968-4AC6-93FB-55155909D1EB}" srcId="{9D9E11D2-7B4D-4C0E-93BF-E938F371D236}" destId="{9B657EA3-35FE-4F9D-9904-22E39F70E8C8}" srcOrd="0" destOrd="0" parTransId="{CA3016AA-3C12-46D4-BBFC-4524F223D995}" sibTransId="{65FECC7F-BF56-4149-B015-BC5331FC997A}"/>
    <dgm:cxn modelId="{364DD84F-0F6B-4817-BE63-99C35898615E}" type="presParOf" srcId="{DC19BF7F-DF5E-4CFE-8269-958E1D43E7AC}" destId="{C4B1C44E-2A42-4DC9-BD55-934A43234789}" srcOrd="0" destOrd="0" presId="urn:microsoft.com/office/officeart/2005/8/layout/default"/>
    <dgm:cxn modelId="{749F0658-5FBF-4164-B200-47039BC33FBB}" type="presParOf" srcId="{DC19BF7F-DF5E-4CFE-8269-958E1D43E7AC}" destId="{B290470C-70A2-4424-B8C2-EC74F722C84F}" srcOrd="1" destOrd="0" presId="urn:microsoft.com/office/officeart/2005/8/layout/default"/>
    <dgm:cxn modelId="{8C665CF8-4BDA-4CAF-92E9-F9BF6BF6B6C1}" type="presParOf" srcId="{DC19BF7F-DF5E-4CFE-8269-958E1D43E7AC}" destId="{9FAB9D6A-0538-4EDF-B622-631DBE6FC450}"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66B67B9-4A56-41DB-B006-80E7028B5E56}"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80FBB0D3-144A-476C-81EC-0E83E2DF0DF9}">
      <dgm:prSet/>
      <dgm:spPr/>
      <dgm:t>
        <a:bodyPr/>
        <a:lstStyle/>
        <a:p>
          <a:r>
            <a:rPr lang="en-GB" dirty="0"/>
            <a:t>There is a collection of waves that all travel at the speed of light and these form the electromagnetic spectrum.</a:t>
          </a:r>
        </a:p>
      </dgm:t>
    </dgm:pt>
    <dgm:pt modelId="{079D48CD-B5C3-4733-B657-4CC2164DAE9C}" type="parTrans" cxnId="{9203F48A-5FBF-419B-A377-2899FE86103E}">
      <dgm:prSet/>
      <dgm:spPr/>
      <dgm:t>
        <a:bodyPr/>
        <a:lstStyle/>
        <a:p>
          <a:endParaRPr lang="en-US"/>
        </a:p>
      </dgm:t>
    </dgm:pt>
    <dgm:pt modelId="{ED697485-A522-4375-8FCC-92C1684C1D7E}" type="sibTrans" cxnId="{9203F48A-5FBF-419B-A377-2899FE86103E}">
      <dgm:prSet/>
      <dgm:spPr/>
      <dgm:t>
        <a:bodyPr/>
        <a:lstStyle/>
        <a:p>
          <a:endParaRPr lang="en-US"/>
        </a:p>
      </dgm:t>
    </dgm:pt>
    <dgm:pt modelId="{EDA1DD82-D653-4963-860D-48265AF2F10D}">
      <dgm:prSet/>
      <dgm:spPr/>
      <dgm:t>
        <a:bodyPr/>
        <a:lstStyle/>
        <a:p>
          <a:r>
            <a:rPr lang="en-GB" dirty="0"/>
            <a:t>Colours are mixed to give us all the colours of the spectrum (a rainbow)</a:t>
          </a:r>
          <a:endParaRPr lang="en-US" dirty="0"/>
        </a:p>
      </dgm:t>
    </dgm:pt>
    <dgm:pt modelId="{29F859C9-27FD-4B00-B654-01BA104FDA9B}" type="parTrans" cxnId="{C6B1A418-307F-460E-B8E7-E9CB2AC1B5D0}">
      <dgm:prSet/>
      <dgm:spPr/>
      <dgm:t>
        <a:bodyPr/>
        <a:lstStyle/>
        <a:p>
          <a:endParaRPr lang="en-US"/>
        </a:p>
      </dgm:t>
    </dgm:pt>
    <dgm:pt modelId="{1142D5EE-640A-4D5B-AA81-237C804F482F}" type="sibTrans" cxnId="{C6B1A418-307F-460E-B8E7-E9CB2AC1B5D0}">
      <dgm:prSet/>
      <dgm:spPr/>
      <dgm:t>
        <a:bodyPr/>
        <a:lstStyle/>
        <a:p>
          <a:endParaRPr lang="en-US"/>
        </a:p>
      </dgm:t>
    </dgm:pt>
    <dgm:pt modelId="{63116267-4440-40D0-897A-8E9D747F098B}">
      <dgm:prSet/>
      <dgm:spPr/>
      <dgm:t>
        <a:bodyPr/>
        <a:lstStyle/>
        <a:p>
          <a:r>
            <a:rPr lang="en-GB" dirty="0"/>
            <a:t>The speed of light in air is 300 million metres per second, </a:t>
          </a:r>
        </a:p>
      </dgm:t>
    </dgm:pt>
    <dgm:pt modelId="{71E4F88B-4E58-4F60-9455-6BA4EED7D2EA}" type="parTrans" cxnId="{C2C6FD0B-F564-436D-9A58-2888378F604D}">
      <dgm:prSet/>
      <dgm:spPr/>
      <dgm:t>
        <a:bodyPr/>
        <a:lstStyle/>
        <a:p>
          <a:endParaRPr lang="en-GB"/>
        </a:p>
      </dgm:t>
    </dgm:pt>
    <dgm:pt modelId="{ECF99E3C-1B39-46B3-9324-D310A990A998}" type="sibTrans" cxnId="{C2C6FD0B-F564-436D-9A58-2888378F604D}">
      <dgm:prSet/>
      <dgm:spPr/>
      <dgm:t>
        <a:bodyPr/>
        <a:lstStyle/>
        <a:p>
          <a:endParaRPr lang="en-GB"/>
        </a:p>
      </dgm:t>
    </dgm:pt>
    <dgm:pt modelId="{916C1FDD-BA63-4FE2-BFA5-87DC199588E6}">
      <dgm:prSet/>
      <dgm:spPr/>
      <dgm:t>
        <a:bodyPr/>
        <a:lstStyle/>
        <a:p>
          <a:r>
            <a:rPr lang="en-GB" dirty="0"/>
            <a:t>Written as 300 000 000 m/s</a:t>
          </a:r>
        </a:p>
      </dgm:t>
    </dgm:pt>
    <dgm:pt modelId="{58A1E07E-AF1A-496D-9CE6-9E1B3CE2943E}" type="parTrans" cxnId="{AAC68AF9-4D96-47A1-9D79-4EFC7A4884C3}">
      <dgm:prSet/>
      <dgm:spPr/>
      <dgm:t>
        <a:bodyPr/>
        <a:lstStyle/>
        <a:p>
          <a:endParaRPr lang="en-GB"/>
        </a:p>
      </dgm:t>
    </dgm:pt>
    <dgm:pt modelId="{2352E1E3-9002-480A-A5C0-794216F241CA}" type="sibTrans" cxnId="{AAC68AF9-4D96-47A1-9D79-4EFC7A4884C3}">
      <dgm:prSet/>
      <dgm:spPr/>
      <dgm:t>
        <a:bodyPr/>
        <a:lstStyle/>
        <a:p>
          <a:endParaRPr lang="en-GB"/>
        </a:p>
      </dgm:t>
    </dgm:pt>
    <dgm:pt modelId="{45167C31-AF5D-4CC2-8AF3-73036F731E5E}" type="pres">
      <dgm:prSet presAssocID="{B66B67B9-4A56-41DB-B006-80E7028B5E56}" presName="linear" presStyleCnt="0">
        <dgm:presLayoutVars>
          <dgm:animLvl val="lvl"/>
          <dgm:resizeHandles val="exact"/>
        </dgm:presLayoutVars>
      </dgm:prSet>
      <dgm:spPr/>
    </dgm:pt>
    <dgm:pt modelId="{1456DBD9-747C-4774-8AD9-43D2764E3F75}" type="pres">
      <dgm:prSet presAssocID="{80FBB0D3-144A-476C-81EC-0E83E2DF0DF9}" presName="parentText" presStyleLbl="node1" presStyleIdx="0" presStyleCnt="4">
        <dgm:presLayoutVars>
          <dgm:chMax val="0"/>
          <dgm:bulletEnabled val="1"/>
        </dgm:presLayoutVars>
      </dgm:prSet>
      <dgm:spPr/>
    </dgm:pt>
    <dgm:pt modelId="{958A04BC-D0F5-4C4B-9CFD-D56201EB0A11}" type="pres">
      <dgm:prSet presAssocID="{ED697485-A522-4375-8FCC-92C1684C1D7E}" presName="spacer" presStyleCnt="0"/>
      <dgm:spPr/>
    </dgm:pt>
    <dgm:pt modelId="{DDBCB783-4F02-4904-9760-E35EC74FA791}" type="pres">
      <dgm:prSet presAssocID="{63116267-4440-40D0-897A-8E9D747F098B}" presName="parentText" presStyleLbl="node1" presStyleIdx="1" presStyleCnt="4">
        <dgm:presLayoutVars>
          <dgm:chMax val="0"/>
          <dgm:bulletEnabled val="1"/>
        </dgm:presLayoutVars>
      </dgm:prSet>
      <dgm:spPr/>
    </dgm:pt>
    <dgm:pt modelId="{53A2ABE5-D149-4F79-8FFC-DD0C6B93BB54}" type="pres">
      <dgm:prSet presAssocID="{ECF99E3C-1B39-46B3-9324-D310A990A998}" presName="spacer" presStyleCnt="0"/>
      <dgm:spPr/>
    </dgm:pt>
    <dgm:pt modelId="{35AA9E28-BCD3-4D0A-8C3F-924EA2625F22}" type="pres">
      <dgm:prSet presAssocID="{916C1FDD-BA63-4FE2-BFA5-87DC199588E6}" presName="parentText" presStyleLbl="node1" presStyleIdx="2" presStyleCnt="4">
        <dgm:presLayoutVars>
          <dgm:chMax val="0"/>
          <dgm:bulletEnabled val="1"/>
        </dgm:presLayoutVars>
      </dgm:prSet>
      <dgm:spPr/>
    </dgm:pt>
    <dgm:pt modelId="{74C60E65-E6A7-4D73-9A75-FDCD54CA6388}" type="pres">
      <dgm:prSet presAssocID="{2352E1E3-9002-480A-A5C0-794216F241CA}" presName="spacer" presStyleCnt="0"/>
      <dgm:spPr/>
    </dgm:pt>
    <dgm:pt modelId="{EFC05609-456C-46B5-88EE-6EDCC422DDD8}" type="pres">
      <dgm:prSet presAssocID="{EDA1DD82-D653-4963-860D-48265AF2F10D}" presName="parentText" presStyleLbl="node1" presStyleIdx="3" presStyleCnt="4">
        <dgm:presLayoutVars>
          <dgm:chMax val="0"/>
          <dgm:bulletEnabled val="1"/>
        </dgm:presLayoutVars>
      </dgm:prSet>
      <dgm:spPr/>
    </dgm:pt>
  </dgm:ptLst>
  <dgm:cxnLst>
    <dgm:cxn modelId="{C2C6FD0B-F564-436D-9A58-2888378F604D}" srcId="{B66B67B9-4A56-41DB-B006-80E7028B5E56}" destId="{63116267-4440-40D0-897A-8E9D747F098B}" srcOrd="1" destOrd="0" parTransId="{71E4F88B-4E58-4F60-9455-6BA4EED7D2EA}" sibTransId="{ECF99E3C-1B39-46B3-9324-D310A990A998}"/>
    <dgm:cxn modelId="{C6B1A418-307F-460E-B8E7-E9CB2AC1B5D0}" srcId="{B66B67B9-4A56-41DB-B006-80E7028B5E56}" destId="{EDA1DD82-D653-4963-860D-48265AF2F10D}" srcOrd="3" destOrd="0" parTransId="{29F859C9-27FD-4B00-B654-01BA104FDA9B}" sibTransId="{1142D5EE-640A-4D5B-AA81-237C804F482F}"/>
    <dgm:cxn modelId="{827B1C60-C9C8-4A4F-B5A2-A5714EDB1821}" type="presOf" srcId="{EDA1DD82-D653-4963-860D-48265AF2F10D}" destId="{EFC05609-456C-46B5-88EE-6EDCC422DDD8}" srcOrd="0" destOrd="0" presId="urn:microsoft.com/office/officeart/2005/8/layout/vList2"/>
    <dgm:cxn modelId="{625A9E60-D780-4C0E-9ACC-79FE04C41F4C}" type="presOf" srcId="{63116267-4440-40D0-897A-8E9D747F098B}" destId="{DDBCB783-4F02-4904-9760-E35EC74FA791}" srcOrd="0" destOrd="0" presId="urn:microsoft.com/office/officeart/2005/8/layout/vList2"/>
    <dgm:cxn modelId="{9203F48A-5FBF-419B-A377-2899FE86103E}" srcId="{B66B67B9-4A56-41DB-B006-80E7028B5E56}" destId="{80FBB0D3-144A-476C-81EC-0E83E2DF0DF9}" srcOrd="0" destOrd="0" parTransId="{079D48CD-B5C3-4733-B657-4CC2164DAE9C}" sibTransId="{ED697485-A522-4375-8FCC-92C1684C1D7E}"/>
    <dgm:cxn modelId="{94FC4AB8-EB6F-4712-8ABE-13FA422BE68D}" type="presOf" srcId="{B66B67B9-4A56-41DB-B006-80E7028B5E56}" destId="{45167C31-AF5D-4CC2-8AF3-73036F731E5E}" srcOrd="0" destOrd="0" presId="urn:microsoft.com/office/officeart/2005/8/layout/vList2"/>
    <dgm:cxn modelId="{F5251BC5-E924-49DF-A81B-6EF3E5BB258F}" type="presOf" srcId="{916C1FDD-BA63-4FE2-BFA5-87DC199588E6}" destId="{35AA9E28-BCD3-4D0A-8C3F-924EA2625F22}" srcOrd="0" destOrd="0" presId="urn:microsoft.com/office/officeart/2005/8/layout/vList2"/>
    <dgm:cxn modelId="{8ABAB7E4-1563-47B0-8064-5F1547A00ED3}" type="presOf" srcId="{80FBB0D3-144A-476C-81EC-0E83E2DF0DF9}" destId="{1456DBD9-747C-4774-8AD9-43D2764E3F75}" srcOrd="0" destOrd="0" presId="urn:microsoft.com/office/officeart/2005/8/layout/vList2"/>
    <dgm:cxn modelId="{AAC68AF9-4D96-47A1-9D79-4EFC7A4884C3}" srcId="{B66B67B9-4A56-41DB-B006-80E7028B5E56}" destId="{916C1FDD-BA63-4FE2-BFA5-87DC199588E6}" srcOrd="2" destOrd="0" parTransId="{58A1E07E-AF1A-496D-9CE6-9E1B3CE2943E}" sibTransId="{2352E1E3-9002-480A-A5C0-794216F241CA}"/>
    <dgm:cxn modelId="{46152FCB-9D32-442D-8327-CF068FB88879}" type="presParOf" srcId="{45167C31-AF5D-4CC2-8AF3-73036F731E5E}" destId="{1456DBD9-747C-4774-8AD9-43D2764E3F75}" srcOrd="0" destOrd="0" presId="urn:microsoft.com/office/officeart/2005/8/layout/vList2"/>
    <dgm:cxn modelId="{6A741782-9D20-4012-A139-4D89B4BCCC86}" type="presParOf" srcId="{45167C31-AF5D-4CC2-8AF3-73036F731E5E}" destId="{958A04BC-D0F5-4C4B-9CFD-D56201EB0A11}" srcOrd="1" destOrd="0" presId="urn:microsoft.com/office/officeart/2005/8/layout/vList2"/>
    <dgm:cxn modelId="{53706A38-28E7-4213-B3A9-D43AE3887C36}" type="presParOf" srcId="{45167C31-AF5D-4CC2-8AF3-73036F731E5E}" destId="{DDBCB783-4F02-4904-9760-E35EC74FA791}" srcOrd="2" destOrd="0" presId="urn:microsoft.com/office/officeart/2005/8/layout/vList2"/>
    <dgm:cxn modelId="{99F31E64-AFC2-4820-8648-82632C038B59}" type="presParOf" srcId="{45167C31-AF5D-4CC2-8AF3-73036F731E5E}" destId="{53A2ABE5-D149-4F79-8FFC-DD0C6B93BB54}" srcOrd="3" destOrd="0" presId="urn:microsoft.com/office/officeart/2005/8/layout/vList2"/>
    <dgm:cxn modelId="{D309C289-DF25-49FA-A2EB-1F7663012290}" type="presParOf" srcId="{45167C31-AF5D-4CC2-8AF3-73036F731E5E}" destId="{35AA9E28-BCD3-4D0A-8C3F-924EA2625F22}" srcOrd="4" destOrd="0" presId="urn:microsoft.com/office/officeart/2005/8/layout/vList2"/>
    <dgm:cxn modelId="{330A8FB8-2A73-4E32-9529-4C4E2A363C6D}" type="presParOf" srcId="{45167C31-AF5D-4CC2-8AF3-73036F731E5E}" destId="{74C60E65-E6A7-4D73-9A75-FDCD54CA6388}" srcOrd="5" destOrd="0" presId="urn:microsoft.com/office/officeart/2005/8/layout/vList2"/>
    <dgm:cxn modelId="{FFFDC99D-F553-4C8B-B91C-CA28655D626A}" type="presParOf" srcId="{45167C31-AF5D-4CC2-8AF3-73036F731E5E}" destId="{EFC05609-456C-46B5-88EE-6EDCC422DDD8}"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DA3C04D-C074-4102-9D7F-772F88EB3283}" type="doc">
      <dgm:prSet loTypeId="urn:microsoft.com/office/officeart/2005/8/layout/vList2" loCatId="list" qsTypeId="urn:microsoft.com/office/officeart/2005/8/quickstyle/3d2" qsCatId="3D" csTypeId="urn:microsoft.com/office/officeart/2005/8/colors/accent0_2" csCatId="mainScheme" phldr="1"/>
      <dgm:spPr/>
      <dgm:t>
        <a:bodyPr/>
        <a:lstStyle/>
        <a:p>
          <a:endParaRPr lang="en-US"/>
        </a:p>
      </dgm:t>
    </dgm:pt>
    <dgm:pt modelId="{9E8B14AF-BFD8-4A59-A418-06055697C1BB}">
      <dgm:prSet custT="1"/>
      <dgm:spPr/>
      <dgm:t>
        <a:bodyPr/>
        <a:lstStyle/>
        <a:p>
          <a:r>
            <a:rPr lang="en-GB" sz="2000" b="1" cap="none" spc="0" dirty="0">
              <a:ln w="0"/>
              <a:solidFill>
                <a:schemeClr val="tx1"/>
              </a:solidFill>
              <a:effectLst>
                <a:outerShdw blurRad="38100" dist="19050" dir="2700000" algn="tl" rotWithShape="0">
                  <a:schemeClr val="dk1">
                    <a:alpha val="40000"/>
                  </a:schemeClr>
                </a:outerShdw>
              </a:effectLst>
            </a:rPr>
            <a:t>By the end of this lesson I will</a:t>
          </a:r>
          <a:endParaRPr lang="en-US" sz="2000" b="1" cap="none" spc="0" dirty="0">
            <a:ln w="0"/>
            <a:solidFill>
              <a:schemeClr val="tx1"/>
            </a:solidFill>
            <a:effectLst>
              <a:outerShdw blurRad="38100" dist="19050" dir="2700000" algn="tl" rotWithShape="0">
                <a:schemeClr val="dk1">
                  <a:alpha val="40000"/>
                </a:schemeClr>
              </a:outerShdw>
            </a:effectLst>
          </a:endParaRPr>
        </a:p>
      </dgm:t>
    </dgm:pt>
    <dgm:pt modelId="{7ACF5F15-52EB-4926-9D7A-949C27EDCBD6}" type="parTrans" cxnId="{89ACE1F9-CEB8-42F4-B54B-5C7553E80D23}">
      <dgm:prSet/>
      <dgm:spPr/>
      <dgm:t>
        <a:bodyPr/>
        <a:lstStyle/>
        <a:p>
          <a:endParaRPr lang="en-US"/>
        </a:p>
      </dgm:t>
    </dgm:pt>
    <dgm:pt modelId="{AEB94E93-1FBE-4A37-B4B4-445D6BEE2B32}" type="sibTrans" cxnId="{89ACE1F9-CEB8-42F4-B54B-5C7553E80D23}">
      <dgm:prSet/>
      <dgm:spPr/>
      <dgm:t>
        <a:bodyPr/>
        <a:lstStyle/>
        <a:p>
          <a:endParaRPr lang="en-US"/>
        </a:p>
      </dgm:t>
    </dgm:pt>
    <dgm:pt modelId="{5D1AA710-B87C-4652-9630-3E823438188C}">
      <dgm:prSet custT="1"/>
      <dgm:spPr>
        <a:solidFill>
          <a:srgbClr val="FFFF00"/>
        </a:solidFill>
      </dgm:spPr>
      <dgm:t>
        <a:bodyPr/>
        <a:lstStyle/>
        <a:p>
          <a:pPr>
            <a:buFont typeface="+mj-lt"/>
            <a:buAutoNum type="arabicPeriod"/>
          </a:pPr>
          <a:r>
            <a:rPr lang="en-GB" sz="2800" b="1" dirty="0">
              <a:solidFill>
                <a:schemeClr val="tx1"/>
              </a:solidFill>
            </a:rPr>
            <a:t>Complete a practical to find the link between the angle of incidence and the angle of reflection</a:t>
          </a:r>
          <a:endParaRPr lang="en-US" sz="2800" b="1" dirty="0">
            <a:solidFill>
              <a:schemeClr val="tx1"/>
            </a:solidFill>
          </a:endParaRPr>
        </a:p>
      </dgm:t>
    </dgm:pt>
    <dgm:pt modelId="{F2E580FB-99D5-4F08-9514-F80D129DBC37}" type="parTrans" cxnId="{31E2AC04-C113-44C8-90F8-58BD78975E47}">
      <dgm:prSet/>
      <dgm:spPr/>
      <dgm:t>
        <a:bodyPr/>
        <a:lstStyle/>
        <a:p>
          <a:endParaRPr lang="en-US"/>
        </a:p>
      </dgm:t>
    </dgm:pt>
    <dgm:pt modelId="{FA11EAF9-E1EE-41CE-9305-39F19B4196DA}" type="sibTrans" cxnId="{31E2AC04-C113-44C8-90F8-58BD78975E47}">
      <dgm:prSet/>
      <dgm:spPr/>
      <dgm:t>
        <a:bodyPr/>
        <a:lstStyle/>
        <a:p>
          <a:endParaRPr lang="en-US"/>
        </a:p>
      </dgm:t>
    </dgm:pt>
    <dgm:pt modelId="{E1A68998-4742-4C73-8A47-FDEBB7EC5919}">
      <dgm:prSet custT="1"/>
      <dgm:spPr>
        <a:solidFill>
          <a:srgbClr val="FFFF00"/>
        </a:solidFill>
      </dgm:spPr>
      <dgm:t>
        <a:bodyPr/>
        <a:lstStyle/>
        <a:p>
          <a:pPr>
            <a:buFont typeface="+mj-lt"/>
            <a:buAutoNum type="arabicPeriod"/>
          </a:pPr>
          <a:r>
            <a:rPr lang="en-GB" sz="2800" b="1" dirty="0">
              <a:solidFill>
                <a:schemeClr val="tx1"/>
              </a:solidFill>
            </a:rPr>
            <a:t>State the principle of reversibility of a ray of light</a:t>
          </a:r>
          <a:endParaRPr lang="en-US" sz="2800" b="1" dirty="0">
            <a:solidFill>
              <a:schemeClr val="tx1"/>
            </a:solidFill>
          </a:endParaRPr>
        </a:p>
      </dgm:t>
    </dgm:pt>
    <dgm:pt modelId="{1025E197-7461-4116-AE27-B83C5F1BBEAB}" type="parTrans" cxnId="{FF04922D-9B25-41FD-AC51-DDBE72D6F33B}">
      <dgm:prSet/>
      <dgm:spPr/>
      <dgm:t>
        <a:bodyPr/>
        <a:lstStyle/>
        <a:p>
          <a:endParaRPr lang="en-US"/>
        </a:p>
      </dgm:t>
    </dgm:pt>
    <dgm:pt modelId="{F324FF52-6396-4C3A-9D7D-51C287CB1AAE}" type="sibTrans" cxnId="{FF04922D-9B25-41FD-AC51-DDBE72D6F33B}">
      <dgm:prSet/>
      <dgm:spPr/>
      <dgm:t>
        <a:bodyPr/>
        <a:lstStyle/>
        <a:p>
          <a:endParaRPr lang="en-US"/>
        </a:p>
      </dgm:t>
    </dgm:pt>
    <dgm:pt modelId="{FF0037A8-1701-4716-BF38-91A6E5764B22}">
      <dgm:prSet custT="1"/>
      <dgm:spPr>
        <a:solidFill>
          <a:srgbClr val="FFFF00"/>
        </a:solidFill>
      </dgm:spPr>
      <dgm:t>
        <a:bodyPr/>
        <a:lstStyle/>
        <a:p>
          <a:pPr>
            <a:buFont typeface="+mj-lt"/>
            <a:buAutoNum type="arabicPeriod"/>
          </a:pPr>
          <a:r>
            <a:rPr lang="en-GB" sz="3200" b="1" dirty="0">
              <a:solidFill>
                <a:schemeClr val="tx1"/>
              </a:solidFill>
            </a:rPr>
            <a:t>Learn the terms, normal, incident ray, reflected ray, angle of incidence, angle of reflection</a:t>
          </a:r>
          <a:endParaRPr lang="en-US" sz="3200" b="1" dirty="0">
            <a:solidFill>
              <a:schemeClr val="tx1"/>
            </a:solidFill>
          </a:endParaRPr>
        </a:p>
      </dgm:t>
    </dgm:pt>
    <dgm:pt modelId="{D0E50A25-953C-404B-9DD4-6127D2BBDEFF}" type="parTrans" cxnId="{4D8EC898-6E60-4DB4-B634-EE484034F556}">
      <dgm:prSet/>
      <dgm:spPr/>
      <dgm:t>
        <a:bodyPr/>
        <a:lstStyle/>
        <a:p>
          <a:endParaRPr lang="en-GB"/>
        </a:p>
      </dgm:t>
    </dgm:pt>
    <dgm:pt modelId="{B03B3BC2-591D-4FD7-88F7-1F0DD70031EA}" type="sibTrans" cxnId="{4D8EC898-6E60-4DB4-B634-EE484034F556}">
      <dgm:prSet/>
      <dgm:spPr/>
      <dgm:t>
        <a:bodyPr/>
        <a:lstStyle/>
        <a:p>
          <a:endParaRPr lang="en-GB"/>
        </a:p>
      </dgm:t>
    </dgm:pt>
    <dgm:pt modelId="{C7565177-070E-4B45-9A5B-A47814310F65}">
      <dgm:prSet custT="1"/>
      <dgm:spPr>
        <a:solidFill>
          <a:srgbClr val="FFFF00"/>
        </a:solidFill>
      </dgm:spPr>
      <dgm:t>
        <a:bodyPr/>
        <a:lstStyle/>
        <a:p>
          <a:r>
            <a:rPr lang="en-GB" sz="3200" b="1" dirty="0">
              <a:solidFill>
                <a:schemeClr val="tx1"/>
              </a:solidFill>
            </a:rPr>
            <a:t>Know some properties of waves</a:t>
          </a:r>
          <a:endParaRPr lang="en-US" sz="3200" b="1" cap="none" spc="0" dirty="0">
            <a:ln w="0"/>
            <a:solidFill>
              <a:schemeClr val="tx1"/>
            </a:solidFill>
            <a:effectLst>
              <a:outerShdw blurRad="38100" dist="19050" dir="2700000" algn="tl" rotWithShape="0">
                <a:schemeClr val="dk1">
                  <a:alpha val="40000"/>
                </a:schemeClr>
              </a:outerShdw>
            </a:effectLst>
          </a:endParaRPr>
        </a:p>
      </dgm:t>
    </dgm:pt>
    <dgm:pt modelId="{A75E9445-06D4-4B6A-9696-6DA3EC0463FD}" type="parTrans" cxnId="{9FE2089C-3C94-49F5-88E6-3D127F7F4E80}">
      <dgm:prSet/>
      <dgm:spPr/>
      <dgm:t>
        <a:bodyPr/>
        <a:lstStyle/>
        <a:p>
          <a:endParaRPr lang="en-GB"/>
        </a:p>
      </dgm:t>
    </dgm:pt>
    <dgm:pt modelId="{CDAC0AA4-BB73-4390-AE69-EDE2E1C18850}" type="sibTrans" cxnId="{9FE2089C-3C94-49F5-88E6-3D127F7F4E80}">
      <dgm:prSet/>
      <dgm:spPr/>
      <dgm:t>
        <a:bodyPr/>
        <a:lstStyle/>
        <a:p>
          <a:endParaRPr lang="en-GB"/>
        </a:p>
      </dgm:t>
    </dgm:pt>
    <dgm:pt modelId="{C33309C1-EDEC-47B3-A5D6-9B0BEEF43E81}" type="pres">
      <dgm:prSet presAssocID="{1DA3C04D-C074-4102-9D7F-772F88EB3283}" presName="linear" presStyleCnt="0">
        <dgm:presLayoutVars>
          <dgm:animLvl val="lvl"/>
          <dgm:resizeHandles val="exact"/>
        </dgm:presLayoutVars>
      </dgm:prSet>
      <dgm:spPr/>
    </dgm:pt>
    <dgm:pt modelId="{985E163D-F2BF-4511-B3DC-E2268638916B}" type="pres">
      <dgm:prSet presAssocID="{9E8B14AF-BFD8-4A59-A418-06055697C1BB}" presName="parentText" presStyleLbl="node1" presStyleIdx="0" presStyleCnt="5" custLinFactY="-33195" custLinFactNeighborX="438" custLinFactNeighborY="-100000">
        <dgm:presLayoutVars>
          <dgm:chMax val="0"/>
          <dgm:bulletEnabled val="1"/>
        </dgm:presLayoutVars>
      </dgm:prSet>
      <dgm:spPr/>
    </dgm:pt>
    <dgm:pt modelId="{7764D01C-2489-4BC8-89ED-A60420B46664}" type="pres">
      <dgm:prSet presAssocID="{AEB94E93-1FBE-4A37-B4B4-445D6BEE2B32}" presName="spacer" presStyleCnt="0"/>
      <dgm:spPr/>
    </dgm:pt>
    <dgm:pt modelId="{1C3DA56E-D1D1-4CCA-9A06-28597CB02FA3}" type="pres">
      <dgm:prSet presAssocID="{C7565177-070E-4B45-9A5B-A47814310F65}" presName="parentText" presStyleLbl="node1" presStyleIdx="1" presStyleCnt="5" custLinFactY="-30840" custLinFactNeighborX="438" custLinFactNeighborY="-100000">
        <dgm:presLayoutVars>
          <dgm:chMax val="0"/>
          <dgm:bulletEnabled val="1"/>
        </dgm:presLayoutVars>
      </dgm:prSet>
      <dgm:spPr/>
    </dgm:pt>
    <dgm:pt modelId="{53C218D7-D52A-4A10-8996-12478B94A6F3}" type="pres">
      <dgm:prSet presAssocID="{CDAC0AA4-BB73-4390-AE69-EDE2E1C18850}" presName="spacer" presStyleCnt="0"/>
      <dgm:spPr/>
    </dgm:pt>
    <dgm:pt modelId="{86946D60-F2C6-4BE6-9EEB-77B87D08E2EF}" type="pres">
      <dgm:prSet presAssocID="{FF0037A8-1701-4716-BF38-91A6E5764B22}" presName="parentText" presStyleLbl="node1" presStyleIdx="2" presStyleCnt="5">
        <dgm:presLayoutVars>
          <dgm:chMax val="0"/>
          <dgm:bulletEnabled val="1"/>
        </dgm:presLayoutVars>
      </dgm:prSet>
      <dgm:spPr/>
    </dgm:pt>
    <dgm:pt modelId="{A05C1CD2-EE10-4E74-B5A3-6785F61B45DC}" type="pres">
      <dgm:prSet presAssocID="{B03B3BC2-591D-4FD7-88F7-1F0DD70031EA}" presName="spacer" presStyleCnt="0"/>
      <dgm:spPr/>
    </dgm:pt>
    <dgm:pt modelId="{55833E13-3BE5-4294-9F7B-E0580B1ACAB4}" type="pres">
      <dgm:prSet presAssocID="{5D1AA710-B87C-4652-9630-3E823438188C}" presName="parentText" presStyleLbl="node1" presStyleIdx="3" presStyleCnt="5" custLinFactY="32736" custLinFactNeighborX="438" custLinFactNeighborY="100000">
        <dgm:presLayoutVars>
          <dgm:chMax val="0"/>
          <dgm:bulletEnabled val="1"/>
        </dgm:presLayoutVars>
      </dgm:prSet>
      <dgm:spPr/>
    </dgm:pt>
    <dgm:pt modelId="{6BD6EB64-26DF-405E-A57F-809DA87C8F59}" type="pres">
      <dgm:prSet presAssocID="{FA11EAF9-E1EE-41CE-9305-39F19B4196DA}" presName="spacer" presStyleCnt="0"/>
      <dgm:spPr/>
    </dgm:pt>
    <dgm:pt modelId="{13474019-DFE4-4D19-83A5-3E5DF897C44D}" type="pres">
      <dgm:prSet presAssocID="{E1A68998-4742-4C73-8A47-FDEBB7EC5919}" presName="parentText" presStyleLbl="node1" presStyleIdx="4" presStyleCnt="5" custScaleY="135833" custLinFactY="44957" custLinFactNeighborX="438" custLinFactNeighborY="100000">
        <dgm:presLayoutVars>
          <dgm:chMax val="0"/>
          <dgm:bulletEnabled val="1"/>
        </dgm:presLayoutVars>
      </dgm:prSet>
      <dgm:spPr/>
    </dgm:pt>
  </dgm:ptLst>
  <dgm:cxnLst>
    <dgm:cxn modelId="{31E2AC04-C113-44C8-90F8-58BD78975E47}" srcId="{1DA3C04D-C074-4102-9D7F-772F88EB3283}" destId="{5D1AA710-B87C-4652-9630-3E823438188C}" srcOrd="3" destOrd="0" parTransId="{F2E580FB-99D5-4F08-9514-F80D129DBC37}" sibTransId="{FA11EAF9-E1EE-41CE-9305-39F19B4196DA}"/>
    <dgm:cxn modelId="{FF04922D-9B25-41FD-AC51-DDBE72D6F33B}" srcId="{1DA3C04D-C074-4102-9D7F-772F88EB3283}" destId="{E1A68998-4742-4C73-8A47-FDEBB7EC5919}" srcOrd="4" destOrd="0" parTransId="{1025E197-7461-4116-AE27-B83C5F1BBEAB}" sibTransId="{F324FF52-6396-4C3A-9D7D-51C287CB1AAE}"/>
    <dgm:cxn modelId="{1D8D0E34-8627-4CB9-B19D-83690C5C075B}" type="presOf" srcId="{E1A68998-4742-4C73-8A47-FDEBB7EC5919}" destId="{13474019-DFE4-4D19-83A5-3E5DF897C44D}" srcOrd="0" destOrd="0" presId="urn:microsoft.com/office/officeart/2005/8/layout/vList2"/>
    <dgm:cxn modelId="{BCFF9D68-A718-4D58-9AC0-55512E5894B8}" type="presOf" srcId="{9E8B14AF-BFD8-4A59-A418-06055697C1BB}" destId="{985E163D-F2BF-4511-B3DC-E2268638916B}" srcOrd="0" destOrd="0" presId="urn:microsoft.com/office/officeart/2005/8/layout/vList2"/>
    <dgm:cxn modelId="{4D8EC898-6E60-4DB4-B634-EE484034F556}" srcId="{1DA3C04D-C074-4102-9D7F-772F88EB3283}" destId="{FF0037A8-1701-4716-BF38-91A6E5764B22}" srcOrd="2" destOrd="0" parTransId="{D0E50A25-953C-404B-9DD4-6127D2BBDEFF}" sibTransId="{B03B3BC2-591D-4FD7-88F7-1F0DD70031EA}"/>
    <dgm:cxn modelId="{9FE2089C-3C94-49F5-88E6-3D127F7F4E80}" srcId="{1DA3C04D-C074-4102-9D7F-772F88EB3283}" destId="{C7565177-070E-4B45-9A5B-A47814310F65}" srcOrd="1" destOrd="0" parTransId="{A75E9445-06D4-4B6A-9696-6DA3EC0463FD}" sibTransId="{CDAC0AA4-BB73-4390-AE69-EDE2E1C18850}"/>
    <dgm:cxn modelId="{5527ACAC-BB96-41CC-B39E-3C8D5870FA66}" type="presOf" srcId="{5D1AA710-B87C-4652-9630-3E823438188C}" destId="{55833E13-3BE5-4294-9F7B-E0580B1ACAB4}" srcOrd="0" destOrd="0" presId="urn:microsoft.com/office/officeart/2005/8/layout/vList2"/>
    <dgm:cxn modelId="{306CC9B3-BD09-420B-82A2-B1AB9DE718A5}" type="presOf" srcId="{FF0037A8-1701-4716-BF38-91A6E5764B22}" destId="{86946D60-F2C6-4BE6-9EEB-77B87D08E2EF}" srcOrd="0" destOrd="0" presId="urn:microsoft.com/office/officeart/2005/8/layout/vList2"/>
    <dgm:cxn modelId="{BB6520F7-6C15-44F0-9B42-B366730FD3BC}" type="presOf" srcId="{C7565177-070E-4B45-9A5B-A47814310F65}" destId="{1C3DA56E-D1D1-4CCA-9A06-28597CB02FA3}" srcOrd="0" destOrd="0" presId="urn:microsoft.com/office/officeart/2005/8/layout/vList2"/>
    <dgm:cxn modelId="{F05BB3F7-369B-48BD-82D5-1A592FE3125E}" type="presOf" srcId="{1DA3C04D-C074-4102-9D7F-772F88EB3283}" destId="{C33309C1-EDEC-47B3-A5D6-9B0BEEF43E81}" srcOrd="0" destOrd="0" presId="urn:microsoft.com/office/officeart/2005/8/layout/vList2"/>
    <dgm:cxn modelId="{89ACE1F9-CEB8-42F4-B54B-5C7553E80D23}" srcId="{1DA3C04D-C074-4102-9D7F-772F88EB3283}" destId="{9E8B14AF-BFD8-4A59-A418-06055697C1BB}" srcOrd="0" destOrd="0" parTransId="{7ACF5F15-52EB-4926-9D7A-949C27EDCBD6}" sibTransId="{AEB94E93-1FBE-4A37-B4B4-445D6BEE2B32}"/>
    <dgm:cxn modelId="{C3E24061-B30B-45D8-A6D1-E8E57C2E8A9B}" type="presParOf" srcId="{C33309C1-EDEC-47B3-A5D6-9B0BEEF43E81}" destId="{985E163D-F2BF-4511-B3DC-E2268638916B}" srcOrd="0" destOrd="0" presId="urn:microsoft.com/office/officeart/2005/8/layout/vList2"/>
    <dgm:cxn modelId="{E80CB2E8-0D39-4EBE-9F3D-EB4A94BA82B6}" type="presParOf" srcId="{C33309C1-EDEC-47B3-A5D6-9B0BEEF43E81}" destId="{7764D01C-2489-4BC8-89ED-A60420B46664}" srcOrd="1" destOrd="0" presId="urn:microsoft.com/office/officeart/2005/8/layout/vList2"/>
    <dgm:cxn modelId="{20C0A187-3DA8-4598-B52B-88FE5AC42C22}" type="presParOf" srcId="{C33309C1-EDEC-47B3-A5D6-9B0BEEF43E81}" destId="{1C3DA56E-D1D1-4CCA-9A06-28597CB02FA3}" srcOrd="2" destOrd="0" presId="urn:microsoft.com/office/officeart/2005/8/layout/vList2"/>
    <dgm:cxn modelId="{DF550217-047D-489C-B943-52047964BDD4}" type="presParOf" srcId="{C33309C1-EDEC-47B3-A5D6-9B0BEEF43E81}" destId="{53C218D7-D52A-4A10-8996-12478B94A6F3}" srcOrd="3" destOrd="0" presId="urn:microsoft.com/office/officeart/2005/8/layout/vList2"/>
    <dgm:cxn modelId="{E802399F-115A-46FF-AD9F-14DD287D8382}" type="presParOf" srcId="{C33309C1-EDEC-47B3-A5D6-9B0BEEF43E81}" destId="{86946D60-F2C6-4BE6-9EEB-77B87D08E2EF}" srcOrd="4" destOrd="0" presId="urn:microsoft.com/office/officeart/2005/8/layout/vList2"/>
    <dgm:cxn modelId="{796A0F66-EBBA-4362-9290-092D570A308A}" type="presParOf" srcId="{C33309C1-EDEC-47B3-A5D6-9B0BEEF43E81}" destId="{A05C1CD2-EE10-4E74-B5A3-6785F61B45DC}" srcOrd="5" destOrd="0" presId="urn:microsoft.com/office/officeart/2005/8/layout/vList2"/>
    <dgm:cxn modelId="{83A5CCA0-CE0E-4976-B042-89AD35F5E09D}" type="presParOf" srcId="{C33309C1-EDEC-47B3-A5D6-9B0BEEF43E81}" destId="{55833E13-3BE5-4294-9F7B-E0580B1ACAB4}" srcOrd="6" destOrd="0" presId="urn:microsoft.com/office/officeart/2005/8/layout/vList2"/>
    <dgm:cxn modelId="{E8509558-1882-4066-A04D-E616F5D05F39}" type="presParOf" srcId="{C33309C1-EDEC-47B3-A5D6-9B0BEEF43E81}" destId="{6BD6EB64-26DF-405E-A57F-809DA87C8F59}" srcOrd="7" destOrd="0" presId="urn:microsoft.com/office/officeart/2005/8/layout/vList2"/>
    <dgm:cxn modelId="{EC36DDCE-2081-480B-A93A-11832AB21800}" type="presParOf" srcId="{C33309C1-EDEC-47B3-A5D6-9B0BEEF43E81}" destId="{13474019-DFE4-4D19-83A5-3E5DF897C44D}"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1DA3C04D-C074-4102-9D7F-772F88EB328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9E8B14AF-BFD8-4A59-A418-06055697C1BB}">
      <dgm:prSet/>
      <dgm:spPr/>
      <dgm:t>
        <a:bodyPr/>
        <a:lstStyle/>
        <a:p>
          <a:r>
            <a:rPr lang="en-GB" b="0" cap="none" spc="0">
              <a:ln w="0"/>
              <a:effectLst>
                <a:outerShdw blurRad="38100" dist="19050" dir="2700000" algn="tl" rotWithShape="0">
                  <a:schemeClr val="dk1">
                    <a:alpha val="40000"/>
                  </a:schemeClr>
                </a:outerShdw>
              </a:effectLst>
            </a:rPr>
            <a:t>By the end of this lesson I will</a:t>
          </a:r>
          <a:endParaRPr lang="en-US" b="0" cap="none" spc="0" dirty="0">
            <a:ln w="0"/>
            <a:effectLst>
              <a:outerShdw blurRad="38100" dist="19050" dir="2700000" algn="tl" rotWithShape="0">
                <a:schemeClr val="dk1">
                  <a:alpha val="40000"/>
                </a:schemeClr>
              </a:outerShdw>
            </a:effectLst>
          </a:endParaRPr>
        </a:p>
      </dgm:t>
    </dgm:pt>
    <dgm:pt modelId="{7ACF5F15-52EB-4926-9D7A-949C27EDCBD6}" type="parTrans" cxnId="{89ACE1F9-CEB8-42F4-B54B-5C7553E80D23}">
      <dgm:prSet/>
      <dgm:spPr/>
      <dgm:t>
        <a:bodyPr/>
        <a:lstStyle/>
        <a:p>
          <a:endParaRPr lang="en-US"/>
        </a:p>
      </dgm:t>
    </dgm:pt>
    <dgm:pt modelId="{AEB94E93-1FBE-4A37-B4B4-445D6BEE2B32}" type="sibTrans" cxnId="{89ACE1F9-CEB8-42F4-B54B-5C7553E80D23}">
      <dgm:prSet/>
      <dgm:spPr/>
      <dgm:t>
        <a:bodyPr/>
        <a:lstStyle/>
        <a:p>
          <a:endParaRPr lang="en-US"/>
        </a:p>
      </dgm:t>
    </dgm:pt>
    <dgm:pt modelId="{848978DB-20CF-4326-894B-5623019EA2CE}">
      <dgm:prSet/>
      <dgm:spPr/>
      <dgm:t>
        <a:bodyPr/>
        <a:lstStyle/>
        <a:p>
          <a:r>
            <a:rPr lang="en-GB" dirty="0"/>
            <a:t>Know the meaning of the term refraction.</a:t>
          </a:r>
          <a:endParaRPr lang="en-US" dirty="0"/>
        </a:p>
      </dgm:t>
    </dgm:pt>
    <dgm:pt modelId="{9A698903-EF3A-4799-96C6-04EC73EDC601}" type="parTrans" cxnId="{F6CA1819-AA7F-47F3-BC07-D27DC414DFC3}">
      <dgm:prSet/>
      <dgm:spPr/>
      <dgm:t>
        <a:bodyPr/>
        <a:lstStyle/>
        <a:p>
          <a:endParaRPr lang="en-US"/>
        </a:p>
      </dgm:t>
    </dgm:pt>
    <dgm:pt modelId="{5F733D18-BB1A-499C-B4CE-08A5D2387D82}" type="sibTrans" cxnId="{F6CA1819-AA7F-47F3-BC07-D27DC414DFC3}">
      <dgm:prSet/>
      <dgm:spPr/>
      <dgm:t>
        <a:bodyPr/>
        <a:lstStyle/>
        <a:p>
          <a:endParaRPr lang="en-US"/>
        </a:p>
      </dgm:t>
    </dgm:pt>
    <dgm:pt modelId="{5D1AA710-B87C-4652-9630-3E823438188C}">
      <dgm:prSet/>
      <dgm:spPr/>
      <dgm:t>
        <a:bodyPr/>
        <a:lstStyle/>
        <a:p>
          <a:r>
            <a:rPr lang="en-GB" dirty="0"/>
            <a:t>Complete a practical to find how the angle of incidence and the angle of refraction change when entering a block</a:t>
          </a:r>
          <a:endParaRPr lang="en-US" dirty="0"/>
        </a:p>
      </dgm:t>
    </dgm:pt>
    <dgm:pt modelId="{F2E580FB-99D5-4F08-9514-F80D129DBC37}" type="parTrans" cxnId="{31E2AC04-C113-44C8-90F8-58BD78975E47}">
      <dgm:prSet/>
      <dgm:spPr/>
      <dgm:t>
        <a:bodyPr/>
        <a:lstStyle/>
        <a:p>
          <a:endParaRPr lang="en-US"/>
        </a:p>
      </dgm:t>
    </dgm:pt>
    <dgm:pt modelId="{FA11EAF9-E1EE-41CE-9305-39F19B4196DA}" type="sibTrans" cxnId="{31E2AC04-C113-44C8-90F8-58BD78975E47}">
      <dgm:prSet/>
      <dgm:spPr/>
      <dgm:t>
        <a:bodyPr/>
        <a:lstStyle/>
        <a:p>
          <a:endParaRPr lang="en-US"/>
        </a:p>
      </dgm:t>
    </dgm:pt>
    <dgm:pt modelId="{FF0037A8-1701-4716-BF38-91A6E5764B22}">
      <dgm:prSet/>
      <dgm:spPr/>
      <dgm:t>
        <a:bodyPr/>
        <a:lstStyle/>
        <a:p>
          <a:r>
            <a:rPr lang="en-GB" dirty="0"/>
            <a:t>Know what happens to a ray of light as it enters and leaves a glass/ Perspex book.</a:t>
          </a:r>
          <a:endParaRPr lang="en-US" dirty="0"/>
        </a:p>
      </dgm:t>
    </dgm:pt>
    <dgm:pt modelId="{D0E50A25-953C-404B-9DD4-6127D2BBDEFF}" type="parTrans" cxnId="{4D8EC898-6E60-4DB4-B634-EE484034F556}">
      <dgm:prSet/>
      <dgm:spPr/>
      <dgm:t>
        <a:bodyPr/>
        <a:lstStyle/>
        <a:p>
          <a:endParaRPr lang="en-GB"/>
        </a:p>
      </dgm:t>
    </dgm:pt>
    <dgm:pt modelId="{B03B3BC2-591D-4FD7-88F7-1F0DD70031EA}" type="sibTrans" cxnId="{4D8EC898-6E60-4DB4-B634-EE484034F556}">
      <dgm:prSet/>
      <dgm:spPr/>
      <dgm:t>
        <a:bodyPr/>
        <a:lstStyle/>
        <a:p>
          <a:endParaRPr lang="en-GB"/>
        </a:p>
      </dgm:t>
    </dgm:pt>
    <dgm:pt modelId="{C33309C1-EDEC-47B3-A5D6-9B0BEEF43E81}" type="pres">
      <dgm:prSet presAssocID="{1DA3C04D-C074-4102-9D7F-772F88EB3283}" presName="linear" presStyleCnt="0">
        <dgm:presLayoutVars>
          <dgm:animLvl val="lvl"/>
          <dgm:resizeHandles val="exact"/>
        </dgm:presLayoutVars>
      </dgm:prSet>
      <dgm:spPr/>
    </dgm:pt>
    <dgm:pt modelId="{985E163D-F2BF-4511-B3DC-E2268638916B}" type="pres">
      <dgm:prSet presAssocID="{9E8B14AF-BFD8-4A59-A418-06055697C1BB}" presName="parentText" presStyleLbl="node1" presStyleIdx="0" presStyleCnt="4" custLinFactNeighborX="-482" custLinFactNeighborY="-5642">
        <dgm:presLayoutVars>
          <dgm:chMax val="0"/>
          <dgm:bulletEnabled val="1"/>
        </dgm:presLayoutVars>
      </dgm:prSet>
      <dgm:spPr/>
    </dgm:pt>
    <dgm:pt modelId="{C70018C5-0C54-43BB-8881-70365722D3A2}" type="pres">
      <dgm:prSet presAssocID="{AEB94E93-1FBE-4A37-B4B4-445D6BEE2B32}" presName="spacer" presStyleCnt="0"/>
      <dgm:spPr/>
    </dgm:pt>
    <dgm:pt modelId="{6B8FB16D-D34F-4ED6-8705-7D257AF2784A}" type="pres">
      <dgm:prSet presAssocID="{848978DB-20CF-4326-894B-5623019EA2CE}" presName="parentText" presStyleLbl="node1" presStyleIdx="1" presStyleCnt="4">
        <dgm:presLayoutVars>
          <dgm:chMax val="0"/>
          <dgm:bulletEnabled val="1"/>
        </dgm:presLayoutVars>
      </dgm:prSet>
      <dgm:spPr/>
    </dgm:pt>
    <dgm:pt modelId="{359903DD-4BFC-4620-87C1-29553C6DA4AD}" type="pres">
      <dgm:prSet presAssocID="{5F733D18-BB1A-499C-B4CE-08A5D2387D82}" presName="spacer" presStyleCnt="0"/>
      <dgm:spPr/>
    </dgm:pt>
    <dgm:pt modelId="{8394CB3B-6E21-43A7-8174-E4E49BBDF610}" type="pres">
      <dgm:prSet presAssocID="{FF0037A8-1701-4716-BF38-91A6E5764B22}" presName="parentText" presStyleLbl="node1" presStyleIdx="2" presStyleCnt="4">
        <dgm:presLayoutVars>
          <dgm:chMax val="0"/>
          <dgm:bulletEnabled val="1"/>
        </dgm:presLayoutVars>
      </dgm:prSet>
      <dgm:spPr/>
    </dgm:pt>
    <dgm:pt modelId="{0E09A366-97C1-43F6-A909-99C78D6B8D12}" type="pres">
      <dgm:prSet presAssocID="{B03B3BC2-591D-4FD7-88F7-1F0DD70031EA}" presName="spacer" presStyleCnt="0"/>
      <dgm:spPr/>
    </dgm:pt>
    <dgm:pt modelId="{9F251048-2F34-45AB-98AD-E509CFEF99D7}" type="pres">
      <dgm:prSet presAssocID="{5D1AA710-B87C-4652-9630-3E823438188C}" presName="parentText" presStyleLbl="node1" presStyleIdx="3" presStyleCnt="4">
        <dgm:presLayoutVars>
          <dgm:chMax val="0"/>
          <dgm:bulletEnabled val="1"/>
        </dgm:presLayoutVars>
      </dgm:prSet>
      <dgm:spPr/>
    </dgm:pt>
  </dgm:ptLst>
  <dgm:cxnLst>
    <dgm:cxn modelId="{31E2AC04-C113-44C8-90F8-58BD78975E47}" srcId="{1DA3C04D-C074-4102-9D7F-772F88EB3283}" destId="{5D1AA710-B87C-4652-9630-3E823438188C}" srcOrd="3" destOrd="0" parTransId="{F2E580FB-99D5-4F08-9514-F80D129DBC37}" sibTransId="{FA11EAF9-E1EE-41CE-9305-39F19B4196DA}"/>
    <dgm:cxn modelId="{F6CA1819-AA7F-47F3-BC07-D27DC414DFC3}" srcId="{1DA3C04D-C074-4102-9D7F-772F88EB3283}" destId="{848978DB-20CF-4326-894B-5623019EA2CE}" srcOrd="1" destOrd="0" parTransId="{9A698903-EF3A-4799-96C6-04EC73EDC601}" sibTransId="{5F733D18-BB1A-499C-B4CE-08A5D2387D82}"/>
    <dgm:cxn modelId="{BCFF9D68-A718-4D58-9AC0-55512E5894B8}" type="presOf" srcId="{9E8B14AF-BFD8-4A59-A418-06055697C1BB}" destId="{985E163D-F2BF-4511-B3DC-E2268638916B}" srcOrd="0" destOrd="0" presId="urn:microsoft.com/office/officeart/2005/8/layout/vList2"/>
    <dgm:cxn modelId="{54C18E5A-7CA9-4426-8923-268052DC24AB}" type="presOf" srcId="{848978DB-20CF-4326-894B-5623019EA2CE}" destId="{6B8FB16D-D34F-4ED6-8705-7D257AF2784A}" srcOrd="0" destOrd="0" presId="urn:microsoft.com/office/officeart/2005/8/layout/vList2"/>
    <dgm:cxn modelId="{76F25797-72DD-41C5-89DD-39CF22B9511B}" type="presOf" srcId="{FF0037A8-1701-4716-BF38-91A6E5764B22}" destId="{8394CB3B-6E21-43A7-8174-E4E49BBDF610}" srcOrd="0" destOrd="0" presId="urn:microsoft.com/office/officeart/2005/8/layout/vList2"/>
    <dgm:cxn modelId="{4D8EC898-6E60-4DB4-B634-EE484034F556}" srcId="{1DA3C04D-C074-4102-9D7F-772F88EB3283}" destId="{FF0037A8-1701-4716-BF38-91A6E5764B22}" srcOrd="2" destOrd="0" parTransId="{D0E50A25-953C-404B-9DD4-6127D2BBDEFF}" sibTransId="{B03B3BC2-591D-4FD7-88F7-1F0DD70031EA}"/>
    <dgm:cxn modelId="{CD5C849D-6629-41F5-9A84-B76DE7A863F9}" type="presOf" srcId="{5D1AA710-B87C-4652-9630-3E823438188C}" destId="{9F251048-2F34-45AB-98AD-E509CFEF99D7}" srcOrd="0" destOrd="0" presId="urn:microsoft.com/office/officeart/2005/8/layout/vList2"/>
    <dgm:cxn modelId="{F05BB3F7-369B-48BD-82D5-1A592FE3125E}" type="presOf" srcId="{1DA3C04D-C074-4102-9D7F-772F88EB3283}" destId="{C33309C1-EDEC-47B3-A5D6-9B0BEEF43E81}" srcOrd="0" destOrd="0" presId="urn:microsoft.com/office/officeart/2005/8/layout/vList2"/>
    <dgm:cxn modelId="{89ACE1F9-CEB8-42F4-B54B-5C7553E80D23}" srcId="{1DA3C04D-C074-4102-9D7F-772F88EB3283}" destId="{9E8B14AF-BFD8-4A59-A418-06055697C1BB}" srcOrd="0" destOrd="0" parTransId="{7ACF5F15-52EB-4926-9D7A-949C27EDCBD6}" sibTransId="{AEB94E93-1FBE-4A37-B4B4-445D6BEE2B32}"/>
    <dgm:cxn modelId="{C3E24061-B30B-45D8-A6D1-E8E57C2E8A9B}" type="presParOf" srcId="{C33309C1-EDEC-47B3-A5D6-9B0BEEF43E81}" destId="{985E163D-F2BF-4511-B3DC-E2268638916B}" srcOrd="0" destOrd="0" presId="urn:microsoft.com/office/officeart/2005/8/layout/vList2"/>
    <dgm:cxn modelId="{7EAFDB9E-348F-4B0C-AE22-22ABFB38DB09}" type="presParOf" srcId="{C33309C1-EDEC-47B3-A5D6-9B0BEEF43E81}" destId="{C70018C5-0C54-43BB-8881-70365722D3A2}" srcOrd="1" destOrd="0" presId="urn:microsoft.com/office/officeart/2005/8/layout/vList2"/>
    <dgm:cxn modelId="{68429467-0EC6-4133-A953-316593223EF0}" type="presParOf" srcId="{C33309C1-EDEC-47B3-A5D6-9B0BEEF43E81}" destId="{6B8FB16D-D34F-4ED6-8705-7D257AF2784A}" srcOrd="2" destOrd="0" presId="urn:microsoft.com/office/officeart/2005/8/layout/vList2"/>
    <dgm:cxn modelId="{22569B39-5558-4A23-B41C-0866F12B4140}" type="presParOf" srcId="{C33309C1-EDEC-47B3-A5D6-9B0BEEF43E81}" destId="{359903DD-4BFC-4620-87C1-29553C6DA4AD}" srcOrd="3" destOrd="0" presId="urn:microsoft.com/office/officeart/2005/8/layout/vList2"/>
    <dgm:cxn modelId="{372C0544-A6AF-4A58-BD90-62219B1C98B0}" type="presParOf" srcId="{C33309C1-EDEC-47B3-A5D6-9B0BEEF43E81}" destId="{8394CB3B-6E21-43A7-8174-E4E49BBDF610}" srcOrd="4" destOrd="0" presId="urn:microsoft.com/office/officeart/2005/8/layout/vList2"/>
    <dgm:cxn modelId="{CBAD96CB-6D19-48B1-97E1-2E8AB6E5C0C5}" type="presParOf" srcId="{C33309C1-EDEC-47B3-A5D6-9B0BEEF43E81}" destId="{0E09A366-97C1-43F6-A909-99C78D6B8D12}" srcOrd="5" destOrd="0" presId="urn:microsoft.com/office/officeart/2005/8/layout/vList2"/>
    <dgm:cxn modelId="{80931A9C-F432-436A-A4A9-3942050C26C3}" type="presParOf" srcId="{C33309C1-EDEC-47B3-A5D6-9B0BEEF43E81}" destId="{9F251048-2F34-45AB-98AD-E509CFEF99D7}"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8B8F3F7-2758-4AFD-A1F6-E0B372CDBD83}"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GB"/>
        </a:p>
      </dgm:t>
    </dgm:pt>
    <dgm:pt modelId="{65BE2570-EEF9-4DC8-B97D-34C2B9585AF8}">
      <dgm:prSet phldrT="[Text]"/>
      <dgm:spPr/>
      <dgm:t>
        <a:bodyPr/>
        <a:lstStyle/>
        <a:p>
          <a:r>
            <a:rPr lang="en-GB" dirty="0"/>
            <a:t>Know how the eye changes in bright light</a:t>
          </a:r>
        </a:p>
      </dgm:t>
    </dgm:pt>
    <dgm:pt modelId="{27B35DD1-33F0-4EE7-A167-8765171C2AB0}" type="parTrans" cxnId="{2FB83D80-87A9-4592-A8EE-734091CCA731}">
      <dgm:prSet/>
      <dgm:spPr/>
      <dgm:t>
        <a:bodyPr/>
        <a:lstStyle/>
        <a:p>
          <a:endParaRPr lang="en-GB"/>
        </a:p>
      </dgm:t>
    </dgm:pt>
    <dgm:pt modelId="{2FD5062F-0042-42EE-A3E2-97EFB99C18A7}" type="sibTrans" cxnId="{2FB83D80-87A9-4592-A8EE-734091CCA731}">
      <dgm:prSet/>
      <dgm:spPr/>
      <dgm:t>
        <a:bodyPr/>
        <a:lstStyle/>
        <a:p>
          <a:endParaRPr lang="en-GB"/>
        </a:p>
      </dgm:t>
    </dgm:pt>
    <dgm:pt modelId="{EEBDC569-5640-4F5A-AEBD-C6919689C8BD}">
      <dgm:prSet phldrT="[Text]"/>
      <dgm:spPr/>
      <dgm:t>
        <a:bodyPr/>
        <a:lstStyle/>
        <a:p>
          <a:r>
            <a:rPr lang="en-GB" dirty="0"/>
            <a:t>State the function of parts of the eye</a:t>
          </a:r>
        </a:p>
      </dgm:t>
    </dgm:pt>
    <dgm:pt modelId="{7978F7F4-6744-4E07-9B90-5FFDB3197C56}" type="parTrans" cxnId="{56709A57-ECDF-4AA8-A1FB-1EEBF8072A88}">
      <dgm:prSet/>
      <dgm:spPr/>
      <dgm:t>
        <a:bodyPr/>
        <a:lstStyle/>
        <a:p>
          <a:endParaRPr lang="en-GB"/>
        </a:p>
      </dgm:t>
    </dgm:pt>
    <dgm:pt modelId="{630F8DA7-AA97-4349-BF7A-B8504ECDFC64}" type="sibTrans" cxnId="{56709A57-ECDF-4AA8-A1FB-1EEBF8072A88}">
      <dgm:prSet/>
      <dgm:spPr/>
      <dgm:t>
        <a:bodyPr/>
        <a:lstStyle/>
        <a:p>
          <a:endParaRPr lang="en-GB"/>
        </a:p>
      </dgm:t>
    </dgm:pt>
    <dgm:pt modelId="{AC57B4BC-509A-4129-B469-4E7B0F65305F}">
      <dgm:prSet phldrT="[Text]"/>
      <dgm:spPr/>
      <dgm:t>
        <a:bodyPr/>
        <a:lstStyle/>
        <a:p>
          <a:r>
            <a:rPr lang="en-GB" dirty="0"/>
            <a:t>Understand how we see</a:t>
          </a:r>
        </a:p>
      </dgm:t>
    </dgm:pt>
    <dgm:pt modelId="{D060ADDC-1142-4006-A84F-24266891B973}" type="parTrans" cxnId="{C8CFD2C6-06BD-4806-A4CB-6ADB6A91FDB5}">
      <dgm:prSet/>
      <dgm:spPr/>
      <dgm:t>
        <a:bodyPr/>
        <a:lstStyle/>
        <a:p>
          <a:endParaRPr lang="en-GB"/>
        </a:p>
      </dgm:t>
    </dgm:pt>
    <dgm:pt modelId="{FF501343-E4DC-4325-87F2-FB68A32F47B3}" type="sibTrans" cxnId="{C8CFD2C6-06BD-4806-A4CB-6ADB6A91FDB5}">
      <dgm:prSet/>
      <dgm:spPr/>
      <dgm:t>
        <a:bodyPr/>
        <a:lstStyle/>
        <a:p>
          <a:endParaRPr lang="en-GB"/>
        </a:p>
      </dgm:t>
    </dgm:pt>
    <dgm:pt modelId="{DC27C5E8-21F5-478F-AE62-38736BEF11BF}">
      <dgm:prSet phldrT="[Text]"/>
      <dgm:spPr/>
      <dgm:t>
        <a:bodyPr/>
        <a:lstStyle/>
        <a:p>
          <a:r>
            <a:rPr lang="en-GB"/>
            <a:t>Label </a:t>
          </a:r>
          <a:r>
            <a:rPr lang="en-GB" dirty="0"/>
            <a:t>a diagram of the eye</a:t>
          </a:r>
        </a:p>
      </dgm:t>
    </dgm:pt>
    <dgm:pt modelId="{90C01DF1-A0BB-4BF3-8F42-979213A2CEED}" type="parTrans" cxnId="{B74B962E-423C-447F-8C86-E38DB92691BB}">
      <dgm:prSet/>
      <dgm:spPr/>
      <dgm:t>
        <a:bodyPr/>
        <a:lstStyle/>
        <a:p>
          <a:endParaRPr lang="en-GB"/>
        </a:p>
      </dgm:t>
    </dgm:pt>
    <dgm:pt modelId="{55382D9A-2FAF-4537-BFF5-668A75595468}" type="sibTrans" cxnId="{B74B962E-423C-447F-8C86-E38DB92691BB}">
      <dgm:prSet/>
      <dgm:spPr/>
      <dgm:t>
        <a:bodyPr/>
        <a:lstStyle/>
        <a:p>
          <a:endParaRPr lang="en-GB"/>
        </a:p>
      </dgm:t>
    </dgm:pt>
    <dgm:pt modelId="{3CF5B8B1-3A40-4FFE-9DD1-5CCAF264CCDB}" type="pres">
      <dgm:prSet presAssocID="{A8B8F3F7-2758-4AFD-A1F6-E0B372CDBD83}" presName="linear" presStyleCnt="0">
        <dgm:presLayoutVars>
          <dgm:animLvl val="lvl"/>
          <dgm:resizeHandles val="exact"/>
        </dgm:presLayoutVars>
      </dgm:prSet>
      <dgm:spPr/>
    </dgm:pt>
    <dgm:pt modelId="{29103AEF-25B6-46D6-B7E5-22F099579494}" type="pres">
      <dgm:prSet presAssocID="{AC57B4BC-509A-4129-B469-4E7B0F65305F}" presName="parentText" presStyleLbl="node1" presStyleIdx="0" presStyleCnt="4" custLinFactNeighborY="-15182">
        <dgm:presLayoutVars>
          <dgm:chMax val="0"/>
          <dgm:bulletEnabled val="1"/>
        </dgm:presLayoutVars>
      </dgm:prSet>
      <dgm:spPr/>
    </dgm:pt>
    <dgm:pt modelId="{486E80FD-95A4-4F42-86EF-57C2F841B287}" type="pres">
      <dgm:prSet presAssocID="{FF501343-E4DC-4325-87F2-FB68A32F47B3}" presName="spacer" presStyleCnt="0"/>
      <dgm:spPr/>
    </dgm:pt>
    <dgm:pt modelId="{549C3B80-B9E5-4906-9C21-9C28BEC00C7D}" type="pres">
      <dgm:prSet presAssocID="{DC27C5E8-21F5-478F-AE62-38736BEF11BF}" presName="parentText" presStyleLbl="node1" presStyleIdx="1" presStyleCnt="4">
        <dgm:presLayoutVars>
          <dgm:chMax val="0"/>
          <dgm:bulletEnabled val="1"/>
        </dgm:presLayoutVars>
      </dgm:prSet>
      <dgm:spPr/>
    </dgm:pt>
    <dgm:pt modelId="{6627D444-1A36-4B42-B353-0EAD0C0AF7C1}" type="pres">
      <dgm:prSet presAssocID="{55382D9A-2FAF-4537-BFF5-668A75595468}" presName="spacer" presStyleCnt="0"/>
      <dgm:spPr/>
    </dgm:pt>
    <dgm:pt modelId="{D3CACD93-C53F-4F6D-B4C4-21F70D595664}" type="pres">
      <dgm:prSet presAssocID="{65BE2570-EEF9-4DC8-B97D-34C2B9585AF8}" presName="parentText" presStyleLbl="node1" presStyleIdx="2" presStyleCnt="4">
        <dgm:presLayoutVars>
          <dgm:chMax val="0"/>
          <dgm:bulletEnabled val="1"/>
        </dgm:presLayoutVars>
      </dgm:prSet>
      <dgm:spPr/>
    </dgm:pt>
    <dgm:pt modelId="{8DD058B7-CA52-47AB-9185-B79E7E16DFBC}" type="pres">
      <dgm:prSet presAssocID="{2FD5062F-0042-42EE-A3E2-97EFB99C18A7}" presName="spacer" presStyleCnt="0"/>
      <dgm:spPr/>
    </dgm:pt>
    <dgm:pt modelId="{8DF1608F-6B9A-4FCF-8221-0EA1DFDABD13}" type="pres">
      <dgm:prSet presAssocID="{EEBDC569-5640-4F5A-AEBD-C6919689C8BD}" presName="parentText" presStyleLbl="node1" presStyleIdx="3" presStyleCnt="4">
        <dgm:presLayoutVars>
          <dgm:chMax val="0"/>
          <dgm:bulletEnabled val="1"/>
        </dgm:presLayoutVars>
      </dgm:prSet>
      <dgm:spPr/>
    </dgm:pt>
  </dgm:ptLst>
  <dgm:cxnLst>
    <dgm:cxn modelId="{B74B962E-423C-447F-8C86-E38DB92691BB}" srcId="{A8B8F3F7-2758-4AFD-A1F6-E0B372CDBD83}" destId="{DC27C5E8-21F5-478F-AE62-38736BEF11BF}" srcOrd="1" destOrd="0" parTransId="{90C01DF1-A0BB-4BF3-8F42-979213A2CEED}" sibTransId="{55382D9A-2FAF-4537-BFF5-668A75595468}"/>
    <dgm:cxn modelId="{56709A57-ECDF-4AA8-A1FB-1EEBF8072A88}" srcId="{A8B8F3F7-2758-4AFD-A1F6-E0B372CDBD83}" destId="{EEBDC569-5640-4F5A-AEBD-C6919689C8BD}" srcOrd="3" destOrd="0" parTransId="{7978F7F4-6744-4E07-9B90-5FFDB3197C56}" sibTransId="{630F8DA7-AA97-4349-BF7A-B8504ECDFC64}"/>
    <dgm:cxn modelId="{2FB83D80-87A9-4592-A8EE-734091CCA731}" srcId="{A8B8F3F7-2758-4AFD-A1F6-E0B372CDBD83}" destId="{65BE2570-EEF9-4DC8-B97D-34C2B9585AF8}" srcOrd="2" destOrd="0" parTransId="{27B35DD1-33F0-4EE7-A167-8765171C2AB0}" sibTransId="{2FD5062F-0042-42EE-A3E2-97EFB99C18A7}"/>
    <dgm:cxn modelId="{EBE5CA87-6D47-4FFC-A49A-6CBF5B13679B}" type="presOf" srcId="{65BE2570-EEF9-4DC8-B97D-34C2B9585AF8}" destId="{D3CACD93-C53F-4F6D-B4C4-21F70D595664}" srcOrd="0" destOrd="0" presId="urn:microsoft.com/office/officeart/2005/8/layout/vList2"/>
    <dgm:cxn modelId="{E7D0B5AE-9DBE-4011-A3EF-02839DF8B271}" type="presOf" srcId="{DC27C5E8-21F5-478F-AE62-38736BEF11BF}" destId="{549C3B80-B9E5-4906-9C21-9C28BEC00C7D}" srcOrd="0" destOrd="0" presId="urn:microsoft.com/office/officeart/2005/8/layout/vList2"/>
    <dgm:cxn modelId="{1A979AC1-6D49-44DD-B02A-5D14659A0646}" type="presOf" srcId="{AC57B4BC-509A-4129-B469-4E7B0F65305F}" destId="{29103AEF-25B6-46D6-B7E5-22F099579494}" srcOrd="0" destOrd="0" presId="urn:microsoft.com/office/officeart/2005/8/layout/vList2"/>
    <dgm:cxn modelId="{37E47AC3-1431-4C4D-83E9-18639167553B}" type="presOf" srcId="{A8B8F3F7-2758-4AFD-A1F6-E0B372CDBD83}" destId="{3CF5B8B1-3A40-4FFE-9DD1-5CCAF264CCDB}" srcOrd="0" destOrd="0" presId="urn:microsoft.com/office/officeart/2005/8/layout/vList2"/>
    <dgm:cxn modelId="{C8CFD2C6-06BD-4806-A4CB-6ADB6A91FDB5}" srcId="{A8B8F3F7-2758-4AFD-A1F6-E0B372CDBD83}" destId="{AC57B4BC-509A-4129-B469-4E7B0F65305F}" srcOrd="0" destOrd="0" parTransId="{D060ADDC-1142-4006-A84F-24266891B973}" sibTransId="{FF501343-E4DC-4325-87F2-FB68A32F47B3}"/>
    <dgm:cxn modelId="{D54439E8-9174-4F69-BF55-CE022EE418D4}" type="presOf" srcId="{EEBDC569-5640-4F5A-AEBD-C6919689C8BD}" destId="{8DF1608F-6B9A-4FCF-8221-0EA1DFDABD13}" srcOrd="0" destOrd="0" presId="urn:microsoft.com/office/officeart/2005/8/layout/vList2"/>
    <dgm:cxn modelId="{100A1573-E52B-4397-BAB2-58B704AAD128}" type="presParOf" srcId="{3CF5B8B1-3A40-4FFE-9DD1-5CCAF264CCDB}" destId="{29103AEF-25B6-46D6-B7E5-22F099579494}" srcOrd="0" destOrd="0" presId="urn:microsoft.com/office/officeart/2005/8/layout/vList2"/>
    <dgm:cxn modelId="{BD886D24-2287-4955-BB1A-E4CA0B66A468}" type="presParOf" srcId="{3CF5B8B1-3A40-4FFE-9DD1-5CCAF264CCDB}" destId="{486E80FD-95A4-4F42-86EF-57C2F841B287}" srcOrd="1" destOrd="0" presId="urn:microsoft.com/office/officeart/2005/8/layout/vList2"/>
    <dgm:cxn modelId="{DFE19F54-2D7F-4856-95AB-08B7AF5EFEC7}" type="presParOf" srcId="{3CF5B8B1-3A40-4FFE-9DD1-5CCAF264CCDB}" destId="{549C3B80-B9E5-4906-9C21-9C28BEC00C7D}" srcOrd="2" destOrd="0" presId="urn:microsoft.com/office/officeart/2005/8/layout/vList2"/>
    <dgm:cxn modelId="{6C72A1C0-61CF-4D4C-9BAA-60516D4E18AF}" type="presParOf" srcId="{3CF5B8B1-3A40-4FFE-9DD1-5CCAF264CCDB}" destId="{6627D444-1A36-4B42-B353-0EAD0C0AF7C1}" srcOrd="3" destOrd="0" presId="urn:microsoft.com/office/officeart/2005/8/layout/vList2"/>
    <dgm:cxn modelId="{BA15E7C6-54ED-426C-86F4-442A3448F4CE}" type="presParOf" srcId="{3CF5B8B1-3A40-4FFE-9DD1-5CCAF264CCDB}" destId="{D3CACD93-C53F-4F6D-B4C4-21F70D595664}" srcOrd="4" destOrd="0" presId="urn:microsoft.com/office/officeart/2005/8/layout/vList2"/>
    <dgm:cxn modelId="{F9FED7B0-2D2D-4CFA-BB60-5CE873055994}" type="presParOf" srcId="{3CF5B8B1-3A40-4FFE-9DD1-5CCAF264CCDB}" destId="{8DD058B7-CA52-47AB-9185-B79E7E16DFBC}" srcOrd="5" destOrd="0" presId="urn:microsoft.com/office/officeart/2005/8/layout/vList2"/>
    <dgm:cxn modelId="{67DC5A59-AD75-4995-8047-F9A667E710ED}" type="presParOf" srcId="{3CF5B8B1-3A40-4FFE-9DD1-5CCAF264CCDB}" destId="{8DF1608F-6B9A-4FCF-8221-0EA1DFDABD13}"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69912C-5C18-4F72-A87A-817A4B35FF86}">
      <dsp:nvSpPr>
        <dsp:cNvPr id="0" name=""/>
        <dsp:cNvSpPr/>
      </dsp:nvSpPr>
      <dsp:spPr>
        <a:xfrm>
          <a:off x="39805" y="798"/>
          <a:ext cx="2452428" cy="1471456"/>
        </a:xfrm>
        <a:prstGeom prst="rect">
          <a:avLst/>
        </a:prstGeom>
        <a:solidFill>
          <a:srgbClr val="FF0000"/>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err="1"/>
            <a:t>REVISE:Amplitude</a:t>
          </a:r>
          <a:r>
            <a:rPr lang="en-GB" sz="1800" kern="1200" dirty="0"/>
            <a:t> is the midpoint to the crest of a wave</a:t>
          </a:r>
          <a:endParaRPr lang="en-US" sz="1800" kern="1200" dirty="0"/>
        </a:p>
      </dsp:txBody>
      <dsp:txXfrm>
        <a:off x="39805" y="798"/>
        <a:ext cx="2452428" cy="1471456"/>
      </dsp:txXfrm>
    </dsp:sp>
    <dsp:sp modelId="{C89E9667-E5E9-4584-9D2A-5E8DA67F0BAB}">
      <dsp:nvSpPr>
        <dsp:cNvPr id="0" name=""/>
        <dsp:cNvSpPr/>
      </dsp:nvSpPr>
      <dsp:spPr>
        <a:xfrm>
          <a:off x="2737476" y="798"/>
          <a:ext cx="2452428" cy="1471456"/>
        </a:xfrm>
        <a:prstGeom prst="rect">
          <a:avLst/>
        </a:prstGeom>
        <a:solidFill>
          <a:srgbClr val="FF0000"/>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REVISE: Wavelength is the distance between the same point on successive waves</a:t>
          </a:r>
          <a:endParaRPr lang="en-US" sz="1800" kern="1200" dirty="0"/>
        </a:p>
      </dsp:txBody>
      <dsp:txXfrm>
        <a:off x="2737476" y="798"/>
        <a:ext cx="2452428" cy="1471456"/>
      </dsp:txXfrm>
    </dsp:sp>
    <dsp:sp modelId="{F1100E78-88F4-4AA2-9778-E50648020735}">
      <dsp:nvSpPr>
        <dsp:cNvPr id="0" name=""/>
        <dsp:cNvSpPr/>
      </dsp:nvSpPr>
      <dsp:spPr>
        <a:xfrm>
          <a:off x="5435147" y="798"/>
          <a:ext cx="2452428" cy="1471456"/>
        </a:xfrm>
        <a:prstGeom prst="rect">
          <a:avLst/>
        </a:prstGeom>
        <a:solidFill>
          <a:srgbClr val="FF0000"/>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REVISE: Describe the two types of waves, longitudinal and transverse. </a:t>
          </a:r>
          <a:endParaRPr lang="en-US" sz="1800" kern="1200" dirty="0"/>
        </a:p>
      </dsp:txBody>
      <dsp:txXfrm>
        <a:off x="5435147" y="798"/>
        <a:ext cx="2452428" cy="1471456"/>
      </dsp:txXfrm>
    </dsp:sp>
    <dsp:sp modelId="{CE99B62D-71E3-4A90-BD0D-B8FBA6E97738}">
      <dsp:nvSpPr>
        <dsp:cNvPr id="0" name=""/>
        <dsp:cNvSpPr/>
      </dsp:nvSpPr>
      <dsp:spPr>
        <a:xfrm>
          <a:off x="8132818" y="798"/>
          <a:ext cx="3101389" cy="1471456"/>
        </a:xfrm>
        <a:prstGeom prst="rect">
          <a:avLst/>
        </a:prstGeom>
        <a:solidFill>
          <a:srgbClr val="FF0000"/>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err="1"/>
            <a:t>REVISE:Sound</a:t>
          </a:r>
          <a:r>
            <a:rPr lang="en-GB" sz="1800" kern="1200" dirty="0"/>
            <a:t> and seismic p- waves are examples of longitudinal waves and the EM waves are transverse waves.</a:t>
          </a:r>
          <a:endParaRPr lang="en-US" sz="1800" kern="1200" dirty="0"/>
        </a:p>
      </dsp:txBody>
      <dsp:txXfrm>
        <a:off x="8132818" y="798"/>
        <a:ext cx="3101389" cy="1471456"/>
      </dsp:txXfrm>
    </dsp:sp>
    <dsp:sp modelId="{1C01F4A5-696E-4D9A-A5C8-0FE1C28AFF3D}">
      <dsp:nvSpPr>
        <dsp:cNvPr id="0" name=""/>
        <dsp:cNvSpPr/>
      </dsp:nvSpPr>
      <dsp:spPr>
        <a:xfrm>
          <a:off x="194050" y="1717498"/>
          <a:ext cx="2452428" cy="1471456"/>
        </a:xfrm>
        <a:prstGeom prst="rect">
          <a:avLst/>
        </a:prstGeom>
        <a:solidFill>
          <a:srgbClr val="FF0000"/>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Frequency is the number of waves per second and is measured in Hertz, Hz, </a:t>
          </a:r>
          <a:endParaRPr lang="en-US" sz="1800" kern="1200" dirty="0"/>
        </a:p>
      </dsp:txBody>
      <dsp:txXfrm>
        <a:off x="194050" y="1717498"/>
        <a:ext cx="2452428" cy="1471456"/>
      </dsp:txXfrm>
    </dsp:sp>
    <dsp:sp modelId="{5B6F70FD-A276-4309-99C4-9B4F9098E570}">
      <dsp:nvSpPr>
        <dsp:cNvPr id="0" name=""/>
        <dsp:cNvSpPr/>
      </dsp:nvSpPr>
      <dsp:spPr>
        <a:xfrm>
          <a:off x="2891721" y="1717498"/>
          <a:ext cx="2452428" cy="1471456"/>
        </a:xfrm>
        <a:prstGeom prst="rect">
          <a:avLst/>
        </a:prstGeom>
        <a:solidFill>
          <a:srgbClr val="FF0000"/>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Period is the time taken for one wave to pass a point, measured in seconds</a:t>
          </a:r>
          <a:endParaRPr lang="en-US" sz="1800" kern="1200" dirty="0"/>
        </a:p>
      </dsp:txBody>
      <dsp:txXfrm>
        <a:off x="2891721" y="1717498"/>
        <a:ext cx="2452428" cy="1471456"/>
      </dsp:txXfrm>
    </dsp:sp>
    <dsp:sp modelId="{84C244CC-3894-4910-879C-09F7E7766EA5}">
      <dsp:nvSpPr>
        <dsp:cNvPr id="0" name=""/>
        <dsp:cNvSpPr/>
      </dsp:nvSpPr>
      <dsp:spPr>
        <a:xfrm>
          <a:off x="5589392" y="1717498"/>
          <a:ext cx="2452428" cy="1471456"/>
        </a:xfrm>
        <a:prstGeom prst="rect">
          <a:avLst/>
        </a:prstGeom>
        <a:solidFill>
          <a:srgbClr val="FF0000"/>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Waves carry energy, the amplitude is a measure of the energy of a wave.</a:t>
          </a:r>
          <a:endParaRPr lang="en-US" sz="1800" kern="1200"/>
        </a:p>
      </dsp:txBody>
      <dsp:txXfrm>
        <a:off x="5589392" y="1717498"/>
        <a:ext cx="2452428" cy="1471456"/>
      </dsp:txXfrm>
    </dsp:sp>
    <dsp:sp modelId="{5EBA1C1E-B6B1-49D8-87F3-B09C28A260B3}">
      <dsp:nvSpPr>
        <dsp:cNvPr id="0" name=""/>
        <dsp:cNvSpPr/>
      </dsp:nvSpPr>
      <dsp:spPr>
        <a:xfrm>
          <a:off x="8287063" y="1717498"/>
          <a:ext cx="2792898" cy="1471456"/>
        </a:xfrm>
        <a:prstGeom prst="rect">
          <a:avLst/>
        </a:prstGeom>
        <a:solidFill>
          <a:srgbClr val="FF0000"/>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14:m xmlns:a14="http://schemas.microsoft.com/office/drawing/2010/main">
            <m:oMath xmlns:m="http://schemas.openxmlformats.org/officeDocument/2006/math">
              <m:r>
                <a:rPr lang="en-GB" sz="1800" i="1" kern="1200" dirty="0" smtClean="0">
                  <a:latin typeface="Cambria Math" panose="02040503050406030204" pitchFamily="18" charset="0"/>
                </a:rPr>
                <m:t>𝑤𝑎𝑣𝑒𝑙𝑒𝑛𝑔𝑡h</m:t>
              </m:r>
              <m:r>
                <a:rPr lang="en-GB" sz="1800" i="1" kern="1200" dirty="0" smtClean="0">
                  <a:latin typeface="Cambria Math" panose="02040503050406030204" pitchFamily="18" charset="0"/>
                </a:rPr>
                <m:t> = </m:t>
              </m:r>
              <m:f>
                <m:fPr>
                  <m:ctrlPr>
                    <a:rPr lang="en-GB" sz="1800" i="1" kern="1200" dirty="0" smtClean="0">
                      <a:latin typeface="Cambria Math" panose="02040503050406030204" pitchFamily="18" charset="0"/>
                    </a:rPr>
                  </m:ctrlPr>
                </m:fPr>
                <m:num>
                  <m:r>
                    <a:rPr lang="en-GB" sz="1800" i="1" kern="1200" dirty="0" smtClean="0">
                      <a:latin typeface="Cambria Math" panose="02040503050406030204" pitchFamily="18" charset="0"/>
                    </a:rPr>
                    <m:t>𝑑𝑖𝑠𝑡𝑎𝑛𝑐𝑒</m:t>
                  </m:r>
                </m:num>
                <m:den>
                  <m:r>
                    <a:rPr lang="en-GB" sz="1800" i="1" kern="1200" dirty="0" smtClean="0">
                      <a:latin typeface="Cambria Math" panose="02040503050406030204" pitchFamily="18" charset="0"/>
                    </a:rPr>
                    <m:t>𝑛𝑜</m:t>
                  </m:r>
                  <m:r>
                    <a:rPr lang="en-GB" sz="1800" b="0" i="1" kern="1200" dirty="0" smtClean="0">
                      <a:latin typeface="Cambria Math" panose="02040503050406030204" pitchFamily="18" charset="0"/>
                    </a:rPr>
                    <m:t>. </m:t>
                  </m:r>
                  <m:r>
                    <a:rPr lang="en-GB" sz="1800" i="1" kern="1200" dirty="0" smtClean="0">
                      <a:latin typeface="Cambria Math" panose="02040503050406030204" pitchFamily="18" charset="0"/>
                    </a:rPr>
                    <m:t>𝑜𝑓</m:t>
                  </m:r>
                  <m:r>
                    <a:rPr lang="en-GB" sz="1800" i="1" kern="1200" dirty="0" smtClean="0">
                      <a:latin typeface="Cambria Math" panose="02040503050406030204" pitchFamily="18" charset="0"/>
                    </a:rPr>
                    <m:t> </m:t>
                  </m:r>
                  <m:r>
                    <a:rPr lang="en-GB" sz="1800" i="1" kern="1200" dirty="0" smtClean="0">
                      <a:latin typeface="Cambria Math" panose="02040503050406030204" pitchFamily="18" charset="0"/>
                    </a:rPr>
                    <m:t>𝑤𝑎𝑣𝑒𝑠</m:t>
                  </m:r>
                </m:den>
              </m:f>
            </m:oMath>
          </a14:m>
          <a:r>
            <a:rPr lang="en-GB" sz="1800" kern="1200" dirty="0"/>
            <a:t>, </a:t>
          </a:r>
        </a:p>
        <a:p>
          <a:pPr marL="0" marR="0" lvl="0" indent="0" algn="ctr" defTabSz="914400" eaLnBrk="1" fontAlgn="auto" latinLnBrk="0" hangingPunct="1">
            <a:lnSpc>
              <a:spcPct val="100000"/>
            </a:lnSpc>
            <a:spcBef>
              <a:spcPct val="0"/>
            </a:spcBef>
            <a:spcAft>
              <a:spcPts val="0"/>
            </a:spcAft>
            <a:buClrTx/>
            <a:buSzTx/>
            <a:buFontTx/>
            <a:buNone/>
            <a:tabLst/>
            <a:defRPr/>
          </a:pPr>
          <a14:m xmlns:a14="http://schemas.microsoft.com/office/drawing/2010/main">
            <m:oMath xmlns:m="http://schemas.openxmlformats.org/officeDocument/2006/math">
              <m:r>
                <a:rPr lang="en-GB" sz="1800" i="1" kern="1200" smtClean="0">
                  <a:latin typeface="Cambria Math" panose="02040503050406030204" pitchFamily="18" charset="0"/>
                  <a:sym typeface="Symbol" panose="05050102010706020507" pitchFamily="18" charset="2"/>
                </a:rPr>
                <m:t></m:t>
              </m:r>
              <m:r>
                <a:rPr lang="en-GB" sz="1800" b="0" i="1" kern="1200" smtClean="0">
                  <a:latin typeface="Cambria Math" panose="02040503050406030204" pitchFamily="18" charset="0"/>
                  <a:sym typeface="Symbol" panose="05050102010706020507" pitchFamily="18" charset="2"/>
                </a:rPr>
                <m:t>=</m:t>
              </m:r>
              <m:f>
                <m:fPr>
                  <m:ctrlPr>
                    <a:rPr lang="en-GB" sz="1800" b="0" i="1" kern="1200" smtClean="0">
                      <a:latin typeface="Cambria Math" panose="02040503050406030204" pitchFamily="18" charset="0"/>
                      <a:sym typeface="Symbol" panose="05050102010706020507" pitchFamily="18" charset="2"/>
                    </a:rPr>
                  </m:ctrlPr>
                </m:fPr>
                <m:num>
                  <m:r>
                    <a:rPr lang="en-GB" sz="1800" b="0" i="1" kern="1200" smtClean="0">
                      <a:latin typeface="Cambria Math" panose="02040503050406030204" pitchFamily="18" charset="0"/>
                      <a:sym typeface="Symbol" panose="05050102010706020507" pitchFamily="18" charset="2"/>
                    </a:rPr>
                    <m:t>𝑑</m:t>
                  </m:r>
                </m:num>
                <m:den>
                  <m:r>
                    <a:rPr lang="en-GB" sz="1800" b="0" i="1" kern="1200" smtClean="0">
                      <a:latin typeface="Cambria Math" panose="02040503050406030204" pitchFamily="18" charset="0"/>
                      <a:sym typeface="Symbol" panose="05050102010706020507" pitchFamily="18" charset="2"/>
                    </a:rPr>
                    <m:t>𝑁</m:t>
                  </m:r>
                </m:den>
              </m:f>
            </m:oMath>
          </a14:m>
          <a:r>
            <a:rPr lang="en-GB" sz="1800" kern="1200" dirty="0"/>
            <a:t>  </a:t>
          </a:r>
        </a:p>
        <a:p>
          <a:pPr marL="0" lvl="0" algn="ctr" defTabSz="622300">
            <a:lnSpc>
              <a:spcPct val="90000"/>
            </a:lnSpc>
            <a:spcBef>
              <a:spcPct val="0"/>
            </a:spcBef>
            <a:spcAft>
              <a:spcPct val="35000"/>
            </a:spcAft>
            <a:buNone/>
          </a:pPr>
          <a:endParaRPr lang="en-US" sz="1800" kern="1200" dirty="0"/>
        </a:p>
      </dsp:txBody>
      <dsp:txXfrm>
        <a:off x="8287063" y="1717498"/>
        <a:ext cx="2792898" cy="1471456"/>
      </dsp:txXfrm>
    </dsp:sp>
    <dsp:sp modelId="{218F92FB-E67F-48C3-931C-6CAD6DC73969}">
      <dsp:nvSpPr>
        <dsp:cNvPr id="0" name=""/>
        <dsp:cNvSpPr/>
      </dsp:nvSpPr>
      <dsp:spPr>
        <a:xfrm>
          <a:off x="1224744" y="3434197"/>
          <a:ext cx="3429181" cy="1911554"/>
        </a:xfrm>
        <a:prstGeom prst="rect">
          <a:avLst/>
        </a:prstGeom>
        <a:solidFill>
          <a:srgbClr val="FF0000"/>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14:m xmlns:a14="http://schemas.microsoft.com/office/drawing/2010/main">
            <m:oMath xmlns:m="http://schemas.openxmlformats.org/officeDocument/2006/math">
              <m:r>
                <a:rPr lang="en-GB" sz="1800" i="1" kern="1200" dirty="0" smtClean="0">
                  <a:latin typeface="Cambria Math" panose="02040503050406030204" pitchFamily="18" charset="0"/>
                </a:rPr>
                <m:t>𝐹𝑟𝑒𝑞𝑢𝑒𝑛𝑐𝑦</m:t>
              </m:r>
              <m:r>
                <a:rPr lang="en-GB" sz="1800" i="1" kern="1200" dirty="0" smtClean="0">
                  <a:latin typeface="Cambria Math" panose="02040503050406030204" pitchFamily="18" charset="0"/>
                </a:rPr>
                <m:t> =</m:t>
              </m:r>
              <m:f>
                <m:fPr>
                  <m:ctrlPr>
                    <a:rPr lang="en-GB" sz="1800" i="1" kern="1200" dirty="0" smtClean="0">
                      <a:latin typeface="Cambria Math" panose="02040503050406030204" pitchFamily="18" charset="0"/>
                    </a:rPr>
                  </m:ctrlPr>
                </m:fPr>
                <m:num>
                  <m:r>
                    <a:rPr lang="en-GB" sz="1800" i="1" kern="1200" dirty="0" smtClean="0">
                      <a:latin typeface="Cambria Math" panose="02040503050406030204" pitchFamily="18" charset="0"/>
                    </a:rPr>
                    <m:t>𝑛𝑜</m:t>
                  </m:r>
                  <m:r>
                    <a:rPr lang="en-GB" sz="1800" i="1" kern="1200" dirty="0" smtClean="0">
                      <a:latin typeface="Cambria Math" panose="02040503050406030204" pitchFamily="18" charset="0"/>
                    </a:rPr>
                    <m:t>. </m:t>
                  </m:r>
                  <m:r>
                    <a:rPr lang="en-GB" sz="1800" i="1" kern="1200" dirty="0" smtClean="0">
                      <a:latin typeface="Cambria Math" panose="02040503050406030204" pitchFamily="18" charset="0"/>
                    </a:rPr>
                    <m:t>𝑜𝑓</m:t>
                  </m:r>
                  <m:r>
                    <a:rPr lang="en-GB" sz="1800" b="0" i="1" kern="1200" dirty="0" smtClean="0">
                      <a:latin typeface="Cambria Math" panose="02040503050406030204" pitchFamily="18" charset="0"/>
                    </a:rPr>
                    <m:t> </m:t>
                  </m:r>
                  <m:r>
                    <a:rPr lang="en-GB" sz="1800" b="0" i="1" kern="1200" dirty="0" smtClean="0">
                      <a:latin typeface="Cambria Math" panose="02040503050406030204" pitchFamily="18" charset="0"/>
                    </a:rPr>
                    <m:t>𝑤𝑎𝑣𝑒𝑠</m:t>
                  </m:r>
                </m:num>
                <m:den>
                  <m:r>
                    <a:rPr lang="en-GB" sz="1800" i="1" kern="1200" dirty="0" smtClean="0">
                      <a:latin typeface="Cambria Math" panose="02040503050406030204" pitchFamily="18" charset="0"/>
                    </a:rPr>
                    <m:t>𝑡𝑖𝑚𝑒</m:t>
                  </m:r>
                </m:den>
              </m:f>
            </m:oMath>
          </a14:m>
          <a:r>
            <a:rPr lang="en-GB" sz="1800" kern="1200" dirty="0"/>
            <a:t>, </a:t>
          </a:r>
        </a:p>
        <a:p>
          <a:pPr marL="0" lvl="0" indent="0" algn="ctr" defTabSz="800100">
            <a:lnSpc>
              <a:spcPct val="90000"/>
            </a:lnSpc>
            <a:spcBef>
              <a:spcPct val="0"/>
            </a:spcBef>
            <a:spcAft>
              <a:spcPct val="35000"/>
            </a:spcAft>
            <a:buNone/>
          </a:pPr>
          <a14:m xmlns:a14="http://schemas.microsoft.com/office/drawing/2010/main">
            <m:oMath xmlns:m="http://schemas.openxmlformats.org/officeDocument/2006/math">
              <m:r>
                <a:rPr lang="en-GB" sz="1800" b="0" i="1" kern="1200" smtClean="0">
                  <a:latin typeface="Cambria Math" panose="02040503050406030204" pitchFamily="18" charset="0"/>
                  <a:sym typeface="Symbol" panose="05050102010706020507" pitchFamily="18" charset="2"/>
                </a:rPr>
                <m:t>𝑓</m:t>
              </m:r>
              <m:r>
                <a:rPr lang="en-GB" sz="1800" b="0" i="1" kern="1200" smtClean="0">
                  <a:latin typeface="Cambria Math" panose="02040503050406030204" pitchFamily="18" charset="0"/>
                  <a:sym typeface="Symbol" panose="05050102010706020507" pitchFamily="18" charset="2"/>
                </a:rPr>
                <m:t>=</m:t>
              </m:r>
              <m:f>
                <m:fPr>
                  <m:ctrlPr>
                    <a:rPr lang="en-GB" sz="1800" b="0" i="1" kern="1200" smtClean="0">
                      <a:latin typeface="Cambria Math" panose="02040503050406030204" pitchFamily="18" charset="0"/>
                      <a:sym typeface="Symbol" panose="05050102010706020507" pitchFamily="18" charset="2"/>
                    </a:rPr>
                  </m:ctrlPr>
                </m:fPr>
                <m:num>
                  <m:r>
                    <a:rPr lang="en-GB" sz="1800" b="0" i="1" kern="1200" smtClean="0">
                      <a:latin typeface="Cambria Math" panose="02040503050406030204" pitchFamily="18" charset="0"/>
                      <a:sym typeface="Symbol" panose="05050102010706020507" pitchFamily="18" charset="2"/>
                    </a:rPr>
                    <m:t>𝑁</m:t>
                  </m:r>
                </m:num>
                <m:den>
                  <m:r>
                    <a:rPr lang="en-GB" sz="1800" b="0" i="1" kern="1200" smtClean="0">
                      <a:latin typeface="Cambria Math" panose="02040503050406030204" pitchFamily="18" charset="0"/>
                      <a:sym typeface="Symbol" panose="05050102010706020507" pitchFamily="18" charset="2"/>
                    </a:rPr>
                    <m:t>𝑡</m:t>
                  </m:r>
                </m:den>
              </m:f>
            </m:oMath>
          </a14:m>
          <a:r>
            <a:rPr lang="en-GB" sz="1800" kern="1200" dirty="0"/>
            <a:t>          </a:t>
          </a:r>
        </a:p>
        <a:p>
          <a:pPr marL="0" lvl="0" indent="0" algn="ctr" defTabSz="800100">
            <a:lnSpc>
              <a:spcPct val="90000"/>
            </a:lnSpc>
            <a:spcBef>
              <a:spcPct val="0"/>
            </a:spcBef>
            <a:spcAft>
              <a:spcPct val="35000"/>
            </a:spcAft>
            <a:buNone/>
          </a:pPr>
          <a:r>
            <a:rPr lang="en-GB" sz="1800" kern="1200" dirty="0"/>
            <a:t> </a:t>
          </a:r>
          <a14:m xmlns:a14="http://schemas.microsoft.com/office/drawing/2010/main">
            <m:oMath xmlns:m="http://schemas.openxmlformats.org/officeDocument/2006/math">
              <m:r>
                <a:rPr lang="en-GB" sz="1800" i="1" kern="1200" dirty="0" smtClean="0">
                  <a:latin typeface="Cambria Math" panose="02040503050406030204" pitchFamily="18" charset="0"/>
                </a:rPr>
                <m:t>𝑝𝑒𝑟𝑖𝑜𝑑</m:t>
              </m:r>
              <m:r>
                <a:rPr lang="en-GB" sz="1800" i="1" kern="1200" dirty="0" smtClean="0">
                  <a:latin typeface="Cambria Math" panose="02040503050406030204" pitchFamily="18" charset="0"/>
                </a:rPr>
                <m:t> =</m:t>
              </m:r>
              <m:f>
                <m:fPr>
                  <m:ctrlPr>
                    <a:rPr lang="en-GB" sz="1800" i="1" kern="1200" dirty="0" smtClean="0">
                      <a:latin typeface="Cambria Math" panose="02040503050406030204" pitchFamily="18" charset="0"/>
                    </a:rPr>
                  </m:ctrlPr>
                </m:fPr>
                <m:num>
                  <m:r>
                    <a:rPr lang="en-GB" sz="1800" i="1" kern="1200" dirty="0" smtClean="0">
                      <a:latin typeface="Cambria Math" panose="02040503050406030204" pitchFamily="18" charset="0"/>
                    </a:rPr>
                    <m:t>𝑡𝑖𝑚𝑒</m:t>
                  </m:r>
                </m:num>
                <m:den>
                  <m:r>
                    <a:rPr lang="en-GB" sz="1800" i="1" kern="1200" dirty="0" smtClean="0">
                      <a:latin typeface="Cambria Math" panose="02040503050406030204" pitchFamily="18" charset="0"/>
                    </a:rPr>
                    <m:t>𝑛𝑜</m:t>
                  </m:r>
                  <m:r>
                    <a:rPr lang="en-GB" sz="1800" i="1" kern="1200" dirty="0" smtClean="0">
                      <a:latin typeface="Cambria Math" panose="02040503050406030204" pitchFamily="18" charset="0"/>
                    </a:rPr>
                    <m:t>.  </m:t>
                  </m:r>
                  <m:r>
                    <a:rPr lang="en-GB" sz="1800" i="1" kern="1200" dirty="0" smtClean="0">
                      <a:latin typeface="Cambria Math" panose="02040503050406030204" pitchFamily="18" charset="0"/>
                    </a:rPr>
                    <m:t>𝑜𝑓</m:t>
                  </m:r>
                  <m:r>
                    <a:rPr lang="en-GB" sz="1800" i="1" kern="1200" dirty="0" smtClean="0">
                      <a:latin typeface="Cambria Math" panose="02040503050406030204" pitchFamily="18" charset="0"/>
                    </a:rPr>
                    <m:t> </m:t>
                  </m:r>
                  <m:r>
                    <a:rPr lang="en-GB" sz="1800" i="1" kern="1200" dirty="0" smtClean="0">
                      <a:latin typeface="Cambria Math" panose="02040503050406030204" pitchFamily="18" charset="0"/>
                    </a:rPr>
                    <m:t>𝑤𝑎𝑣𝑒𝑠</m:t>
                  </m:r>
                </m:den>
              </m:f>
            </m:oMath>
          </a14:m>
          <a:r>
            <a:rPr lang="en-GB" sz="1800" kern="1200" dirty="0"/>
            <a:t>.</a:t>
          </a:r>
          <a:r>
            <a:rPr lang="en-GB" sz="1800" b="0" kern="1200" dirty="0">
              <a:sym typeface="Symbol" panose="05050102010706020507" pitchFamily="18" charset="2"/>
            </a:rPr>
            <a:t> </a:t>
          </a:r>
          <a14:m xmlns:a14="http://schemas.microsoft.com/office/drawing/2010/main">
            <m:oMath xmlns:m="http://schemas.openxmlformats.org/officeDocument/2006/math">
              <m:r>
                <a:rPr lang="en-GB" sz="1800" b="0" i="1" kern="1200" smtClean="0">
                  <a:latin typeface="Cambria Math" panose="02040503050406030204" pitchFamily="18" charset="0"/>
                  <a:sym typeface="Symbol" panose="05050102010706020507" pitchFamily="18" charset="2"/>
                </a:rPr>
                <m:t>𝑇</m:t>
              </m:r>
              <m:r>
                <a:rPr lang="en-GB" sz="1800" b="0" i="1" kern="1200" smtClean="0">
                  <a:latin typeface="Cambria Math" panose="02040503050406030204" pitchFamily="18" charset="0"/>
                  <a:sym typeface="Symbol" panose="05050102010706020507" pitchFamily="18" charset="2"/>
                </a:rPr>
                <m:t>=</m:t>
              </m:r>
              <m:f>
                <m:fPr>
                  <m:ctrlPr>
                    <a:rPr lang="en-GB" sz="1800" b="0" i="1" kern="1200" smtClean="0">
                      <a:latin typeface="Cambria Math" panose="02040503050406030204" pitchFamily="18" charset="0"/>
                      <a:sym typeface="Symbol" panose="05050102010706020507" pitchFamily="18" charset="2"/>
                    </a:rPr>
                  </m:ctrlPr>
                </m:fPr>
                <m:num>
                  <m:r>
                    <a:rPr lang="en-GB" sz="1800" b="0" i="1" kern="1200" smtClean="0">
                      <a:latin typeface="Cambria Math" panose="02040503050406030204" pitchFamily="18" charset="0"/>
                      <a:sym typeface="Symbol" panose="05050102010706020507" pitchFamily="18" charset="2"/>
                    </a:rPr>
                    <m:t>1</m:t>
                  </m:r>
                </m:num>
                <m:den>
                  <m:r>
                    <a:rPr lang="en-GB" sz="1800" b="0" i="1" kern="1200" smtClean="0">
                      <a:latin typeface="Cambria Math" panose="02040503050406030204" pitchFamily="18" charset="0"/>
                      <a:sym typeface="Symbol" panose="05050102010706020507" pitchFamily="18" charset="2"/>
                    </a:rPr>
                    <m:t>𝑓</m:t>
                  </m:r>
                </m:den>
              </m:f>
            </m:oMath>
          </a14:m>
          <a:endParaRPr lang="en-US" sz="1800" kern="1200" dirty="0"/>
        </a:p>
      </dsp:txBody>
      <dsp:txXfrm>
        <a:off x="1224744" y="3434197"/>
        <a:ext cx="3429181" cy="1911554"/>
      </dsp:txXfrm>
    </dsp:sp>
    <dsp:sp modelId="{41474941-9AF9-4B09-AA28-533A2F9BB28A}">
      <dsp:nvSpPr>
        <dsp:cNvPr id="0" name=""/>
        <dsp:cNvSpPr/>
      </dsp:nvSpPr>
      <dsp:spPr>
        <a:xfrm>
          <a:off x="4899168" y="3654246"/>
          <a:ext cx="2452428" cy="1471456"/>
        </a:xfrm>
        <a:prstGeom prst="rect">
          <a:avLst/>
        </a:prstGeom>
        <a:solidFill>
          <a:srgbClr val="FF0000"/>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Understand and correctly use the formulae   v=d/t </a:t>
          </a:r>
          <a:endParaRPr lang="en-US" sz="1800" kern="1200"/>
        </a:p>
      </dsp:txBody>
      <dsp:txXfrm>
        <a:off x="4899168" y="3654246"/>
        <a:ext cx="2452428" cy="1471456"/>
      </dsp:txXfrm>
    </dsp:sp>
    <dsp:sp modelId="{AD7C500D-C760-4331-BC14-2DA949C3A0DF}">
      <dsp:nvSpPr>
        <dsp:cNvPr id="0" name=""/>
        <dsp:cNvSpPr/>
      </dsp:nvSpPr>
      <dsp:spPr>
        <a:xfrm>
          <a:off x="7596839" y="3654246"/>
          <a:ext cx="2452428" cy="1471456"/>
        </a:xfrm>
        <a:prstGeom prst="rect">
          <a:avLst/>
        </a:prstGeom>
        <a:solidFill>
          <a:srgbClr val="FF0000"/>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Properties of waves, reflection, refraction,  (diffraction- not covered), </a:t>
          </a:r>
          <a:endParaRPr lang="en-US" sz="1800" kern="1200"/>
        </a:p>
      </dsp:txBody>
      <dsp:txXfrm>
        <a:off x="7596839" y="3654246"/>
        <a:ext cx="2452428" cy="14714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B1C44E-2A42-4DC9-BD55-934A43234789}">
      <dsp:nvSpPr>
        <dsp:cNvPr id="0" name=""/>
        <dsp:cNvSpPr/>
      </dsp:nvSpPr>
      <dsp:spPr>
        <a:xfrm>
          <a:off x="1265" y="34437"/>
          <a:ext cx="4933652" cy="2960191"/>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GB" sz="4000" kern="1200"/>
            <a:t>frequency is the number of waves produced or passing a point per second. It is measured in Hertz, Hz</a:t>
          </a:r>
          <a:endParaRPr lang="en-US" sz="4000" kern="1200"/>
        </a:p>
      </dsp:txBody>
      <dsp:txXfrm>
        <a:off x="1265" y="34437"/>
        <a:ext cx="4933652" cy="2960191"/>
      </dsp:txXfrm>
    </dsp:sp>
    <dsp:sp modelId="{9FAB9D6A-0538-4EDF-B622-631DBE6FC450}">
      <dsp:nvSpPr>
        <dsp:cNvPr id="0" name=""/>
        <dsp:cNvSpPr/>
      </dsp:nvSpPr>
      <dsp:spPr>
        <a:xfrm>
          <a:off x="5428282" y="34437"/>
          <a:ext cx="4933652" cy="2960191"/>
        </a:xfrm>
        <a:prstGeom prst="rect">
          <a:avLst/>
        </a:prstGeom>
        <a:solidFill>
          <a:schemeClr val="accent2">
            <a:hueOff val="-4374192"/>
            <a:satOff val="-8420"/>
            <a:lumOff val="58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GB" sz="4000" kern="1200"/>
            <a:t>Period is the time for one wave to pass a point, it is measured in seconds, s</a:t>
          </a:r>
          <a:endParaRPr lang="en-US" sz="4000" kern="1200"/>
        </a:p>
      </dsp:txBody>
      <dsp:txXfrm>
        <a:off x="5428282" y="34437"/>
        <a:ext cx="4933652" cy="29601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6DBD9-747C-4774-8AD9-43D2764E3F75}">
      <dsp:nvSpPr>
        <dsp:cNvPr id="0" name=""/>
        <dsp:cNvSpPr/>
      </dsp:nvSpPr>
      <dsp:spPr>
        <a:xfrm>
          <a:off x="0" y="454247"/>
          <a:ext cx="5820780" cy="689129"/>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dirty="0"/>
            <a:t>There is a collection of waves that all travel at the speed of light and these form the electromagnetic spectrum.</a:t>
          </a:r>
        </a:p>
      </dsp:txBody>
      <dsp:txXfrm>
        <a:off x="33641" y="487888"/>
        <a:ext cx="5753498" cy="621847"/>
      </dsp:txXfrm>
    </dsp:sp>
    <dsp:sp modelId="{DDBCB783-4F02-4904-9760-E35EC74FA791}">
      <dsp:nvSpPr>
        <dsp:cNvPr id="0" name=""/>
        <dsp:cNvSpPr/>
      </dsp:nvSpPr>
      <dsp:spPr>
        <a:xfrm>
          <a:off x="0" y="1198096"/>
          <a:ext cx="5820780" cy="689129"/>
        </a:xfrm>
        <a:prstGeom prst="roundRect">
          <a:avLst/>
        </a:prstGeom>
        <a:solidFill>
          <a:schemeClr val="accent4">
            <a:hueOff val="-329805"/>
            <a:satOff val="-1897"/>
            <a:lumOff val="-150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dirty="0"/>
            <a:t>The speed of light in air is 300 million metres per second, </a:t>
          </a:r>
        </a:p>
      </dsp:txBody>
      <dsp:txXfrm>
        <a:off x="33641" y="1231737"/>
        <a:ext cx="5753498" cy="621847"/>
      </dsp:txXfrm>
    </dsp:sp>
    <dsp:sp modelId="{35AA9E28-BCD3-4D0A-8C3F-924EA2625F22}">
      <dsp:nvSpPr>
        <dsp:cNvPr id="0" name=""/>
        <dsp:cNvSpPr/>
      </dsp:nvSpPr>
      <dsp:spPr>
        <a:xfrm>
          <a:off x="0" y="1941946"/>
          <a:ext cx="5820780" cy="689129"/>
        </a:xfrm>
        <a:prstGeom prst="roundRect">
          <a:avLst/>
        </a:prstGeom>
        <a:solidFill>
          <a:schemeClr val="accent4">
            <a:hueOff val="-659609"/>
            <a:satOff val="-3793"/>
            <a:lumOff val="-300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dirty="0"/>
            <a:t>Written as 300 000 000 m/s</a:t>
          </a:r>
        </a:p>
      </dsp:txBody>
      <dsp:txXfrm>
        <a:off x="33641" y="1975587"/>
        <a:ext cx="5753498" cy="621847"/>
      </dsp:txXfrm>
    </dsp:sp>
    <dsp:sp modelId="{EFC05609-456C-46B5-88EE-6EDCC422DDD8}">
      <dsp:nvSpPr>
        <dsp:cNvPr id="0" name=""/>
        <dsp:cNvSpPr/>
      </dsp:nvSpPr>
      <dsp:spPr>
        <a:xfrm>
          <a:off x="0" y="2685797"/>
          <a:ext cx="5820780" cy="689129"/>
        </a:xfrm>
        <a:prstGeom prst="roundRect">
          <a:avLst/>
        </a:prstGeom>
        <a:solidFill>
          <a:schemeClr val="accent4">
            <a:hueOff val="-989414"/>
            <a:satOff val="-5690"/>
            <a:lumOff val="-451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dirty="0"/>
            <a:t>Colours are mixed to give us all the colours of the spectrum (a rainbow)</a:t>
          </a:r>
          <a:endParaRPr lang="en-US" sz="1900" kern="1200" dirty="0"/>
        </a:p>
      </dsp:txBody>
      <dsp:txXfrm>
        <a:off x="33641" y="2719438"/>
        <a:ext cx="5753498" cy="62184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5E163D-F2BF-4511-B3DC-E2268638916B}">
      <dsp:nvSpPr>
        <dsp:cNvPr id="0" name=""/>
        <dsp:cNvSpPr/>
      </dsp:nvSpPr>
      <dsp:spPr>
        <a:xfrm>
          <a:off x="0" y="413760"/>
          <a:ext cx="11721357" cy="673856"/>
        </a:xfrm>
        <a:prstGeom prst="roundRect">
          <a:avLst/>
        </a:prstGeom>
        <a:gradFill rotWithShape="0">
          <a:gsLst>
            <a:gs pos="0">
              <a:schemeClr val="lt1">
                <a:hueOff val="0"/>
                <a:satOff val="0"/>
                <a:lumOff val="0"/>
                <a:alphaOff val="0"/>
                <a:tint val="94000"/>
                <a:satMod val="100000"/>
                <a:lumMod val="108000"/>
              </a:schemeClr>
            </a:gs>
            <a:gs pos="50000">
              <a:schemeClr val="lt1">
                <a:hueOff val="0"/>
                <a:satOff val="0"/>
                <a:lumOff val="0"/>
                <a:alphaOff val="0"/>
                <a:tint val="98000"/>
                <a:shade val="100000"/>
                <a:satMod val="100000"/>
                <a:lumMod val="100000"/>
              </a:schemeClr>
            </a:gs>
            <a:gs pos="100000">
              <a:schemeClr val="lt1">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1" kern="1200" cap="none" spc="0" dirty="0">
              <a:ln w="0"/>
              <a:solidFill>
                <a:schemeClr val="tx1"/>
              </a:solidFill>
              <a:effectLst>
                <a:outerShdw blurRad="38100" dist="19050" dir="2700000" algn="tl" rotWithShape="0">
                  <a:schemeClr val="dk1">
                    <a:alpha val="40000"/>
                  </a:schemeClr>
                </a:outerShdw>
              </a:effectLst>
            </a:rPr>
            <a:t>By the end of this lesson I will</a:t>
          </a:r>
          <a:endParaRPr lang="en-US" sz="2000" b="1" kern="1200" cap="none" spc="0" dirty="0">
            <a:ln w="0"/>
            <a:solidFill>
              <a:schemeClr val="tx1"/>
            </a:solidFill>
            <a:effectLst>
              <a:outerShdw blurRad="38100" dist="19050" dir="2700000" algn="tl" rotWithShape="0">
                <a:schemeClr val="dk1">
                  <a:alpha val="40000"/>
                </a:schemeClr>
              </a:outerShdw>
            </a:effectLst>
          </a:endParaRPr>
        </a:p>
      </dsp:txBody>
      <dsp:txXfrm>
        <a:off x="32895" y="446655"/>
        <a:ext cx="11655567" cy="608066"/>
      </dsp:txXfrm>
    </dsp:sp>
    <dsp:sp modelId="{1C3DA56E-D1D1-4CCA-9A06-28597CB02FA3}">
      <dsp:nvSpPr>
        <dsp:cNvPr id="0" name=""/>
        <dsp:cNvSpPr/>
      </dsp:nvSpPr>
      <dsp:spPr>
        <a:xfrm>
          <a:off x="0" y="1114862"/>
          <a:ext cx="11721357" cy="673856"/>
        </a:xfrm>
        <a:prstGeom prst="roundRect">
          <a:avLst/>
        </a:prstGeom>
        <a:solidFill>
          <a:srgbClr val="FFFF00"/>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b="1" kern="1200" dirty="0">
              <a:solidFill>
                <a:schemeClr val="tx1"/>
              </a:solidFill>
            </a:rPr>
            <a:t>Know some properties of waves</a:t>
          </a:r>
          <a:endParaRPr lang="en-US" sz="3200" b="1" kern="1200" cap="none" spc="0" dirty="0">
            <a:ln w="0"/>
            <a:solidFill>
              <a:schemeClr val="tx1"/>
            </a:solidFill>
            <a:effectLst>
              <a:outerShdw blurRad="38100" dist="19050" dir="2700000" algn="tl" rotWithShape="0">
                <a:schemeClr val="dk1">
                  <a:alpha val="40000"/>
                </a:schemeClr>
              </a:outerShdw>
            </a:effectLst>
          </a:endParaRPr>
        </a:p>
      </dsp:txBody>
      <dsp:txXfrm>
        <a:off x="32895" y="1147757"/>
        <a:ext cx="11655567" cy="608066"/>
      </dsp:txXfrm>
    </dsp:sp>
    <dsp:sp modelId="{86946D60-F2C6-4BE6-9EEB-77B87D08E2EF}">
      <dsp:nvSpPr>
        <dsp:cNvPr id="0" name=""/>
        <dsp:cNvSpPr/>
      </dsp:nvSpPr>
      <dsp:spPr>
        <a:xfrm>
          <a:off x="0" y="2019288"/>
          <a:ext cx="11721357" cy="673856"/>
        </a:xfrm>
        <a:prstGeom prst="roundRect">
          <a:avLst/>
        </a:prstGeom>
        <a:solidFill>
          <a:srgbClr val="FFFF00"/>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Font typeface="+mj-lt"/>
            <a:buNone/>
          </a:pPr>
          <a:r>
            <a:rPr lang="en-GB" sz="3200" b="1" kern="1200" dirty="0">
              <a:solidFill>
                <a:schemeClr val="tx1"/>
              </a:solidFill>
            </a:rPr>
            <a:t>Learn the terms, normal, incident ray, reflected ray, angle of incidence, angle of reflection</a:t>
          </a:r>
          <a:endParaRPr lang="en-US" sz="3200" b="1" kern="1200" dirty="0">
            <a:solidFill>
              <a:schemeClr val="tx1"/>
            </a:solidFill>
          </a:endParaRPr>
        </a:p>
      </dsp:txBody>
      <dsp:txXfrm>
        <a:off x="32895" y="2052183"/>
        <a:ext cx="11655567" cy="608066"/>
      </dsp:txXfrm>
    </dsp:sp>
    <dsp:sp modelId="{55833E13-3BE5-4294-9F7B-E0580B1ACAB4}">
      <dsp:nvSpPr>
        <dsp:cNvPr id="0" name=""/>
        <dsp:cNvSpPr/>
      </dsp:nvSpPr>
      <dsp:spPr>
        <a:xfrm>
          <a:off x="0" y="2936491"/>
          <a:ext cx="11721357" cy="673856"/>
        </a:xfrm>
        <a:prstGeom prst="roundRect">
          <a:avLst/>
        </a:prstGeom>
        <a:solidFill>
          <a:srgbClr val="FFFF00"/>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Font typeface="+mj-lt"/>
            <a:buNone/>
          </a:pPr>
          <a:r>
            <a:rPr lang="en-GB" sz="2800" b="1" kern="1200" dirty="0">
              <a:solidFill>
                <a:schemeClr val="tx1"/>
              </a:solidFill>
            </a:rPr>
            <a:t>Complete a practical to find the link between the angle of incidence and the angle of reflection</a:t>
          </a:r>
          <a:endParaRPr lang="en-US" sz="2800" b="1" kern="1200" dirty="0">
            <a:solidFill>
              <a:schemeClr val="tx1"/>
            </a:solidFill>
          </a:endParaRPr>
        </a:p>
      </dsp:txBody>
      <dsp:txXfrm>
        <a:off x="32895" y="2969386"/>
        <a:ext cx="11655567" cy="608066"/>
      </dsp:txXfrm>
    </dsp:sp>
    <dsp:sp modelId="{13474019-DFE4-4D19-83A5-3E5DF897C44D}">
      <dsp:nvSpPr>
        <dsp:cNvPr id="0" name=""/>
        <dsp:cNvSpPr/>
      </dsp:nvSpPr>
      <dsp:spPr>
        <a:xfrm>
          <a:off x="0" y="3704075"/>
          <a:ext cx="11721357" cy="915318"/>
        </a:xfrm>
        <a:prstGeom prst="roundRect">
          <a:avLst/>
        </a:prstGeom>
        <a:solidFill>
          <a:srgbClr val="FFFF00"/>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Font typeface="+mj-lt"/>
            <a:buNone/>
          </a:pPr>
          <a:r>
            <a:rPr lang="en-GB" sz="2800" b="1" kern="1200" dirty="0">
              <a:solidFill>
                <a:schemeClr val="tx1"/>
              </a:solidFill>
            </a:rPr>
            <a:t>State the principle of reversibility of a ray of light</a:t>
          </a:r>
          <a:endParaRPr lang="en-US" sz="2800" b="1" kern="1200" dirty="0">
            <a:solidFill>
              <a:schemeClr val="tx1"/>
            </a:solidFill>
          </a:endParaRPr>
        </a:p>
      </dsp:txBody>
      <dsp:txXfrm>
        <a:off x="44682" y="3748757"/>
        <a:ext cx="11631993" cy="8259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5E163D-F2BF-4511-B3DC-E2268638916B}">
      <dsp:nvSpPr>
        <dsp:cNvPr id="0" name=""/>
        <dsp:cNvSpPr/>
      </dsp:nvSpPr>
      <dsp:spPr>
        <a:xfrm>
          <a:off x="0" y="35242"/>
          <a:ext cx="11721357" cy="1018119"/>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b="0" kern="1200" cap="none" spc="0">
              <a:ln w="0"/>
              <a:effectLst>
                <a:outerShdw blurRad="38100" dist="19050" dir="2700000" algn="tl" rotWithShape="0">
                  <a:schemeClr val="dk1">
                    <a:alpha val="40000"/>
                  </a:schemeClr>
                </a:outerShdw>
              </a:effectLst>
            </a:rPr>
            <a:t>By the end of this lesson I will</a:t>
          </a:r>
          <a:endParaRPr lang="en-US" sz="2800" b="0" kern="1200" cap="none" spc="0" dirty="0">
            <a:ln w="0"/>
            <a:effectLst>
              <a:outerShdw blurRad="38100" dist="19050" dir="2700000" algn="tl" rotWithShape="0">
                <a:schemeClr val="dk1">
                  <a:alpha val="40000"/>
                </a:schemeClr>
              </a:outerShdw>
            </a:effectLst>
          </a:endParaRPr>
        </a:p>
      </dsp:txBody>
      <dsp:txXfrm>
        <a:off x="49700" y="84942"/>
        <a:ext cx="11621957" cy="918719"/>
      </dsp:txXfrm>
    </dsp:sp>
    <dsp:sp modelId="{6B8FB16D-D34F-4ED6-8705-7D257AF2784A}">
      <dsp:nvSpPr>
        <dsp:cNvPr id="0" name=""/>
        <dsp:cNvSpPr/>
      </dsp:nvSpPr>
      <dsp:spPr>
        <a:xfrm>
          <a:off x="0" y="1138551"/>
          <a:ext cx="11721357" cy="1018119"/>
        </a:xfrm>
        <a:prstGeom prst="roundRect">
          <a:avLst/>
        </a:prstGeom>
        <a:solidFill>
          <a:schemeClr val="accent2">
            <a:hueOff val="-1458064"/>
            <a:satOff val="-2807"/>
            <a:lumOff val="19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kern="1200" dirty="0"/>
            <a:t>Know the meaning of the term refraction.</a:t>
          </a:r>
          <a:endParaRPr lang="en-US" sz="2800" kern="1200" dirty="0"/>
        </a:p>
      </dsp:txBody>
      <dsp:txXfrm>
        <a:off x="49700" y="1188251"/>
        <a:ext cx="11621957" cy="918719"/>
      </dsp:txXfrm>
    </dsp:sp>
    <dsp:sp modelId="{8394CB3B-6E21-43A7-8174-E4E49BBDF610}">
      <dsp:nvSpPr>
        <dsp:cNvPr id="0" name=""/>
        <dsp:cNvSpPr/>
      </dsp:nvSpPr>
      <dsp:spPr>
        <a:xfrm>
          <a:off x="0" y="2237311"/>
          <a:ext cx="11721357" cy="1018119"/>
        </a:xfrm>
        <a:prstGeom prst="roundRect">
          <a:avLst/>
        </a:prstGeom>
        <a:solidFill>
          <a:schemeClr val="accent2">
            <a:hueOff val="-2916128"/>
            <a:satOff val="-5613"/>
            <a:lumOff val="39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kern="1200" dirty="0"/>
            <a:t>Know what happens to a ray of light as it enters and leaves a glass/ Perspex book.</a:t>
          </a:r>
          <a:endParaRPr lang="en-US" sz="2800" kern="1200" dirty="0"/>
        </a:p>
      </dsp:txBody>
      <dsp:txXfrm>
        <a:off x="49700" y="2287011"/>
        <a:ext cx="11621957" cy="918719"/>
      </dsp:txXfrm>
    </dsp:sp>
    <dsp:sp modelId="{9F251048-2F34-45AB-98AD-E509CFEF99D7}">
      <dsp:nvSpPr>
        <dsp:cNvPr id="0" name=""/>
        <dsp:cNvSpPr/>
      </dsp:nvSpPr>
      <dsp:spPr>
        <a:xfrm>
          <a:off x="0" y="3336070"/>
          <a:ext cx="11721357" cy="1018119"/>
        </a:xfrm>
        <a:prstGeom prst="roundRect">
          <a:avLst/>
        </a:prstGeom>
        <a:solidFill>
          <a:schemeClr val="accent2">
            <a:hueOff val="-4374192"/>
            <a:satOff val="-8420"/>
            <a:lumOff val="58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kern="1200" dirty="0"/>
            <a:t>Complete a practical to find how the angle of incidence and the angle of refraction change when entering a block</a:t>
          </a:r>
          <a:endParaRPr lang="en-US" sz="2800" kern="1200" dirty="0"/>
        </a:p>
      </dsp:txBody>
      <dsp:txXfrm>
        <a:off x="49700" y="3385770"/>
        <a:ext cx="11621957" cy="91871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103AEF-25B6-46D6-B7E5-22F099579494}">
      <dsp:nvSpPr>
        <dsp:cNvPr id="0" name=""/>
        <dsp:cNvSpPr/>
      </dsp:nvSpPr>
      <dsp:spPr>
        <a:xfrm>
          <a:off x="0" y="327903"/>
          <a:ext cx="8128000" cy="844155"/>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GB" sz="3700" kern="1200" dirty="0"/>
            <a:t>Understand how we see</a:t>
          </a:r>
        </a:p>
      </dsp:txBody>
      <dsp:txXfrm>
        <a:off x="41208" y="369111"/>
        <a:ext cx="8045584" cy="761739"/>
      </dsp:txXfrm>
    </dsp:sp>
    <dsp:sp modelId="{549C3B80-B9E5-4906-9C21-9C28BEC00C7D}">
      <dsp:nvSpPr>
        <dsp:cNvPr id="0" name=""/>
        <dsp:cNvSpPr/>
      </dsp:nvSpPr>
      <dsp:spPr>
        <a:xfrm>
          <a:off x="0" y="1294796"/>
          <a:ext cx="8128000" cy="844155"/>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GB" sz="3700" kern="1200"/>
            <a:t>Label </a:t>
          </a:r>
          <a:r>
            <a:rPr lang="en-GB" sz="3700" kern="1200" dirty="0"/>
            <a:t>a diagram of the eye</a:t>
          </a:r>
        </a:p>
      </dsp:txBody>
      <dsp:txXfrm>
        <a:off x="41208" y="1336004"/>
        <a:ext cx="8045584" cy="761739"/>
      </dsp:txXfrm>
    </dsp:sp>
    <dsp:sp modelId="{D3CACD93-C53F-4F6D-B4C4-21F70D595664}">
      <dsp:nvSpPr>
        <dsp:cNvPr id="0" name=""/>
        <dsp:cNvSpPr/>
      </dsp:nvSpPr>
      <dsp:spPr>
        <a:xfrm>
          <a:off x="0" y="2245511"/>
          <a:ext cx="8128000" cy="844155"/>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GB" sz="3700" kern="1200" dirty="0"/>
            <a:t>Know how the eye changes in bright light</a:t>
          </a:r>
        </a:p>
      </dsp:txBody>
      <dsp:txXfrm>
        <a:off x="41208" y="2286719"/>
        <a:ext cx="8045584" cy="761739"/>
      </dsp:txXfrm>
    </dsp:sp>
    <dsp:sp modelId="{8DF1608F-6B9A-4FCF-8221-0EA1DFDABD13}">
      <dsp:nvSpPr>
        <dsp:cNvPr id="0" name=""/>
        <dsp:cNvSpPr/>
      </dsp:nvSpPr>
      <dsp:spPr>
        <a:xfrm>
          <a:off x="0" y="3196226"/>
          <a:ext cx="8128000" cy="844155"/>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GB" sz="3700" kern="1200" dirty="0"/>
            <a:t>State the function of parts of the eye</a:t>
          </a:r>
        </a:p>
      </dsp:txBody>
      <dsp:txXfrm>
        <a:off x="41208" y="3237434"/>
        <a:ext cx="8045584" cy="76173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19A710-A3BD-43B0-BF47-D3C800702B3F}" type="datetimeFigureOut">
              <a:rPr lang="en-GB" smtClean="0"/>
              <a:t>21/10/2022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7DA719-2E9C-49D2-AF26-F1ECCB546966}" type="slidenum">
              <a:rPr lang="en-GB" smtClean="0"/>
              <a:t>‹#›</a:t>
            </a:fld>
            <a:endParaRPr lang="en-GB"/>
          </a:p>
        </p:txBody>
      </p:sp>
    </p:spTree>
    <p:extLst>
      <p:ext uri="{BB962C8B-B14F-4D97-AF65-F5344CB8AC3E}">
        <p14:creationId xmlns:p14="http://schemas.microsoft.com/office/powerpoint/2010/main" val="1738426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7DA719-2E9C-49D2-AF26-F1ECCB546966}" type="slidenum">
              <a:rPr lang="en-GB" smtClean="0"/>
              <a:t>5</a:t>
            </a:fld>
            <a:endParaRPr lang="en-GB"/>
          </a:p>
        </p:txBody>
      </p:sp>
    </p:spTree>
    <p:extLst>
      <p:ext uri="{BB962C8B-B14F-4D97-AF65-F5344CB8AC3E}">
        <p14:creationId xmlns:p14="http://schemas.microsoft.com/office/powerpoint/2010/main" val="12080840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15 minute</a:t>
            </a:r>
            <a:r>
              <a:rPr lang="en-GB" baseline="0" dirty="0"/>
              <a:t> timer.</a:t>
            </a:r>
            <a:endParaRPr lang="en-GB" dirty="0"/>
          </a:p>
        </p:txBody>
      </p:sp>
      <p:sp>
        <p:nvSpPr>
          <p:cNvPr id="4" name="Slide Number Placeholder 3"/>
          <p:cNvSpPr>
            <a:spLocks noGrp="1"/>
          </p:cNvSpPr>
          <p:nvPr>
            <p:ph type="sldNum" sz="quarter" idx="10"/>
          </p:nvPr>
        </p:nvSpPr>
        <p:spPr/>
        <p:txBody>
          <a:bodyPr/>
          <a:lstStyle/>
          <a:p>
            <a:fld id="{EC7A2BF7-0F7D-4A7C-9774-10C5017BB634}" type="slidenum">
              <a:rPr lang="en-GB" smtClean="0"/>
              <a:pPr/>
              <a:t>76</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6 minutes</a:t>
            </a:r>
            <a:r>
              <a:rPr lang="en-GB" baseline="0" dirty="0"/>
              <a:t> (mark a minute).</a:t>
            </a:r>
            <a:endParaRPr lang="en-GB" dirty="0"/>
          </a:p>
        </p:txBody>
      </p:sp>
      <p:sp>
        <p:nvSpPr>
          <p:cNvPr id="4" name="Slide Number Placeholder 3"/>
          <p:cNvSpPr>
            <a:spLocks noGrp="1"/>
          </p:cNvSpPr>
          <p:nvPr>
            <p:ph type="sldNum" sz="quarter" idx="10"/>
          </p:nvPr>
        </p:nvSpPr>
        <p:spPr/>
        <p:txBody>
          <a:bodyPr/>
          <a:lstStyle/>
          <a:p>
            <a:fld id="{EC7A2BF7-0F7D-4A7C-9774-10C5017BB634}" type="slidenum">
              <a:rPr lang="en-GB" smtClean="0"/>
              <a:pPr/>
              <a:t>80</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important that the student with arms extended raise their arms well  above the cup or the student can pop the coin into the cup every time. What you ought to find it that the line is correct but the depth is often a little off.</a:t>
            </a:r>
          </a:p>
        </p:txBody>
      </p:sp>
      <p:sp>
        <p:nvSpPr>
          <p:cNvPr id="4" name="Slide Number Placeholder 3"/>
          <p:cNvSpPr>
            <a:spLocks noGrp="1"/>
          </p:cNvSpPr>
          <p:nvPr>
            <p:ph type="sldNum" sz="quarter" idx="5"/>
          </p:nvPr>
        </p:nvSpPr>
        <p:spPr/>
        <p:txBody>
          <a:bodyPr/>
          <a:lstStyle/>
          <a:p>
            <a:fld id="{757DA719-2E9C-49D2-AF26-F1ECCB546966}" type="slidenum">
              <a:rPr lang="en-GB" smtClean="0"/>
              <a:t>92</a:t>
            </a:fld>
            <a:endParaRPr lang="en-GB"/>
          </a:p>
        </p:txBody>
      </p:sp>
    </p:spTree>
    <p:extLst>
      <p:ext uri="{BB962C8B-B14F-4D97-AF65-F5344CB8AC3E}">
        <p14:creationId xmlns:p14="http://schemas.microsoft.com/office/powerpoint/2010/main" val="868867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Stretch and support versions</a:t>
            </a:r>
            <a:r>
              <a:rPr lang="en-GB" baseline="0" dirty="0"/>
              <a:t> of the worksheet (9 red and orange to complete support, 8 green to complete stretch).</a:t>
            </a:r>
            <a:endParaRPr lang="en-GB" dirty="0"/>
          </a:p>
        </p:txBody>
      </p:sp>
      <p:sp>
        <p:nvSpPr>
          <p:cNvPr id="4" name="Slide Number Placeholder 3"/>
          <p:cNvSpPr>
            <a:spLocks noGrp="1"/>
          </p:cNvSpPr>
          <p:nvPr>
            <p:ph type="sldNum" sz="quarter" idx="10"/>
          </p:nvPr>
        </p:nvSpPr>
        <p:spPr/>
        <p:txBody>
          <a:bodyPr/>
          <a:lstStyle/>
          <a:p>
            <a:fld id="{EC7A2BF7-0F7D-4A7C-9774-10C5017BB634}" type="slidenum">
              <a:rPr lang="en-GB" smtClean="0"/>
              <a:pPr/>
              <a:t>107</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7DA719-2E9C-49D2-AF26-F1ECCB546966}" type="slidenum">
              <a:rPr lang="en-GB" smtClean="0"/>
              <a:t>17</a:t>
            </a:fld>
            <a:endParaRPr lang="en-GB"/>
          </a:p>
        </p:txBody>
      </p:sp>
    </p:spTree>
    <p:extLst>
      <p:ext uri="{BB962C8B-B14F-4D97-AF65-F5344CB8AC3E}">
        <p14:creationId xmlns:p14="http://schemas.microsoft.com/office/powerpoint/2010/main" val="2903602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7DA719-2E9C-49D2-AF26-F1ECCB546966}" type="slidenum">
              <a:rPr lang="en-GB" smtClean="0"/>
              <a:t>25</a:t>
            </a:fld>
            <a:endParaRPr lang="en-GB"/>
          </a:p>
        </p:txBody>
      </p:sp>
    </p:spTree>
    <p:extLst>
      <p:ext uri="{BB962C8B-B14F-4D97-AF65-F5344CB8AC3E}">
        <p14:creationId xmlns:p14="http://schemas.microsoft.com/office/powerpoint/2010/main" val="37846349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Where have you heard of the term reflection before</a:t>
            </a:r>
          </a:p>
        </p:txBody>
      </p:sp>
      <p:sp>
        <p:nvSpPr>
          <p:cNvPr id="4" name="Slide Number Placeholder 3"/>
          <p:cNvSpPr>
            <a:spLocks noGrp="1"/>
          </p:cNvSpPr>
          <p:nvPr>
            <p:ph type="sldNum" sz="quarter" idx="5"/>
          </p:nvPr>
        </p:nvSpPr>
        <p:spPr/>
        <p:txBody>
          <a:bodyPr/>
          <a:lstStyle/>
          <a:p>
            <a:fld id="{757DA719-2E9C-49D2-AF26-F1ECCB546966}" type="slidenum">
              <a:rPr lang="en-GB" smtClean="0"/>
              <a:t>37</a:t>
            </a:fld>
            <a:endParaRPr lang="en-GB"/>
          </a:p>
        </p:txBody>
      </p:sp>
    </p:spTree>
    <p:extLst>
      <p:ext uri="{BB962C8B-B14F-4D97-AF65-F5344CB8AC3E}">
        <p14:creationId xmlns:p14="http://schemas.microsoft.com/office/powerpoint/2010/main" val="14473450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Security mirrors, to increase field of view, parking mirrors to see up and down a street, satellite dishes, torches and car headlights, additional wing mirrors to decrease the blind spot, inspection mirrors solar overs and solar cookers (we have a mini version, but the focus is not where the pot is) I have seen someone set a paper towel on fire using our solar cooker.</a:t>
            </a:r>
          </a:p>
        </p:txBody>
      </p:sp>
      <p:sp>
        <p:nvSpPr>
          <p:cNvPr id="4" name="Slide Number Placeholder 3"/>
          <p:cNvSpPr>
            <a:spLocks noGrp="1"/>
          </p:cNvSpPr>
          <p:nvPr>
            <p:ph type="sldNum" sz="quarter" idx="5"/>
          </p:nvPr>
        </p:nvSpPr>
        <p:spPr/>
        <p:txBody>
          <a:bodyPr/>
          <a:lstStyle/>
          <a:p>
            <a:fld id="{757DA719-2E9C-49D2-AF26-F1ECCB546966}" type="slidenum">
              <a:rPr lang="en-GB" smtClean="0"/>
              <a:t>48</a:t>
            </a:fld>
            <a:endParaRPr lang="en-GB"/>
          </a:p>
        </p:txBody>
      </p:sp>
    </p:spTree>
    <p:extLst>
      <p:ext uri="{BB962C8B-B14F-4D97-AF65-F5344CB8AC3E}">
        <p14:creationId xmlns:p14="http://schemas.microsoft.com/office/powerpoint/2010/main" val="23759939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7DA719-2E9C-49D2-AF26-F1ECCB546966}" type="slidenum">
              <a:rPr lang="en-GB" smtClean="0"/>
              <a:t>52</a:t>
            </a:fld>
            <a:endParaRPr lang="en-GB"/>
          </a:p>
        </p:txBody>
      </p:sp>
    </p:spTree>
    <p:extLst>
      <p:ext uri="{BB962C8B-B14F-4D97-AF65-F5344CB8AC3E}">
        <p14:creationId xmlns:p14="http://schemas.microsoft.com/office/powerpoint/2010/main" val="18611263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students why the pencil/ ruler appears shifted. Do not use the term bends</a:t>
            </a:r>
          </a:p>
        </p:txBody>
      </p:sp>
      <p:sp>
        <p:nvSpPr>
          <p:cNvPr id="4" name="Slide Number Placeholder 3"/>
          <p:cNvSpPr>
            <a:spLocks noGrp="1"/>
          </p:cNvSpPr>
          <p:nvPr>
            <p:ph type="sldNum" sz="quarter" idx="5"/>
          </p:nvPr>
        </p:nvSpPr>
        <p:spPr/>
        <p:txBody>
          <a:bodyPr/>
          <a:lstStyle/>
          <a:p>
            <a:fld id="{757DA719-2E9C-49D2-AF26-F1ECCB546966}" type="slidenum">
              <a:rPr lang="en-GB" smtClean="0"/>
              <a:t>53</a:t>
            </a:fld>
            <a:endParaRPr lang="en-GB"/>
          </a:p>
        </p:txBody>
      </p:sp>
    </p:spTree>
    <p:extLst>
      <p:ext uri="{BB962C8B-B14F-4D97-AF65-F5344CB8AC3E}">
        <p14:creationId xmlns:p14="http://schemas.microsoft.com/office/powerpoint/2010/main" val="4135043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NB when you do a drawing the perceived image is DIRECTLY ABOVE THE ACTUAL OBJECT. MANY DIAGRAMS DO NOT SHOW THIS.</a:t>
            </a:r>
          </a:p>
        </p:txBody>
      </p:sp>
      <p:sp>
        <p:nvSpPr>
          <p:cNvPr id="4" name="Slide Number Placeholder 3"/>
          <p:cNvSpPr>
            <a:spLocks noGrp="1"/>
          </p:cNvSpPr>
          <p:nvPr>
            <p:ph type="sldNum" sz="quarter" idx="5"/>
          </p:nvPr>
        </p:nvSpPr>
        <p:spPr/>
        <p:txBody>
          <a:bodyPr/>
          <a:lstStyle/>
          <a:p>
            <a:fld id="{757DA719-2E9C-49D2-AF26-F1ECCB546966}" type="slidenum">
              <a:rPr lang="en-GB" smtClean="0"/>
              <a:t>54</a:t>
            </a:fld>
            <a:endParaRPr lang="en-GB"/>
          </a:p>
        </p:txBody>
      </p:sp>
    </p:spTree>
    <p:extLst>
      <p:ext uri="{BB962C8B-B14F-4D97-AF65-F5344CB8AC3E}">
        <p14:creationId xmlns:p14="http://schemas.microsoft.com/office/powerpoint/2010/main" val="19018816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7DA719-2E9C-49D2-AF26-F1ECCB546966}" type="slidenum">
              <a:rPr lang="en-GB" smtClean="0"/>
              <a:t>70</a:t>
            </a:fld>
            <a:endParaRPr lang="en-GB"/>
          </a:p>
        </p:txBody>
      </p:sp>
    </p:spTree>
    <p:extLst>
      <p:ext uri="{BB962C8B-B14F-4D97-AF65-F5344CB8AC3E}">
        <p14:creationId xmlns:p14="http://schemas.microsoft.com/office/powerpoint/2010/main" val="22627004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2713845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58457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1" y="365125"/>
            <a:ext cx="76835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938273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933731316"/>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53701024"/>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1" y="4589464"/>
            <a:ext cx="105156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Tree>
    <p:extLst>
      <p:ext uri="{BB962C8B-B14F-4D97-AF65-F5344CB8AC3E}">
        <p14:creationId xmlns:p14="http://schemas.microsoft.com/office/powerpoint/2010/main" val="1332276420"/>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562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825625"/>
            <a:ext cx="51562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08282"/>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840318" y="1681163"/>
            <a:ext cx="5158316"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40318" y="2505075"/>
            <a:ext cx="5158316"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71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71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50944447"/>
      </p:ext>
    </p:extLst>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1429954323"/>
      </p:ext>
    </p:extLst>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5573052"/>
      </p:ext>
    </p:extLst>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717"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40318" y="2057400"/>
            <a:ext cx="393276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472588517"/>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355007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717" y="987426"/>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40318" y="2057400"/>
            <a:ext cx="393276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416750182"/>
      </p:ext>
    </p:extLst>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21580555"/>
      </p:ext>
    </p:extLst>
  </p:cSld>
  <p:clrMapOvr>
    <a:masterClrMapping/>
  </p:clrMapOvr>
  <p:transition spd="med">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1" y="365125"/>
            <a:ext cx="76835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7631916"/>
      </p:ext>
    </p:extLst>
  </p:cSld>
  <p:clrMapOvr>
    <a:masterClrMapping/>
  </p:clrMapOvr>
  <p:transition spd="med">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descr="3D rendering of stacked white waves">
            <a:extLst>
              <a:ext uri="{FF2B5EF4-FFF2-40B4-BE49-F238E27FC236}">
                <a16:creationId xmlns:a16="http://schemas.microsoft.com/office/drawing/2014/main" id="{BF9EA9BB-A04B-C9FC-1505-4D8AF0A31447}"/>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B60BDAF-CE70-4FC7-B435-E6A813B05909}" type="datetime1">
              <a:rPr lang="en-US" smtClean="0"/>
              <a:t>10/21/2022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F4D205-A511-4D9F-BF18-0E193C9B365C}" type="slidenum">
              <a:rPr lang="en-GB" smtClean="0"/>
              <a:pPr/>
              <a:t>‹#›</a:t>
            </a:fld>
            <a:endParaRPr lang="en-GB"/>
          </a:p>
        </p:txBody>
      </p:sp>
    </p:spTree>
    <p:extLst>
      <p:ext uri="{BB962C8B-B14F-4D97-AF65-F5344CB8AC3E}">
        <p14:creationId xmlns:p14="http://schemas.microsoft.com/office/powerpoint/2010/main" val="37925278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3D rendering of stacked white waves">
            <a:extLst>
              <a:ext uri="{FF2B5EF4-FFF2-40B4-BE49-F238E27FC236}">
                <a16:creationId xmlns:a16="http://schemas.microsoft.com/office/drawing/2014/main" id="{BAFF264E-00F6-424B-1E24-3EA8335EFC95}"/>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5E959C-0A62-46CB-A944-D0ACBFD88756}" type="datetime1">
              <a:rPr lang="en-US" smtClean="0"/>
              <a:t>10/21/2022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0929365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3D rendering of stacked white waves">
            <a:extLst>
              <a:ext uri="{FF2B5EF4-FFF2-40B4-BE49-F238E27FC236}">
                <a16:creationId xmlns:a16="http://schemas.microsoft.com/office/drawing/2014/main" id="{1F53B189-45B2-A9C9-3AC4-B53529B76458}"/>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14944B-8577-46CF-A277-6516870376ED}" type="datetime1">
              <a:rPr lang="en-US" smtClean="0"/>
              <a:t>10/21/2022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F4D205-A511-4D9F-BF18-0E193C9B365C}" type="slidenum">
              <a:rPr lang="en-GB" smtClean="0"/>
              <a:t>‹#›</a:t>
            </a:fld>
            <a:endParaRPr lang="en-GB"/>
          </a:p>
        </p:txBody>
      </p:sp>
    </p:spTree>
    <p:extLst>
      <p:ext uri="{BB962C8B-B14F-4D97-AF65-F5344CB8AC3E}">
        <p14:creationId xmlns:p14="http://schemas.microsoft.com/office/powerpoint/2010/main" val="26348368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descr="3D rendering of stacked white waves">
            <a:extLst>
              <a:ext uri="{FF2B5EF4-FFF2-40B4-BE49-F238E27FC236}">
                <a16:creationId xmlns:a16="http://schemas.microsoft.com/office/drawing/2014/main" id="{EAFBE321-0AB9-7B2F-CD40-CC93FB1F3059}"/>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48821C6-1A89-4F6E-913B-AA336075F351}" type="datetime1">
              <a:rPr lang="en-US" smtClean="0"/>
              <a:t>10/21/2022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797490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3D rendering of stacked white waves">
            <a:extLst>
              <a:ext uri="{FF2B5EF4-FFF2-40B4-BE49-F238E27FC236}">
                <a16:creationId xmlns:a16="http://schemas.microsoft.com/office/drawing/2014/main" id="{CFD46242-8F46-BD55-DA7F-4C7FF3AB871B}"/>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EC1A9F7-0879-4486-88B0-9AE88211CCA6}" type="datetime1">
              <a:rPr lang="en-US" smtClean="0"/>
              <a:t>10/21/2022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2077159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6" descr="3D rendering of stacked white waves">
            <a:extLst>
              <a:ext uri="{FF2B5EF4-FFF2-40B4-BE49-F238E27FC236}">
                <a16:creationId xmlns:a16="http://schemas.microsoft.com/office/drawing/2014/main" id="{BA5F8B82-F730-4349-79CE-764988C96FA8}"/>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A326483-4E82-4293-819A-8F3031768D86}" type="datetime1">
              <a:rPr lang="en-US" smtClean="0"/>
              <a:t>10/21/2022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5F4D205-A511-4D9F-BF18-0E193C9B365C}" type="slidenum">
              <a:rPr lang="en-GB" smtClean="0"/>
              <a:pPr/>
              <a:t>‹#›</a:t>
            </a:fld>
            <a:endParaRPr lang="en-GB" dirty="0"/>
          </a:p>
        </p:txBody>
      </p:sp>
    </p:spTree>
    <p:extLst>
      <p:ext uri="{BB962C8B-B14F-4D97-AF65-F5344CB8AC3E}">
        <p14:creationId xmlns:p14="http://schemas.microsoft.com/office/powerpoint/2010/main" val="21650515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descr="3D rendering of stacked white waves">
            <a:extLst>
              <a:ext uri="{FF2B5EF4-FFF2-40B4-BE49-F238E27FC236}">
                <a16:creationId xmlns:a16="http://schemas.microsoft.com/office/drawing/2014/main" id="{B2FC2E28-43D0-30D6-A122-83CEE3FE4BFA}"/>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Slide Number Placeholder 3"/>
          <p:cNvSpPr>
            <a:spLocks noGrp="1"/>
          </p:cNvSpPr>
          <p:nvPr>
            <p:ph type="sldNum" sz="quarter" idx="12"/>
          </p:nvPr>
        </p:nvSpPr>
        <p:spPr/>
        <p:txBody>
          <a:bodyPr/>
          <a:lstStyle/>
          <a:p>
            <a:fld id="{25F4D205-A511-4D9F-BF18-0E193C9B365C}" type="slidenum">
              <a:rPr lang="en-GB" smtClean="0"/>
              <a:t>‹#›</a:t>
            </a:fld>
            <a:endParaRPr lang="en-GB" dirty="0"/>
          </a:p>
        </p:txBody>
      </p:sp>
    </p:spTree>
    <p:extLst>
      <p:ext uri="{BB962C8B-B14F-4D97-AF65-F5344CB8AC3E}">
        <p14:creationId xmlns:p14="http://schemas.microsoft.com/office/powerpoint/2010/main" val="2000937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1" y="4589464"/>
            <a:ext cx="105156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Tree>
    <p:extLst>
      <p:ext uri="{BB962C8B-B14F-4D97-AF65-F5344CB8AC3E}">
        <p14:creationId xmlns:p14="http://schemas.microsoft.com/office/powerpoint/2010/main" val="460319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descr="3D rendering of stacked white waves">
            <a:extLst>
              <a:ext uri="{FF2B5EF4-FFF2-40B4-BE49-F238E27FC236}">
                <a16:creationId xmlns:a16="http://schemas.microsoft.com/office/drawing/2014/main" id="{2D782E9A-6AEE-9549-75EA-1C76289B76C0}"/>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2D6C0AA-CAAA-468E-8775-90244C11D880}" type="datetime1">
              <a:rPr lang="en-US" smtClean="0"/>
              <a:t>10/21/2022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4340846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3D rendering of stacked white waves">
            <a:extLst>
              <a:ext uri="{FF2B5EF4-FFF2-40B4-BE49-F238E27FC236}">
                <a16:creationId xmlns:a16="http://schemas.microsoft.com/office/drawing/2014/main" id="{056858C9-9514-46C6-D63E-D42D7FE81387}"/>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6F392E8-6B7F-4189-A2E1-0C89EB01552A}" type="datetime1">
              <a:rPr lang="en-US" smtClean="0"/>
              <a:t>10/21/2022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5F4D205-A511-4D9F-BF18-0E193C9B365C}" type="slidenum">
              <a:rPr lang="en-GB" smtClean="0"/>
              <a:t>‹#›</a:t>
            </a:fld>
            <a:endParaRPr lang="en-GB"/>
          </a:p>
        </p:txBody>
      </p:sp>
    </p:spTree>
    <p:extLst>
      <p:ext uri="{BB962C8B-B14F-4D97-AF65-F5344CB8AC3E}">
        <p14:creationId xmlns:p14="http://schemas.microsoft.com/office/powerpoint/2010/main" val="89642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9" name="Picture 8" descr="3D rendering of stacked white waves">
            <a:extLst>
              <a:ext uri="{FF2B5EF4-FFF2-40B4-BE49-F238E27FC236}">
                <a16:creationId xmlns:a16="http://schemas.microsoft.com/office/drawing/2014/main" id="{6A73E1A6-FB08-167B-A94C-D9B896789734}"/>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31376"/>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729637"/>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690726-1735-4DBB-A176-FFB5950F5BFE}" type="datetime1">
              <a:rPr lang="en-US" smtClean="0"/>
              <a:t>10/21/2022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2786466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9" name="Picture 8" descr="3D rendering of stacked white waves">
            <a:extLst>
              <a:ext uri="{FF2B5EF4-FFF2-40B4-BE49-F238E27FC236}">
                <a16:creationId xmlns:a16="http://schemas.microsoft.com/office/drawing/2014/main" id="{3400E485-82E6-E96D-EE44-572EC30B95E2}"/>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0C97E02-DA70-4E4B-8922-6CDBE421AAC6}" type="datetime1">
              <a:rPr lang="en-US" smtClean="0"/>
              <a:t>10/21/2022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7010312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5" name="Picture 14" descr="3D rendering of stacked white waves">
            <a:extLst>
              <a:ext uri="{FF2B5EF4-FFF2-40B4-BE49-F238E27FC236}">
                <a16:creationId xmlns:a16="http://schemas.microsoft.com/office/drawing/2014/main" id="{FC0DF28D-5404-EBE7-9AB5-C54731A789EE}"/>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8209513-9951-4F2B-A31E-51F8FEE36E23}" type="datetime1">
              <a:rPr lang="en-US" smtClean="0"/>
              <a:t>10/21/2022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07112920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3D rendering of stacked white waves">
            <a:extLst>
              <a:ext uri="{FF2B5EF4-FFF2-40B4-BE49-F238E27FC236}">
                <a16:creationId xmlns:a16="http://schemas.microsoft.com/office/drawing/2014/main" id="{F1F0DA12-0CEE-39DA-2C22-BA6A09DE45C2}"/>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5C68645-25F8-4C38-9924-ED5C22B6E152}" type="datetime1">
              <a:rPr lang="en-US" smtClean="0"/>
              <a:t>10/21/2022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7748299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4" name="Picture 13" descr="3D rendering of stacked white waves">
            <a:extLst>
              <a:ext uri="{FF2B5EF4-FFF2-40B4-BE49-F238E27FC236}">
                <a16:creationId xmlns:a16="http://schemas.microsoft.com/office/drawing/2014/main" id="{A157AE46-9BF0-FDA6-7EA8-663DBB673164}"/>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CEF1F337-C0C2-49F9-B17C-01C8411D55A6}" type="datetime1">
              <a:rPr lang="en-US" smtClean="0"/>
              <a:t>10/21/2022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737900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7" name="Picture 16" descr="3D rendering of stacked white waves">
            <a:extLst>
              <a:ext uri="{FF2B5EF4-FFF2-40B4-BE49-F238E27FC236}">
                <a16:creationId xmlns:a16="http://schemas.microsoft.com/office/drawing/2014/main" id="{BA00B7B4-C588-FB17-5776-B55F150D950E}"/>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6C6D1BC-3B76-4066-87EA-A4BE4A9BDDA9}" type="datetime1">
              <a:rPr lang="en-US" smtClean="0"/>
              <a:t>10/21/2022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7552973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9" name="Picture 8" descr="3D rendering of stacked white waves">
            <a:extLst>
              <a:ext uri="{FF2B5EF4-FFF2-40B4-BE49-F238E27FC236}">
                <a16:creationId xmlns:a16="http://schemas.microsoft.com/office/drawing/2014/main" id="{F0AA531A-359E-0B67-F791-DBE92E669179}"/>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9130DD-86AB-433E-A82E-F39BAC01A34C}" type="datetime1">
              <a:rPr lang="en-US" smtClean="0"/>
              <a:t>10/21/2022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61536314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10" name="Picture 9" descr="3D rendering of stacked white waves">
            <a:extLst>
              <a:ext uri="{FF2B5EF4-FFF2-40B4-BE49-F238E27FC236}">
                <a16:creationId xmlns:a16="http://schemas.microsoft.com/office/drawing/2014/main" id="{5EE66F39-4811-533D-7C4F-33B7C391053A}"/>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18D80DD-AEDE-4A9F-A0A3-551104875DC2}" type="datetime1">
              <a:rPr lang="en-US" smtClean="0"/>
              <a:t>10/21/2022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584409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562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825625"/>
            <a:ext cx="51562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757963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pic>
        <p:nvPicPr>
          <p:cNvPr id="7" name="Picture 6" descr="3D rendering of stacked white waves">
            <a:extLst>
              <a:ext uri="{FF2B5EF4-FFF2-40B4-BE49-F238E27FC236}">
                <a16:creationId xmlns:a16="http://schemas.microsoft.com/office/drawing/2014/main" id="{E7547C41-86DB-4E4F-9CB0-1D30EA47A7EC}"/>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25F4D205-A511-4D9F-BF18-0E193C9B365C}" type="slidenum">
              <a:rPr lang="en-GB" smtClean="0"/>
              <a:pPr/>
              <a:t>‹#›</a:t>
            </a:fld>
            <a:endParaRPr lang="en-GB" dirty="0"/>
          </a:p>
        </p:txBody>
      </p:sp>
    </p:spTree>
    <p:extLst>
      <p:ext uri="{BB962C8B-B14F-4D97-AF65-F5344CB8AC3E}">
        <p14:creationId xmlns:p14="http://schemas.microsoft.com/office/powerpoint/2010/main" val="1187614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840318" y="1681163"/>
            <a:ext cx="5158316"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40318" y="2505075"/>
            <a:ext cx="5158316"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71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71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11117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17322713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8546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717"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40318" y="2057400"/>
            <a:ext cx="393276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68122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717" y="987426"/>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40318" y="2057400"/>
            <a:ext cx="393276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39057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image" Target="../media/image5.png"/><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image" Target="../media/image4.jpe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theme" Target="../theme/theme3.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99" name="Picture 75" descr="power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2700" y="-136525"/>
            <a:ext cx="12217400" cy="7132638"/>
          </a:xfrm>
          <a:prstGeom prst="rect">
            <a:avLst/>
          </a:prstGeom>
          <a:noFill/>
          <a:extLst>
            <a:ext uri="{909E8E84-426E-40DD-AFC4-6F175D3DCCD1}">
              <a14:hiddenFill xmlns:a14="http://schemas.microsoft.com/office/drawing/2010/main">
                <a:solidFill>
                  <a:srgbClr val="FFFFFF"/>
                </a:solidFill>
              </a14:hiddenFill>
            </a:ext>
          </a:extLst>
        </p:spPr>
      </p:pic>
      <p:pic>
        <p:nvPicPr>
          <p:cNvPr id="1100" name="Picture 76">
            <a:hlinkClick r:id="" action="ppaction://hlinkshowjump?jump=previousslide"/>
          </p:cNvPr>
          <p:cNvPicPr>
            <a:picLocks noChangeAspect="1" noChangeArrowheads="1"/>
          </p:cNvPicPr>
          <p:nvPr userDrawn="1"/>
        </p:nvPicPr>
        <p:blipFill>
          <a:blip r:embed="rId14" cstate="hqprint">
            <a:clrChange>
              <a:clrFrom>
                <a:srgbClr val="9899FE"/>
              </a:clrFrom>
              <a:clrTo>
                <a:srgbClr val="9899FE">
                  <a:alpha val="0"/>
                </a:srgbClr>
              </a:clrTo>
            </a:clrChange>
            <a:extLst>
              <a:ext uri="{28A0092B-C50C-407E-A947-70E740481C1C}">
                <a14:useLocalDpi xmlns:a14="http://schemas.microsoft.com/office/drawing/2010/main" val="0"/>
              </a:ext>
            </a:extLst>
          </a:blip>
          <a:srcRect/>
          <a:stretch>
            <a:fillRect/>
          </a:stretch>
        </p:blipFill>
        <p:spPr bwMode="auto">
          <a:xfrm>
            <a:off x="10892367" y="82550"/>
            <a:ext cx="565151" cy="433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01" name="Picture 77"/>
          <p:cNvPicPr>
            <a:picLocks noChangeAspect="1" noChangeArrowheads="1"/>
          </p:cNvPicPr>
          <p:nvPr userDrawn="1"/>
        </p:nvPicPr>
        <p:blipFill>
          <a:blip r:embed="rId15" cstate="hqprint">
            <a:clrChange>
              <a:clrFrom>
                <a:srgbClr val="9899FE"/>
              </a:clrFrom>
              <a:clrTo>
                <a:srgbClr val="9899FE">
                  <a:alpha val="0"/>
                </a:srgbClr>
              </a:clrTo>
            </a:clrChange>
            <a:extLst>
              <a:ext uri="{28A0092B-C50C-407E-A947-70E740481C1C}">
                <a14:useLocalDpi xmlns:a14="http://schemas.microsoft.com/office/drawing/2010/main" val="0"/>
              </a:ext>
            </a:extLst>
          </a:blip>
          <a:srcRect/>
          <a:stretch>
            <a:fillRect/>
          </a:stretch>
        </p:blipFill>
        <p:spPr bwMode="auto">
          <a:xfrm>
            <a:off x="11504084" y="68263"/>
            <a:ext cx="573616"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57590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03" name="Picture 79" descr="power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2700" y="-136525"/>
            <a:ext cx="12217400" cy="7132638"/>
          </a:xfrm>
          <a:prstGeom prst="rect">
            <a:avLst/>
          </a:prstGeom>
          <a:noFill/>
          <a:extLst>
            <a:ext uri="{909E8E84-426E-40DD-AFC4-6F175D3DCCD1}">
              <a14:hiddenFill xmlns:a14="http://schemas.microsoft.com/office/drawing/2010/main">
                <a:solidFill>
                  <a:srgbClr val="FFFFFF"/>
                </a:solidFill>
              </a14:hiddenFill>
            </a:ext>
          </a:extLst>
        </p:spPr>
      </p:pic>
      <p:pic>
        <p:nvPicPr>
          <p:cNvPr id="1104" name="Picture 80">
            <a:hlinkClick r:id="" action="ppaction://hlinkshowjump?jump=previousslide"/>
          </p:cNvPr>
          <p:cNvPicPr>
            <a:picLocks noChangeAspect="1" noChangeArrowheads="1"/>
          </p:cNvPicPr>
          <p:nvPr userDrawn="1"/>
        </p:nvPicPr>
        <p:blipFill>
          <a:blip r:embed="rId14" cstate="hqprint">
            <a:clrChange>
              <a:clrFrom>
                <a:srgbClr val="9899FE"/>
              </a:clrFrom>
              <a:clrTo>
                <a:srgbClr val="9899FE">
                  <a:alpha val="0"/>
                </a:srgbClr>
              </a:clrTo>
            </a:clrChange>
            <a:extLst>
              <a:ext uri="{28A0092B-C50C-407E-A947-70E740481C1C}">
                <a14:useLocalDpi xmlns:a14="http://schemas.microsoft.com/office/drawing/2010/main" val="0"/>
              </a:ext>
            </a:extLst>
          </a:blip>
          <a:srcRect/>
          <a:stretch>
            <a:fillRect/>
          </a:stretch>
        </p:blipFill>
        <p:spPr bwMode="auto">
          <a:xfrm>
            <a:off x="10892367" y="82550"/>
            <a:ext cx="565151" cy="433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05" name="Picture 81"/>
          <p:cNvPicPr>
            <a:picLocks noChangeAspect="1" noChangeArrowheads="1"/>
          </p:cNvPicPr>
          <p:nvPr userDrawn="1"/>
        </p:nvPicPr>
        <p:blipFill>
          <a:blip r:embed="rId15" cstate="hqprint">
            <a:clrChange>
              <a:clrFrom>
                <a:srgbClr val="9899FE"/>
              </a:clrFrom>
              <a:clrTo>
                <a:srgbClr val="9899FE">
                  <a:alpha val="0"/>
                </a:srgbClr>
              </a:clrTo>
            </a:clrChange>
            <a:extLst>
              <a:ext uri="{28A0092B-C50C-407E-A947-70E740481C1C}">
                <a14:useLocalDpi xmlns:a14="http://schemas.microsoft.com/office/drawing/2010/main" val="0"/>
              </a:ext>
            </a:extLst>
          </a:blip>
          <a:srcRect/>
          <a:stretch>
            <a:fillRect/>
          </a:stretch>
        </p:blipFill>
        <p:spPr bwMode="auto">
          <a:xfrm>
            <a:off x="11504084" y="68263"/>
            <a:ext cx="573616"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543838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med">
    <p:fade/>
  </p:transition>
  <p:hf hdr="0" ftr="0" dt="0"/>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8" name="Picture 7" descr="3D rendering of stacked white waves">
            <a:extLst>
              <a:ext uri="{FF2B5EF4-FFF2-40B4-BE49-F238E27FC236}">
                <a16:creationId xmlns:a16="http://schemas.microsoft.com/office/drawing/2014/main" id="{9ED40CBB-0C90-D6DC-1ED1-DE49AE1A650F}"/>
              </a:ext>
            </a:extLst>
          </p:cNvPr>
          <p:cNvPicPr>
            <a:picLocks noChangeAspect="1"/>
          </p:cNvPicPr>
          <p:nvPr userDrawn="1"/>
        </p:nvPicPr>
        <p:blipFill>
          <a:blip r:embed="rId20">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E18D3E4F-54B6-45AD-A3F0-C173D445907E}" type="datetime1">
              <a:rPr lang="en-US" smtClean="0"/>
              <a:t>10/21/2022</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extLst>
      <p:ext uri="{BB962C8B-B14F-4D97-AF65-F5344CB8AC3E}">
        <p14:creationId xmlns:p14="http://schemas.microsoft.com/office/powerpoint/2010/main" val="4174884742"/>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 id="2147483772" r:id="rId16"/>
    <p:sldLayoutId id="2147483773" r:id="rId17"/>
    <p:sldLayoutId id="2147483774" r:id="rId18"/>
  </p:sldLayoutIdLst>
  <p:hf hdr="0" ft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9.xml"/></Relationships>
</file>

<file path=ppt/slides/_rels/slide100.xml.rels><?xml version="1.0" encoding="UTF-8" standalone="yes"?>
<Relationships xmlns="http://schemas.openxmlformats.org/package/2006/relationships"><Relationship Id="rId2" Type="http://schemas.openxmlformats.org/officeDocument/2006/relationships/image" Target="../media/image89.gif"/><Relationship Id="rId1" Type="http://schemas.openxmlformats.org/officeDocument/2006/relationships/slideLayout" Target="../slideLayouts/slideLayout40.xml"/></Relationships>
</file>

<file path=ppt/slides/_rels/slide10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13.png"/><Relationship Id="rId1" Type="http://schemas.openxmlformats.org/officeDocument/2006/relationships/slideLayout" Target="../slideLayouts/slideLayout40.xml"/></Relationships>
</file>

<file path=ppt/slides/_rels/slide10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png"/><Relationship Id="rId1" Type="http://schemas.openxmlformats.org/officeDocument/2006/relationships/slideLayout" Target="../slideLayouts/slideLayout40.xml"/><Relationship Id="rId4" Type="http://schemas.openxmlformats.org/officeDocument/2006/relationships/image" Target="../media/image114.png"/></Relationships>
</file>

<file path=ppt/slides/_rels/slide103.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hyperlink" Target="https://www.youtube.com/watch?v=2DVTgEvZBrA" TargetMode="External"/><Relationship Id="rId1" Type="http://schemas.openxmlformats.org/officeDocument/2006/relationships/slideLayout" Target="../slideLayouts/slideLayout40.xml"/><Relationship Id="rId4" Type="http://schemas.openxmlformats.org/officeDocument/2006/relationships/hyperlink" Target="https://www.nhs.uk/conditions/short-sightedness/" TargetMode="External"/></Relationships>
</file>

<file path=ppt/slides/_rels/slide104.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hyperlink" Target="https://www.youtube.com/watch?v=2DVTgEvZBrA" TargetMode="External"/><Relationship Id="rId1" Type="http://schemas.openxmlformats.org/officeDocument/2006/relationships/slideLayout" Target="../slideLayouts/slideLayout40.xml"/><Relationship Id="rId4" Type="http://schemas.openxmlformats.org/officeDocument/2006/relationships/hyperlink" Target="https://www.mayoclinic.org/diseases-conditions/farsightedness/symptoms-causes/syc-20372495" TargetMode="External"/></Relationships>
</file>

<file path=ppt/slides/_rels/slide105.xml.rels><?xml version="1.0" encoding="UTF-8" standalone="yes"?>
<Relationships xmlns="http://schemas.openxmlformats.org/package/2006/relationships"><Relationship Id="rId3" Type="http://schemas.openxmlformats.org/officeDocument/2006/relationships/image" Target="../media/image117.png"/><Relationship Id="rId7" Type="http://schemas.openxmlformats.org/officeDocument/2006/relationships/hyperlink" Target="https://www.verywellhealth.com/what-do-color-blind-people-see-5092522" TargetMode="External"/><Relationship Id="rId2" Type="http://schemas.openxmlformats.org/officeDocument/2006/relationships/image" Target="../media/image5.png"/><Relationship Id="rId1" Type="http://schemas.openxmlformats.org/officeDocument/2006/relationships/slideLayout" Target="../slideLayouts/slideLayout40.xml"/><Relationship Id="rId6" Type="http://schemas.openxmlformats.org/officeDocument/2006/relationships/hyperlink" Target="https://www.hopkinsallchildrens.org/Patients-Families/Health-Library/HealthDocNew/What-It-s-Like-to-Be-Color-Blind" TargetMode="External"/><Relationship Id="rId5" Type="http://schemas.openxmlformats.org/officeDocument/2006/relationships/image" Target="../media/image62.png"/><Relationship Id="rId4" Type="http://schemas.openxmlformats.org/officeDocument/2006/relationships/image" Target="../media/image118.png"/></Relationships>
</file>

<file path=ppt/slides/_rels/slide106.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hyperlink" Target="https://www.colourblindawareness.org/colour-blindness/" TargetMode="External"/><Relationship Id="rId1" Type="http://schemas.openxmlformats.org/officeDocument/2006/relationships/slideLayout" Target="../slideLayouts/slideLayout40.xml"/></Relationships>
</file>

<file path=ppt/slides/_rels/slide107.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audio" Target="../media/media8.WAV"/><Relationship Id="rId1" Type="http://schemas.microsoft.com/office/2007/relationships/media" Target="../media/media8.WAV"/><Relationship Id="rId5" Type="http://schemas.openxmlformats.org/officeDocument/2006/relationships/image" Target="../media/image120.png"/><Relationship Id="rId4" Type="http://schemas.openxmlformats.org/officeDocument/2006/relationships/notesSlide" Target="../notesSlides/notesSlide13.xml"/></Relationships>
</file>

<file path=ppt/slides/_rels/slide10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21.gif"/><Relationship Id="rId1" Type="http://schemas.openxmlformats.org/officeDocument/2006/relationships/slideLayout" Target="../slideLayouts/slideLayout40.xml"/></Relationships>
</file>

<file path=ppt/slides/_rels/slide109.xml.rels><?xml version="1.0" encoding="UTF-8" standalone="yes"?>
<Relationships xmlns="http://schemas.openxmlformats.org/package/2006/relationships"><Relationship Id="rId3" Type="http://schemas.openxmlformats.org/officeDocument/2006/relationships/hyperlink" Target="https://www.youtube.com/watch?v=bjOGNVH3D4Y" TargetMode="External"/><Relationship Id="rId2" Type="http://schemas.openxmlformats.org/officeDocument/2006/relationships/image" Target="../media/image122.jpeg"/><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9.xml"/><Relationship Id="rId4" Type="http://schemas.openxmlformats.org/officeDocument/2006/relationships/image" Target="../media/image16.png"/></Relationships>
</file>

<file path=ppt/slides/_rels/slide110.xml.rels><?xml version="1.0" encoding="UTF-8" standalone="yes"?>
<Relationships xmlns="http://schemas.openxmlformats.org/package/2006/relationships"><Relationship Id="rId2" Type="http://schemas.openxmlformats.org/officeDocument/2006/relationships/image" Target="../media/image123.gif"/><Relationship Id="rId1" Type="http://schemas.openxmlformats.org/officeDocument/2006/relationships/slideLayout" Target="../slideLayouts/slideLayout40.xml"/></Relationships>
</file>

<file path=ppt/slides/_rels/slide111.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40.xml"/></Relationships>
</file>

<file path=ppt/slides/_rels/slide112.xml.rels><?xml version="1.0" encoding="UTF-8" standalone="yes"?>
<Relationships xmlns="http://schemas.openxmlformats.org/package/2006/relationships"><Relationship Id="rId3" Type="http://schemas.openxmlformats.org/officeDocument/2006/relationships/image" Target="../media/image124.gif"/><Relationship Id="rId2" Type="http://schemas.openxmlformats.org/officeDocument/2006/relationships/image" Target="../media/image23.png"/><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3.xml"/><Relationship Id="rId1" Type="http://schemas.openxmlformats.org/officeDocument/2006/relationships/slideLayout" Target="../slideLayouts/slideLayout4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0.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20.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OYK7G6r0Pec" TargetMode="Externa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hyperlink" Target="https://www.youtube.com/watch?v=-H8HjxGtoXw" TargetMode="External"/><Relationship Id="rId1" Type="http://schemas.openxmlformats.org/officeDocument/2006/relationships/slideLayout" Target="../slideLayouts/slideLayout40.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5.png"/><Relationship Id="rId2" Type="http://schemas.openxmlformats.org/officeDocument/2006/relationships/diagramData" Target="../diagrams/data4.xml"/><Relationship Id="rId1" Type="http://schemas.openxmlformats.org/officeDocument/2006/relationships/slideLayout" Target="../slideLayouts/slideLayout4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4.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slideLayout" Target="../slideLayouts/slideLayout40.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xml"/><Relationship Id="rId1" Type="http://schemas.openxmlformats.org/officeDocument/2006/relationships/slideLayout" Target="../slideLayouts/slideLayout40.xml"/><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microsoft.com/office/2007/relationships/media" Target="../media/media4.mp4"/><Relationship Id="rId1" Type="http://schemas.openxmlformats.org/officeDocument/2006/relationships/video" Target="NULL" TargetMode="External"/><Relationship Id="rId5" Type="http://schemas.openxmlformats.org/officeDocument/2006/relationships/hyperlink" Target="https://www.youtube.com/watch?v=N9nWdNadklE" TargetMode="External"/><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0.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5.png"/><Relationship Id="rId1" Type="http://schemas.openxmlformats.org/officeDocument/2006/relationships/slideLayout" Target="../slideLayouts/slideLayout40.xml"/><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physicsflashrepo.cyou/flash/physics-2-15/physics-2-15.html" TargetMode="External"/><Relationship Id="rId1" Type="http://schemas.openxmlformats.org/officeDocument/2006/relationships/slideLayout" Target="../slideLayouts/slideLayout40.xml"/></Relationships>
</file>

<file path=ppt/slides/_rels/slide32.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image" Target="../media/image36.jpg"/><Relationship Id="rId1" Type="http://schemas.openxmlformats.org/officeDocument/2006/relationships/slideLayout" Target="../slideLayouts/slideLayout40.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phet.colorado.edu/sims/html/color-vision/latest/color-vision_en.html" TargetMode="External"/><Relationship Id="rId1" Type="http://schemas.openxmlformats.org/officeDocument/2006/relationships/slideLayout" Target="../slideLayouts/slideLayout40.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hyperlink" Target="https://www.cyberphysics.co.uk/topics/light/colorAddition.html" TargetMode="External"/><Relationship Id="rId1" Type="http://schemas.openxmlformats.org/officeDocument/2006/relationships/slideLayout" Target="../slideLayouts/slideLayout40.xml"/></Relationships>
</file>

<file path=ppt/slides/_rels/slide35.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hyperlink" Target="https://www.youtube.com/watch?v=-H8HjxGtoXw" TargetMode="External"/><Relationship Id="rId1" Type="http://schemas.openxmlformats.org/officeDocument/2006/relationships/slideLayout" Target="../slideLayouts/slideLayout40.xml"/><Relationship Id="rId4" Type="http://schemas.openxmlformats.org/officeDocument/2006/relationships/image" Target="../media/image23.png"/></Relationships>
</file>

<file path=ppt/slides/_rels/slide36.xml.rels><?xml version="1.0" encoding="UTF-8" standalone="yes"?>
<Relationships xmlns="http://schemas.openxmlformats.org/package/2006/relationships"><Relationship Id="rId2" Type="http://schemas.openxmlformats.org/officeDocument/2006/relationships/image" Target="../media/image40.gif"/><Relationship Id="rId1" Type="http://schemas.openxmlformats.org/officeDocument/2006/relationships/slideLayout" Target="../slideLayouts/slideLayout40.xml"/></Relationships>
</file>

<file path=ppt/slides/_rels/slide3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41.png"/><Relationship Id="rId7" Type="http://schemas.openxmlformats.org/officeDocument/2006/relationships/diagramColors" Target="../diagrams/colors4.xml"/><Relationship Id="rId2" Type="http://schemas.openxmlformats.org/officeDocument/2006/relationships/notesSlide" Target="../notesSlides/notesSlide4.xml"/><Relationship Id="rId1" Type="http://schemas.openxmlformats.org/officeDocument/2006/relationships/slideLayout" Target="../slideLayouts/slideLayout40.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9.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image" Target="../media/image42.png"/><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40.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diagramColors" Target="../diagrams/colors10.xml"/><Relationship Id="rId4" Type="http://schemas.openxmlformats.org/officeDocument/2006/relationships/diagramQuickStyle" Target="../diagrams/quickStyle1.xml"/><Relationship Id="rId9" Type="http://schemas.openxmlformats.org/officeDocument/2006/relationships/diagramQuickStyle" Target="../diagrams/quickStyle10.xml"/></Relationships>
</file>

<file path=ppt/slides/_rels/slide40.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image" Target="../media/image43.png"/><Relationship Id="rId1" Type="http://schemas.openxmlformats.org/officeDocument/2006/relationships/slideLayout" Target="../slideLayouts/slideLayout40.xml"/></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23.xml"/><Relationship Id="rId1" Type="http://schemas.openxmlformats.org/officeDocument/2006/relationships/control" Target="../activeX/activeX1.xml"/></Relationships>
</file>

<file path=ppt/slides/_rels/slide42.xml.rels><?xml version="1.0" encoding="UTF-8" standalone="yes"?>
<Relationships xmlns="http://schemas.openxmlformats.org/package/2006/relationships"><Relationship Id="rId3" Type="http://schemas.openxmlformats.org/officeDocument/2006/relationships/image" Target="../media/image46.gif"/><Relationship Id="rId2" Type="http://schemas.openxmlformats.org/officeDocument/2006/relationships/image" Target="../media/image45.png"/><Relationship Id="rId1" Type="http://schemas.openxmlformats.org/officeDocument/2006/relationships/slideLayout" Target="../slideLayouts/slideLayout40.xml"/><Relationship Id="rId4" Type="http://schemas.openxmlformats.org/officeDocument/2006/relationships/image" Target="../media/image4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simpop.org/reflection/reflection.htm" TargetMode="External"/><Relationship Id="rId1" Type="http://schemas.openxmlformats.org/officeDocument/2006/relationships/slideLayout" Target="../slideLayouts/slideLayout40.xml"/></Relationships>
</file>

<file path=ppt/slides/_rels/slide45.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hyperlink" Target="https://glowscotland.sharepoint.com/:p:/r/sites/LCKAS2Science/Shared%20Documents/General/CLASS%20RESOURCES/Footprints%20Science/Physical%20processes/Properties%20of%20Waves.pptm?d=w5901974f42a64d94ac93081a1104bcdd&amp;csf=1&amp;web=1&amp;e=I1dSRA" TargetMode="External"/><Relationship Id="rId2" Type="http://schemas.openxmlformats.org/officeDocument/2006/relationships/image" Target="../media/image5.png"/><Relationship Id="rId1" Type="http://schemas.openxmlformats.org/officeDocument/2006/relationships/slideLayout" Target="../slideLayouts/slideLayout40.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physicsflashrepo.cyou/flash/int2/int2-wavesandoptics.html" TargetMode="External"/><Relationship Id="rId1" Type="http://schemas.openxmlformats.org/officeDocument/2006/relationships/slideLayout" Target="../slideLayouts/slideLayout40.xml"/></Relationships>
</file>

<file path=ppt/slides/_rels/slide48.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8.jpeg"/><Relationship Id="rId3" Type="http://schemas.openxmlformats.org/officeDocument/2006/relationships/image" Target="../media/image5.png"/><Relationship Id="rId7" Type="http://schemas.openxmlformats.org/officeDocument/2006/relationships/image" Target="../media/image53.png"/><Relationship Id="rId12" Type="http://schemas.openxmlformats.org/officeDocument/2006/relationships/image" Target="../media/image57.jpeg"/><Relationship Id="rId2" Type="http://schemas.openxmlformats.org/officeDocument/2006/relationships/notesSlide" Target="../notesSlides/notesSlide5.xml"/><Relationship Id="rId1" Type="http://schemas.openxmlformats.org/officeDocument/2006/relationships/slideLayout" Target="../slideLayouts/slideLayout40.xml"/><Relationship Id="rId6" Type="http://schemas.openxmlformats.org/officeDocument/2006/relationships/image" Target="../media/image52.jpeg"/><Relationship Id="rId11" Type="http://schemas.openxmlformats.org/officeDocument/2006/relationships/image" Target="../media/image56.jpeg"/><Relationship Id="rId5" Type="http://schemas.openxmlformats.org/officeDocument/2006/relationships/hyperlink" Target="http://www.safeoptions.co.uk/fisheyeinterface/ajax/gallery/product_id/1438/image_id/0/" TargetMode="External"/><Relationship Id="rId15" Type="http://schemas.openxmlformats.org/officeDocument/2006/relationships/image" Target="../media/image59.jpeg"/><Relationship Id="rId10" Type="http://schemas.openxmlformats.org/officeDocument/2006/relationships/image" Target="../media/image55.jpeg"/><Relationship Id="rId4" Type="http://schemas.openxmlformats.org/officeDocument/2006/relationships/image" Target="../media/image33.png"/><Relationship Id="rId9" Type="http://schemas.openxmlformats.org/officeDocument/2006/relationships/hyperlink" Target="http://www.safeoptions.co.uk/fisheyeinterface/ajax/gallery/product_id/1590/image_id/0/" TargetMode="External"/><Relationship Id="rId14" Type="http://schemas.openxmlformats.org/officeDocument/2006/relationships/hyperlink" Target="http://www.safeoptions.co.uk/fisheyeinterface/ajax/gallery/product_id/1377/image_id/0/"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png"/><Relationship Id="rId1" Type="http://schemas.openxmlformats.org/officeDocument/2006/relationships/slideLayout" Target="../slideLayouts/slideLayout40.xml"/><Relationship Id="rId5" Type="http://schemas.openxmlformats.org/officeDocument/2006/relationships/image" Target="../media/image62.png"/><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40.xml"/></Relationships>
</file>

<file path=ppt/slides/_rels/slide50.xml.rels><?xml version="1.0" encoding="UTF-8" standalone="yes"?>
<Relationships xmlns="http://schemas.openxmlformats.org/package/2006/relationships"><Relationship Id="rId3" Type="http://schemas.openxmlformats.org/officeDocument/2006/relationships/image" Target="../media/image63.gif"/><Relationship Id="rId2" Type="http://schemas.openxmlformats.org/officeDocument/2006/relationships/hyperlink" Target="https://www.youtube.com/watch?v=-H8HjxGtoXw" TargetMode="External"/><Relationship Id="rId1" Type="http://schemas.openxmlformats.org/officeDocument/2006/relationships/slideLayout" Target="../slideLayouts/slideLayout40.xml"/></Relationships>
</file>

<file path=ppt/slides/_rels/slide51.xml.rels><?xml version="1.0" encoding="UTF-8" standalone="yes"?>
<Relationships xmlns="http://schemas.openxmlformats.org/package/2006/relationships"><Relationship Id="rId2" Type="http://schemas.openxmlformats.org/officeDocument/2006/relationships/image" Target="../media/image64.gif"/><Relationship Id="rId1" Type="http://schemas.openxmlformats.org/officeDocument/2006/relationships/slideLayout" Target="../slideLayouts/slideLayout40.xml"/></Relationships>
</file>

<file path=ppt/slides/_rels/slide52.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diagramData" Target="../diagrams/data6.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40.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7.xml"/><Relationship Id="rId1" Type="http://schemas.openxmlformats.org/officeDocument/2006/relationships/slideLayout" Target="../slideLayouts/slideLayout40.xml"/><Relationship Id="rId4" Type="http://schemas.openxmlformats.org/officeDocument/2006/relationships/image" Target="../media/image65.png"/></Relationships>
</file>

<file path=ppt/slides/_rels/slide5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8.xml"/><Relationship Id="rId1" Type="http://schemas.openxmlformats.org/officeDocument/2006/relationships/slideLayout" Target="../slideLayouts/slideLayout40.xml"/></Relationships>
</file>

<file path=ppt/slides/_rels/slide5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4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40.xml"/></Relationships>
</file>

<file path=ppt/slides/_rels/slide5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40.xml"/></Relationships>
</file>

<file path=ppt/slides/_rels/slide5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40.xml"/><Relationship Id="rId4" Type="http://schemas.openxmlformats.org/officeDocument/2006/relationships/image" Target="../media/image73.png"/></Relationships>
</file>

<file path=ppt/slides/_rels/slide61.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image" Target="../media/image74.png"/><Relationship Id="rId1" Type="http://schemas.openxmlformats.org/officeDocument/2006/relationships/slideLayout" Target="../slideLayouts/slideLayout40.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 Id="rId9" Type="http://schemas.openxmlformats.org/officeDocument/2006/relationships/image" Target="../media/image81.png"/></Relationships>
</file>

<file path=ppt/slides/_rels/slide6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5.png"/><Relationship Id="rId1" Type="http://schemas.openxmlformats.org/officeDocument/2006/relationships/slideLayout" Target="../slideLayouts/slideLayout40.xml"/><Relationship Id="rId6" Type="http://schemas.openxmlformats.org/officeDocument/2006/relationships/hyperlink" Target="https://www.youtube.com/watch?v=zarxpu43-ls" TargetMode="External"/><Relationship Id="rId5" Type="http://schemas.openxmlformats.org/officeDocument/2006/relationships/image" Target="../media/image62.png"/><Relationship Id="rId4" Type="http://schemas.openxmlformats.org/officeDocument/2006/relationships/image" Target="../media/image83.png"/></Relationships>
</file>

<file path=ppt/slides/_rels/slide6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5.png"/><Relationship Id="rId1" Type="http://schemas.openxmlformats.org/officeDocument/2006/relationships/slideLayout" Target="../slideLayouts/slideLayout40.xml"/><Relationship Id="rId5" Type="http://schemas.openxmlformats.org/officeDocument/2006/relationships/image" Target="../media/image84.png"/><Relationship Id="rId4" Type="http://schemas.openxmlformats.org/officeDocument/2006/relationships/image" Target="../media/image62.png"/></Relationships>
</file>

<file path=ppt/slides/_rels/slide6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hyperlink" Target="https://glowscotland.sharepoint.com/:p:/r/sites/LCKAS2Science/Shared%20Documents/General/CLASS%20RESOURCES/Footprints%20Science/Physical%20processes/Properties%20of%20Waves.pptm?d=w5901974f42a64d94ac93081a1104bcdd&amp;csf=1&amp;web=1&amp;e=I1dSRA" TargetMode="External"/><Relationship Id="rId1" Type="http://schemas.openxmlformats.org/officeDocument/2006/relationships/slideLayout" Target="../slideLayouts/slideLayout40.xml"/><Relationship Id="rId5" Type="http://schemas.openxmlformats.org/officeDocument/2006/relationships/image" Target="../media/image87.png"/><Relationship Id="rId4" Type="http://schemas.openxmlformats.org/officeDocument/2006/relationships/image" Target="../media/image86.png"/></Relationships>
</file>

<file path=ppt/slides/_rels/slide65.xml.rels><?xml version="1.0" encoding="UTF-8" standalone="yes"?>
<Relationships xmlns="http://schemas.openxmlformats.org/package/2006/relationships"><Relationship Id="rId3" Type="http://schemas.openxmlformats.org/officeDocument/2006/relationships/image" Target="../media/image88.gif"/><Relationship Id="rId2" Type="http://schemas.openxmlformats.org/officeDocument/2006/relationships/image" Target="../media/image23.png"/><Relationship Id="rId1" Type="http://schemas.openxmlformats.org/officeDocument/2006/relationships/slideLayout" Target="../slideLayouts/slideLayout40.xml"/></Relationships>
</file>

<file path=ppt/slides/_rels/slide66.xml.rels><?xml version="1.0" encoding="UTF-8" standalone="yes"?>
<Relationships xmlns="http://schemas.openxmlformats.org/package/2006/relationships"><Relationship Id="rId2" Type="http://schemas.openxmlformats.org/officeDocument/2006/relationships/image" Target="../media/image89.gif"/><Relationship Id="rId1" Type="http://schemas.openxmlformats.org/officeDocument/2006/relationships/slideLayout" Target="../slideLayouts/slideLayout40.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7.xml"/><Relationship Id="rId1" Type="http://schemas.openxmlformats.org/officeDocument/2006/relationships/slideLayout" Target="../slideLayouts/slideLayout40.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6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90.png"/><Relationship Id="rId1" Type="http://schemas.openxmlformats.org/officeDocument/2006/relationships/slideLayout" Target="../slideLayouts/slideLayout40.xml"/><Relationship Id="rId4" Type="http://schemas.openxmlformats.org/officeDocument/2006/relationships/hyperlink" Target="https://screencast-o-matic.com/watch/crVTbI976x" TargetMode="External"/></Relationships>
</file>

<file path=ppt/slides/_rels/slide6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png"/><Relationship Id="rId1" Type="http://schemas.openxmlformats.org/officeDocument/2006/relationships/slideLayout" Target="../slideLayouts/slideLayout40.xml"/><Relationship Id="rId4" Type="http://schemas.openxmlformats.org/officeDocument/2006/relationships/image" Target="../media/image9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40.xml"/><Relationship Id="rId5" Type="http://schemas.openxmlformats.org/officeDocument/2006/relationships/image" Target="../media/image92.png"/><Relationship Id="rId4" Type="http://schemas.openxmlformats.org/officeDocument/2006/relationships/image" Target="../media/image62.png"/></Relationships>
</file>

<file path=ppt/slides/_rels/slide7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5.png"/><Relationship Id="rId1" Type="http://schemas.openxmlformats.org/officeDocument/2006/relationships/slideLayout" Target="../slideLayouts/slideLayout40.xml"/><Relationship Id="rId4" Type="http://schemas.openxmlformats.org/officeDocument/2006/relationships/image" Target="../media/image93.png"/></Relationships>
</file>

<file path=ppt/slides/_rels/slide72.xml.rels><?xml version="1.0" encoding="UTF-8" standalone="yes"?>
<Relationships xmlns="http://schemas.openxmlformats.org/package/2006/relationships"><Relationship Id="rId8" Type="http://schemas.openxmlformats.org/officeDocument/2006/relationships/hyperlink" Target="https://www.youtube.com/watch?v=evQsOFQju08" TargetMode="External"/><Relationship Id="rId3" Type="http://schemas.openxmlformats.org/officeDocument/2006/relationships/image" Target="../media/image94.png"/><Relationship Id="rId7" Type="http://schemas.openxmlformats.org/officeDocument/2006/relationships/hyperlink" Target="https://www.youtube.com/watch?v=KoUyMuMVJQY" TargetMode="External"/><Relationship Id="rId2" Type="http://schemas.openxmlformats.org/officeDocument/2006/relationships/hyperlink" Target="https://www.youtube.com/watch?v=2DVTgEvZBrA" TargetMode="External"/><Relationship Id="rId1" Type="http://schemas.openxmlformats.org/officeDocument/2006/relationships/slideLayout" Target="../slideLayouts/slideLayout40.xml"/><Relationship Id="rId6" Type="http://schemas.openxmlformats.org/officeDocument/2006/relationships/hyperlink" Target="https://www.youtube.com/watch?v=JDVVr6vEvbs" TargetMode="External"/><Relationship Id="rId5" Type="http://schemas.openxmlformats.org/officeDocument/2006/relationships/hyperlink" Target="https://www.youtube.com/watch?v=9OS-9pG1lT0" TargetMode="External"/><Relationship Id="rId4" Type="http://schemas.openxmlformats.org/officeDocument/2006/relationships/hyperlink" Target="https://www.youtube.com/watch?v=7lBtlGvS1Gc" TargetMode="External"/><Relationship Id="rId9" Type="http://schemas.openxmlformats.org/officeDocument/2006/relationships/hyperlink" Target="https://www.youtube.com/watch?v=af78RPi6ayE" TargetMode="External"/></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microsoft.com/office/2007/relationships/media" Target="../media/media6.mp4"/><Relationship Id="rId1" Type="http://schemas.openxmlformats.org/officeDocument/2006/relationships/video" Target="NULL" TargetMode="External"/><Relationship Id="rId6" Type="http://schemas.openxmlformats.org/officeDocument/2006/relationships/image" Target="../media/image95.png"/><Relationship Id="rId5" Type="http://schemas.openxmlformats.org/officeDocument/2006/relationships/image" Target="../media/image62.png"/><Relationship Id="rId4" Type="http://schemas.openxmlformats.org/officeDocument/2006/relationships/image" Target="../media/image5.png"/></Relationships>
</file>

<file path=ppt/slides/_rels/slide7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0.xml"/></Relationships>
</file>

<file path=ppt/slides/_rels/slide7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png"/><Relationship Id="rId1" Type="http://schemas.openxmlformats.org/officeDocument/2006/relationships/slideLayout" Target="../slideLayouts/slideLayout40.xml"/></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audio" Target="../media/media7.WAV"/><Relationship Id="rId1" Type="http://schemas.microsoft.com/office/2007/relationships/media" Target="../media/media7.WAV"/><Relationship Id="rId6" Type="http://schemas.openxmlformats.org/officeDocument/2006/relationships/image" Target="../media/image97.png"/><Relationship Id="rId5" Type="http://schemas.openxmlformats.org/officeDocument/2006/relationships/image" Target="../media/image96.jpeg"/><Relationship Id="rId4" Type="http://schemas.openxmlformats.org/officeDocument/2006/relationships/notesSlide" Target="../notesSlides/notesSlide10.xml"/></Relationships>
</file>

<file path=ppt/slides/_rels/slide77.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29.xml"/></Relationships>
</file>

<file path=ppt/slides/_rels/slide78.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29.xml"/></Relationships>
</file>

<file path=ppt/slides/_rels/slide7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png"/><Relationship Id="rId1" Type="http://schemas.openxmlformats.org/officeDocument/2006/relationships/slideLayout" Target="../slideLayouts/slideLayout29.xml"/><Relationship Id="rId4" Type="http://schemas.openxmlformats.org/officeDocument/2006/relationships/image" Target="../media/image100.pn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0.xml"/><Relationship Id="rId5" Type="http://schemas.openxmlformats.org/officeDocument/2006/relationships/hyperlink" Target="https://physicsflashrepo.cyou/flash/int2/int2-wavesandoptics.html" TargetMode="External"/><Relationship Id="rId4" Type="http://schemas.openxmlformats.org/officeDocument/2006/relationships/hyperlink" Target="https://physicsflashrepo.cyou/flash/physics-2-15/physics-2-15.html" TargetMode="External"/></Relationships>
</file>

<file path=ppt/slides/_rels/slide80.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81.xml.rels><?xml version="1.0" encoding="UTF-8" standalone="yes"?>
<Relationships xmlns="http://schemas.openxmlformats.org/package/2006/relationships"><Relationship Id="rId2" Type="http://schemas.openxmlformats.org/officeDocument/2006/relationships/image" Target="../media/image89.gif"/><Relationship Id="rId1" Type="http://schemas.openxmlformats.org/officeDocument/2006/relationships/slideLayout" Target="../slideLayouts/slideLayout40.xml"/></Relationships>
</file>

<file path=ppt/slides/_rels/slide8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png"/><Relationship Id="rId1" Type="http://schemas.openxmlformats.org/officeDocument/2006/relationships/slideLayout" Target="../slideLayouts/slideLayout29.xml"/><Relationship Id="rId4" Type="http://schemas.openxmlformats.org/officeDocument/2006/relationships/image" Target="../media/image102.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hyperlink" Target="https://physicsflashrepo.cyou/flash/physics-2-15/physics-2-15.html" TargetMode="External"/><Relationship Id="rId2" Type="http://schemas.openxmlformats.org/officeDocument/2006/relationships/image" Target="../media/image10.jpeg"/><Relationship Id="rId1" Type="http://schemas.openxmlformats.org/officeDocument/2006/relationships/slideLayout" Target="../slideLayouts/slideLayout40.xml"/><Relationship Id="rId5" Type="http://schemas.openxmlformats.org/officeDocument/2006/relationships/image" Target="../media/image12.png"/><Relationship Id="rId4" Type="http://schemas.openxmlformats.org/officeDocument/2006/relationships/hyperlink" Target="https://physicsflashrepo.cyou/flash/int2/int2-wavesandoptics.html" TargetMode="Externa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03.gif"/><Relationship Id="rId1" Type="http://schemas.openxmlformats.org/officeDocument/2006/relationships/slideLayout" Target="../slideLayouts/slideLayout29.xml"/></Relationships>
</file>

<file path=ppt/slides/_rels/slide92.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93.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9.xml"/></Relationships>
</file>

<file path=ppt/slides/_rels/slide94.xml.rels><?xml version="1.0" encoding="UTF-8" standalone="yes"?>
<Relationships xmlns="http://schemas.openxmlformats.org/package/2006/relationships"><Relationship Id="rId3" Type="http://schemas.openxmlformats.org/officeDocument/2006/relationships/image" Target="../media/image107.gif"/><Relationship Id="rId2" Type="http://schemas.openxmlformats.org/officeDocument/2006/relationships/image" Target="../media/image106.gif"/><Relationship Id="rId1" Type="http://schemas.openxmlformats.org/officeDocument/2006/relationships/slideLayout" Target="../slideLayouts/slideLayout40.xml"/></Relationships>
</file>

<file path=ppt/slides/_rels/slide95.xml.rels><?xml version="1.0" encoding="UTF-8" standalone="yes"?>
<Relationships xmlns="http://schemas.openxmlformats.org/package/2006/relationships"><Relationship Id="rId2" Type="http://schemas.openxmlformats.org/officeDocument/2006/relationships/hyperlink" Target="https://www.youtube.com/watch?v=YcedXDN6a88" TargetMode="External"/><Relationship Id="rId1" Type="http://schemas.openxmlformats.org/officeDocument/2006/relationships/slideLayout" Target="../slideLayouts/slideLayout29.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8" Type="http://schemas.openxmlformats.org/officeDocument/2006/relationships/hyperlink" Target="https://glowscotland.sharepoint.com/:p:/r/sites/LCKAS2Science/Shared%20Documents/General/CLASS%20RESOURCES/Footprints%20Science/Life%20Processes%20and%20Living%20Things/Sense%20Organs.ppt?d=w3b711d4f3f734cc4a006817c0b127fa5&amp;csf=1&amp;web=1&amp;e=0s1QuM" TargetMode="External"/><Relationship Id="rId3" Type="http://schemas.openxmlformats.org/officeDocument/2006/relationships/image" Target="../media/image108.png"/><Relationship Id="rId7" Type="http://schemas.openxmlformats.org/officeDocument/2006/relationships/image" Target="../media/image62.png"/><Relationship Id="rId2" Type="http://schemas.openxmlformats.org/officeDocument/2006/relationships/image" Target="../media/image5.png"/><Relationship Id="rId1" Type="http://schemas.openxmlformats.org/officeDocument/2006/relationships/slideLayout" Target="../slideLayouts/slideLayout40.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9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12.gif"/><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1C651-26B9-439C-8A8A-66F0D56BD672}"/>
              </a:ext>
            </a:extLst>
          </p:cNvPr>
          <p:cNvSpPr>
            <a:spLocks noGrp="1"/>
          </p:cNvSpPr>
          <p:nvPr>
            <p:ph type="title"/>
          </p:nvPr>
        </p:nvSpPr>
        <p:spPr>
          <a:xfrm>
            <a:off x="740063" y="221075"/>
            <a:ext cx="10515600" cy="1020704"/>
          </a:xfrm>
          <a:solidFill>
            <a:srgbClr val="FF0000"/>
          </a:solidFill>
        </p:spPr>
        <p:txBody>
          <a:bodyPr/>
          <a:lstStyle/>
          <a:p>
            <a:pPr algn="ctr">
              <a:lnSpc>
                <a:spcPct val="100000"/>
              </a:lnSpc>
            </a:pPr>
            <a:r>
              <a:rPr lang="en-GB" dirty="0"/>
              <a:t>Ready Respectful Safe</a:t>
            </a:r>
          </a:p>
        </p:txBody>
      </p:sp>
      <p:graphicFrame>
        <p:nvGraphicFramePr>
          <p:cNvPr id="4" name="Table 4">
            <a:extLst>
              <a:ext uri="{FF2B5EF4-FFF2-40B4-BE49-F238E27FC236}">
                <a16:creationId xmlns:a16="http://schemas.microsoft.com/office/drawing/2014/main" id="{089135A9-1183-47CD-9E3D-3BD7DD719BB0}"/>
              </a:ext>
            </a:extLst>
          </p:cNvPr>
          <p:cNvGraphicFramePr>
            <a:graphicFrameLocks noGrp="1"/>
          </p:cNvGraphicFramePr>
          <p:nvPr>
            <p:ph idx="1"/>
            <p:extLst>
              <p:ext uri="{D42A27DB-BD31-4B8C-83A1-F6EECF244321}">
                <p14:modId xmlns:p14="http://schemas.microsoft.com/office/powerpoint/2010/main" val="1374337518"/>
              </p:ext>
            </p:extLst>
          </p:nvPr>
        </p:nvGraphicFramePr>
        <p:xfrm>
          <a:off x="220518" y="1445037"/>
          <a:ext cx="11554691" cy="5047838"/>
        </p:xfrm>
        <a:graphic>
          <a:graphicData uri="http://schemas.openxmlformats.org/drawingml/2006/table">
            <a:tbl>
              <a:tblPr firstRow="1" bandRow="1">
                <a:tableStyleId>{00A15C55-8517-42AA-B614-E9B94910E393}</a:tableStyleId>
              </a:tblPr>
              <a:tblGrid>
                <a:gridCol w="3851564">
                  <a:extLst>
                    <a:ext uri="{9D8B030D-6E8A-4147-A177-3AD203B41FA5}">
                      <a16:colId xmlns:a16="http://schemas.microsoft.com/office/drawing/2014/main" val="2818075576"/>
                    </a:ext>
                  </a:extLst>
                </a:gridCol>
                <a:gridCol w="4919218">
                  <a:extLst>
                    <a:ext uri="{9D8B030D-6E8A-4147-A177-3AD203B41FA5}">
                      <a16:colId xmlns:a16="http://schemas.microsoft.com/office/drawing/2014/main" val="2855525176"/>
                    </a:ext>
                  </a:extLst>
                </a:gridCol>
                <a:gridCol w="2783909">
                  <a:extLst>
                    <a:ext uri="{9D8B030D-6E8A-4147-A177-3AD203B41FA5}">
                      <a16:colId xmlns:a16="http://schemas.microsoft.com/office/drawing/2014/main" val="2638866641"/>
                    </a:ext>
                  </a:extLst>
                </a:gridCol>
              </a:tblGrid>
              <a:tr h="392849">
                <a:tc>
                  <a:txBody>
                    <a:bodyPr/>
                    <a:lstStyle/>
                    <a:p>
                      <a:r>
                        <a:rPr lang="en-GB" dirty="0"/>
                        <a:t>Ready</a:t>
                      </a:r>
                    </a:p>
                  </a:txBody>
                  <a:tcPr/>
                </a:tc>
                <a:tc>
                  <a:txBody>
                    <a:bodyPr/>
                    <a:lstStyle/>
                    <a:p>
                      <a:r>
                        <a:rPr lang="en-GB" dirty="0"/>
                        <a:t>Respectful</a:t>
                      </a:r>
                    </a:p>
                  </a:txBody>
                  <a:tcPr/>
                </a:tc>
                <a:tc>
                  <a:txBody>
                    <a:bodyPr/>
                    <a:lstStyle/>
                    <a:p>
                      <a:r>
                        <a:rPr lang="en-GB" dirty="0"/>
                        <a:t>Safe</a:t>
                      </a:r>
                    </a:p>
                  </a:txBody>
                  <a:tcPr/>
                </a:tc>
                <a:extLst>
                  <a:ext uri="{0D108BD9-81ED-4DB2-BD59-A6C34878D82A}">
                    <a16:rowId xmlns:a16="http://schemas.microsoft.com/office/drawing/2014/main" val="1957304969"/>
                  </a:ext>
                </a:extLst>
              </a:tr>
              <a:tr h="968668">
                <a:tc>
                  <a:txBody>
                    <a:bodyPr/>
                    <a:lstStyle/>
                    <a:p>
                      <a:r>
                        <a:rPr lang="en-GB" sz="1800" b="1" kern="1200" dirty="0">
                          <a:solidFill>
                            <a:schemeClr val="dk1"/>
                          </a:solidFill>
                          <a:effectLst/>
                        </a:rPr>
                        <a:t>Enter the room quietly, calmly and on time;</a:t>
                      </a:r>
                      <a:r>
                        <a:rPr lang="en-GB" sz="1800" b="0" kern="1200" dirty="0">
                          <a:solidFill>
                            <a:schemeClr val="dk1"/>
                          </a:solidFill>
                          <a:effectLst/>
                        </a:rPr>
                        <a:t> </a:t>
                      </a:r>
                      <a:endParaRPr lang="en-GB" dirty="0">
                        <a:effectLst/>
                      </a:endParaRPr>
                    </a:p>
                  </a:txBody>
                  <a:tcPr/>
                </a:tc>
                <a:tc>
                  <a:txBody>
                    <a:bodyPr/>
                    <a:lstStyle/>
                    <a:p>
                      <a:r>
                        <a:rPr lang="en-GB" sz="1800" b="1" kern="1200" dirty="0">
                          <a:solidFill>
                            <a:schemeClr val="dk1"/>
                          </a:solidFill>
                          <a:effectLst/>
                        </a:rPr>
                        <a:t>Raise your hand, and wait for permission before speaking. </a:t>
                      </a:r>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chemeClr val="dk1"/>
                          </a:solidFill>
                          <a:effectLst/>
                        </a:rPr>
                        <a:t>Follow the teacher’s instructions. </a:t>
                      </a:r>
                      <a:endParaRPr lang="en-GB" dirty="0">
                        <a:effectLst/>
                      </a:endParaRPr>
                    </a:p>
                    <a:p>
                      <a:endParaRPr lang="en-GB" dirty="0"/>
                    </a:p>
                  </a:txBody>
                  <a:tcPr/>
                </a:tc>
                <a:extLst>
                  <a:ext uri="{0D108BD9-81ED-4DB2-BD59-A6C34878D82A}">
                    <a16:rowId xmlns:a16="http://schemas.microsoft.com/office/drawing/2014/main" val="382114039"/>
                  </a:ext>
                </a:extLst>
              </a:tr>
              <a:tr h="6780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chemeClr val="dk1"/>
                          </a:solidFill>
                          <a:effectLst/>
                        </a:rPr>
                        <a:t>Come prepared for the work with jotters and pen or pencil etc.</a:t>
                      </a:r>
                      <a:endParaRPr lang="en-GB" dirty="0">
                        <a:effectLst/>
                      </a:endParaRPr>
                    </a:p>
                  </a:txBody>
                  <a:tcPr/>
                </a:tc>
                <a:tc>
                  <a:txBody>
                    <a:bodyPr/>
                    <a:lstStyle/>
                    <a:p>
                      <a:r>
                        <a:rPr lang="en-GB" sz="1800" b="1" kern="1200" dirty="0">
                          <a:solidFill>
                            <a:schemeClr val="dk1"/>
                          </a:solidFill>
                          <a:effectLst/>
                        </a:rPr>
                        <a:t>Allow people to get on with their work. </a:t>
                      </a:r>
                      <a:endParaRPr lang="en-GB" dirty="0"/>
                    </a:p>
                  </a:txBody>
                  <a:tcPr/>
                </a:tc>
                <a:tc>
                  <a:txBody>
                    <a:bodyPr/>
                    <a:lstStyle/>
                    <a:p>
                      <a:r>
                        <a:rPr lang="en-GB" sz="1800" b="1" kern="1200" dirty="0">
                          <a:solidFill>
                            <a:schemeClr val="dk1"/>
                          </a:solidFill>
                          <a:effectLst/>
                        </a:rPr>
                        <a:t>Follow the laboratory rules</a:t>
                      </a:r>
                      <a:endParaRPr lang="en-GB" dirty="0"/>
                    </a:p>
                  </a:txBody>
                  <a:tcPr/>
                </a:tc>
                <a:extLst>
                  <a:ext uri="{0D108BD9-81ED-4DB2-BD59-A6C34878D82A}">
                    <a16:rowId xmlns:a16="http://schemas.microsoft.com/office/drawing/2014/main" val="3432841691"/>
                  </a:ext>
                </a:extLst>
              </a:tr>
              <a:tr h="9686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chemeClr val="dk1"/>
                          </a:solidFill>
                          <a:effectLst/>
                        </a:rPr>
                        <a:t>Complete all homework and hand it in on time</a:t>
                      </a:r>
                      <a:endParaRPr lang="en-GB" dirty="0">
                        <a:effectLst/>
                      </a:endParaRPr>
                    </a:p>
                  </a:txBody>
                  <a:tcPr/>
                </a:tc>
                <a:tc>
                  <a:txBody>
                    <a:bodyPr/>
                    <a:lstStyle/>
                    <a:p>
                      <a:r>
                        <a:rPr lang="en-GB" sz="1800" b="1" kern="1200" dirty="0">
                          <a:solidFill>
                            <a:schemeClr val="dk1"/>
                          </a:solidFill>
                          <a:effectLst/>
                        </a:rPr>
                        <a:t>No Put Downs</a:t>
                      </a:r>
                      <a:endParaRPr lang="en-GB" b="1" dirty="0"/>
                    </a:p>
                  </a:txBody>
                  <a:tcPr/>
                </a:tc>
                <a:tc>
                  <a:txBody>
                    <a:bodyPr/>
                    <a:lstStyle/>
                    <a:p>
                      <a:r>
                        <a:rPr lang="en-GB" b="1" dirty="0"/>
                        <a:t>Do not touch equipment that is not part of your work</a:t>
                      </a:r>
                    </a:p>
                  </a:txBody>
                  <a:tcPr/>
                </a:tc>
                <a:extLst>
                  <a:ext uri="{0D108BD9-81ED-4DB2-BD59-A6C34878D82A}">
                    <a16:rowId xmlns:a16="http://schemas.microsoft.com/office/drawing/2014/main" val="176533697"/>
                  </a:ext>
                </a:extLst>
              </a:tr>
              <a:tr h="6780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chemeClr val="dk1"/>
                          </a:solidFill>
                          <a:effectLst/>
                        </a:rPr>
                        <a:t>Pay attention</a:t>
                      </a:r>
                      <a:endParaRPr lang="en-GB" dirty="0"/>
                    </a:p>
                    <a:p>
                      <a:endParaRPr lang="en-GB" dirty="0">
                        <a:effectLst/>
                      </a:endParaRPr>
                    </a:p>
                  </a:txBody>
                  <a:tcPr/>
                </a:tc>
                <a:tc>
                  <a:txBody>
                    <a:bodyPr/>
                    <a:lstStyle/>
                    <a:p>
                      <a:r>
                        <a:rPr lang="en-GB" sz="1800" b="1" kern="1200" dirty="0">
                          <a:solidFill>
                            <a:schemeClr val="dk1"/>
                          </a:solidFill>
                          <a:effectLst/>
                        </a:rPr>
                        <a:t>Not deface jotters, desks folders, etc.</a:t>
                      </a:r>
                      <a:endParaRPr lang="en-GB" dirty="0"/>
                    </a:p>
                  </a:txBody>
                  <a:tcPr/>
                </a:tc>
                <a:tc>
                  <a:txBody>
                    <a:bodyPr/>
                    <a:lstStyle/>
                    <a:p>
                      <a:endParaRPr lang="en-GB"/>
                    </a:p>
                  </a:txBody>
                  <a:tcPr/>
                </a:tc>
                <a:extLst>
                  <a:ext uri="{0D108BD9-81ED-4DB2-BD59-A6C34878D82A}">
                    <a16:rowId xmlns:a16="http://schemas.microsoft.com/office/drawing/2014/main" val="3529818115"/>
                  </a:ext>
                </a:extLst>
              </a:tr>
              <a:tr h="3928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effectLst/>
                      </a:endParaRPr>
                    </a:p>
                  </a:txBody>
                  <a:tcPr/>
                </a:tc>
                <a:tc>
                  <a:txBody>
                    <a:bodyPr/>
                    <a:lstStyle/>
                    <a:p>
                      <a:r>
                        <a:rPr lang="en-GB" sz="1800" b="1" kern="1200" dirty="0">
                          <a:solidFill>
                            <a:schemeClr val="dk1"/>
                          </a:solidFill>
                          <a:effectLst/>
                        </a:rPr>
                        <a:t>Pay attention</a:t>
                      </a:r>
                      <a:endParaRPr lang="en-GB" dirty="0"/>
                    </a:p>
                  </a:txBody>
                  <a:tcPr/>
                </a:tc>
                <a:tc>
                  <a:txBody>
                    <a:bodyPr/>
                    <a:lstStyle/>
                    <a:p>
                      <a:endParaRPr lang="en-GB"/>
                    </a:p>
                  </a:txBody>
                  <a:tcPr/>
                </a:tc>
                <a:extLst>
                  <a:ext uri="{0D108BD9-81ED-4DB2-BD59-A6C34878D82A}">
                    <a16:rowId xmlns:a16="http://schemas.microsoft.com/office/drawing/2014/main" val="3323615838"/>
                  </a:ext>
                </a:extLst>
              </a:tr>
              <a:tr h="9686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effectLst/>
                      </a:endParaRPr>
                    </a:p>
                  </a:txBody>
                  <a:tcPr/>
                </a:tc>
                <a:tc>
                  <a:txBody>
                    <a:bodyPr/>
                    <a:lstStyle/>
                    <a:p>
                      <a:r>
                        <a:rPr lang="en-GB" sz="1800" b="1" kern="1200" dirty="0">
                          <a:solidFill>
                            <a:schemeClr val="dk1"/>
                          </a:solidFill>
                          <a:effectLst/>
                        </a:rPr>
                        <a:t>At the end of a lesson, when told to do so, pack away quietly, place stools under the desk and leave in an orderly manner.</a:t>
                      </a:r>
                      <a:r>
                        <a:rPr lang="en-GB" sz="1800" kern="1200" dirty="0">
                          <a:solidFill>
                            <a:schemeClr val="dk1"/>
                          </a:solidFill>
                          <a:effectLst/>
                        </a:rPr>
                        <a:t> </a:t>
                      </a:r>
                      <a:endParaRPr lang="en-GB" dirty="0"/>
                    </a:p>
                  </a:txBody>
                  <a:tcPr/>
                </a:tc>
                <a:tc>
                  <a:txBody>
                    <a:bodyPr/>
                    <a:lstStyle/>
                    <a:p>
                      <a:endParaRPr lang="en-GB" dirty="0"/>
                    </a:p>
                  </a:txBody>
                  <a:tcPr/>
                </a:tc>
                <a:extLst>
                  <a:ext uri="{0D108BD9-81ED-4DB2-BD59-A6C34878D82A}">
                    <a16:rowId xmlns:a16="http://schemas.microsoft.com/office/drawing/2014/main" val="223034771"/>
                  </a:ext>
                </a:extLst>
              </a:tr>
            </a:tbl>
          </a:graphicData>
        </a:graphic>
      </p:graphicFrame>
      <p:sp>
        <p:nvSpPr>
          <p:cNvPr id="3" name="Slide Number Placeholder 2">
            <a:extLst>
              <a:ext uri="{FF2B5EF4-FFF2-40B4-BE49-F238E27FC236}">
                <a16:creationId xmlns:a16="http://schemas.microsoft.com/office/drawing/2014/main" id="{D022B164-6E25-D9C2-90CD-678D09465014}"/>
              </a:ext>
            </a:extLst>
          </p:cNvPr>
          <p:cNvSpPr>
            <a:spLocks noGrp="1"/>
          </p:cNvSpPr>
          <p:nvPr>
            <p:ph type="sldNum" sz="quarter" idx="12"/>
          </p:nvPr>
        </p:nvSpPr>
        <p:spPr/>
        <p:txBody>
          <a:bodyPr/>
          <a:lstStyle/>
          <a:p>
            <a:fld id="{25F4D205-A511-4D9F-BF18-0E193C9B365C}" type="slidenum">
              <a:rPr lang="en-GB" smtClean="0"/>
              <a:pPr/>
              <a:t>1</a:t>
            </a:fld>
            <a:endParaRPr lang="en-GB" dirty="0"/>
          </a:p>
        </p:txBody>
      </p:sp>
    </p:spTree>
    <p:extLst>
      <p:ext uri="{BB962C8B-B14F-4D97-AF65-F5344CB8AC3E}">
        <p14:creationId xmlns:p14="http://schemas.microsoft.com/office/powerpoint/2010/main" val="514900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7F3B61-7EA2-08C1-7244-81B44094180F}"/>
              </a:ext>
            </a:extLst>
          </p:cNvPr>
          <p:cNvSpPr>
            <a:spLocks noGrp="1"/>
          </p:cNvSpPr>
          <p:nvPr>
            <p:ph type="sldNum" sz="quarter" idx="12"/>
          </p:nvPr>
        </p:nvSpPr>
        <p:spPr/>
        <p:txBody>
          <a:bodyPr>
            <a:normAutofit/>
          </a:bodyPr>
          <a:lstStyle/>
          <a:p>
            <a:pPr>
              <a:spcAft>
                <a:spcPts val="600"/>
              </a:spcAft>
            </a:pPr>
            <a:fld id="{25F4D205-A511-4D9F-BF18-0E193C9B365C}" type="slidenum">
              <a:rPr lang="en-GB" smtClean="0">
                <a:solidFill>
                  <a:srgbClr val="FFFFFF"/>
                </a:solidFill>
              </a:rPr>
              <a:pPr>
                <a:spcAft>
                  <a:spcPts val="600"/>
                </a:spcAft>
              </a:pPr>
              <a:t>10</a:t>
            </a:fld>
            <a:endParaRPr lang="en-GB">
              <a:solidFill>
                <a:srgbClr val="FFFFFF"/>
              </a:solidFill>
            </a:endParaRPr>
          </a:p>
        </p:txBody>
      </p:sp>
      <p:pic>
        <p:nvPicPr>
          <p:cNvPr id="5" name="Picture 4">
            <a:extLst>
              <a:ext uri="{FF2B5EF4-FFF2-40B4-BE49-F238E27FC236}">
                <a16:creationId xmlns:a16="http://schemas.microsoft.com/office/drawing/2014/main" id="{B998853C-397E-E347-2A19-6FB3C341F931}"/>
              </a:ext>
            </a:extLst>
          </p:cNvPr>
          <p:cNvPicPr>
            <a:picLocks noChangeAspect="1"/>
          </p:cNvPicPr>
          <p:nvPr/>
        </p:nvPicPr>
        <p:blipFill>
          <a:blip r:embed="rId2"/>
          <a:stretch>
            <a:fillRect/>
          </a:stretch>
        </p:blipFill>
        <p:spPr>
          <a:xfrm>
            <a:off x="165671" y="250825"/>
            <a:ext cx="10679179" cy="6356350"/>
          </a:xfrm>
          <a:prstGeom prst="rect">
            <a:avLst/>
          </a:prstGeom>
        </p:spPr>
      </p:pic>
      <p:sp>
        <p:nvSpPr>
          <p:cNvPr id="3" name="Rectangle 2"/>
          <p:cNvSpPr/>
          <p:nvPr/>
        </p:nvSpPr>
        <p:spPr>
          <a:xfrm rot="2145122">
            <a:off x="9206567" y="647467"/>
            <a:ext cx="2998192" cy="923330"/>
          </a:xfrm>
          <a:prstGeom prst="rect">
            <a:avLst/>
          </a:prstGeom>
          <a:noFill/>
        </p:spPr>
        <p:txBody>
          <a:bodyPr wrap="none" lIns="91440" tIns="45720" rIns="91440" bIns="45720">
            <a:spAutoFit/>
          </a:bodyPr>
          <a:lstStyle/>
          <a:p>
            <a:pPr algn="ct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Draw me!</a:t>
            </a:r>
          </a:p>
        </p:txBody>
      </p:sp>
    </p:spTree>
    <p:extLst>
      <p:ext uri="{BB962C8B-B14F-4D97-AF65-F5344CB8AC3E}">
        <p14:creationId xmlns:p14="http://schemas.microsoft.com/office/powerpoint/2010/main" val="197556863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1E734-34CA-08EC-642E-C62A151F4496}"/>
              </a:ext>
            </a:extLst>
          </p:cNvPr>
          <p:cNvSpPr>
            <a:spLocks noGrp="1"/>
          </p:cNvSpPr>
          <p:nvPr>
            <p:ph type="title"/>
          </p:nvPr>
        </p:nvSpPr>
        <p:spPr>
          <a:xfrm>
            <a:off x="4715933" y="256530"/>
            <a:ext cx="6562293" cy="706139"/>
          </a:xfrm>
          <a:solidFill>
            <a:srgbClr val="0F9AA1"/>
          </a:solidFill>
        </p:spPr>
        <p:txBody>
          <a:bodyPr/>
          <a:lstStyle/>
          <a:p>
            <a:r>
              <a:rPr lang="en-GB" dirty="0"/>
              <a:t>EYE bingo</a:t>
            </a:r>
          </a:p>
        </p:txBody>
      </p:sp>
      <p:sp>
        <p:nvSpPr>
          <p:cNvPr id="3" name="Content Placeholder 2">
            <a:extLst>
              <a:ext uri="{FF2B5EF4-FFF2-40B4-BE49-F238E27FC236}">
                <a16:creationId xmlns:a16="http://schemas.microsoft.com/office/drawing/2014/main" id="{3C7CCC71-B873-2FBC-E7D6-8E99C2DBB6C3}"/>
              </a:ext>
            </a:extLst>
          </p:cNvPr>
          <p:cNvSpPr>
            <a:spLocks noGrp="1"/>
          </p:cNvSpPr>
          <p:nvPr>
            <p:ph idx="1"/>
          </p:nvPr>
        </p:nvSpPr>
        <p:spPr>
          <a:xfrm>
            <a:off x="338374" y="962669"/>
            <a:ext cx="11148582" cy="1586839"/>
          </a:xfrm>
        </p:spPr>
        <p:txBody>
          <a:bodyPr/>
          <a:lstStyle/>
          <a:p>
            <a:r>
              <a:rPr lang="en-GB" dirty="0"/>
              <a:t>Make a grid as shown, choose 9 words to put in the grid. Your teacher will give you some definitions, cross off the ones that the teacher describes and put your hand up when you get a row.</a:t>
            </a:r>
          </a:p>
        </p:txBody>
      </p:sp>
      <p:sp>
        <p:nvSpPr>
          <p:cNvPr id="4" name="Slide Number Placeholder 3">
            <a:extLst>
              <a:ext uri="{FF2B5EF4-FFF2-40B4-BE49-F238E27FC236}">
                <a16:creationId xmlns:a16="http://schemas.microsoft.com/office/drawing/2014/main" id="{33DC1BF7-AE23-34B0-CD8C-4E91BAD9FD58}"/>
              </a:ext>
            </a:extLst>
          </p:cNvPr>
          <p:cNvSpPr>
            <a:spLocks noGrp="1"/>
          </p:cNvSpPr>
          <p:nvPr>
            <p:ph type="sldNum" sz="quarter" idx="12"/>
          </p:nvPr>
        </p:nvSpPr>
        <p:spPr/>
        <p:txBody>
          <a:bodyPr/>
          <a:lstStyle/>
          <a:p>
            <a:fld id="{25F4D205-A511-4D9F-BF18-0E193C9B365C}" type="slidenum">
              <a:rPr lang="en-GB" smtClean="0"/>
              <a:pPr/>
              <a:t>100</a:t>
            </a:fld>
            <a:endParaRPr lang="en-GB" dirty="0"/>
          </a:p>
        </p:txBody>
      </p:sp>
      <p:pic>
        <p:nvPicPr>
          <p:cNvPr id="5" name="Picture 4">
            <a:extLst>
              <a:ext uri="{FF2B5EF4-FFF2-40B4-BE49-F238E27FC236}">
                <a16:creationId xmlns:a16="http://schemas.microsoft.com/office/drawing/2014/main" id="{08825E38-35EE-6754-1AD0-76E152BB39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341" y="2140111"/>
            <a:ext cx="2857500" cy="4762500"/>
          </a:xfrm>
          <a:prstGeom prst="rect">
            <a:avLst/>
          </a:prstGeom>
        </p:spPr>
      </p:pic>
      <p:sp>
        <p:nvSpPr>
          <p:cNvPr id="6" name="Rectangle 5">
            <a:extLst>
              <a:ext uri="{FF2B5EF4-FFF2-40B4-BE49-F238E27FC236}">
                <a16:creationId xmlns:a16="http://schemas.microsoft.com/office/drawing/2014/main" id="{CDAE3EB6-877E-FC61-C1FD-8311D7D97B42}"/>
              </a:ext>
            </a:extLst>
          </p:cNvPr>
          <p:cNvSpPr/>
          <p:nvPr/>
        </p:nvSpPr>
        <p:spPr>
          <a:xfrm>
            <a:off x="507707" y="156852"/>
            <a:ext cx="2686954" cy="923330"/>
          </a:xfrm>
          <a:prstGeom prst="rect">
            <a:avLst/>
          </a:prstGeom>
          <a:noFill/>
        </p:spPr>
        <p:txBody>
          <a:bodyPr wrap="none" lIns="91440" tIns="45720" rIns="91440" bIns="45720">
            <a:spAutoFit/>
          </a:bodyPr>
          <a:lstStyle/>
          <a:p>
            <a:pPr algn="ctr">
              <a:spcAft>
                <a:spcPts val="600"/>
              </a:spcAft>
            </a:pPr>
            <a:r>
              <a:rPr lang="en-US" sz="5400" b="1" cap="none" spc="0">
                <a:ln w="13462">
                  <a:solidFill>
                    <a:schemeClr val="bg1"/>
                  </a:solidFill>
                  <a:prstDash val="solid"/>
                </a:ln>
                <a:solidFill>
                  <a:schemeClr val="tx1">
                    <a:lumMod val="85000"/>
                    <a:lumOff val="15000"/>
                  </a:schemeClr>
                </a:solidFill>
                <a:effectLst>
                  <a:outerShdw dist="38100" dir="2700000" algn="bl" rotWithShape="0">
                    <a:schemeClr val="accent5"/>
                  </a:outerShdw>
                </a:effectLst>
              </a:rPr>
              <a:t>Lesson </a:t>
            </a:r>
            <a:r>
              <a:rPr lang="en-US" sz="5400" b="1" cap="none" spc="0">
                <a:ln w="13462">
                  <a:solidFill>
                    <a:schemeClr val="bg1"/>
                  </a:solidFill>
                  <a:prstDash val="solid"/>
                </a:ln>
                <a:solidFill>
                  <a:schemeClr val="accent2"/>
                </a:solidFill>
                <a:effectLst>
                  <a:outerShdw dist="38100" dir="2700000" algn="bl" rotWithShape="0">
                    <a:schemeClr val="accent5"/>
                  </a:outerShdw>
                </a:effectLst>
              </a:rPr>
              <a:t>7</a:t>
            </a:r>
            <a:endParaRPr lang="en-US" sz="5400" b="1" cap="none" spc="0" dirty="0">
              <a:ln w="13462">
                <a:solidFill>
                  <a:schemeClr val="bg1"/>
                </a:solidFill>
                <a:prstDash val="solid"/>
              </a:ln>
              <a:solidFill>
                <a:schemeClr val="accent2"/>
              </a:solidFill>
              <a:effectLst>
                <a:outerShdw dist="38100" dir="2700000" algn="bl" rotWithShape="0">
                  <a:schemeClr val="accent5"/>
                </a:outerShdw>
              </a:effectLst>
            </a:endParaRPr>
          </a:p>
        </p:txBody>
      </p:sp>
      <p:sp>
        <p:nvSpPr>
          <p:cNvPr id="7" name="Content Placeholder 2">
            <a:extLst>
              <a:ext uri="{FF2B5EF4-FFF2-40B4-BE49-F238E27FC236}">
                <a16:creationId xmlns:a16="http://schemas.microsoft.com/office/drawing/2014/main" id="{3EA474B6-2AFC-A713-FEDA-922BA1286FAA}"/>
              </a:ext>
            </a:extLst>
          </p:cNvPr>
          <p:cNvSpPr txBox="1">
            <a:spLocks/>
          </p:cNvSpPr>
          <p:nvPr/>
        </p:nvSpPr>
        <p:spPr>
          <a:xfrm>
            <a:off x="2843807" y="2133599"/>
            <a:ext cx="2498659" cy="4359615"/>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r>
              <a:rPr lang="en-GB" dirty="0"/>
              <a:t>Retina</a:t>
            </a:r>
          </a:p>
          <a:p>
            <a:r>
              <a:rPr lang="en-GB" dirty="0"/>
              <a:t>Sclera</a:t>
            </a:r>
          </a:p>
          <a:p>
            <a:r>
              <a:rPr lang="en-GB" dirty="0"/>
              <a:t>Fovea</a:t>
            </a:r>
          </a:p>
          <a:p>
            <a:r>
              <a:rPr lang="en-GB" dirty="0"/>
              <a:t>Cornea</a:t>
            </a:r>
          </a:p>
          <a:p>
            <a:r>
              <a:rPr lang="en-GB" dirty="0"/>
              <a:t>Iris</a:t>
            </a:r>
          </a:p>
          <a:p>
            <a:r>
              <a:rPr lang="en-GB" dirty="0"/>
              <a:t>Pupil</a:t>
            </a:r>
          </a:p>
          <a:p>
            <a:r>
              <a:rPr lang="en-GB" dirty="0"/>
              <a:t>Lens</a:t>
            </a:r>
          </a:p>
          <a:p>
            <a:r>
              <a:rPr lang="en-GB" dirty="0"/>
              <a:t>Optic nerve</a:t>
            </a:r>
          </a:p>
          <a:p>
            <a:endParaRPr lang="en-GB" dirty="0"/>
          </a:p>
        </p:txBody>
      </p:sp>
      <p:sp>
        <p:nvSpPr>
          <p:cNvPr id="8" name="Content Placeholder 2">
            <a:extLst>
              <a:ext uri="{FF2B5EF4-FFF2-40B4-BE49-F238E27FC236}">
                <a16:creationId xmlns:a16="http://schemas.microsoft.com/office/drawing/2014/main" id="{1F13A6AA-DED2-34F8-3620-4B67B967024D}"/>
              </a:ext>
            </a:extLst>
          </p:cNvPr>
          <p:cNvSpPr txBox="1">
            <a:spLocks/>
          </p:cNvSpPr>
          <p:nvPr/>
        </p:nvSpPr>
        <p:spPr>
          <a:xfrm>
            <a:off x="5096933" y="2140111"/>
            <a:ext cx="3191933" cy="4359615"/>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r>
              <a:rPr lang="en-GB" dirty="0"/>
              <a:t>Tear duct</a:t>
            </a:r>
          </a:p>
          <a:p>
            <a:r>
              <a:rPr lang="en-GB" dirty="0"/>
              <a:t>Aqueous humour</a:t>
            </a:r>
          </a:p>
          <a:p>
            <a:r>
              <a:rPr lang="en-GB" dirty="0"/>
              <a:t>Vitreous humour</a:t>
            </a:r>
          </a:p>
          <a:p>
            <a:r>
              <a:rPr lang="en-GB" dirty="0"/>
              <a:t>Eyelid</a:t>
            </a:r>
          </a:p>
          <a:p>
            <a:r>
              <a:rPr lang="en-GB" dirty="0"/>
              <a:t>Eye brow</a:t>
            </a:r>
          </a:p>
          <a:p>
            <a:r>
              <a:rPr lang="en-GB" dirty="0"/>
              <a:t>Ciliary muscle</a:t>
            </a:r>
          </a:p>
          <a:p>
            <a:r>
              <a:rPr lang="en-GB" dirty="0"/>
              <a:t>brain</a:t>
            </a:r>
          </a:p>
          <a:p>
            <a:endParaRPr lang="en-GB" dirty="0"/>
          </a:p>
        </p:txBody>
      </p:sp>
      <p:graphicFrame>
        <p:nvGraphicFramePr>
          <p:cNvPr id="10" name="Table 5">
            <a:extLst>
              <a:ext uri="{FF2B5EF4-FFF2-40B4-BE49-F238E27FC236}">
                <a16:creationId xmlns:a16="http://schemas.microsoft.com/office/drawing/2014/main" id="{2EC0BEE2-2196-0AE6-8419-41AD80F4DF32}"/>
              </a:ext>
            </a:extLst>
          </p:cNvPr>
          <p:cNvGraphicFramePr>
            <a:graphicFrameLocks noGrp="1"/>
          </p:cNvGraphicFramePr>
          <p:nvPr/>
        </p:nvGraphicFramePr>
        <p:xfrm>
          <a:off x="7847899" y="2781843"/>
          <a:ext cx="3744417" cy="1944216"/>
        </p:xfrm>
        <a:graphic>
          <a:graphicData uri="http://schemas.openxmlformats.org/drawingml/2006/table">
            <a:tbl>
              <a:tblPr firstRow="1" bandRow="1">
                <a:tableStyleId>{5C22544A-7EE6-4342-B048-85BDC9FD1C3A}</a:tableStyleId>
              </a:tblPr>
              <a:tblGrid>
                <a:gridCol w="1248139">
                  <a:extLst>
                    <a:ext uri="{9D8B030D-6E8A-4147-A177-3AD203B41FA5}">
                      <a16:colId xmlns:a16="http://schemas.microsoft.com/office/drawing/2014/main" val="2730464235"/>
                    </a:ext>
                  </a:extLst>
                </a:gridCol>
                <a:gridCol w="1248139">
                  <a:extLst>
                    <a:ext uri="{9D8B030D-6E8A-4147-A177-3AD203B41FA5}">
                      <a16:colId xmlns:a16="http://schemas.microsoft.com/office/drawing/2014/main" val="1833098380"/>
                    </a:ext>
                  </a:extLst>
                </a:gridCol>
                <a:gridCol w="1248139">
                  <a:extLst>
                    <a:ext uri="{9D8B030D-6E8A-4147-A177-3AD203B41FA5}">
                      <a16:colId xmlns:a16="http://schemas.microsoft.com/office/drawing/2014/main" val="3671347708"/>
                    </a:ext>
                  </a:extLst>
                </a:gridCol>
              </a:tblGrid>
              <a:tr h="648072">
                <a:tc>
                  <a:txBody>
                    <a:bodyPr/>
                    <a:lstStyle/>
                    <a:p>
                      <a:endParaRPr lang="en-GB"/>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50774941"/>
                  </a:ext>
                </a:extLst>
              </a:tr>
              <a:tr h="648072">
                <a:tc>
                  <a:txBody>
                    <a:bodyPr/>
                    <a:lstStyle/>
                    <a:p>
                      <a:endParaRPr lang="en-GB"/>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10593195"/>
                  </a:ext>
                </a:extLst>
              </a:tr>
              <a:tr h="648072">
                <a:tc>
                  <a:txBody>
                    <a:bodyPr/>
                    <a:lstStyle/>
                    <a:p>
                      <a:endParaRPr lang="en-GB"/>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dirty="0"/>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94800233"/>
                  </a:ext>
                </a:extLst>
              </a:tr>
            </a:tbl>
          </a:graphicData>
        </a:graphic>
      </p:graphicFrame>
    </p:spTree>
    <p:extLst>
      <p:ext uri="{BB962C8B-B14F-4D97-AF65-F5344CB8AC3E}">
        <p14:creationId xmlns:p14="http://schemas.microsoft.com/office/powerpoint/2010/main" val="190481114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8FE65CB-EFD8-497D-A30A-093E20EACB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D103829-5C0C-4544-DD09-D17EA8605CC6}"/>
              </a:ext>
            </a:extLst>
          </p:cNvPr>
          <p:cNvPicPr>
            <a:picLocks noChangeAspect="1"/>
          </p:cNvPicPr>
          <p:nvPr/>
        </p:nvPicPr>
        <p:blipFill>
          <a:blip r:embed="rId2"/>
          <a:stretch>
            <a:fillRect/>
          </a:stretch>
        </p:blipFill>
        <p:spPr>
          <a:xfrm>
            <a:off x="1203663" y="618517"/>
            <a:ext cx="5789083" cy="5629884"/>
          </a:xfrm>
          <a:prstGeom prst="roundRect">
            <a:avLst>
              <a:gd name="adj" fmla="val 298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3" name="Picture 12">
            <a:extLst>
              <a:ext uri="{FF2B5EF4-FFF2-40B4-BE49-F238E27FC236}">
                <a16:creationId xmlns:a16="http://schemas.microsoft.com/office/drawing/2014/main" id="{E3265C2A-0A58-43AD-A406-8F4478E2875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D3F2C53-873A-1DEC-5BF3-83AC8631B418}"/>
              </a:ext>
            </a:extLst>
          </p:cNvPr>
          <p:cNvSpPr>
            <a:spLocks noGrp="1"/>
          </p:cNvSpPr>
          <p:nvPr>
            <p:ph type="title"/>
          </p:nvPr>
        </p:nvSpPr>
        <p:spPr>
          <a:xfrm>
            <a:off x="7196667" y="640832"/>
            <a:ext cx="4351869" cy="993236"/>
          </a:xfrm>
          <a:solidFill>
            <a:schemeClr val="accent1"/>
          </a:solidFill>
        </p:spPr>
        <p:txBody>
          <a:bodyPr>
            <a:normAutofit/>
          </a:bodyPr>
          <a:lstStyle/>
          <a:p>
            <a:r>
              <a:rPr lang="en-GB" dirty="0"/>
              <a:t>Eye defects</a:t>
            </a:r>
          </a:p>
        </p:txBody>
      </p:sp>
      <p:sp>
        <p:nvSpPr>
          <p:cNvPr id="3" name="Content Placeholder 2">
            <a:extLst>
              <a:ext uri="{FF2B5EF4-FFF2-40B4-BE49-F238E27FC236}">
                <a16:creationId xmlns:a16="http://schemas.microsoft.com/office/drawing/2014/main" id="{0C7AFC82-FB4A-1A5D-55CA-D582DDB66AA8}"/>
              </a:ext>
            </a:extLst>
          </p:cNvPr>
          <p:cNvSpPr>
            <a:spLocks noGrp="1"/>
          </p:cNvSpPr>
          <p:nvPr>
            <p:ph idx="1"/>
          </p:nvPr>
        </p:nvSpPr>
        <p:spPr>
          <a:xfrm>
            <a:off x="7391400" y="2367092"/>
            <a:ext cx="4157136" cy="3881309"/>
          </a:xfrm>
        </p:spPr>
        <p:txBody>
          <a:bodyPr>
            <a:normAutofit/>
          </a:bodyPr>
          <a:lstStyle/>
          <a:p>
            <a:r>
              <a:rPr lang="en-GB" sz="1800" dirty="0"/>
              <a:t>Find out about some  eye defects, long and short sight (hyperopia  and myopia)</a:t>
            </a:r>
          </a:p>
          <a:p>
            <a:r>
              <a:rPr lang="en-GB" sz="1800" dirty="0"/>
              <a:t>Find out about colour deficiency (colour blindness)</a:t>
            </a:r>
          </a:p>
          <a:p>
            <a:r>
              <a:rPr lang="en-GB" sz="1800" dirty="0"/>
              <a:t>Correct long and short sight</a:t>
            </a:r>
          </a:p>
          <a:p>
            <a:r>
              <a:rPr lang="en-GB" sz="1800" dirty="0"/>
              <a:t>Test your sight for colour-blindness</a:t>
            </a:r>
          </a:p>
        </p:txBody>
      </p:sp>
      <p:sp>
        <p:nvSpPr>
          <p:cNvPr id="4" name="Slide Number Placeholder 3">
            <a:extLst>
              <a:ext uri="{FF2B5EF4-FFF2-40B4-BE49-F238E27FC236}">
                <a16:creationId xmlns:a16="http://schemas.microsoft.com/office/drawing/2014/main" id="{F18C9460-5C1B-C6C4-E1D3-0FB486A0A8FB}"/>
              </a:ext>
            </a:extLst>
          </p:cNvPr>
          <p:cNvSpPr>
            <a:spLocks noGrp="1"/>
          </p:cNvSpPr>
          <p:nvPr>
            <p:ph type="sldNum" sz="quarter" idx="12"/>
          </p:nvPr>
        </p:nvSpPr>
        <p:spPr>
          <a:xfrm>
            <a:off x="10514011" y="6265130"/>
            <a:ext cx="764215" cy="365125"/>
          </a:xfrm>
        </p:spPr>
        <p:txBody>
          <a:bodyPr>
            <a:normAutofit/>
          </a:bodyPr>
          <a:lstStyle/>
          <a:p>
            <a:pPr>
              <a:spcAft>
                <a:spcPts val="600"/>
              </a:spcAft>
            </a:pPr>
            <a:fld id="{25F4D205-A511-4D9F-BF18-0E193C9B365C}" type="slidenum">
              <a:rPr lang="en-GB" smtClean="0"/>
              <a:pPr>
                <a:spcAft>
                  <a:spcPts val="600"/>
                </a:spcAft>
              </a:pPr>
              <a:t>101</a:t>
            </a:fld>
            <a:endParaRPr lang="en-GB"/>
          </a:p>
        </p:txBody>
      </p:sp>
      <p:sp>
        <p:nvSpPr>
          <p:cNvPr id="7" name="Rectangle 6">
            <a:extLst>
              <a:ext uri="{FF2B5EF4-FFF2-40B4-BE49-F238E27FC236}">
                <a16:creationId xmlns:a16="http://schemas.microsoft.com/office/drawing/2014/main" id="{1463D83D-E20A-5DC4-29B9-737379E48B4E}"/>
              </a:ext>
            </a:extLst>
          </p:cNvPr>
          <p:cNvSpPr/>
          <p:nvPr/>
        </p:nvSpPr>
        <p:spPr>
          <a:xfrm>
            <a:off x="560199" y="436252"/>
            <a:ext cx="2686954" cy="923330"/>
          </a:xfrm>
          <a:prstGeom prst="rect">
            <a:avLst/>
          </a:prstGeom>
          <a:noFill/>
        </p:spPr>
        <p:txBody>
          <a:bodyPr wrap="none" lIns="91440" tIns="45720" rIns="91440" bIns="45720">
            <a:spAutoFit/>
          </a:bodyPr>
          <a:lstStyle/>
          <a:p>
            <a:pPr algn="ctr">
              <a:spcAft>
                <a:spcPts val="600"/>
              </a:spcAft>
            </a:pP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Lesson </a:t>
            </a:r>
            <a:r>
              <a:rPr lang="en-US" sz="5400" b="1" cap="none" spc="0" dirty="0">
                <a:ln w="13462">
                  <a:solidFill>
                    <a:schemeClr val="bg1"/>
                  </a:solidFill>
                  <a:prstDash val="solid"/>
                </a:ln>
                <a:solidFill>
                  <a:srgbClr val="00B0F0"/>
                </a:solidFill>
                <a:effectLst>
                  <a:outerShdw dist="38100" dir="2700000" algn="bl" rotWithShape="0">
                    <a:schemeClr val="accent5"/>
                  </a:outerShdw>
                </a:effectLst>
              </a:rPr>
              <a:t>7</a:t>
            </a:r>
          </a:p>
        </p:txBody>
      </p:sp>
    </p:spTree>
    <p:extLst>
      <p:ext uri="{BB962C8B-B14F-4D97-AF65-F5344CB8AC3E}">
        <p14:creationId xmlns:p14="http://schemas.microsoft.com/office/powerpoint/2010/main" val="257241429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B1981535-B5AA-4E0C-ACE5-925CC19B20F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BF97D060-AA7E-4411-BA62-28BD1EBD55D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Rectangle 14">
            <a:extLst>
              <a:ext uri="{FF2B5EF4-FFF2-40B4-BE49-F238E27FC236}">
                <a16:creationId xmlns:a16="http://schemas.microsoft.com/office/drawing/2014/main" id="{47155C6E-91BF-431D-9052-685726DFE7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29B92EA-70A3-4CD0-A35F-D144D7F0F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F87CFBA8-37E2-14EC-515C-8AB492332B16}"/>
              </a:ext>
            </a:extLst>
          </p:cNvPr>
          <p:cNvPicPr>
            <a:picLocks noChangeAspect="1"/>
          </p:cNvPicPr>
          <p:nvPr/>
        </p:nvPicPr>
        <p:blipFill>
          <a:blip r:embed="rId4"/>
          <a:stretch>
            <a:fillRect/>
          </a:stretch>
        </p:blipFill>
        <p:spPr>
          <a:xfrm>
            <a:off x="717850" y="471954"/>
            <a:ext cx="8697083" cy="5674846"/>
          </a:xfrm>
          <a:prstGeom prst="rect">
            <a:avLst/>
          </a:prstGeom>
        </p:spPr>
      </p:pic>
      <p:sp>
        <p:nvSpPr>
          <p:cNvPr id="4" name="Slide Number Placeholder 3">
            <a:extLst>
              <a:ext uri="{FF2B5EF4-FFF2-40B4-BE49-F238E27FC236}">
                <a16:creationId xmlns:a16="http://schemas.microsoft.com/office/drawing/2014/main" id="{9E7F5445-E350-61B4-10F5-2BAB01CF263C}"/>
              </a:ext>
            </a:extLst>
          </p:cNvPr>
          <p:cNvSpPr>
            <a:spLocks noGrp="1"/>
          </p:cNvSpPr>
          <p:nvPr>
            <p:ph type="sldNum" sz="quarter" idx="12"/>
          </p:nvPr>
        </p:nvSpPr>
        <p:spPr/>
        <p:txBody>
          <a:bodyPr/>
          <a:lstStyle/>
          <a:p>
            <a:pPr>
              <a:spcAft>
                <a:spcPts val="600"/>
              </a:spcAft>
            </a:pPr>
            <a:fld id="{25F4D205-A511-4D9F-BF18-0E193C9B365C}" type="slidenum">
              <a:rPr lang="en-GB" smtClean="0"/>
              <a:pPr>
                <a:spcAft>
                  <a:spcPts val="600"/>
                </a:spcAft>
              </a:pPr>
              <a:t>102</a:t>
            </a:fld>
            <a:endParaRPr lang="en-GB"/>
          </a:p>
        </p:txBody>
      </p:sp>
      <p:grpSp>
        <p:nvGrpSpPr>
          <p:cNvPr id="12" name="Group 11">
            <a:extLst>
              <a:ext uri="{FF2B5EF4-FFF2-40B4-BE49-F238E27FC236}">
                <a16:creationId xmlns:a16="http://schemas.microsoft.com/office/drawing/2014/main" id="{02F736D7-D7C8-53C0-F864-7F6B3A192C45}"/>
              </a:ext>
            </a:extLst>
          </p:cNvPr>
          <p:cNvGrpSpPr/>
          <p:nvPr/>
        </p:nvGrpSpPr>
        <p:grpSpPr>
          <a:xfrm>
            <a:off x="812801" y="973666"/>
            <a:ext cx="8983131" cy="440267"/>
            <a:chOff x="812801" y="973666"/>
            <a:chExt cx="8983131" cy="440267"/>
          </a:xfrm>
        </p:grpSpPr>
        <p:sp>
          <p:nvSpPr>
            <p:cNvPr id="7" name="TextBox 6">
              <a:extLst>
                <a:ext uri="{FF2B5EF4-FFF2-40B4-BE49-F238E27FC236}">
                  <a16:creationId xmlns:a16="http://schemas.microsoft.com/office/drawing/2014/main" id="{C7EC7E51-A1EA-D82F-1E7B-7ADD44F80D92}"/>
                </a:ext>
              </a:extLst>
            </p:cNvPr>
            <p:cNvSpPr txBox="1"/>
            <p:nvPr/>
          </p:nvSpPr>
          <p:spPr>
            <a:xfrm>
              <a:off x="4495800" y="973666"/>
              <a:ext cx="745066" cy="338554"/>
            </a:xfrm>
            <a:prstGeom prst="rect">
              <a:avLst/>
            </a:prstGeom>
            <a:solidFill>
              <a:schemeClr val="bg1"/>
            </a:solidFill>
          </p:spPr>
          <p:txBody>
            <a:bodyPr wrap="square" rtlCol="0">
              <a:spAutoFit/>
            </a:bodyPr>
            <a:lstStyle/>
            <a:p>
              <a:r>
                <a:rPr lang="en-GB" sz="1600" dirty="0"/>
                <a:t>refract</a:t>
              </a:r>
            </a:p>
          </p:txBody>
        </p:sp>
        <p:sp>
          <p:nvSpPr>
            <p:cNvPr id="8" name="TextBox 7">
              <a:extLst>
                <a:ext uri="{FF2B5EF4-FFF2-40B4-BE49-F238E27FC236}">
                  <a16:creationId xmlns:a16="http://schemas.microsoft.com/office/drawing/2014/main" id="{A08C4EC0-DFDC-138B-0872-7B78E4FEA30E}"/>
                </a:ext>
              </a:extLst>
            </p:cNvPr>
            <p:cNvSpPr txBox="1"/>
            <p:nvPr/>
          </p:nvSpPr>
          <p:spPr>
            <a:xfrm>
              <a:off x="8797511" y="973666"/>
              <a:ext cx="998421" cy="338554"/>
            </a:xfrm>
            <a:prstGeom prst="rect">
              <a:avLst/>
            </a:prstGeom>
            <a:solidFill>
              <a:schemeClr val="bg1"/>
            </a:solidFill>
          </p:spPr>
          <p:txBody>
            <a:bodyPr wrap="square" rtlCol="0">
              <a:spAutoFit/>
            </a:bodyPr>
            <a:lstStyle/>
            <a:p>
              <a:r>
                <a:rPr lang="en-GB" sz="1600" dirty="0"/>
                <a:t>refraction</a:t>
              </a:r>
            </a:p>
          </p:txBody>
        </p:sp>
        <p:cxnSp>
          <p:nvCxnSpPr>
            <p:cNvPr id="10" name="Straight Connector 9">
              <a:extLst>
                <a:ext uri="{FF2B5EF4-FFF2-40B4-BE49-F238E27FC236}">
                  <a16:creationId xmlns:a16="http://schemas.microsoft.com/office/drawing/2014/main" id="{AE738B9D-EAF8-7A75-D0EC-D3DCD87A3005}"/>
                </a:ext>
              </a:extLst>
            </p:cNvPr>
            <p:cNvCxnSpPr/>
            <p:nvPr/>
          </p:nvCxnSpPr>
          <p:spPr>
            <a:xfrm>
              <a:off x="812801" y="1413933"/>
              <a:ext cx="745066" cy="0"/>
            </a:xfrm>
            <a:prstGeom prst="line">
              <a:avLst/>
            </a:prstGeom>
            <a:ln w="19050"/>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7868538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1593D-BCD3-E836-C5A6-F35F25155A02}"/>
              </a:ext>
            </a:extLst>
          </p:cNvPr>
          <p:cNvSpPr>
            <a:spLocks noGrp="1"/>
          </p:cNvSpPr>
          <p:nvPr>
            <p:ph type="title"/>
          </p:nvPr>
        </p:nvSpPr>
        <p:spPr>
          <a:xfrm>
            <a:off x="589560" y="856180"/>
            <a:ext cx="4560584" cy="1128068"/>
          </a:xfrm>
          <a:solidFill>
            <a:schemeClr val="accent1">
              <a:lumMod val="60000"/>
              <a:lumOff val="40000"/>
            </a:schemeClr>
          </a:solidFill>
        </p:spPr>
        <p:txBody>
          <a:bodyPr anchor="ctr">
            <a:normAutofit/>
          </a:bodyPr>
          <a:lstStyle/>
          <a:p>
            <a:r>
              <a:rPr lang="en-GB" sz="3700" dirty="0"/>
              <a:t>Short-sightedness/ myopia</a:t>
            </a:r>
          </a:p>
        </p:txBody>
      </p:sp>
      <p:sp>
        <p:nvSpPr>
          <p:cNvPr id="3" name="Content Placeholder 2">
            <a:extLst>
              <a:ext uri="{FF2B5EF4-FFF2-40B4-BE49-F238E27FC236}">
                <a16:creationId xmlns:a16="http://schemas.microsoft.com/office/drawing/2014/main" id="{03973A98-28CF-FAE0-CF4E-29FAFA1EDABB}"/>
              </a:ext>
            </a:extLst>
          </p:cNvPr>
          <p:cNvSpPr>
            <a:spLocks noGrp="1"/>
          </p:cNvSpPr>
          <p:nvPr>
            <p:ph idx="1"/>
          </p:nvPr>
        </p:nvSpPr>
        <p:spPr>
          <a:xfrm>
            <a:off x="590719" y="2330505"/>
            <a:ext cx="5262097" cy="3979585"/>
          </a:xfrm>
        </p:spPr>
        <p:txBody>
          <a:bodyPr anchor="ctr">
            <a:normAutofit lnSpcReduction="10000"/>
          </a:bodyPr>
          <a:lstStyle/>
          <a:p>
            <a:r>
              <a:rPr lang="en-GB" sz="2000" dirty="0">
                <a:hlinkClick r:id="rId2"/>
              </a:rPr>
              <a:t>https://www.youtube.com/watch?v=2DVTgEvZBrA</a:t>
            </a:r>
            <a:r>
              <a:rPr lang="en-GB" sz="2000" dirty="0"/>
              <a:t> Tim &amp; Moby</a:t>
            </a:r>
            <a:br>
              <a:rPr lang="en-GB" sz="2000" dirty="0"/>
            </a:br>
            <a:endParaRPr lang="en-GB" sz="2000" dirty="0"/>
          </a:p>
          <a:p>
            <a:r>
              <a:rPr lang="en-GB" sz="2000" b="0" i="0" dirty="0">
                <a:effectLst/>
                <a:latin typeface="arial" panose="020B0604020202020204" pitchFamily="34" charset="0"/>
              </a:rPr>
              <a:t>is </a:t>
            </a:r>
            <a:r>
              <a:rPr lang="en-GB" sz="2000" b="1" i="0" dirty="0">
                <a:effectLst/>
                <a:latin typeface="arial" panose="020B0604020202020204" pitchFamily="34" charset="0"/>
              </a:rPr>
              <a:t>a common vision condition in which you can see objects near to you clearly, but objects farther away are blurry</a:t>
            </a:r>
            <a:r>
              <a:rPr lang="en-GB" sz="2000" b="0" i="0" dirty="0">
                <a:effectLst/>
                <a:latin typeface="arial" panose="020B0604020202020204" pitchFamily="34" charset="0"/>
              </a:rPr>
              <a:t>. </a:t>
            </a:r>
            <a:r>
              <a:rPr lang="en-GB" sz="2000" b="0" i="0" cap="none" dirty="0">
                <a:effectLst/>
                <a:latin typeface="arial" panose="020B0604020202020204" pitchFamily="34" charset="0"/>
              </a:rPr>
              <a:t>it occurs when the shape of your eye causes light rays to refract incorrectly, focusing images in front of your retina instead of on your retina</a:t>
            </a:r>
            <a:endParaRPr lang="en-GB" sz="2000" dirty="0"/>
          </a:p>
        </p:txBody>
      </p:sp>
      <p:sp>
        <p:nvSpPr>
          <p:cNvPr id="5" name="Slide Number Placeholder 4">
            <a:extLst>
              <a:ext uri="{FF2B5EF4-FFF2-40B4-BE49-F238E27FC236}">
                <a16:creationId xmlns:a16="http://schemas.microsoft.com/office/drawing/2014/main" id="{9906709A-892C-4E30-7AF6-FE082E890AAF}"/>
              </a:ext>
            </a:extLst>
          </p:cNvPr>
          <p:cNvSpPr>
            <a:spLocks noGrp="1"/>
          </p:cNvSpPr>
          <p:nvPr>
            <p:ph type="sldNum" sz="quarter" idx="12"/>
          </p:nvPr>
        </p:nvSpPr>
        <p:spPr/>
        <p:txBody>
          <a:bodyPr/>
          <a:lstStyle/>
          <a:p>
            <a:fld id="{25F4D205-A511-4D9F-BF18-0E193C9B365C}" type="slidenum">
              <a:rPr lang="en-GB" smtClean="0"/>
              <a:pPr/>
              <a:t>103</a:t>
            </a:fld>
            <a:endParaRPr lang="en-GB"/>
          </a:p>
        </p:txBody>
      </p:sp>
      <p:pic>
        <p:nvPicPr>
          <p:cNvPr id="50178" name="Picture 2" descr="Nearsightedness - Symptoms and causes - Mayo Clinic">
            <a:extLst>
              <a:ext uri="{FF2B5EF4-FFF2-40B4-BE49-F238E27FC236}">
                <a16:creationId xmlns:a16="http://schemas.microsoft.com/office/drawing/2014/main" id="{67E2DAA0-ADEA-4813-F388-643462A36A5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697" r="2555" b="1"/>
          <a:stretch/>
        </p:blipFill>
        <p:spPr bwMode="auto">
          <a:xfrm>
            <a:off x="5977788" y="799352"/>
            <a:ext cx="5425410" cy="5259296"/>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D03B21EA-4456-6C00-3B5B-31B1E9431120}"/>
              </a:ext>
            </a:extLst>
          </p:cNvPr>
          <p:cNvSpPr txBox="1"/>
          <p:nvPr/>
        </p:nvSpPr>
        <p:spPr>
          <a:xfrm>
            <a:off x="496824" y="2006704"/>
            <a:ext cx="6096000" cy="646331"/>
          </a:xfrm>
          <a:prstGeom prst="rect">
            <a:avLst/>
          </a:prstGeom>
          <a:noFill/>
        </p:spPr>
        <p:txBody>
          <a:bodyPr wrap="square">
            <a:spAutoFit/>
          </a:bodyPr>
          <a:lstStyle/>
          <a:p>
            <a:r>
              <a:rPr lang="en-GB" dirty="0">
                <a:hlinkClick r:id="rId4"/>
              </a:rPr>
              <a:t>https://www.nhs.uk/conditions/short-sightedness/</a:t>
            </a:r>
            <a:endParaRPr lang="en-GB" dirty="0"/>
          </a:p>
          <a:p>
            <a:endParaRPr lang="en-GB" dirty="0"/>
          </a:p>
        </p:txBody>
      </p:sp>
    </p:spTree>
    <p:extLst>
      <p:ext uri="{BB962C8B-B14F-4D97-AF65-F5344CB8AC3E}">
        <p14:creationId xmlns:p14="http://schemas.microsoft.com/office/powerpoint/2010/main" val="335333856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1593D-BCD3-E836-C5A6-F35F25155A02}"/>
              </a:ext>
            </a:extLst>
          </p:cNvPr>
          <p:cNvSpPr>
            <a:spLocks noGrp="1"/>
          </p:cNvSpPr>
          <p:nvPr>
            <p:ph type="title"/>
          </p:nvPr>
        </p:nvSpPr>
        <p:spPr>
          <a:xfrm>
            <a:off x="645064" y="525982"/>
            <a:ext cx="4282983" cy="1200361"/>
          </a:xfrm>
          <a:solidFill>
            <a:schemeClr val="accent1">
              <a:lumMod val="60000"/>
              <a:lumOff val="40000"/>
            </a:schemeClr>
          </a:solidFill>
        </p:spPr>
        <p:txBody>
          <a:bodyPr anchor="b">
            <a:normAutofit fontScale="90000"/>
          </a:bodyPr>
          <a:lstStyle/>
          <a:p>
            <a:r>
              <a:rPr lang="en-GB" sz="3600" dirty="0"/>
              <a:t>long-sightedness/ hyperopia</a:t>
            </a:r>
          </a:p>
        </p:txBody>
      </p:sp>
      <p:sp>
        <p:nvSpPr>
          <p:cNvPr id="3" name="Content Placeholder 2">
            <a:extLst>
              <a:ext uri="{FF2B5EF4-FFF2-40B4-BE49-F238E27FC236}">
                <a16:creationId xmlns:a16="http://schemas.microsoft.com/office/drawing/2014/main" id="{03973A98-28CF-FAE0-CF4E-29FAFA1EDABB}"/>
              </a:ext>
            </a:extLst>
          </p:cNvPr>
          <p:cNvSpPr>
            <a:spLocks noGrp="1"/>
          </p:cNvSpPr>
          <p:nvPr>
            <p:ph idx="1"/>
          </p:nvPr>
        </p:nvSpPr>
        <p:spPr>
          <a:xfrm>
            <a:off x="645066" y="2031101"/>
            <a:ext cx="5342672" cy="3511943"/>
          </a:xfrm>
        </p:spPr>
        <p:txBody>
          <a:bodyPr anchor="ctr">
            <a:normAutofit/>
          </a:bodyPr>
          <a:lstStyle/>
          <a:p>
            <a:r>
              <a:rPr lang="en-GB" sz="1800" dirty="0">
                <a:hlinkClick r:id="rId2"/>
              </a:rPr>
              <a:t>https://www.youtube.com/watch?v=2DVTgEvZBrA</a:t>
            </a:r>
            <a:br>
              <a:rPr lang="en-GB" sz="1800" dirty="0"/>
            </a:br>
            <a:endParaRPr lang="en-GB" sz="1800" dirty="0"/>
          </a:p>
          <a:p>
            <a:r>
              <a:rPr lang="en-GB" sz="1800" b="0" i="0" dirty="0">
                <a:effectLst/>
                <a:latin typeface="arial" panose="020B0604020202020204" pitchFamily="34" charset="0"/>
              </a:rPr>
              <a:t>Long-sighted </a:t>
            </a:r>
            <a:r>
              <a:rPr lang="en-GB" sz="1800" b="1" i="0" dirty="0">
                <a:effectLst/>
                <a:latin typeface="arial" panose="020B0604020202020204" pitchFamily="34" charset="0"/>
              </a:rPr>
              <a:t>(hyperopia) is a common vision condition in which you can see distant objects clearly, but objects nearby may be blurry. </a:t>
            </a:r>
            <a:endParaRPr lang="en-GB" sz="1800" dirty="0"/>
          </a:p>
        </p:txBody>
      </p:sp>
      <p:sp>
        <p:nvSpPr>
          <p:cNvPr id="5" name="Slide Number Placeholder 4">
            <a:extLst>
              <a:ext uri="{FF2B5EF4-FFF2-40B4-BE49-F238E27FC236}">
                <a16:creationId xmlns:a16="http://schemas.microsoft.com/office/drawing/2014/main" id="{E3C1F4BE-969C-F5EF-E2F3-9296AAFCDCF6}"/>
              </a:ext>
            </a:extLst>
          </p:cNvPr>
          <p:cNvSpPr>
            <a:spLocks noGrp="1"/>
          </p:cNvSpPr>
          <p:nvPr>
            <p:ph type="sldNum" sz="quarter" idx="12"/>
          </p:nvPr>
        </p:nvSpPr>
        <p:spPr/>
        <p:txBody>
          <a:bodyPr/>
          <a:lstStyle/>
          <a:p>
            <a:fld id="{25F4D205-A511-4D9F-BF18-0E193C9B365C}" type="slidenum">
              <a:rPr lang="en-GB" smtClean="0"/>
              <a:pPr/>
              <a:t>104</a:t>
            </a:fld>
            <a:endParaRPr lang="en-GB"/>
          </a:p>
        </p:txBody>
      </p:sp>
      <p:pic>
        <p:nvPicPr>
          <p:cNvPr id="51202" name="Picture 2" descr="Farsightedness - Symptoms and causes - Mayo Clinic">
            <a:extLst>
              <a:ext uri="{FF2B5EF4-FFF2-40B4-BE49-F238E27FC236}">
                <a16:creationId xmlns:a16="http://schemas.microsoft.com/office/drawing/2014/main" id="{2FDF60B2-6677-B8E3-9622-E095C67E99F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987738" y="1061358"/>
            <a:ext cx="5628018" cy="4502414"/>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D16D9C67-3378-0A57-AF43-229A84B48F32}"/>
              </a:ext>
            </a:extLst>
          </p:cNvPr>
          <p:cNvSpPr txBox="1"/>
          <p:nvPr/>
        </p:nvSpPr>
        <p:spPr>
          <a:xfrm>
            <a:off x="6251116" y="5918076"/>
            <a:ext cx="6096000" cy="507831"/>
          </a:xfrm>
          <a:prstGeom prst="rect">
            <a:avLst/>
          </a:prstGeom>
          <a:noFill/>
        </p:spPr>
        <p:txBody>
          <a:bodyPr wrap="square">
            <a:spAutoFit/>
          </a:bodyPr>
          <a:lstStyle/>
          <a:p>
            <a:r>
              <a:rPr lang="en-GB" sz="900" dirty="0">
                <a:hlinkClick r:id="rId4"/>
              </a:rPr>
              <a:t>https://www.mayoclinic.org/diseases-conditions/farsightedness/symptoms-causes/syc-20372495</a:t>
            </a:r>
            <a:endParaRPr lang="en-GB" sz="900" dirty="0"/>
          </a:p>
          <a:p>
            <a:endParaRPr lang="en-GB" dirty="0"/>
          </a:p>
        </p:txBody>
      </p:sp>
    </p:spTree>
    <p:extLst>
      <p:ext uri="{BB962C8B-B14F-4D97-AF65-F5344CB8AC3E}">
        <p14:creationId xmlns:p14="http://schemas.microsoft.com/office/powerpoint/2010/main" val="131826081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20" name="Rectangle 12">
            <a:extLst>
              <a:ext uri="{FF2B5EF4-FFF2-40B4-BE49-F238E27FC236}">
                <a16:creationId xmlns:a16="http://schemas.microsoft.com/office/drawing/2014/main" id="{4F7D3D9C-B868-41E0-AC6B-0CEDDA3D9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
            <a:extLst>
              <a:ext uri="{FF2B5EF4-FFF2-40B4-BE49-F238E27FC236}">
                <a16:creationId xmlns:a16="http://schemas.microsoft.com/office/drawing/2014/main" id="{3EFBBCCA-E851-463D-A9E1-5F35DF6B314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7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8D066583-EB4C-AAE3-B2E2-097A3AA89CFE}"/>
              </a:ext>
            </a:extLst>
          </p:cNvPr>
          <p:cNvPicPr>
            <a:picLocks noChangeAspect="1"/>
          </p:cNvPicPr>
          <p:nvPr/>
        </p:nvPicPr>
        <p:blipFill rotWithShape="1">
          <a:blip r:embed="rId3"/>
          <a:srcRect t="4686" r="4" b="5855"/>
          <a:stretch/>
        </p:blipFill>
        <p:spPr>
          <a:xfrm>
            <a:off x="8157374" y="1"/>
            <a:ext cx="4034626" cy="3428999"/>
          </a:xfrm>
          <a:prstGeom prst="rect">
            <a:avLst/>
          </a:prstGeom>
        </p:spPr>
      </p:pic>
      <p:pic>
        <p:nvPicPr>
          <p:cNvPr id="8" name="Picture 7">
            <a:extLst>
              <a:ext uri="{FF2B5EF4-FFF2-40B4-BE49-F238E27FC236}">
                <a16:creationId xmlns:a16="http://schemas.microsoft.com/office/drawing/2014/main" id="{7E211DC2-4303-FD3E-A7D7-58FDEEF6CB84}"/>
              </a:ext>
            </a:extLst>
          </p:cNvPr>
          <p:cNvPicPr>
            <a:picLocks noChangeAspect="1"/>
          </p:cNvPicPr>
          <p:nvPr/>
        </p:nvPicPr>
        <p:blipFill rotWithShape="1">
          <a:blip r:embed="rId4"/>
          <a:srcRect r="4" b="10541"/>
          <a:stretch/>
        </p:blipFill>
        <p:spPr>
          <a:xfrm>
            <a:off x="8157371" y="3428999"/>
            <a:ext cx="4034629" cy="3429000"/>
          </a:xfrm>
          <a:prstGeom prst="rect">
            <a:avLst/>
          </a:prstGeom>
        </p:spPr>
      </p:pic>
      <p:cxnSp>
        <p:nvCxnSpPr>
          <p:cNvPr id="23" name="Straight Connector 16">
            <a:extLst>
              <a:ext uri="{FF2B5EF4-FFF2-40B4-BE49-F238E27FC236}">
                <a16:creationId xmlns:a16="http://schemas.microsoft.com/office/drawing/2014/main" id="{5376D860-CEDA-4A40-8599-DCA4E19C5F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57371" y="3433232"/>
            <a:ext cx="3995298" cy="0"/>
          </a:xfrm>
          <a:prstGeom prst="line">
            <a:avLst/>
          </a:prstGeom>
          <a:ln w="82550" cap="sq">
            <a:solidFill>
              <a:srgbClr val="D9D9D9"/>
            </a:solidFill>
            <a:miter lim="800000"/>
          </a:ln>
          <a:scene3d>
            <a:camera prst="orthographicFront"/>
            <a:lightRig rig="threePt" dir="t">
              <a:rot lat="0" lon="0" rev="2700000"/>
            </a:lightRig>
          </a:scene3d>
          <a:sp3d contourW="6350">
            <a:bevelT h="38100"/>
            <a:contourClr>
              <a:srgbClr val="BFBFBF"/>
            </a:contourClr>
          </a:sp3d>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1C2FA0C4-B80E-4B2A-A964-E3C69A88F9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60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45DEC4C6-A336-46AE-991C-4D3A6073A6B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8F29783-0520-BE1E-E670-6AD1FDC76ECE}"/>
              </a:ext>
            </a:extLst>
          </p:cNvPr>
          <p:cNvSpPr>
            <a:spLocks noGrp="1"/>
          </p:cNvSpPr>
          <p:nvPr>
            <p:ph type="title"/>
          </p:nvPr>
        </p:nvSpPr>
        <p:spPr>
          <a:xfrm>
            <a:off x="913776" y="618518"/>
            <a:ext cx="6672886" cy="681774"/>
          </a:xfrm>
          <a:solidFill>
            <a:schemeClr val="accent1">
              <a:lumMod val="60000"/>
              <a:lumOff val="40000"/>
            </a:schemeClr>
          </a:solidFill>
        </p:spPr>
        <p:txBody>
          <a:bodyPr>
            <a:normAutofit/>
          </a:bodyPr>
          <a:lstStyle/>
          <a:p>
            <a:r>
              <a:rPr lang="en-GB" dirty="0"/>
              <a:t>Colour deficiency</a:t>
            </a:r>
          </a:p>
        </p:txBody>
      </p:sp>
      <p:sp>
        <p:nvSpPr>
          <p:cNvPr id="3" name="Content Placeholder 2">
            <a:extLst>
              <a:ext uri="{FF2B5EF4-FFF2-40B4-BE49-F238E27FC236}">
                <a16:creationId xmlns:a16="http://schemas.microsoft.com/office/drawing/2014/main" id="{93EEDEF5-7515-C033-5BF4-13DACD619ECD}"/>
              </a:ext>
            </a:extLst>
          </p:cNvPr>
          <p:cNvSpPr>
            <a:spLocks noGrp="1"/>
          </p:cNvSpPr>
          <p:nvPr>
            <p:ph idx="1"/>
          </p:nvPr>
        </p:nvSpPr>
        <p:spPr>
          <a:xfrm>
            <a:off x="913774" y="2367092"/>
            <a:ext cx="6672887" cy="3424107"/>
          </a:xfrm>
        </p:spPr>
        <p:txBody>
          <a:bodyPr>
            <a:normAutofit/>
          </a:bodyPr>
          <a:lstStyle/>
          <a:p>
            <a:endParaRPr lang="en-GB" dirty="0">
              <a:hlinkClick r:id="rId6"/>
            </a:endParaRPr>
          </a:p>
          <a:p>
            <a:r>
              <a:rPr lang="en-GB" dirty="0">
                <a:hlinkClick r:id="rId6"/>
              </a:rPr>
              <a:t>https://www.hopkinsallchildrens.org/Patients-Families/Health-Library/HealthDocNew/What-It-s-Like-to-Be-Color-Blind</a:t>
            </a:r>
            <a:endParaRPr lang="en-GB" dirty="0"/>
          </a:p>
          <a:p>
            <a:r>
              <a:rPr lang="en-GB" dirty="0">
                <a:hlinkClick r:id="rId7"/>
              </a:rPr>
              <a:t>https://www.verywellhealth.com/what-do-color-blind-people-see-5092522</a:t>
            </a:r>
            <a:endParaRPr lang="en-GB" dirty="0"/>
          </a:p>
          <a:p>
            <a:endParaRPr lang="en-GB" dirty="0"/>
          </a:p>
        </p:txBody>
      </p:sp>
      <p:sp>
        <p:nvSpPr>
          <p:cNvPr id="4" name="Slide Number Placeholder 3">
            <a:extLst>
              <a:ext uri="{FF2B5EF4-FFF2-40B4-BE49-F238E27FC236}">
                <a16:creationId xmlns:a16="http://schemas.microsoft.com/office/drawing/2014/main" id="{CD8C962D-772E-5892-B486-606756020D64}"/>
              </a:ext>
            </a:extLst>
          </p:cNvPr>
          <p:cNvSpPr>
            <a:spLocks noGrp="1"/>
          </p:cNvSpPr>
          <p:nvPr>
            <p:ph type="sldNum" sz="quarter" idx="12"/>
          </p:nvPr>
        </p:nvSpPr>
        <p:spPr>
          <a:xfrm>
            <a:off x="10514011" y="5883275"/>
            <a:ext cx="764215" cy="365125"/>
          </a:xfrm>
        </p:spPr>
        <p:txBody>
          <a:bodyPr>
            <a:normAutofit/>
          </a:bodyPr>
          <a:lstStyle/>
          <a:p>
            <a:pPr>
              <a:spcAft>
                <a:spcPts val="600"/>
              </a:spcAft>
            </a:pPr>
            <a:fld id="{25F4D205-A511-4D9F-BF18-0E193C9B365C}" type="slidenum">
              <a:rPr lang="en-GB">
                <a:solidFill>
                  <a:srgbClr val="FFFFFF"/>
                </a:solidFill>
              </a:rPr>
              <a:pPr>
                <a:spcAft>
                  <a:spcPts val="600"/>
                </a:spcAft>
              </a:pPr>
              <a:t>105</a:t>
            </a:fld>
            <a:endParaRPr lang="en-GB">
              <a:solidFill>
                <a:srgbClr val="FFFFFF"/>
              </a:solidFill>
            </a:endParaRPr>
          </a:p>
        </p:txBody>
      </p:sp>
      <p:sp>
        <p:nvSpPr>
          <p:cNvPr id="9" name="TextBox 8">
            <a:extLst>
              <a:ext uri="{FF2B5EF4-FFF2-40B4-BE49-F238E27FC236}">
                <a16:creationId xmlns:a16="http://schemas.microsoft.com/office/drawing/2014/main" id="{76CC1FEB-6470-8952-ACDD-DF5A77F5DE7B}"/>
              </a:ext>
            </a:extLst>
          </p:cNvPr>
          <p:cNvSpPr txBox="1"/>
          <p:nvPr/>
        </p:nvSpPr>
        <p:spPr>
          <a:xfrm>
            <a:off x="1125322" y="2045807"/>
            <a:ext cx="5976257" cy="369332"/>
          </a:xfrm>
          <a:prstGeom prst="rect">
            <a:avLst/>
          </a:prstGeom>
          <a:noFill/>
        </p:spPr>
        <p:txBody>
          <a:bodyPr wrap="square" rtlCol="0">
            <a:spAutoFit/>
          </a:bodyPr>
          <a:lstStyle/>
          <a:p>
            <a:r>
              <a:rPr lang="en-GB" dirty="0"/>
              <a:t>Use the Ishihara plates to see if you are colour deficient </a:t>
            </a:r>
          </a:p>
        </p:txBody>
      </p:sp>
    </p:spTree>
    <p:extLst>
      <p:ext uri="{BB962C8B-B14F-4D97-AF65-F5344CB8AC3E}">
        <p14:creationId xmlns:p14="http://schemas.microsoft.com/office/powerpoint/2010/main" val="121826277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5F4D205-A511-4D9F-BF18-0E193C9B365C}" type="slidenum">
              <a:rPr lang="en-GB" smtClean="0"/>
              <a:pPr/>
              <a:t>106</a:t>
            </a:fld>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3180887118"/>
              </p:ext>
            </p:extLst>
          </p:nvPr>
        </p:nvGraphicFramePr>
        <p:xfrm>
          <a:off x="995155" y="1129992"/>
          <a:ext cx="9445455" cy="5340045"/>
        </p:xfrm>
        <a:graphic>
          <a:graphicData uri="http://schemas.openxmlformats.org/drawingml/2006/table">
            <a:tbl>
              <a:tblPr firstRow="1" firstCol="1" bandRow="1">
                <a:tableStyleId>{2D5ABB26-0587-4C30-8999-92F81FD0307C}</a:tableStyleId>
              </a:tblPr>
              <a:tblGrid>
                <a:gridCol w="4627795">
                  <a:extLst>
                    <a:ext uri="{9D8B030D-6E8A-4147-A177-3AD203B41FA5}">
                      <a16:colId xmlns:a16="http://schemas.microsoft.com/office/drawing/2014/main" val="2982479970"/>
                    </a:ext>
                  </a:extLst>
                </a:gridCol>
                <a:gridCol w="4817660">
                  <a:extLst>
                    <a:ext uri="{9D8B030D-6E8A-4147-A177-3AD203B41FA5}">
                      <a16:colId xmlns:a16="http://schemas.microsoft.com/office/drawing/2014/main" val="3987380012"/>
                    </a:ext>
                  </a:extLst>
                </a:gridCol>
              </a:tblGrid>
              <a:tr h="2584665">
                <a:tc>
                  <a:txBody>
                    <a:bodyPr/>
                    <a:lstStyle/>
                    <a:p>
                      <a:pPr algn="ctr">
                        <a:lnSpc>
                          <a:spcPct val="107000"/>
                        </a:lnSpc>
                        <a:spcAft>
                          <a:spcPts val="0"/>
                        </a:spcAft>
                      </a:pPr>
                      <a:r>
                        <a:rPr lang="en-GB" sz="2000" u="sng" dirty="0">
                          <a:effectLst/>
                        </a:rPr>
                        <a:t>Types of colour-blindness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2665" marR="226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2400" u="sng" dirty="0">
                          <a:effectLst/>
                        </a:rPr>
                        <a:t>Causes of colour-blindness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2665" marR="226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47315586"/>
                  </a:ext>
                </a:extLst>
              </a:tr>
              <a:tr h="2755380">
                <a:tc>
                  <a:txBody>
                    <a:bodyPr/>
                    <a:lstStyle/>
                    <a:p>
                      <a:pPr algn="ctr">
                        <a:spcAft>
                          <a:spcPts val="0"/>
                        </a:spcAft>
                      </a:pPr>
                      <a:r>
                        <a:rPr lang="en-GB" sz="2000" u="sng" kern="1400" spc="-50" dirty="0">
                          <a:effectLst/>
                        </a:rPr>
                        <a:t>Living with colour-blindness</a:t>
                      </a:r>
                      <a:endParaRPr lang="en-GB" sz="2000" kern="1400" spc="-50" dirty="0">
                        <a:effectLst/>
                        <a:latin typeface="Calibri Light" panose="020F0302020204030204" pitchFamily="34" charset="0"/>
                        <a:ea typeface="Times New Roman" panose="02020603050405020304" pitchFamily="18" charset="0"/>
                        <a:cs typeface="Times New Roman" panose="02020603050405020304" pitchFamily="18" charset="0"/>
                      </a:endParaRPr>
                    </a:p>
                  </a:txBody>
                  <a:tcPr marL="22665" marR="226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GB" sz="2400" u="sng" kern="1400" spc="-50" dirty="0">
                          <a:effectLst/>
                        </a:rPr>
                        <a:t>Misconceptions</a:t>
                      </a:r>
                      <a:endParaRPr lang="en-GB" sz="2400" kern="1400" spc="-50" dirty="0">
                        <a:effectLst/>
                        <a:latin typeface="Calibri Light" panose="020F0302020204030204" pitchFamily="34" charset="0"/>
                        <a:ea typeface="Times New Roman" panose="02020603050405020304" pitchFamily="18" charset="0"/>
                        <a:cs typeface="Times New Roman" panose="02020603050405020304" pitchFamily="18" charset="0"/>
                      </a:endParaRPr>
                    </a:p>
                  </a:txBody>
                  <a:tcPr marL="22665" marR="226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03716933"/>
                  </a:ext>
                </a:extLst>
              </a:tr>
            </a:tbl>
          </a:graphicData>
        </a:graphic>
      </p:graphicFrame>
      <p:sp>
        <p:nvSpPr>
          <p:cNvPr id="6" name="Rectangle 1"/>
          <p:cNvSpPr>
            <a:spLocks noChangeArrowheads="1"/>
          </p:cNvSpPr>
          <p:nvPr/>
        </p:nvSpPr>
        <p:spPr bwMode="auto">
          <a:xfrm>
            <a:off x="626593" y="239169"/>
            <a:ext cx="970395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Reference </a:t>
            </a:r>
            <a:r>
              <a:rPr kumimoji="0" lang="en-GB" alt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hlinkClick r:id="rId2"/>
              </a:rPr>
              <a:t>https://www.colourblindawareness.org/colour-blindness</a:t>
            </a:r>
            <a:r>
              <a:rPr kumimoji="0" lang="en-GB"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hlinkClick r:id="rId2"/>
              </a:rPr>
              <a:t>/</a:t>
            </a:r>
            <a:endParaRPr kumimoji="0" lang="en-GB"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GB" altLang="en-US" dirty="0">
                <a:latin typeface="Calibri" panose="020F0502020204030204" pitchFamily="34" charset="0"/>
                <a:cs typeface="Times New Roman" panose="02020603050405020304" pitchFamily="18" charset="0"/>
              </a:rPr>
              <a:t>Over a double page spread research and find out about colour blindness/deficiency</a:t>
            </a:r>
            <a:endParaRPr kumimoji="0" lang="en-GB"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3"/>
          <a:stretch>
            <a:fillRect/>
          </a:stretch>
        </p:blipFill>
        <p:spPr>
          <a:xfrm>
            <a:off x="4569959" y="3552329"/>
            <a:ext cx="2295845" cy="495369"/>
          </a:xfrm>
          <a:prstGeom prst="rect">
            <a:avLst/>
          </a:prstGeom>
        </p:spPr>
      </p:pic>
    </p:spTree>
    <p:extLst>
      <p:ext uri="{BB962C8B-B14F-4D97-AF65-F5344CB8AC3E}">
        <p14:creationId xmlns:p14="http://schemas.microsoft.com/office/powerpoint/2010/main" val="42229682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35635" y="140730"/>
            <a:ext cx="2619884" cy="461665"/>
          </a:xfrm>
          <a:prstGeom prst="rect">
            <a:avLst/>
          </a:prstGeom>
          <a:solidFill>
            <a:schemeClr val="accent1">
              <a:lumMod val="60000"/>
              <a:lumOff val="40000"/>
            </a:schemeClr>
          </a:solidFill>
        </p:spPr>
        <p:txBody>
          <a:bodyPr wrap="none" rtlCol="0">
            <a:spAutoFit/>
          </a:bodyPr>
          <a:lstStyle/>
          <a:p>
            <a:r>
              <a:rPr lang="en-GB" sz="2400" dirty="0"/>
              <a:t>Extension Challenge</a:t>
            </a:r>
          </a:p>
        </p:txBody>
      </p:sp>
      <p:grpSp>
        <p:nvGrpSpPr>
          <p:cNvPr id="3075" name="Group 5379"/>
          <p:cNvGrpSpPr>
            <a:grpSpLocks/>
          </p:cNvGrpSpPr>
          <p:nvPr/>
        </p:nvGrpSpPr>
        <p:grpSpPr bwMode="auto">
          <a:xfrm>
            <a:off x="2711624" y="1988840"/>
            <a:ext cx="2880320" cy="2880320"/>
            <a:chOff x="0" y="0"/>
            <a:chExt cx="1599" cy="1575"/>
          </a:xfrm>
        </p:grpSpPr>
        <p:sp>
          <p:nvSpPr>
            <p:cNvPr id="5380" name="Freeform 5380"/>
            <p:cNvSpPr>
              <a:spLocks/>
            </p:cNvSpPr>
            <p:nvPr/>
          </p:nvSpPr>
          <p:spPr bwMode="auto">
            <a:xfrm>
              <a:off x="203" y="152"/>
              <a:ext cx="1346" cy="1300"/>
            </a:xfrm>
            <a:custGeom>
              <a:avLst/>
              <a:gdLst>
                <a:gd name="T0" fmla="*/ 31 w 13467"/>
                <a:gd name="T1" fmla="*/ 5836 h 13002"/>
                <a:gd name="T2" fmla="*/ 188 w 13467"/>
                <a:gd name="T3" fmla="*/ 4876 h 13002"/>
                <a:gd name="T4" fmla="*/ 469 w 13467"/>
                <a:gd name="T5" fmla="*/ 3971 h 13002"/>
                <a:gd name="T6" fmla="*/ 864 w 13467"/>
                <a:gd name="T7" fmla="*/ 3130 h 13002"/>
                <a:gd name="T8" fmla="*/ 1363 w 13467"/>
                <a:gd name="T9" fmla="*/ 2365 h 13002"/>
                <a:gd name="T10" fmla="*/ 1954 w 13467"/>
                <a:gd name="T11" fmla="*/ 1689 h 13002"/>
                <a:gd name="T12" fmla="*/ 2630 w 13467"/>
                <a:gd name="T13" fmla="*/ 1110 h 13002"/>
                <a:gd name="T14" fmla="*/ 3379 w 13467"/>
                <a:gd name="T15" fmla="*/ 641 h 13002"/>
                <a:gd name="T16" fmla="*/ 4191 w 13467"/>
                <a:gd name="T17" fmla="*/ 293 h 13002"/>
                <a:gd name="T18" fmla="*/ 5056 w 13467"/>
                <a:gd name="T19" fmla="*/ 75 h 13002"/>
                <a:gd name="T20" fmla="*/ 5965 w 13467"/>
                <a:gd name="T21" fmla="*/ 0 h 13002"/>
                <a:gd name="T22" fmla="*/ 6873 w 13467"/>
                <a:gd name="T23" fmla="*/ 75 h 13002"/>
                <a:gd name="T24" fmla="*/ 7738 w 13467"/>
                <a:gd name="T25" fmla="*/ 293 h 13002"/>
                <a:gd name="T26" fmla="*/ 8550 w 13467"/>
                <a:gd name="T27" fmla="*/ 641 h 13002"/>
                <a:gd name="T28" fmla="*/ 9299 w 13467"/>
                <a:gd name="T29" fmla="*/ 1110 h 13002"/>
                <a:gd name="T30" fmla="*/ 9975 w 13467"/>
                <a:gd name="T31" fmla="*/ 1689 h 13002"/>
                <a:gd name="T32" fmla="*/ 10567 w 13467"/>
                <a:gd name="T33" fmla="*/ 2365 h 13002"/>
                <a:gd name="T34" fmla="*/ 11064 w 13467"/>
                <a:gd name="T35" fmla="*/ 3130 h 13002"/>
                <a:gd name="T36" fmla="*/ 11459 w 13467"/>
                <a:gd name="T37" fmla="*/ 3971 h 13002"/>
                <a:gd name="T38" fmla="*/ 11741 w 13467"/>
                <a:gd name="T39" fmla="*/ 4876 h 13002"/>
                <a:gd name="T40" fmla="*/ 11897 w 13467"/>
                <a:gd name="T41" fmla="*/ 5836 h 13002"/>
                <a:gd name="T42" fmla="*/ 11921 w 13467"/>
                <a:gd name="T43" fmla="*/ 6845 h 13002"/>
                <a:gd name="T44" fmla="*/ 11800 w 13467"/>
                <a:gd name="T45" fmla="*/ 7850 h 13002"/>
                <a:gd name="T46" fmla="*/ 11938 w 13467"/>
                <a:gd name="T47" fmla="*/ 7975 h 13002"/>
                <a:gd name="T48" fmla="*/ 12304 w 13467"/>
                <a:gd name="T49" fmla="*/ 8124 h 13002"/>
                <a:gd name="T50" fmla="*/ 13047 w 13467"/>
                <a:gd name="T51" fmla="*/ 8387 h 13002"/>
                <a:gd name="T52" fmla="*/ 13347 w 13467"/>
                <a:gd name="T53" fmla="*/ 8528 h 13002"/>
                <a:gd name="T54" fmla="*/ 13401 w 13467"/>
                <a:gd name="T55" fmla="*/ 8625 h 13002"/>
                <a:gd name="T56" fmla="*/ 13446 w 13467"/>
                <a:gd name="T57" fmla="*/ 8832 h 13002"/>
                <a:gd name="T58" fmla="*/ 13461 w 13467"/>
                <a:gd name="T59" fmla="*/ 9095 h 13002"/>
                <a:gd name="T60" fmla="*/ 13394 w 13467"/>
                <a:gd name="T61" fmla="*/ 9211 h 13002"/>
                <a:gd name="T62" fmla="*/ 13184 w 13467"/>
                <a:gd name="T63" fmla="*/ 9258 h 13002"/>
                <a:gd name="T64" fmla="*/ 12782 w 13467"/>
                <a:gd name="T65" fmla="*/ 9232 h 13002"/>
                <a:gd name="T66" fmla="*/ 12045 w 13467"/>
                <a:gd name="T67" fmla="*/ 9102 h 13002"/>
                <a:gd name="T68" fmla="*/ 11685 w 13467"/>
                <a:gd name="T69" fmla="*/ 9036 h 13002"/>
                <a:gd name="T70" fmla="*/ 11476 w 13467"/>
                <a:gd name="T71" fmla="*/ 9030 h 13002"/>
                <a:gd name="T72" fmla="*/ 11057 w 13467"/>
                <a:gd name="T73" fmla="*/ 9886 h 13002"/>
                <a:gd name="T74" fmla="*/ 10274 w 13467"/>
                <a:gd name="T75" fmla="*/ 10996 h 13002"/>
                <a:gd name="T76" fmla="*/ 9805 w 13467"/>
                <a:gd name="T77" fmla="*/ 11474 h 13002"/>
                <a:gd name="T78" fmla="*/ 9292 w 13467"/>
                <a:gd name="T79" fmla="*/ 11897 h 13002"/>
                <a:gd name="T80" fmla="*/ 8737 w 13467"/>
                <a:gd name="T81" fmla="*/ 12258 h 13002"/>
                <a:gd name="T82" fmla="*/ 8146 w 13467"/>
                <a:gd name="T83" fmla="*/ 12553 h 13002"/>
                <a:gd name="T84" fmla="*/ 7523 w 13467"/>
                <a:gd name="T85" fmla="*/ 12777 h 13002"/>
                <a:gd name="T86" fmla="*/ 6871 w 13467"/>
                <a:gd name="T87" fmla="*/ 12927 h 13002"/>
                <a:gd name="T88" fmla="*/ 6194 w 13467"/>
                <a:gd name="T89" fmla="*/ 12997 h 13002"/>
                <a:gd name="T90" fmla="*/ 5354 w 13467"/>
                <a:gd name="T91" fmla="*/ 12968 h 13002"/>
                <a:gd name="T92" fmla="*/ 4474 w 13467"/>
                <a:gd name="T93" fmla="*/ 12797 h 13002"/>
                <a:gd name="T94" fmla="*/ 3643 w 13467"/>
                <a:gd name="T95" fmla="*/ 12491 h 13002"/>
                <a:gd name="T96" fmla="*/ 2872 w 13467"/>
                <a:gd name="T97" fmla="*/ 12061 h 13002"/>
                <a:gd name="T98" fmla="*/ 2171 w 13467"/>
                <a:gd name="T99" fmla="*/ 11517 h 13002"/>
                <a:gd name="T100" fmla="*/ 1549 w 13467"/>
                <a:gd name="T101" fmla="*/ 10872 h 13002"/>
                <a:gd name="T102" fmla="*/ 1019 w 13467"/>
                <a:gd name="T103" fmla="*/ 10135 h 13002"/>
                <a:gd name="T104" fmla="*/ 588 w 13467"/>
                <a:gd name="T105" fmla="*/ 9319 h 13002"/>
                <a:gd name="T106" fmla="*/ 269 w 13467"/>
                <a:gd name="T107" fmla="*/ 8434 h 13002"/>
                <a:gd name="T108" fmla="*/ 69 w 13467"/>
                <a:gd name="T109" fmla="*/ 7491 h 13002"/>
                <a:gd name="T110" fmla="*/ 0 w 13467"/>
                <a:gd name="T111" fmla="*/ 6500 h 1300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3467"/>
                <a:gd name="T169" fmla="*/ 0 h 13002"/>
                <a:gd name="T170" fmla="*/ 13467 w 13467"/>
                <a:gd name="T171" fmla="*/ 13002 h 1300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3467" h="13002">
                  <a:moveTo>
                    <a:pt x="0" y="6500"/>
                  </a:moveTo>
                  <a:lnTo>
                    <a:pt x="8" y="6167"/>
                  </a:lnTo>
                  <a:lnTo>
                    <a:pt x="31" y="5836"/>
                  </a:lnTo>
                  <a:lnTo>
                    <a:pt x="69" y="5510"/>
                  </a:lnTo>
                  <a:lnTo>
                    <a:pt x="122" y="5191"/>
                  </a:lnTo>
                  <a:lnTo>
                    <a:pt x="188" y="4876"/>
                  </a:lnTo>
                  <a:lnTo>
                    <a:pt x="269" y="4568"/>
                  </a:lnTo>
                  <a:lnTo>
                    <a:pt x="363" y="4265"/>
                  </a:lnTo>
                  <a:lnTo>
                    <a:pt x="469" y="3971"/>
                  </a:lnTo>
                  <a:lnTo>
                    <a:pt x="588" y="3683"/>
                  </a:lnTo>
                  <a:lnTo>
                    <a:pt x="720" y="3402"/>
                  </a:lnTo>
                  <a:lnTo>
                    <a:pt x="864" y="3130"/>
                  </a:lnTo>
                  <a:lnTo>
                    <a:pt x="1019" y="2866"/>
                  </a:lnTo>
                  <a:lnTo>
                    <a:pt x="1185" y="2611"/>
                  </a:lnTo>
                  <a:lnTo>
                    <a:pt x="1363" y="2365"/>
                  </a:lnTo>
                  <a:lnTo>
                    <a:pt x="1549" y="2130"/>
                  </a:lnTo>
                  <a:lnTo>
                    <a:pt x="1747" y="1904"/>
                  </a:lnTo>
                  <a:lnTo>
                    <a:pt x="1954" y="1689"/>
                  </a:lnTo>
                  <a:lnTo>
                    <a:pt x="2171" y="1485"/>
                  </a:lnTo>
                  <a:lnTo>
                    <a:pt x="2396" y="1292"/>
                  </a:lnTo>
                  <a:lnTo>
                    <a:pt x="2630" y="1110"/>
                  </a:lnTo>
                  <a:lnTo>
                    <a:pt x="2872" y="942"/>
                  </a:lnTo>
                  <a:lnTo>
                    <a:pt x="3122" y="785"/>
                  </a:lnTo>
                  <a:lnTo>
                    <a:pt x="3379" y="641"/>
                  </a:lnTo>
                  <a:lnTo>
                    <a:pt x="3643" y="511"/>
                  </a:lnTo>
                  <a:lnTo>
                    <a:pt x="3914" y="395"/>
                  </a:lnTo>
                  <a:lnTo>
                    <a:pt x="4191" y="293"/>
                  </a:lnTo>
                  <a:lnTo>
                    <a:pt x="4474" y="205"/>
                  </a:lnTo>
                  <a:lnTo>
                    <a:pt x="4763" y="133"/>
                  </a:lnTo>
                  <a:lnTo>
                    <a:pt x="5056" y="75"/>
                  </a:lnTo>
                  <a:lnTo>
                    <a:pt x="5354" y="34"/>
                  </a:lnTo>
                  <a:lnTo>
                    <a:pt x="5657" y="9"/>
                  </a:lnTo>
                  <a:lnTo>
                    <a:pt x="5965" y="0"/>
                  </a:lnTo>
                  <a:lnTo>
                    <a:pt x="6272" y="9"/>
                  </a:lnTo>
                  <a:lnTo>
                    <a:pt x="6574" y="34"/>
                  </a:lnTo>
                  <a:lnTo>
                    <a:pt x="6873" y="75"/>
                  </a:lnTo>
                  <a:lnTo>
                    <a:pt x="7167" y="133"/>
                  </a:lnTo>
                  <a:lnTo>
                    <a:pt x="7455" y="205"/>
                  </a:lnTo>
                  <a:lnTo>
                    <a:pt x="7738" y="293"/>
                  </a:lnTo>
                  <a:lnTo>
                    <a:pt x="8015" y="395"/>
                  </a:lnTo>
                  <a:lnTo>
                    <a:pt x="8286" y="511"/>
                  </a:lnTo>
                  <a:lnTo>
                    <a:pt x="8550" y="641"/>
                  </a:lnTo>
                  <a:lnTo>
                    <a:pt x="8807" y="785"/>
                  </a:lnTo>
                  <a:lnTo>
                    <a:pt x="9057" y="942"/>
                  </a:lnTo>
                  <a:lnTo>
                    <a:pt x="9299" y="1110"/>
                  </a:lnTo>
                  <a:lnTo>
                    <a:pt x="9533" y="1292"/>
                  </a:lnTo>
                  <a:lnTo>
                    <a:pt x="9758" y="1485"/>
                  </a:lnTo>
                  <a:lnTo>
                    <a:pt x="9975" y="1689"/>
                  </a:lnTo>
                  <a:lnTo>
                    <a:pt x="10182" y="1904"/>
                  </a:lnTo>
                  <a:lnTo>
                    <a:pt x="10379" y="2130"/>
                  </a:lnTo>
                  <a:lnTo>
                    <a:pt x="10567" y="2365"/>
                  </a:lnTo>
                  <a:lnTo>
                    <a:pt x="10743" y="2611"/>
                  </a:lnTo>
                  <a:lnTo>
                    <a:pt x="10909" y="2866"/>
                  </a:lnTo>
                  <a:lnTo>
                    <a:pt x="11064" y="3130"/>
                  </a:lnTo>
                  <a:lnTo>
                    <a:pt x="11208" y="3402"/>
                  </a:lnTo>
                  <a:lnTo>
                    <a:pt x="11340" y="3683"/>
                  </a:lnTo>
                  <a:lnTo>
                    <a:pt x="11459" y="3971"/>
                  </a:lnTo>
                  <a:lnTo>
                    <a:pt x="11567" y="4265"/>
                  </a:lnTo>
                  <a:lnTo>
                    <a:pt x="11660" y="4568"/>
                  </a:lnTo>
                  <a:lnTo>
                    <a:pt x="11741" y="4876"/>
                  </a:lnTo>
                  <a:lnTo>
                    <a:pt x="11807" y="5191"/>
                  </a:lnTo>
                  <a:lnTo>
                    <a:pt x="11859" y="5510"/>
                  </a:lnTo>
                  <a:lnTo>
                    <a:pt x="11897" y="5836"/>
                  </a:lnTo>
                  <a:lnTo>
                    <a:pt x="11921" y="6167"/>
                  </a:lnTo>
                  <a:lnTo>
                    <a:pt x="11929" y="6500"/>
                  </a:lnTo>
                  <a:lnTo>
                    <a:pt x="11921" y="6845"/>
                  </a:lnTo>
                  <a:lnTo>
                    <a:pt x="11896" y="7186"/>
                  </a:lnTo>
                  <a:lnTo>
                    <a:pt x="11855" y="7521"/>
                  </a:lnTo>
                  <a:lnTo>
                    <a:pt x="11800" y="7850"/>
                  </a:lnTo>
                  <a:lnTo>
                    <a:pt x="11812" y="7888"/>
                  </a:lnTo>
                  <a:lnTo>
                    <a:pt x="11860" y="7930"/>
                  </a:lnTo>
                  <a:lnTo>
                    <a:pt x="11938" y="7975"/>
                  </a:lnTo>
                  <a:lnTo>
                    <a:pt x="12042" y="8023"/>
                  </a:lnTo>
                  <a:lnTo>
                    <a:pt x="12165" y="8073"/>
                  </a:lnTo>
                  <a:lnTo>
                    <a:pt x="12304" y="8124"/>
                  </a:lnTo>
                  <a:lnTo>
                    <a:pt x="12607" y="8230"/>
                  </a:lnTo>
                  <a:lnTo>
                    <a:pt x="12908" y="8335"/>
                  </a:lnTo>
                  <a:lnTo>
                    <a:pt x="13047" y="8387"/>
                  </a:lnTo>
                  <a:lnTo>
                    <a:pt x="13170" y="8436"/>
                  </a:lnTo>
                  <a:lnTo>
                    <a:pt x="13272" y="8483"/>
                  </a:lnTo>
                  <a:lnTo>
                    <a:pt x="13347" y="8528"/>
                  </a:lnTo>
                  <a:lnTo>
                    <a:pt x="13393" y="8569"/>
                  </a:lnTo>
                  <a:lnTo>
                    <a:pt x="13403" y="8606"/>
                  </a:lnTo>
                  <a:lnTo>
                    <a:pt x="13401" y="8625"/>
                  </a:lnTo>
                  <a:lnTo>
                    <a:pt x="13405" y="8655"/>
                  </a:lnTo>
                  <a:lnTo>
                    <a:pt x="13423" y="8733"/>
                  </a:lnTo>
                  <a:lnTo>
                    <a:pt x="13446" y="8832"/>
                  </a:lnTo>
                  <a:lnTo>
                    <a:pt x="13464" y="8940"/>
                  </a:lnTo>
                  <a:lnTo>
                    <a:pt x="13467" y="9046"/>
                  </a:lnTo>
                  <a:lnTo>
                    <a:pt x="13461" y="9095"/>
                  </a:lnTo>
                  <a:lnTo>
                    <a:pt x="13448" y="9140"/>
                  </a:lnTo>
                  <a:lnTo>
                    <a:pt x="13426" y="9179"/>
                  </a:lnTo>
                  <a:lnTo>
                    <a:pt x="13394" y="9211"/>
                  </a:lnTo>
                  <a:lnTo>
                    <a:pt x="13350" y="9235"/>
                  </a:lnTo>
                  <a:lnTo>
                    <a:pt x="13296" y="9248"/>
                  </a:lnTo>
                  <a:lnTo>
                    <a:pt x="13184" y="9258"/>
                  </a:lnTo>
                  <a:lnTo>
                    <a:pt x="13060" y="9257"/>
                  </a:lnTo>
                  <a:lnTo>
                    <a:pt x="12925" y="9247"/>
                  </a:lnTo>
                  <a:lnTo>
                    <a:pt x="12782" y="9232"/>
                  </a:lnTo>
                  <a:lnTo>
                    <a:pt x="12483" y="9185"/>
                  </a:lnTo>
                  <a:lnTo>
                    <a:pt x="12186" y="9129"/>
                  </a:lnTo>
                  <a:lnTo>
                    <a:pt x="12045" y="9102"/>
                  </a:lnTo>
                  <a:lnTo>
                    <a:pt x="11912" y="9076"/>
                  </a:lnTo>
                  <a:lnTo>
                    <a:pt x="11791" y="9054"/>
                  </a:lnTo>
                  <a:lnTo>
                    <a:pt x="11685" y="9036"/>
                  </a:lnTo>
                  <a:lnTo>
                    <a:pt x="11594" y="9026"/>
                  </a:lnTo>
                  <a:lnTo>
                    <a:pt x="11524" y="9023"/>
                  </a:lnTo>
                  <a:lnTo>
                    <a:pt x="11476" y="9030"/>
                  </a:lnTo>
                  <a:lnTo>
                    <a:pt x="11453" y="9048"/>
                  </a:lnTo>
                  <a:lnTo>
                    <a:pt x="11269" y="9476"/>
                  </a:lnTo>
                  <a:lnTo>
                    <a:pt x="11057" y="9886"/>
                  </a:lnTo>
                  <a:lnTo>
                    <a:pt x="10820" y="10276"/>
                  </a:lnTo>
                  <a:lnTo>
                    <a:pt x="10558" y="10647"/>
                  </a:lnTo>
                  <a:lnTo>
                    <a:pt x="10274" y="10996"/>
                  </a:lnTo>
                  <a:lnTo>
                    <a:pt x="10123" y="11161"/>
                  </a:lnTo>
                  <a:lnTo>
                    <a:pt x="9967" y="11321"/>
                  </a:lnTo>
                  <a:lnTo>
                    <a:pt x="9805" y="11474"/>
                  </a:lnTo>
                  <a:lnTo>
                    <a:pt x="9639" y="11622"/>
                  </a:lnTo>
                  <a:lnTo>
                    <a:pt x="9468" y="11763"/>
                  </a:lnTo>
                  <a:lnTo>
                    <a:pt x="9292" y="11897"/>
                  </a:lnTo>
                  <a:lnTo>
                    <a:pt x="9111" y="12024"/>
                  </a:lnTo>
                  <a:lnTo>
                    <a:pt x="8927" y="12145"/>
                  </a:lnTo>
                  <a:lnTo>
                    <a:pt x="8737" y="12258"/>
                  </a:lnTo>
                  <a:lnTo>
                    <a:pt x="8544" y="12364"/>
                  </a:lnTo>
                  <a:lnTo>
                    <a:pt x="8347" y="12462"/>
                  </a:lnTo>
                  <a:lnTo>
                    <a:pt x="8146" y="12553"/>
                  </a:lnTo>
                  <a:lnTo>
                    <a:pt x="7942" y="12635"/>
                  </a:lnTo>
                  <a:lnTo>
                    <a:pt x="7734" y="12711"/>
                  </a:lnTo>
                  <a:lnTo>
                    <a:pt x="7523" y="12777"/>
                  </a:lnTo>
                  <a:lnTo>
                    <a:pt x="7308" y="12836"/>
                  </a:lnTo>
                  <a:lnTo>
                    <a:pt x="7091" y="12885"/>
                  </a:lnTo>
                  <a:lnTo>
                    <a:pt x="6871" y="12927"/>
                  </a:lnTo>
                  <a:lnTo>
                    <a:pt x="6647" y="12960"/>
                  </a:lnTo>
                  <a:lnTo>
                    <a:pt x="6422" y="12982"/>
                  </a:lnTo>
                  <a:lnTo>
                    <a:pt x="6194" y="12997"/>
                  </a:lnTo>
                  <a:lnTo>
                    <a:pt x="5965" y="13002"/>
                  </a:lnTo>
                  <a:lnTo>
                    <a:pt x="5657" y="12994"/>
                  </a:lnTo>
                  <a:lnTo>
                    <a:pt x="5354" y="12968"/>
                  </a:lnTo>
                  <a:lnTo>
                    <a:pt x="5056" y="12927"/>
                  </a:lnTo>
                  <a:lnTo>
                    <a:pt x="4763" y="12869"/>
                  </a:lnTo>
                  <a:lnTo>
                    <a:pt x="4474" y="12797"/>
                  </a:lnTo>
                  <a:lnTo>
                    <a:pt x="4191" y="12709"/>
                  </a:lnTo>
                  <a:lnTo>
                    <a:pt x="3914" y="12607"/>
                  </a:lnTo>
                  <a:lnTo>
                    <a:pt x="3643" y="12491"/>
                  </a:lnTo>
                  <a:lnTo>
                    <a:pt x="3379" y="12361"/>
                  </a:lnTo>
                  <a:lnTo>
                    <a:pt x="3122" y="12217"/>
                  </a:lnTo>
                  <a:lnTo>
                    <a:pt x="2872" y="12061"/>
                  </a:lnTo>
                  <a:lnTo>
                    <a:pt x="2630" y="11892"/>
                  </a:lnTo>
                  <a:lnTo>
                    <a:pt x="2396" y="11710"/>
                  </a:lnTo>
                  <a:lnTo>
                    <a:pt x="2171" y="11517"/>
                  </a:lnTo>
                  <a:lnTo>
                    <a:pt x="1954" y="11313"/>
                  </a:lnTo>
                  <a:lnTo>
                    <a:pt x="1747" y="11098"/>
                  </a:lnTo>
                  <a:lnTo>
                    <a:pt x="1549" y="10872"/>
                  </a:lnTo>
                  <a:lnTo>
                    <a:pt x="1363" y="10636"/>
                  </a:lnTo>
                  <a:lnTo>
                    <a:pt x="1185" y="10390"/>
                  </a:lnTo>
                  <a:lnTo>
                    <a:pt x="1019" y="10135"/>
                  </a:lnTo>
                  <a:lnTo>
                    <a:pt x="864" y="9872"/>
                  </a:lnTo>
                  <a:lnTo>
                    <a:pt x="720" y="9600"/>
                  </a:lnTo>
                  <a:lnTo>
                    <a:pt x="588" y="9319"/>
                  </a:lnTo>
                  <a:lnTo>
                    <a:pt x="469" y="9031"/>
                  </a:lnTo>
                  <a:lnTo>
                    <a:pt x="363" y="8736"/>
                  </a:lnTo>
                  <a:lnTo>
                    <a:pt x="269" y="8434"/>
                  </a:lnTo>
                  <a:lnTo>
                    <a:pt x="188" y="8126"/>
                  </a:lnTo>
                  <a:lnTo>
                    <a:pt x="122" y="7811"/>
                  </a:lnTo>
                  <a:lnTo>
                    <a:pt x="69" y="7491"/>
                  </a:lnTo>
                  <a:lnTo>
                    <a:pt x="31" y="7166"/>
                  </a:lnTo>
                  <a:lnTo>
                    <a:pt x="8" y="6835"/>
                  </a:lnTo>
                  <a:lnTo>
                    <a:pt x="0" y="6500"/>
                  </a:lnTo>
                  <a:close/>
                </a:path>
              </a:pathLst>
            </a:custGeom>
            <a:solidFill>
              <a:srgbClr val="C1FFF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381" name="Freeform 5381"/>
            <p:cNvSpPr>
              <a:spLocks/>
            </p:cNvSpPr>
            <p:nvPr/>
          </p:nvSpPr>
          <p:spPr bwMode="auto">
            <a:xfrm>
              <a:off x="203" y="152"/>
              <a:ext cx="1346" cy="1300"/>
            </a:xfrm>
            <a:custGeom>
              <a:avLst/>
              <a:gdLst>
                <a:gd name="T0" fmla="*/ 31 w 13467"/>
                <a:gd name="T1" fmla="*/ 5836 h 13002"/>
                <a:gd name="T2" fmla="*/ 188 w 13467"/>
                <a:gd name="T3" fmla="*/ 4876 h 13002"/>
                <a:gd name="T4" fmla="*/ 469 w 13467"/>
                <a:gd name="T5" fmla="*/ 3971 h 13002"/>
                <a:gd name="T6" fmla="*/ 864 w 13467"/>
                <a:gd name="T7" fmla="*/ 3130 h 13002"/>
                <a:gd name="T8" fmla="*/ 1363 w 13467"/>
                <a:gd name="T9" fmla="*/ 2365 h 13002"/>
                <a:gd name="T10" fmla="*/ 1954 w 13467"/>
                <a:gd name="T11" fmla="*/ 1689 h 13002"/>
                <a:gd name="T12" fmla="*/ 2630 w 13467"/>
                <a:gd name="T13" fmla="*/ 1110 h 13002"/>
                <a:gd name="T14" fmla="*/ 3379 w 13467"/>
                <a:gd name="T15" fmla="*/ 641 h 13002"/>
                <a:gd name="T16" fmla="*/ 4191 w 13467"/>
                <a:gd name="T17" fmla="*/ 293 h 13002"/>
                <a:gd name="T18" fmla="*/ 5056 w 13467"/>
                <a:gd name="T19" fmla="*/ 75 h 13002"/>
                <a:gd name="T20" fmla="*/ 5965 w 13467"/>
                <a:gd name="T21" fmla="*/ 0 h 13002"/>
                <a:gd name="T22" fmla="*/ 6873 w 13467"/>
                <a:gd name="T23" fmla="*/ 75 h 13002"/>
                <a:gd name="T24" fmla="*/ 7738 w 13467"/>
                <a:gd name="T25" fmla="*/ 293 h 13002"/>
                <a:gd name="T26" fmla="*/ 8550 w 13467"/>
                <a:gd name="T27" fmla="*/ 641 h 13002"/>
                <a:gd name="T28" fmla="*/ 9299 w 13467"/>
                <a:gd name="T29" fmla="*/ 1110 h 13002"/>
                <a:gd name="T30" fmla="*/ 9975 w 13467"/>
                <a:gd name="T31" fmla="*/ 1689 h 13002"/>
                <a:gd name="T32" fmla="*/ 10567 w 13467"/>
                <a:gd name="T33" fmla="*/ 2365 h 13002"/>
                <a:gd name="T34" fmla="*/ 11064 w 13467"/>
                <a:gd name="T35" fmla="*/ 3130 h 13002"/>
                <a:gd name="T36" fmla="*/ 11459 w 13467"/>
                <a:gd name="T37" fmla="*/ 3971 h 13002"/>
                <a:gd name="T38" fmla="*/ 11741 w 13467"/>
                <a:gd name="T39" fmla="*/ 4876 h 13002"/>
                <a:gd name="T40" fmla="*/ 11897 w 13467"/>
                <a:gd name="T41" fmla="*/ 5836 h 13002"/>
                <a:gd name="T42" fmla="*/ 11921 w 13467"/>
                <a:gd name="T43" fmla="*/ 6845 h 13002"/>
                <a:gd name="T44" fmla="*/ 11800 w 13467"/>
                <a:gd name="T45" fmla="*/ 7850 h 13002"/>
                <a:gd name="T46" fmla="*/ 11938 w 13467"/>
                <a:gd name="T47" fmla="*/ 7975 h 13002"/>
                <a:gd name="T48" fmla="*/ 12304 w 13467"/>
                <a:gd name="T49" fmla="*/ 8124 h 13002"/>
                <a:gd name="T50" fmla="*/ 13047 w 13467"/>
                <a:gd name="T51" fmla="*/ 8387 h 13002"/>
                <a:gd name="T52" fmla="*/ 13347 w 13467"/>
                <a:gd name="T53" fmla="*/ 8528 h 13002"/>
                <a:gd name="T54" fmla="*/ 13401 w 13467"/>
                <a:gd name="T55" fmla="*/ 8625 h 13002"/>
                <a:gd name="T56" fmla="*/ 13446 w 13467"/>
                <a:gd name="T57" fmla="*/ 8832 h 13002"/>
                <a:gd name="T58" fmla="*/ 13461 w 13467"/>
                <a:gd name="T59" fmla="*/ 9095 h 13002"/>
                <a:gd name="T60" fmla="*/ 13394 w 13467"/>
                <a:gd name="T61" fmla="*/ 9211 h 13002"/>
                <a:gd name="T62" fmla="*/ 13184 w 13467"/>
                <a:gd name="T63" fmla="*/ 9258 h 13002"/>
                <a:gd name="T64" fmla="*/ 12782 w 13467"/>
                <a:gd name="T65" fmla="*/ 9232 h 13002"/>
                <a:gd name="T66" fmla="*/ 12045 w 13467"/>
                <a:gd name="T67" fmla="*/ 9102 h 13002"/>
                <a:gd name="T68" fmla="*/ 11685 w 13467"/>
                <a:gd name="T69" fmla="*/ 9036 h 13002"/>
                <a:gd name="T70" fmla="*/ 11476 w 13467"/>
                <a:gd name="T71" fmla="*/ 9030 h 13002"/>
                <a:gd name="T72" fmla="*/ 11057 w 13467"/>
                <a:gd name="T73" fmla="*/ 9886 h 13002"/>
                <a:gd name="T74" fmla="*/ 10274 w 13467"/>
                <a:gd name="T75" fmla="*/ 10996 h 13002"/>
                <a:gd name="T76" fmla="*/ 9805 w 13467"/>
                <a:gd name="T77" fmla="*/ 11474 h 13002"/>
                <a:gd name="T78" fmla="*/ 9292 w 13467"/>
                <a:gd name="T79" fmla="*/ 11897 h 13002"/>
                <a:gd name="T80" fmla="*/ 8737 w 13467"/>
                <a:gd name="T81" fmla="*/ 12258 h 13002"/>
                <a:gd name="T82" fmla="*/ 8146 w 13467"/>
                <a:gd name="T83" fmla="*/ 12553 h 13002"/>
                <a:gd name="T84" fmla="*/ 7523 w 13467"/>
                <a:gd name="T85" fmla="*/ 12777 h 13002"/>
                <a:gd name="T86" fmla="*/ 6871 w 13467"/>
                <a:gd name="T87" fmla="*/ 12927 h 13002"/>
                <a:gd name="T88" fmla="*/ 6194 w 13467"/>
                <a:gd name="T89" fmla="*/ 12997 h 13002"/>
                <a:gd name="T90" fmla="*/ 5354 w 13467"/>
                <a:gd name="T91" fmla="*/ 12968 h 13002"/>
                <a:gd name="T92" fmla="*/ 4474 w 13467"/>
                <a:gd name="T93" fmla="*/ 12797 h 13002"/>
                <a:gd name="T94" fmla="*/ 3643 w 13467"/>
                <a:gd name="T95" fmla="*/ 12491 h 13002"/>
                <a:gd name="T96" fmla="*/ 2872 w 13467"/>
                <a:gd name="T97" fmla="*/ 12061 h 13002"/>
                <a:gd name="T98" fmla="*/ 2171 w 13467"/>
                <a:gd name="T99" fmla="*/ 11517 h 13002"/>
                <a:gd name="T100" fmla="*/ 1549 w 13467"/>
                <a:gd name="T101" fmla="*/ 10872 h 13002"/>
                <a:gd name="T102" fmla="*/ 1019 w 13467"/>
                <a:gd name="T103" fmla="*/ 10135 h 13002"/>
                <a:gd name="T104" fmla="*/ 588 w 13467"/>
                <a:gd name="T105" fmla="*/ 9319 h 13002"/>
                <a:gd name="T106" fmla="*/ 269 w 13467"/>
                <a:gd name="T107" fmla="*/ 8434 h 13002"/>
                <a:gd name="T108" fmla="*/ 69 w 13467"/>
                <a:gd name="T109" fmla="*/ 7491 h 13002"/>
                <a:gd name="T110" fmla="*/ 0 w 13467"/>
                <a:gd name="T111" fmla="*/ 6500 h 1300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3467"/>
                <a:gd name="T169" fmla="*/ 0 h 13002"/>
                <a:gd name="T170" fmla="*/ 13467 w 13467"/>
                <a:gd name="T171" fmla="*/ 13002 h 1300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3467" h="13002">
                  <a:moveTo>
                    <a:pt x="0" y="6500"/>
                  </a:moveTo>
                  <a:lnTo>
                    <a:pt x="8" y="6167"/>
                  </a:lnTo>
                  <a:lnTo>
                    <a:pt x="31" y="5836"/>
                  </a:lnTo>
                  <a:lnTo>
                    <a:pt x="69" y="5510"/>
                  </a:lnTo>
                  <a:lnTo>
                    <a:pt x="122" y="5191"/>
                  </a:lnTo>
                  <a:lnTo>
                    <a:pt x="188" y="4876"/>
                  </a:lnTo>
                  <a:lnTo>
                    <a:pt x="269" y="4568"/>
                  </a:lnTo>
                  <a:lnTo>
                    <a:pt x="363" y="4265"/>
                  </a:lnTo>
                  <a:lnTo>
                    <a:pt x="469" y="3971"/>
                  </a:lnTo>
                  <a:lnTo>
                    <a:pt x="588" y="3683"/>
                  </a:lnTo>
                  <a:lnTo>
                    <a:pt x="720" y="3402"/>
                  </a:lnTo>
                  <a:lnTo>
                    <a:pt x="864" y="3130"/>
                  </a:lnTo>
                  <a:lnTo>
                    <a:pt x="1019" y="2866"/>
                  </a:lnTo>
                  <a:lnTo>
                    <a:pt x="1185" y="2611"/>
                  </a:lnTo>
                  <a:lnTo>
                    <a:pt x="1363" y="2365"/>
                  </a:lnTo>
                  <a:lnTo>
                    <a:pt x="1549" y="2130"/>
                  </a:lnTo>
                  <a:lnTo>
                    <a:pt x="1747" y="1904"/>
                  </a:lnTo>
                  <a:lnTo>
                    <a:pt x="1954" y="1689"/>
                  </a:lnTo>
                  <a:lnTo>
                    <a:pt x="2171" y="1485"/>
                  </a:lnTo>
                  <a:lnTo>
                    <a:pt x="2396" y="1292"/>
                  </a:lnTo>
                  <a:lnTo>
                    <a:pt x="2630" y="1110"/>
                  </a:lnTo>
                  <a:lnTo>
                    <a:pt x="2872" y="942"/>
                  </a:lnTo>
                  <a:lnTo>
                    <a:pt x="3122" y="785"/>
                  </a:lnTo>
                  <a:lnTo>
                    <a:pt x="3379" y="641"/>
                  </a:lnTo>
                  <a:lnTo>
                    <a:pt x="3643" y="511"/>
                  </a:lnTo>
                  <a:lnTo>
                    <a:pt x="3914" y="395"/>
                  </a:lnTo>
                  <a:lnTo>
                    <a:pt x="4191" y="293"/>
                  </a:lnTo>
                  <a:lnTo>
                    <a:pt x="4474" y="205"/>
                  </a:lnTo>
                  <a:lnTo>
                    <a:pt x="4763" y="133"/>
                  </a:lnTo>
                  <a:lnTo>
                    <a:pt x="5056" y="75"/>
                  </a:lnTo>
                  <a:lnTo>
                    <a:pt x="5354" y="34"/>
                  </a:lnTo>
                  <a:lnTo>
                    <a:pt x="5657" y="9"/>
                  </a:lnTo>
                  <a:lnTo>
                    <a:pt x="5965" y="0"/>
                  </a:lnTo>
                  <a:lnTo>
                    <a:pt x="6272" y="9"/>
                  </a:lnTo>
                  <a:lnTo>
                    <a:pt x="6574" y="34"/>
                  </a:lnTo>
                  <a:lnTo>
                    <a:pt x="6873" y="75"/>
                  </a:lnTo>
                  <a:lnTo>
                    <a:pt x="7167" y="133"/>
                  </a:lnTo>
                  <a:lnTo>
                    <a:pt x="7455" y="205"/>
                  </a:lnTo>
                  <a:lnTo>
                    <a:pt x="7738" y="293"/>
                  </a:lnTo>
                  <a:lnTo>
                    <a:pt x="8015" y="395"/>
                  </a:lnTo>
                  <a:lnTo>
                    <a:pt x="8286" y="511"/>
                  </a:lnTo>
                  <a:lnTo>
                    <a:pt x="8550" y="641"/>
                  </a:lnTo>
                  <a:lnTo>
                    <a:pt x="8807" y="785"/>
                  </a:lnTo>
                  <a:lnTo>
                    <a:pt x="9057" y="942"/>
                  </a:lnTo>
                  <a:lnTo>
                    <a:pt x="9299" y="1110"/>
                  </a:lnTo>
                  <a:lnTo>
                    <a:pt x="9533" y="1292"/>
                  </a:lnTo>
                  <a:lnTo>
                    <a:pt x="9758" y="1485"/>
                  </a:lnTo>
                  <a:lnTo>
                    <a:pt x="9975" y="1689"/>
                  </a:lnTo>
                  <a:lnTo>
                    <a:pt x="10182" y="1904"/>
                  </a:lnTo>
                  <a:lnTo>
                    <a:pt x="10379" y="2130"/>
                  </a:lnTo>
                  <a:lnTo>
                    <a:pt x="10567" y="2365"/>
                  </a:lnTo>
                  <a:lnTo>
                    <a:pt x="10743" y="2611"/>
                  </a:lnTo>
                  <a:lnTo>
                    <a:pt x="10909" y="2866"/>
                  </a:lnTo>
                  <a:lnTo>
                    <a:pt x="11064" y="3130"/>
                  </a:lnTo>
                  <a:lnTo>
                    <a:pt x="11208" y="3402"/>
                  </a:lnTo>
                  <a:lnTo>
                    <a:pt x="11340" y="3683"/>
                  </a:lnTo>
                  <a:lnTo>
                    <a:pt x="11459" y="3971"/>
                  </a:lnTo>
                  <a:lnTo>
                    <a:pt x="11567" y="4265"/>
                  </a:lnTo>
                  <a:lnTo>
                    <a:pt x="11660" y="4568"/>
                  </a:lnTo>
                  <a:lnTo>
                    <a:pt x="11741" y="4876"/>
                  </a:lnTo>
                  <a:lnTo>
                    <a:pt x="11807" y="5191"/>
                  </a:lnTo>
                  <a:lnTo>
                    <a:pt x="11859" y="5510"/>
                  </a:lnTo>
                  <a:lnTo>
                    <a:pt x="11897" y="5836"/>
                  </a:lnTo>
                  <a:lnTo>
                    <a:pt x="11921" y="6167"/>
                  </a:lnTo>
                  <a:lnTo>
                    <a:pt x="11929" y="6500"/>
                  </a:lnTo>
                  <a:lnTo>
                    <a:pt x="11921" y="6845"/>
                  </a:lnTo>
                  <a:lnTo>
                    <a:pt x="11896" y="7186"/>
                  </a:lnTo>
                  <a:lnTo>
                    <a:pt x="11855" y="7521"/>
                  </a:lnTo>
                  <a:lnTo>
                    <a:pt x="11800" y="7850"/>
                  </a:lnTo>
                  <a:lnTo>
                    <a:pt x="11812" y="7888"/>
                  </a:lnTo>
                  <a:lnTo>
                    <a:pt x="11860" y="7930"/>
                  </a:lnTo>
                  <a:lnTo>
                    <a:pt x="11938" y="7975"/>
                  </a:lnTo>
                  <a:lnTo>
                    <a:pt x="12042" y="8023"/>
                  </a:lnTo>
                  <a:lnTo>
                    <a:pt x="12165" y="8073"/>
                  </a:lnTo>
                  <a:lnTo>
                    <a:pt x="12304" y="8124"/>
                  </a:lnTo>
                  <a:lnTo>
                    <a:pt x="12607" y="8230"/>
                  </a:lnTo>
                  <a:lnTo>
                    <a:pt x="12908" y="8335"/>
                  </a:lnTo>
                  <a:lnTo>
                    <a:pt x="13047" y="8387"/>
                  </a:lnTo>
                  <a:lnTo>
                    <a:pt x="13170" y="8436"/>
                  </a:lnTo>
                  <a:lnTo>
                    <a:pt x="13272" y="8483"/>
                  </a:lnTo>
                  <a:lnTo>
                    <a:pt x="13347" y="8528"/>
                  </a:lnTo>
                  <a:lnTo>
                    <a:pt x="13393" y="8569"/>
                  </a:lnTo>
                  <a:lnTo>
                    <a:pt x="13403" y="8606"/>
                  </a:lnTo>
                  <a:lnTo>
                    <a:pt x="13401" y="8625"/>
                  </a:lnTo>
                  <a:lnTo>
                    <a:pt x="13405" y="8655"/>
                  </a:lnTo>
                  <a:lnTo>
                    <a:pt x="13423" y="8733"/>
                  </a:lnTo>
                  <a:lnTo>
                    <a:pt x="13446" y="8832"/>
                  </a:lnTo>
                  <a:lnTo>
                    <a:pt x="13464" y="8940"/>
                  </a:lnTo>
                  <a:lnTo>
                    <a:pt x="13467" y="9046"/>
                  </a:lnTo>
                  <a:lnTo>
                    <a:pt x="13461" y="9095"/>
                  </a:lnTo>
                  <a:lnTo>
                    <a:pt x="13448" y="9140"/>
                  </a:lnTo>
                  <a:lnTo>
                    <a:pt x="13426" y="9179"/>
                  </a:lnTo>
                  <a:lnTo>
                    <a:pt x="13394" y="9211"/>
                  </a:lnTo>
                  <a:lnTo>
                    <a:pt x="13350" y="9235"/>
                  </a:lnTo>
                  <a:lnTo>
                    <a:pt x="13296" y="9248"/>
                  </a:lnTo>
                  <a:lnTo>
                    <a:pt x="13184" y="9258"/>
                  </a:lnTo>
                  <a:lnTo>
                    <a:pt x="13060" y="9257"/>
                  </a:lnTo>
                  <a:lnTo>
                    <a:pt x="12925" y="9247"/>
                  </a:lnTo>
                  <a:lnTo>
                    <a:pt x="12782" y="9232"/>
                  </a:lnTo>
                  <a:lnTo>
                    <a:pt x="12483" y="9185"/>
                  </a:lnTo>
                  <a:lnTo>
                    <a:pt x="12186" y="9129"/>
                  </a:lnTo>
                  <a:lnTo>
                    <a:pt x="12045" y="9102"/>
                  </a:lnTo>
                  <a:lnTo>
                    <a:pt x="11912" y="9076"/>
                  </a:lnTo>
                  <a:lnTo>
                    <a:pt x="11791" y="9054"/>
                  </a:lnTo>
                  <a:lnTo>
                    <a:pt x="11685" y="9036"/>
                  </a:lnTo>
                  <a:lnTo>
                    <a:pt x="11594" y="9026"/>
                  </a:lnTo>
                  <a:lnTo>
                    <a:pt x="11524" y="9023"/>
                  </a:lnTo>
                  <a:lnTo>
                    <a:pt x="11476" y="9030"/>
                  </a:lnTo>
                  <a:lnTo>
                    <a:pt x="11453" y="9048"/>
                  </a:lnTo>
                  <a:lnTo>
                    <a:pt x="11269" y="9476"/>
                  </a:lnTo>
                  <a:lnTo>
                    <a:pt x="11057" y="9886"/>
                  </a:lnTo>
                  <a:lnTo>
                    <a:pt x="10820" y="10276"/>
                  </a:lnTo>
                  <a:lnTo>
                    <a:pt x="10558" y="10647"/>
                  </a:lnTo>
                  <a:lnTo>
                    <a:pt x="10274" y="10996"/>
                  </a:lnTo>
                  <a:lnTo>
                    <a:pt x="10123" y="11161"/>
                  </a:lnTo>
                  <a:lnTo>
                    <a:pt x="9967" y="11321"/>
                  </a:lnTo>
                  <a:lnTo>
                    <a:pt x="9805" y="11474"/>
                  </a:lnTo>
                  <a:lnTo>
                    <a:pt x="9639" y="11622"/>
                  </a:lnTo>
                  <a:lnTo>
                    <a:pt x="9468" y="11763"/>
                  </a:lnTo>
                  <a:lnTo>
                    <a:pt x="9292" y="11897"/>
                  </a:lnTo>
                  <a:lnTo>
                    <a:pt x="9111" y="12024"/>
                  </a:lnTo>
                  <a:lnTo>
                    <a:pt x="8927" y="12145"/>
                  </a:lnTo>
                  <a:lnTo>
                    <a:pt x="8737" y="12258"/>
                  </a:lnTo>
                  <a:lnTo>
                    <a:pt x="8544" y="12364"/>
                  </a:lnTo>
                  <a:lnTo>
                    <a:pt x="8347" y="12462"/>
                  </a:lnTo>
                  <a:lnTo>
                    <a:pt x="8146" y="12553"/>
                  </a:lnTo>
                  <a:lnTo>
                    <a:pt x="7942" y="12635"/>
                  </a:lnTo>
                  <a:lnTo>
                    <a:pt x="7734" y="12711"/>
                  </a:lnTo>
                  <a:lnTo>
                    <a:pt x="7523" y="12777"/>
                  </a:lnTo>
                  <a:lnTo>
                    <a:pt x="7308" y="12836"/>
                  </a:lnTo>
                  <a:lnTo>
                    <a:pt x="7091" y="12885"/>
                  </a:lnTo>
                  <a:lnTo>
                    <a:pt x="6871" y="12927"/>
                  </a:lnTo>
                  <a:lnTo>
                    <a:pt x="6647" y="12960"/>
                  </a:lnTo>
                  <a:lnTo>
                    <a:pt x="6422" y="12982"/>
                  </a:lnTo>
                  <a:lnTo>
                    <a:pt x="6194" y="12997"/>
                  </a:lnTo>
                  <a:lnTo>
                    <a:pt x="5965" y="13002"/>
                  </a:lnTo>
                  <a:lnTo>
                    <a:pt x="5657" y="12994"/>
                  </a:lnTo>
                  <a:lnTo>
                    <a:pt x="5354" y="12968"/>
                  </a:lnTo>
                  <a:lnTo>
                    <a:pt x="5056" y="12927"/>
                  </a:lnTo>
                  <a:lnTo>
                    <a:pt x="4763" y="12869"/>
                  </a:lnTo>
                  <a:lnTo>
                    <a:pt x="4474" y="12797"/>
                  </a:lnTo>
                  <a:lnTo>
                    <a:pt x="4191" y="12709"/>
                  </a:lnTo>
                  <a:lnTo>
                    <a:pt x="3914" y="12607"/>
                  </a:lnTo>
                  <a:lnTo>
                    <a:pt x="3643" y="12491"/>
                  </a:lnTo>
                  <a:lnTo>
                    <a:pt x="3379" y="12361"/>
                  </a:lnTo>
                  <a:lnTo>
                    <a:pt x="3122" y="12217"/>
                  </a:lnTo>
                  <a:lnTo>
                    <a:pt x="2872" y="12061"/>
                  </a:lnTo>
                  <a:lnTo>
                    <a:pt x="2630" y="11892"/>
                  </a:lnTo>
                  <a:lnTo>
                    <a:pt x="2396" y="11710"/>
                  </a:lnTo>
                  <a:lnTo>
                    <a:pt x="2171" y="11517"/>
                  </a:lnTo>
                  <a:lnTo>
                    <a:pt x="1954" y="11313"/>
                  </a:lnTo>
                  <a:lnTo>
                    <a:pt x="1747" y="11098"/>
                  </a:lnTo>
                  <a:lnTo>
                    <a:pt x="1549" y="10872"/>
                  </a:lnTo>
                  <a:lnTo>
                    <a:pt x="1363" y="10636"/>
                  </a:lnTo>
                  <a:lnTo>
                    <a:pt x="1185" y="10390"/>
                  </a:lnTo>
                  <a:lnTo>
                    <a:pt x="1019" y="10135"/>
                  </a:lnTo>
                  <a:lnTo>
                    <a:pt x="864" y="9872"/>
                  </a:lnTo>
                  <a:lnTo>
                    <a:pt x="720" y="9600"/>
                  </a:lnTo>
                  <a:lnTo>
                    <a:pt x="588" y="9319"/>
                  </a:lnTo>
                  <a:lnTo>
                    <a:pt x="469" y="9031"/>
                  </a:lnTo>
                  <a:lnTo>
                    <a:pt x="363" y="8736"/>
                  </a:lnTo>
                  <a:lnTo>
                    <a:pt x="269" y="8434"/>
                  </a:lnTo>
                  <a:lnTo>
                    <a:pt x="188" y="8126"/>
                  </a:lnTo>
                  <a:lnTo>
                    <a:pt x="122" y="7811"/>
                  </a:lnTo>
                  <a:lnTo>
                    <a:pt x="69" y="7491"/>
                  </a:lnTo>
                  <a:lnTo>
                    <a:pt x="31" y="7166"/>
                  </a:lnTo>
                  <a:lnTo>
                    <a:pt x="8" y="6835"/>
                  </a:lnTo>
                  <a:lnTo>
                    <a:pt x="0" y="6500"/>
                  </a:lnTo>
                </a:path>
              </a:pathLst>
            </a:cu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382" name="Freeform 5382"/>
            <p:cNvSpPr>
              <a:spLocks/>
            </p:cNvSpPr>
            <p:nvPr/>
          </p:nvSpPr>
          <p:spPr bwMode="auto">
            <a:xfrm>
              <a:off x="134" y="1151"/>
              <a:ext cx="420" cy="345"/>
            </a:xfrm>
            <a:custGeom>
              <a:avLst/>
              <a:gdLst>
                <a:gd name="T0" fmla="*/ 4162 w 4202"/>
                <a:gd name="T1" fmla="*/ 3292 h 3448"/>
                <a:gd name="T2" fmla="*/ 4191 w 4202"/>
                <a:gd name="T3" fmla="*/ 3311 h 3448"/>
                <a:gd name="T4" fmla="*/ 4202 w 4202"/>
                <a:gd name="T5" fmla="*/ 3329 h 3448"/>
                <a:gd name="T6" fmla="*/ 4195 w 4202"/>
                <a:gd name="T7" fmla="*/ 3347 h 3448"/>
                <a:gd name="T8" fmla="*/ 4174 w 4202"/>
                <a:gd name="T9" fmla="*/ 3365 h 3448"/>
                <a:gd name="T10" fmla="*/ 4140 w 4202"/>
                <a:gd name="T11" fmla="*/ 3381 h 3448"/>
                <a:gd name="T12" fmla="*/ 4097 w 4202"/>
                <a:gd name="T13" fmla="*/ 3396 h 3448"/>
                <a:gd name="T14" fmla="*/ 3983 w 4202"/>
                <a:gd name="T15" fmla="*/ 3423 h 3448"/>
                <a:gd name="T16" fmla="*/ 3850 w 4202"/>
                <a:gd name="T17" fmla="*/ 3440 h 3448"/>
                <a:gd name="T18" fmla="*/ 3711 w 4202"/>
                <a:gd name="T19" fmla="*/ 3448 h 3448"/>
                <a:gd name="T20" fmla="*/ 3583 w 4202"/>
                <a:gd name="T21" fmla="*/ 3445 h 3448"/>
                <a:gd name="T22" fmla="*/ 3528 w 4202"/>
                <a:gd name="T23" fmla="*/ 3438 h 3448"/>
                <a:gd name="T24" fmla="*/ 3482 w 4202"/>
                <a:gd name="T25" fmla="*/ 3428 h 3448"/>
                <a:gd name="T26" fmla="*/ 3031 w 4202"/>
                <a:gd name="T27" fmla="*/ 3106 h 3448"/>
                <a:gd name="T28" fmla="*/ 2578 w 4202"/>
                <a:gd name="T29" fmla="*/ 2750 h 3448"/>
                <a:gd name="T30" fmla="*/ 2126 w 4202"/>
                <a:gd name="T31" fmla="*/ 2365 h 3448"/>
                <a:gd name="T32" fmla="*/ 1679 w 4202"/>
                <a:gd name="T33" fmla="*/ 1948 h 3448"/>
                <a:gd name="T34" fmla="*/ 1240 w 4202"/>
                <a:gd name="T35" fmla="*/ 1503 h 3448"/>
                <a:gd name="T36" fmla="*/ 811 w 4202"/>
                <a:gd name="T37" fmla="*/ 1029 h 3448"/>
                <a:gd name="T38" fmla="*/ 397 w 4202"/>
                <a:gd name="T39" fmla="*/ 528 h 3448"/>
                <a:gd name="T40" fmla="*/ 196 w 4202"/>
                <a:gd name="T41" fmla="*/ 268 h 3448"/>
                <a:gd name="T42" fmla="*/ 0 w 4202"/>
                <a:gd name="T43" fmla="*/ 0 h 3448"/>
                <a:gd name="T44" fmla="*/ 196 w 4202"/>
                <a:gd name="T45" fmla="*/ 235 h 3448"/>
                <a:gd name="T46" fmla="*/ 405 w 4202"/>
                <a:gd name="T47" fmla="*/ 471 h 3448"/>
                <a:gd name="T48" fmla="*/ 626 w 4202"/>
                <a:gd name="T49" fmla="*/ 705 h 3448"/>
                <a:gd name="T50" fmla="*/ 860 w 4202"/>
                <a:gd name="T51" fmla="*/ 939 h 3448"/>
                <a:gd name="T52" fmla="*/ 1104 w 4202"/>
                <a:gd name="T53" fmla="*/ 1170 h 3448"/>
                <a:gd name="T54" fmla="*/ 1357 w 4202"/>
                <a:gd name="T55" fmla="*/ 1398 h 3448"/>
                <a:gd name="T56" fmla="*/ 1618 w 4202"/>
                <a:gd name="T57" fmla="*/ 1622 h 3448"/>
                <a:gd name="T58" fmla="*/ 1887 w 4202"/>
                <a:gd name="T59" fmla="*/ 1840 h 3448"/>
                <a:gd name="T60" fmla="*/ 2161 w 4202"/>
                <a:gd name="T61" fmla="*/ 2052 h 3448"/>
                <a:gd name="T62" fmla="*/ 2440 w 4202"/>
                <a:gd name="T63" fmla="*/ 2258 h 3448"/>
                <a:gd name="T64" fmla="*/ 2724 w 4202"/>
                <a:gd name="T65" fmla="*/ 2456 h 3448"/>
                <a:gd name="T66" fmla="*/ 3011 w 4202"/>
                <a:gd name="T67" fmla="*/ 2644 h 3448"/>
                <a:gd name="T68" fmla="*/ 3299 w 4202"/>
                <a:gd name="T69" fmla="*/ 2823 h 3448"/>
                <a:gd name="T70" fmla="*/ 3587 w 4202"/>
                <a:gd name="T71" fmla="*/ 2991 h 3448"/>
                <a:gd name="T72" fmla="*/ 3875 w 4202"/>
                <a:gd name="T73" fmla="*/ 3148 h 3448"/>
                <a:gd name="T74" fmla="*/ 4162 w 4202"/>
                <a:gd name="T75" fmla="*/ 3292 h 344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202"/>
                <a:gd name="T115" fmla="*/ 0 h 3448"/>
                <a:gd name="T116" fmla="*/ 4202 w 4202"/>
                <a:gd name="T117" fmla="*/ 3448 h 344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202" h="3448">
                  <a:moveTo>
                    <a:pt x="4162" y="3292"/>
                  </a:moveTo>
                  <a:lnTo>
                    <a:pt x="4191" y="3311"/>
                  </a:lnTo>
                  <a:lnTo>
                    <a:pt x="4202" y="3329"/>
                  </a:lnTo>
                  <a:lnTo>
                    <a:pt x="4195" y="3347"/>
                  </a:lnTo>
                  <a:lnTo>
                    <a:pt x="4174" y="3365"/>
                  </a:lnTo>
                  <a:lnTo>
                    <a:pt x="4140" y="3381"/>
                  </a:lnTo>
                  <a:lnTo>
                    <a:pt x="4097" y="3396"/>
                  </a:lnTo>
                  <a:lnTo>
                    <a:pt x="3983" y="3423"/>
                  </a:lnTo>
                  <a:lnTo>
                    <a:pt x="3850" y="3440"/>
                  </a:lnTo>
                  <a:lnTo>
                    <a:pt x="3711" y="3448"/>
                  </a:lnTo>
                  <a:lnTo>
                    <a:pt x="3583" y="3445"/>
                  </a:lnTo>
                  <a:lnTo>
                    <a:pt x="3528" y="3438"/>
                  </a:lnTo>
                  <a:lnTo>
                    <a:pt x="3482" y="3428"/>
                  </a:lnTo>
                  <a:lnTo>
                    <a:pt x="3031" y="3106"/>
                  </a:lnTo>
                  <a:lnTo>
                    <a:pt x="2578" y="2750"/>
                  </a:lnTo>
                  <a:lnTo>
                    <a:pt x="2126" y="2365"/>
                  </a:lnTo>
                  <a:lnTo>
                    <a:pt x="1679" y="1948"/>
                  </a:lnTo>
                  <a:lnTo>
                    <a:pt x="1240" y="1503"/>
                  </a:lnTo>
                  <a:lnTo>
                    <a:pt x="811" y="1029"/>
                  </a:lnTo>
                  <a:lnTo>
                    <a:pt x="397" y="528"/>
                  </a:lnTo>
                  <a:lnTo>
                    <a:pt x="196" y="268"/>
                  </a:lnTo>
                  <a:lnTo>
                    <a:pt x="0" y="0"/>
                  </a:lnTo>
                  <a:lnTo>
                    <a:pt x="196" y="235"/>
                  </a:lnTo>
                  <a:lnTo>
                    <a:pt x="405" y="471"/>
                  </a:lnTo>
                  <a:lnTo>
                    <a:pt x="626" y="705"/>
                  </a:lnTo>
                  <a:lnTo>
                    <a:pt x="860" y="939"/>
                  </a:lnTo>
                  <a:lnTo>
                    <a:pt x="1104" y="1170"/>
                  </a:lnTo>
                  <a:lnTo>
                    <a:pt x="1357" y="1398"/>
                  </a:lnTo>
                  <a:lnTo>
                    <a:pt x="1618" y="1622"/>
                  </a:lnTo>
                  <a:lnTo>
                    <a:pt x="1887" y="1840"/>
                  </a:lnTo>
                  <a:lnTo>
                    <a:pt x="2161" y="2052"/>
                  </a:lnTo>
                  <a:lnTo>
                    <a:pt x="2440" y="2258"/>
                  </a:lnTo>
                  <a:lnTo>
                    <a:pt x="2724" y="2456"/>
                  </a:lnTo>
                  <a:lnTo>
                    <a:pt x="3011" y="2644"/>
                  </a:lnTo>
                  <a:lnTo>
                    <a:pt x="3299" y="2823"/>
                  </a:lnTo>
                  <a:lnTo>
                    <a:pt x="3587" y="2991"/>
                  </a:lnTo>
                  <a:lnTo>
                    <a:pt x="3875" y="3148"/>
                  </a:lnTo>
                  <a:lnTo>
                    <a:pt x="4162" y="3292"/>
                  </a:lnTo>
                  <a:close/>
                </a:path>
              </a:pathLst>
            </a:custGeom>
            <a:solidFill>
              <a:srgbClr val="FFBA7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383" name="Freeform 5383"/>
            <p:cNvSpPr>
              <a:spLocks/>
            </p:cNvSpPr>
            <p:nvPr/>
          </p:nvSpPr>
          <p:spPr bwMode="auto">
            <a:xfrm>
              <a:off x="134" y="1151"/>
              <a:ext cx="420" cy="345"/>
            </a:xfrm>
            <a:custGeom>
              <a:avLst/>
              <a:gdLst>
                <a:gd name="T0" fmla="*/ 4162 w 4202"/>
                <a:gd name="T1" fmla="*/ 3292 h 3448"/>
                <a:gd name="T2" fmla="*/ 4191 w 4202"/>
                <a:gd name="T3" fmla="*/ 3311 h 3448"/>
                <a:gd name="T4" fmla="*/ 4202 w 4202"/>
                <a:gd name="T5" fmla="*/ 3329 h 3448"/>
                <a:gd name="T6" fmla="*/ 4195 w 4202"/>
                <a:gd name="T7" fmla="*/ 3347 h 3448"/>
                <a:gd name="T8" fmla="*/ 4174 w 4202"/>
                <a:gd name="T9" fmla="*/ 3365 h 3448"/>
                <a:gd name="T10" fmla="*/ 4140 w 4202"/>
                <a:gd name="T11" fmla="*/ 3381 h 3448"/>
                <a:gd name="T12" fmla="*/ 4097 w 4202"/>
                <a:gd name="T13" fmla="*/ 3396 h 3448"/>
                <a:gd name="T14" fmla="*/ 3983 w 4202"/>
                <a:gd name="T15" fmla="*/ 3423 h 3448"/>
                <a:gd name="T16" fmla="*/ 3850 w 4202"/>
                <a:gd name="T17" fmla="*/ 3440 h 3448"/>
                <a:gd name="T18" fmla="*/ 3711 w 4202"/>
                <a:gd name="T19" fmla="*/ 3448 h 3448"/>
                <a:gd name="T20" fmla="*/ 3583 w 4202"/>
                <a:gd name="T21" fmla="*/ 3445 h 3448"/>
                <a:gd name="T22" fmla="*/ 3528 w 4202"/>
                <a:gd name="T23" fmla="*/ 3438 h 3448"/>
                <a:gd name="T24" fmla="*/ 3482 w 4202"/>
                <a:gd name="T25" fmla="*/ 3428 h 3448"/>
                <a:gd name="T26" fmla="*/ 3031 w 4202"/>
                <a:gd name="T27" fmla="*/ 3106 h 3448"/>
                <a:gd name="T28" fmla="*/ 2578 w 4202"/>
                <a:gd name="T29" fmla="*/ 2750 h 3448"/>
                <a:gd name="T30" fmla="*/ 2126 w 4202"/>
                <a:gd name="T31" fmla="*/ 2365 h 3448"/>
                <a:gd name="T32" fmla="*/ 1679 w 4202"/>
                <a:gd name="T33" fmla="*/ 1948 h 3448"/>
                <a:gd name="T34" fmla="*/ 1240 w 4202"/>
                <a:gd name="T35" fmla="*/ 1503 h 3448"/>
                <a:gd name="T36" fmla="*/ 811 w 4202"/>
                <a:gd name="T37" fmla="*/ 1029 h 3448"/>
                <a:gd name="T38" fmla="*/ 397 w 4202"/>
                <a:gd name="T39" fmla="*/ 528 h 3448"/>
                <a:gd name="T40" fmla="*/ 196 w 4202"/>
                <a:gd name="T41" fmla="*/ 268 h 3448"/>
                <a:gd name="T42" fmla="*/ 0 w 4202"/>
                <a:gd name="T43" fmla="*/ 0 h 3448"/>
                <a:gd name="T44" fmla="*/ 196 w 4202"/>
                <a:gd name="T45" fmla="*/ 235 h 3448"/>
                <a:gd name="T46" fmla="*/ 405 w 4202"/>
                <a:gd name="T47" fmla="*/ 471 h 3448"/>
                <a:gd name="T48" fmla="*/ 626 w 4202"/>
                <a:gd name="T49" fmla="*/ 705 h 3448"/>
                <a:gd name="T50" fmla="*/ 860 w 4202"/>
                <a:gd name="T51" fmla="*/ 939 h 3448"/>
                <a:gd name="T52" fmla="*/ 1104 w 4202"/>
                <a:gd name="T53" fmla="*/ 1170 h 3448"/>
                <a:gd name="T54" fmla="*/ 1357 w 4202"/>
                <a:gd name="T55" fmla="*/ 1398 h 3448"/>
                <a:gd name="T56" fmla="*/ 1618 w 4202"/>
                <a:gd name="T57" fmla="*/ 1622 h 3448"/>
                <a:gd name="T58" fmla="*/ 1887 w 4202"/>
                <a:gd name="T59" fmla="*/ 1840 h 3448"/>
                <a:gd name="T60" fmla="*/ 2161 w 4202"/>
                <a:gd name="T61" fmla="*/ 2052 h 3448"/>
                <a:gd name="T62" fmla="*/ 2440 w 4202"/>
                <a:gd name="T63" fmla="*/ 2258 h 3448"/>
                <a:gd name="T64" fmla="*/ 2724 w 4202"/>
                <a:gd name="T65" fmla="*/ 2456 h 3448"/>
                <a:gd name="T66" fmla="*/ 3011 w 4202"/>
                <a:gd name="T67" fmla="*/ 2644 h 3448"/>
                <a:gd name="T68" fmla="*/ 3299 w 4202"/>
                <a:gd name="T69" fmla="*/ 2823 h 3448"/>
                <a:gd name="T70" fmla="*/ 3587 w 4202"/>
                <a:gd name="T71" fmla="*/ 2991 h 3448"/>
                <a:gd name="T72" fmla="*/ 3875 w 4202"/>
                <a:gd name="T73" fmla="*/ 3148 h 3448"/>
                <a:gd name="T74" fmla="*/ 4162 w 4202"/>
                <a:gd name="T75" fmla="*/ 3292 h 344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202"/>
                <a:gd name="T115" fmla="*/ 0 h 3448"/>
                <a:gd name="T116" fmla="*/ 4202 w 4202"/>
                <a:gd name="T117" fmla="*/ 3448 h 344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202" h="3448">
                  <a:moveTo>
                    <a:pt x="4162" y="3292"/>
                  </a:moveTo>
                  <a:lnTo>
                    <a:pt x="4191" y="3311"/>
                  </a:lnTo>
                  <a:lnTo>
                    <a:pt x="4202" y="3329"/>
                  </a:lnTo>
                  <a:lnTo>
                    <a:pt x="4195" y="3347"/>
                  </a:lnTo>
                  <a:lnTo>
                    <a:pt x="4174" y="3365"/>
                  </a:lnTo>
                  <a:lnTo>
                    <a:pt x="4140" y="3381"/>
                  </a:lnTo>
                  <a:lnTo>
                    <a:pt x="4097" y="3396"/>
                  </a:lnTo>
                  <a:lnTo>
                    <a:pt x="3983" y="3423"/>
                  </a:lnTo>
                  <a:lnTo>
                    <a:pt x="3850" y="3440"/>
                  </a:lnTo>
                  <a:lnTo>
                    <a:pt x="3711" y="3448"/>
                  </a:lnTo>
                  <a:lnTo>
                    <a:pt x="3583" y="3445"/>
                  </a:lnTo>
                  <a:lnTo>
                    <a:pt x="3528" y="3438"/>
                  </a:lnTo>
                  <a:lnTo>
                    <a:pt x="3482" y="3428"/>
                  </a:lnTo>
                  <a:lnTo>
                    <a:pt x="3031" y="3106"/>
                  </a:lnTo>
                  <a:lnTo>
                    <a:pt x="2578" y="2750"/>
                  </a:lnTo>
                  <a:lnTo>
                    <a:pt x="2126" y="2365"/>
                  </a:lnTo>
                  <a:lnTo>
                    <a:pt x="1679" y="1948"/>
                  </a:lnTo>
                  <a:lnTo>
                    <a:pt x="1240" y="1503"/>
                  </a:lnTo>
                  <a:lnTo>
                    <a:pt x="811" y="1029"/>
                  </a:lnTo>
                  <a:lnTo>
                    <a:pt x="397" y="528"/>
                  </a:lnTo>
                  <a:lnTo>
                    <a:pt x="196" y="268"/>
                  </a:lnTo>
                  <a:lnTo>
                    <a:pt x="0" y="0"/>
                  </a:lnTo>
                  <a:lnTo>
                    <a:pt x="196" y="235"/>
                  </a:lnTo>
                  <a:lnTo>
                    <a:pt x="405" y="471"/>
                  </a:lnTo>
                  <a:lnTo>
                    <a:pt x="626" y="705"/>
                  </a:lnTo>
                  <a:lnTo>
                    <a:pt x="860" y="939"/>
                  </a:lnTo>
                  <a:lnTo>
                    <a:pt x="1104" y="1170"/>
                  </a:lnTo>
                  <a:lnTo>
                    <a:pt x="1357" y="1398"/>
                  </a:lnTo>
                  <a:lnTo>
                    <a:pt x="1618" y="1622"/>
                  </a:lnTo>
                  <a:lnTo>
                    <a:pt x="1887" y="1840"/>
                  </a:lnTo>
                  <a:lnTo>
                    <a:pt x="2161" y="2052"/>
                  </a:lnTo>
                  <a:lnTo>
                    <a:pt x="2440" y="2258"/>
                  </a:lnTo>
                  <a:lnTo>
                    <a:pt x="2724" y="2456"/>
                  </a:lnTo>
                  <a:lnTo>
                    <a:pt x="3011" y="2644"/>
                  </a:lnTo>
                  <a:lnTo>
                    <a:pt x="3299" y="2823"/>
                  </a:lnTo>
                  <a:lnTo>
                    <a:pt x="3587" y="2991"/>
                  </a:lnTo>
                  <a:lnTo>
                    <a:pt x="3875" y="3148"/>
                  </a:lnTo>
                  <a:lnTo>
                    <a:pt x="4162" y="3292"/>
                  </a:lnTo>
                </a:path>
              </a:pathLst>
            </a:cu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384" name="Freeform 5384"/>
            <p:cNvSpPr>
              <a:spLocks/>
            </p:cNvSpPr>
            <p:nvPr/>
          </p:nvSpPr>
          <p:spPr bwMode="auto">
            <a:xfrm>
              <a:off x="112" y="118"/>
              <a:ext cx="398" cy="437"/>
            </a:xfrm>
            <a:custGeom>
              <a:avLst/>
              <a:gdLst>
                <a:gd name="T0" fmla="*/ 0 w 3976"/>
                <a:gd name="T1" fmla="*/ 4372 h 4372"/>
                <a:gd name="T2" fmla="*/ 110 w 3976"/>
                <a:gd name="T3" fmla="*/ 4120 h 4372"/>
                <a:gd name="T4" fmla="*/ 237 w 3976"/>
                <a:gd name="T5" fmla="*/ 3864 h 4372"/>
                <a:gd name="T6" fmla="*/ 380 w 3976"/>
                <a:gd name="T7" fmla="*/ 3604 h 4372"/>
                <a:gd name="T8" fmla="*/ 537 w 3976"/>
                <a:gd name="T9" fmla="*/ 3341 h 4372"/>
                <a:gd name="T10" fmla="*/ 709 w 3976"/>
                <a:gd name="T11" fmla="*/ 3075 h 4372"/>
                <a:gd name="T12" fmla="*/ 894 w 3976"/>
                <a:gd name="T13" fmla="*/ 2806 h 4372"/>
                <a:gd name="T14" fmla="*/ 1092 w 3976"/>
                <a:gd name="T15" fmla="*/ 2536 h 4372"/>
                <a:gd name="T16" fmla="*/ 1302 w 3976"/>
                <a:gd name="T17" fmla="*/ 2263 h 4372"/>
                <a:gd name="T18" fmla="*/ 1524 w 3976"/>
                <a:gd name="T19" fmla="*/ 1990 h 4372"/>
                <a:gd name="T20" fmla="*/ 1754 w 3976"/>
                <a:gd name="T21" fmla="*/ 1715 h 4372"/>
                <a:gd name="T22" fmla="*/ 2245 w 3976"/>
                <a:gd name="T23" fmla="*/ 1165 h 4372"/>
                <a:gd name="T24" fmla="*/ 2769 w 3976"/>
                <a:gd name="T25" fmla="*/ 617 h 4372"/>
                <a:gd name="T26" fmla="*/ 3320 w 3976"/>
                <a:gd name="T27" fmla="*/ 72 h 4372"/>
                <a:gd name="T28" fmla="*/ 3406 w 3976"/>
                <a:gd name="T29" fmla="*/ 42 h 4372"/>
                <a:gd name="T30" fmla="*/ 3521 w 3976"/>
                <a:gd name="T31" fmla="*/ 19 h 4372"/>
                <a:gd name="T32" fmla="*/ 3645 w 3976"/>
                <a:gd name="T33" fmla="*/ 5 h 4372"/>
                <a:gd name="T34" fmla="*/ 3768 w 3976"/>
                <a:gd name="T35" fmla="*/ 0 h 4372"/>
                <a:gd name="T36" fmla="*/ 3874 w 3976"/>
                <a:gd name="T37" fmla="*/ 3 h 4372"/>
                <a:gd name="T38" fmla="*/ 3916 w 3976"/>
                <a:gd name="T39" fmla="*/ 8 h 4372"/>
                <a:gd name="T40" fmla="*/ 3947 w 3976"/>
                <a:gd name="T41" fmla="*/ 16 h 4372"/>
                <a:gd name="T42" fmla="*/ 3969 w 3976"/>
                <a:gd name="T43" fmla="*/ 27 h 4372"/>
                <a:gd name="T44" fmla="*/ 3976 w 3976"/>
                <a:gd name="T45" fmla="*/ 39 h 4372"/>
                <a:gd name="T46" fmla="*/ 3969 w 3976"/>
                <a:gd name="T47" fmla="*/ 55 h 4372"/>
                <a:gd name="T48" fmla="*/ 3945 w 3976"/>
                <a:gd name="T49" fmla="*/ 72 h 4372"/>
                <a:gd name="T50" fmla="*/ 3609 w 3976"/>
                <a:gd name="T51" fmla="*/ 289 h 4372"/>
                <a:gd name="T52" fmla="*/ 3280 w 3976"/>
                <a:gd name="T53" fmla="*/ 537 h 4372"/>
                <a:gd name="T54" fmla="*/ 2956 w 3976"/>
                <a:gd name="T55" fmla="*/ 810 h 4372"/>
                <a:gd name="T56" fmla="*/ 2640 w 3976"/>
                <a:gd name="T57" fmla="*/ 1104 h 4372"/>
                <a:gd name="T58" fmla="*/ 2333 w 3976"/>
                <a:gd name="T59" fmla="*/ 1414 h 4372"/>
                <a:gd name="T60" fmla="*/ 2037 w 3976"/>
                <a:gd name="T61" fmla="*/ 1735 h 4372"/>
                <a:gd name="T62" fmla="*/ 1752 w 3976"/>
                <a:gd name="T63" fmla="*/ 2060 h 4372"/>
                <a:gd name="T64" fmla="*/ 1483 w 3976"/>
                <a:gd name="T65" fmla="*/ 2386 h 4372"/>
                <a:gd name="T66" fmla="*/ 1228 w 3976"/>
                <a:gd name="T67" fmla="*/ 2706 h 4372"/>
                <a:gd name="T68" fmla="*/ 990 w 3976"/>
                <a:gd name="T69" fmla="*/ 3017 h 4372"/>
                <a:gd name="T70" fmla="*/ 770 w 3976"/>
                <a:gd name="T71" fmla="*/ 3311 h 4372"/>
                <a:gd name="T72" fmla="*/ 571 w 3976"/>
                <a:gd name="T73" fmla="*/ 3586 h 4372"/>
                <a:gd name="T74" fmla="*/ 478 w 3976"/>
                <a:gd name="T75" fmla="*/ 3714 h 4372"/>
                <a:gd name="T76" fmla="*/ 392 w 3976"/>
                <a:gd name="T77" fmla="*/ 3834 h 4372"/>
                <a:gd name="T78" fmla="*/ 311 w 3976"/>
                <a:gd name="T79" fmla="*/ 3947 h 4372"/>
                <a:gd name="T80" fmla="*/ 236 w 3976"/>
                <a:gd name="T81" fmla="*/ 4051 h 4372"/>
                <a:gd name="T82" fmla="*/ 168 w 3976"/>
                <a:gd name="T83" fmla="*/ 4146 h 4372"/>
                <a:gd name="T84" fmla="*/ 105 w 3976"/>
                <a:gd name="T85" fmla="*/ 4232 h 4372"/>
                <a:gd name="T86" fmla="*/ 49 w 3976"/>
                <a:gd name="T87" fmla="*/ 4307 h 4372"/>
                <a:gd name="T88" fmla="*/ 0 w 3976"/>
                <a:gd name="T89" fmla="*/ 4372 h 437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976"/>
                <a:gd name="T136" fmla="*/ 0 h 4372"/>
                <a:gd name="T137" fmla="*/ 3976 w 3976"/>
                <a:gd name="T138" fmla="*/ 4372 h 437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976" h="4372">
                  <a:moveTo>
                    <a:pt x="0" y="4372"/>
                  </a:moveTo>
                  <a:lnTo>
                    <a:pt x="110" y="4120"/>
                  </a:lnTo>
                  <a:lnTo>
                    <a:pt x="237" y="3864"/>
                  </a:lnTo>
                  <a:lnTo>
                    <a:pt x="380" y="3604"/>
                  </a:lnTo>
                  <a:lnTo>
                    <a:pt x="537" y="3341"/>
                  </a:lnTo>
                  <a:lnTo>
                    <a:pt x="709" y="3075"/>
                  </a:lnTo>
                  <a:lnTo>
                    <a:pt x="894" y="2806"/>
                  </a:lnTo>
                  <a:lnTo>
                    <a:pt x="1092" y="2536"/>
                  </a:lnTo>
                  <a:lnTo>
                    <a:pt x="1302" y="2263"/>
                  </a:lnTo>
                  <a:lnTo>
                    <a:pt x="1524" y="1990"/>
                  </a:lnTo>
                  <a:lnTo>
                    <a:pt x="1754" y="1715"/>
                  </a:lnTo>
                  <a:lnTo>
                    <a:pt x="2245" y="1165"/>
                  </a:lnTo>
                  <a:lnTo>
                    <a:pt x="2769" y="617"/>
                  </a:lnTo>
                  <a:lnTo>
                    <a:pt x="3320" y="72"/>
                  </a:lnTo>
                  <a:lnTo>
                    <a:pt x="3406" y="42"/>
                  </a:lnTo>
                  <a:lnTo>
                    <a:pt x="3521" y="19"/>
                  </a:lnTo>
                  <a:lnTo>
                    <a:pt x="3645" y="5"/>
                  </a:lnTo>
                  <a:lnTo>
                    <a:pt x="3768" y="0"/>
                  </a:lnTo>
                  <a:lnTo>
                    <a:pt x="3874" y="3"/>
                  </a:lnTo>
                  <a:lnTo>
                    <a:pt x="3916" y="8"/>
                  </a:lnTo>
                  <a:lnTo>
                    <a:pt x="3947" y="16"/>
                  </a:lnTo>
                  <a:lnTo>
                    <a:pt x="3969" y="27"/>
                  </a:lnTo>
                  <a:lnTo>
                    <a:pt x="3976" y="39"/>
                  </a:lnTo>
                  <a:lnTo>
                    <a:pt x="3969" y="55"/>
                  </a:lnTo>
                  <a:lnTo>
                    <a:pt x="3945" y="72"/>
                  </a:lnTo>
                  <a:lnTo>
                    <a:pt x="3609" y="289"/>
                  </a:lnTo>
                  <a:lnTo>
                    <a:pt x="3280" y="537"/>
                  </a:lnTo>
                  <a:lnTo>
                    <a:pt x="2956" y="810"/>
                  </a:lnTo>
                  <a:lnTo>
                    <a:pt x="2640" y="1104"/>
                  </a:lnTo>
                  <a:lnTo>
                    <a:pt x="2333" y="1414"/>
                  </a:lnTo>
                  <a:lnTo>
                    <a:pt x="2037" y="1735"/>
                  </a:lnTo>
                  <a:lnTo>
                    <a:pt x="1752" y="2060"/>
                  </a:lnTo>
                  <a:lnTo>
                    <a:pt x="1483" y="2386"/>
                  </a:lnTo>
                  <a:lnTo>
                    <a:pt x="1228" y="2706"/>
                  </a:lnTo>
                  <a:lnTo>
                    <a:pt x="990" y="3017"/>
                  </a:lnTo>
                  <a:lnTo>
                    <a:pt x="770" y="3311"/>
                  </a:lnTo>
                  <a:lnTo>
                    <a:pt x="571" y="3586"/>
                  </a:lnTo>
                  <a:lnTo>
                    <a:pt x="478" y="3714"/>
                  </a:lnTo>
                  <a:lnTo>
                    <a:pt x="392" y="3834"/>
                  </a:lnTo>
                  <a:lnTo>
                    <a:pt x="311" y="3947"/>
                  </a:lnTo>
                  <a:lnTo>
                    <a:pt x="236" y="4051"/>
                  </a:lnTo>
                  <a:lnTo>
                    <a:pt x="168" y="4146"/>
                  </a:lnTo>
                  <a:lnTo>
                    <a:pt x="105" y="4232"/>
                  </a:lnTo>
                  <a:lnTo>
                    <a:pt x="49" y="4307"/>
                  </a:lnTo>
                  <a:lnTo>
                    <a:pt x="0" y="4372"/>
                  </a:lnTo>
                  <a:close/>
                </a:path>
              </a:pathLst>
            </a:custGeom>
            <a:solidFill>
              <a:srgbClr val="FFBA7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385" name="Freeform 5385"/>
            <p:cNvSpPr>
              <a:spLocks/>
            </p:cNvSpPr>
            <p:nvPr/>
          </p:nvSpPr>
          <p:spPr bwMode="auto">
            <a:xfrm>
              <a:off x="112" y="118"/>
              <a:ext cx="398" cy="437"/>
            </a:xfrm>
            <a:custGeom>
              <a:avLst/>
              <a:gdLst>
                <a:gd name="T0" fmla="*/ 0 w 3976"/>
                <a:gd name="T1" fmla="*/ 4372 h 4372"/>
                <a:gd name="T2" fmla="*/ 110 w 3976"/>
                <a:gd name="T3" fmla="*/ 4120 h 4372"/>
                <a:gd name="T4" fmla="*/ 237 w 3976"/>
                <a:gd name="T5" fmla="*/ 3864 h 4372"/>
                <a:gd name="T6" fmla="*/ 380 w 3976"/>
                <a:gd name="T7" fmla="*/ 3604 h 4372"/>
                <a:gd name="T8" fmla="*/ 537 w 3976"/>
                <a:gd name="T9" fmla="*/ 3341 h 4372"/>
                <a:gd name="T10" fmla="*/ 709 w 3976"/>
                <a:gd name="T11" fmla="*/ 3075 h 4372"/>
                <a:gd name="T12" fmla="*/ 894 w 3976"/>
                <a:gd name="T13" fmla="*/ 2806 h 4372"/>
                <a:gd name="T14" fmla="*/ 1092 w 3976"/>
                <a:gd name="T15" fmla="*/ 2536 h 4372"/>
                <a:gd name="T16" fmla="*/ 1302 w 3976"/>
                <a:gd name="T17" fmla="*/ 2263 h 4372"/>
                <a:gd name="T18" fmla="*/ 1524 w 3976"/>
                <a:gd name="T19" fmla="*/ 1990 h 4372"/>
                <a:gd name="T20" fmla="*/ 1754 w 3976"/>
                <a:gd name="T21" fmla="*/ 1715 h 4372"/>
                <a:gd name="T22" fmla="*/ 2245 w 3976"/>
                <a:gd name="T23" fmla="*/ 1165 h 4372"/>
                <a:gd name="T24" fmla="*/ 2769 w 3976"/>
                <a:gd name="T25" fmla="*/ 617 h 4372"/>
                <a:gd name="T26" fmla="*/ 3320 w 3976"/>
                <a:gd name="T27" fmla="*/ 72 h 4372"/>
                <a:gd name="T28" fmla="*/ 3406 w 3976"/>
                <a:gd name="T29" fmla="*/ 42 h 4372"/>
                <a:gd name="T30" fmla="*/ 3521 w 3976"/>
                <a:gd name="T31" fmla="*/ 19 h 4372"/>
                <a:gd name="T32" fmla="*/ 3645 w 3976"/>
                <a:gd name="T33" fmla="*/ 5 h 4372"/>
                <a:gd name="T34" fmla="*/ 3768 w 3976"/>
                <a:gd name="T35" fmla="*/ 0 h 4372"/>
                <a:gd name="T36" fmla="*/ 3874 w 3976"/>
                <a:gd name="T37" fmla="*/ 3 h 4372"/>
                <a:gd name="T38" fmla="*/ 3916 w 3976"/>
                <a:gd name="T39" fmla="*/ 8 h 4372"/>
                <a:gd name="T40" fmla="*/ 3947 w 3976"/>
                <a:gd name="T41" fmla="*/ 16 h 4372"/>
                <a:gd name="T42" fmla="*/ 3969 w 3976"/>
                <a:gd name="T43" fmla="*/ 27 h 4372"/>
                <a:gd name="T44" fmla="*/ 3976 w 3976"/>
                <a:gd name="T45" fmla="*/ 39 h 4372"/>
                <a:gd name="T46" fmla="*/ 3969 w 3976"/>
                <a:gd name="T47" fmla="*/ 55 h 4372"/>
                <a:gd name="T48" fmla="*/ 3945 w 3976"/>
                <a:gd name="T49" fmla="*/ 72 h 4372"/>
                <a:gd name="T50" fmla="*/ 3609 w 3976"/>
                <a:gd name="T51" fmla="*/ 289 h 4372"/>
                <a:gd name="T52" fmla="*/ 3280 w 3976"/>
                <a:gd name="T53" fmla="*/ 537 h 4372"/>
                <a:gd name="T54" fmla="*/ 2956 w 3976"/>
                <a:gd name="T55" fmla="*/ 810 h 4372"/>
                <a:gd name="T56" fmla="*/ 2640 w 3976"/>
                <a:gd name="T57" fmla="*/ 1104 h 4372"/>
                <a:gd name="T58" fmla="*/ 2333 w 3976"/>
                <a:gd name="T59" fmla="*/ 1414 h 4372"/>
                <a:gd name="T60" fmla="*/ 2037 w 3976"/>
                <a:gd name="T61" fmla="*/ 1735 h 4372"/>
                <a:gd name="T62" fmla="*/ 1752 w 3976"/>
                <a:gd name="T63" fmla="*/ 2060 h 4372"/>
                <a:gd name="T64" fmla="*/ 1483 w 3976"/>
                <a:gd name="T65" fmla="*/ 2386 h 4372"/>
                <a:gd name="T66" fmla="*/ 1228 w 3976"/>
                <a:gd name="T67" fmla="*/ 2706 h 4372"/>
                <a:gd name="T68" fmla="*/ 990 w 3976"/>
                <a:gd name="T69" fmla="*/ 3017 h 4372"/>
                <a:gd name="T70" fmla="*/ 770 w 3976"/>
                <a:gd name="T71" fmla="*/ 3311 h 4372"/>
                <a:gd name="T72" fmla="*/ 571 w 3976"/>
                <a:gd name="T73" fmla="*/ 3586 h 4372"/>
                <a:gd name="T74" fmla="*/ 478 w 3976"/>
                <a:gd name="T75" fmla="*/ 3714 h 4372"/>
                <a:gd name="T76" fmla="*/ 392 w 3976"/>
                <a:gd name="T77" fmla="*/ 3834 h 4372"/>
                <a:gd name="T78" fmla="*/ 311 w 3976"/>
                <a:gd name="T79" fmla="*/ 3947 h 4372"/>
                <a:gd name="T80" fmla="*/ 236 w 3976"/>
                <a:gd name="T81" fmla="*/ 4051 h 4372"/>
                <a:gd name="T82" fmla="*/ 168 w 3976"/>
                <a:gd name="T83" fmla="*/ 4146 h 4372"/>
                <a:gd name="T84" fmla="*/ 105 w 3976"/>
                <a:gd name="T85" fmla="*/ 4232 h 4372"/>
                <a:gd name="T86" fmla="*/ 49 w 3976"/>
                <a:gd name="T87" fmla="*/ 4307 h 4372"/>
                <a:gd name="T88" fmla="*/ 0 w 3976"/>
                <a:gd name="T89" fmla="*/ 4372 h 437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976"/>
                <a:gd name="T136" fmla="*/ 0 h 4372"/>
                <a:gd name="T137" fmla="*/ 3976 w 3976"/>
                <a:gd name="T138" fmla="*/ 4372 h 437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976" h="4372">
                  <a:moveTo>
                    <a:pt x="0" y="4372"/>
                  </a:moveTo>
                  <a:lnTo>
                    <a:pt x="110" y="4120"/>
                  </a:lnTo>
                  <a:lnTo>
                    <a:pt x="237" y="3864"/>
                  </a:lnTo>
                  <a:lnTo>
                    <a:pt x="380" y="3604"/>
                  </a:lnTo>
                  <a:lnTo>
                    <a:pt x="537" y="3341"/>
                  </a:lnTo>
                  <a:lnTo>
                    <a:pt x="709" y="3075"/>
                  </a:lnTo>
                  <a:lnTo>
                    <a:pt x="894" y="2806"/>
                  </a:lnTo>
                  <a:lnTo>
                    <a:pt x="1092" y="2536"/>
                  </a:lnTo>
                  <a:lnTo>
                    <a:pt x="1302" y="2263"/>
                  </a:lnTo>
                  <a:lnTo>
                    <a:pt x="1524" y="1990"/>
                  </a:lnTo>
                  <a:lnTo>
                    <a:pt x="1754" y="1715"/>
                  </a:lnTo>
                  <a:lnTo>
                    <a:pt x="2245" y="1165"/>
                  </a:lnTo>
                  <a:lnTo>
                    <a:pt x="2769" y="617"/>
                  </a:lnTo>
                  <a:lnTo>
                    <a:pt x="3320" y="72"/>
                  </a:lnTo>
                  <a:lnTo>
                    <a:pt x="3406" y="42"/>
                  </a:lnTo>
                  <a:lnTo>
                    <a:pt x="3521" y="19"/>
                  </a:lnTo>
                  <a:lnTo>
                    <a:pt x="3645" y="5"/>
                  </a:lnTo>
                  <a:lnTo>
                    <a:pt x="3768" y="0"/>
                  </a:lnTo>
                  <a:lnTo>
                    <a:pt x="3874" y="3"/>
                  </a:lnTo>
                  <a:lnTo>
                    <a:pt x="3916" y="8"/>
                  </a:lnTo>
                  <a:lnTo>
                    <a:pt x="3947" y="16"/>
                  </a:lnTo>
                  <a:lnTo>
                    <a:pt x="3969" y="27"/>
                  </a:lnTo>
                  <a:lnTo>
                    <a:pt x="3976" y="39"/>
                  </a:lnTo>
                  <a:lnTo>
                    <a:pt x="3969" y="55"/>
                  </a:lnTo>
                  <a:lnTo>
                    <a:pt x="3945" y="72"/>
                  </a:lnTo>
                  <a:lnTo>
                    <a:pt x="3609" y="289"/>
                  </a:lnTo>
                  <a:lnTo>
                    <a:pt x="3280" y="537"/>
                  </a:lnTo>
                  <a:lnTo>
                    <a:pt x="2956" y="810"/>
                  </a:lnTo>
                  <a:lnTo>
                    <a:pt x="2640" y="1104"/>
                  </a:lnTo>
                  <a:lnTo>
                    <a:pt x="2333" y="1414"/>
                  </a:lnTo>
                  <a:lnTo>
                    <a:pt x="2037" y="1735"/>
                  </a:lnTo>
                  <a:lnTo>
                    <a:pt x="1752" y="2060"/>
                  </a:lnTo>
                  <a:lnTo>
                    <a:pt x="1483" y="2386"/>
                  </a:lnTo>
                  <a:lnTo>
                    <a:pt x="1228" y="2706"/>
                  </a:lnTo>
                  <a:lnTo>
                    <a:pt x="990" y="3017"/>
                  </a:lnTo>
                  <a:lnTo>
                    <a:pt x="770" y="3311"/>
                  </a:lnTo>
                  <a:lnTo>
                    <a:pt x="571" y="3586"/>
                  </a:lnTo>
                  <a:lnTo>
                    <a:pt x="478" y="3714"/>
                  </a:lnTo>
                  <a:lnTo>
                    <a:pt x="392" y="3834"/>
                  </a:lnTo>
                  <a:lnTo>
                    <a:pt x="311" y="3947"/>
                  </a:lnTo>
                  <a:lnTo>
                    <a:pt x="236" y="4051"/>
                  </a:lnTo>
                  <a:lnTo>
                    <a:pt x="168" y="4146"/>
                  </a:lnTo>
                  <a:lnTo>
                    <a:pt x="105" y="4232"/>
                  </a:lnTo>
                  <a:lnTo>
                    <a:pt x="49" y="4307"/>
                  </a:lnTo>
                  <a:lnTo>
                    <a:pt x="0" y="4372"/>
                  </a:lnTo>
                </a:path>
              </a:pathLst>
            </a:cu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386" name="Freeform 5386"/>
            <p:cNvSpPr>
              <a:spLocks/>
            </p:cNvSpPr>
            <p:nvPr/>
          </p:nvSpPr>
          <p:spPr bwMode="auto">
            <a:xfrm>
              <a:off x="100" y="1055"/>
              <a:ext cx="848" cy="520"/>
            </a:xfrm>
            <a:custGeom>
              <a:avLst/>
              <a:gdLst>
                <a:gd name="T0" fmla="*/ 356 w 8479"/>
                <a:gd name="T1" fmla="*/ 478 h 5204"/>
                <a:gd name="T2" fmla="*/ 1086 w 8479"/>
                <a:gd name="T3" fmla="*/ 1368 h 5204"/>
                <a:gd name="T4" fmla="*/ 1666 w 8479"/>
                <a:gd name="T5" fmla="*/ 1973 h 5204"/>
                <a:gd name="T6" fmla="*/ 2075 w 8479"/>
                <a:gd name="T7" fmla="*/ 2343 h 5204"/>
                <a:gd name="T8" fmla="*/ 2506 w 8479"/>
                <a:gd name="T9" fmla="*/ 2686 h 5204"/>
                <a:gd name="T10" fmla="*/ 2964 w 8479"/>
                <a:gd name="T11" fmla="*/ 2999 h 5204"/>
                <a:gd name="T12" fmla="*/ 3453 w 8479"/>
                <a:gd name="T13" fmla="*/ 3281 h 5204"/>
                <a:gd name="T14" fmla="*/ 3975 w 8479"/>
                <a:gd name="T15" fmla="*/ 3532 h 5204"/>
                <a:gd name="T16" fmla="*/ 4536 w 8479"/>
                <a:gd name="T17" fmla="*/ 3748 h 5204"/>
                <a:gd name="T18" fmla="*/ 5139 w 8479"/>
                <a:gd name="T19" fmla="*/ 3930 h 5204"/>
                <a:gd name="T20" fmla="*/ 5788 w 8479"/>
                <a:gd name="T21" fmla="*/ 4075 h 5204"/>
                <a:gd name="T22" fmla="*/ 6487 w 8479"/>
                <a:gd name="T23" fmla="*/ 4182 h 5204"/>
                <a:gd name="T24" fmla="*/ 7240 w 8479"/>
                <a:gd name="T25" fmla="*/ 4249 h 5204"/>
                <a:gd name="T26" fmla="*/ 8051 w 8479"/>
                <a:gd name="T27" fmla="*/ 4276 h 5204"/>
                <a:gd name="T28" fmla="*/ 8478 w 8479"/>
                <a:gd name="T29" fmla="*/ 4353 h 5204"/>
                <a:gd name="T30" fmla="*/ 8425 w 8479"/>
                <a:gd name="T31" fmla="*/ 4520 h 5204"/>
                <a:gd name="T32" fmla="*/ 8316 w 8479"/>
                <a:gd name="T33" fmla="*/ 4686 h 5204"/>
                <a:gd name="T34" fmla="*/ 8162 w 8479"/>
                <a:gd name="T35" fmla="*/ 4845 h 5204"/>
                <a:gd name="T36" fmla="*/ 7976 w 8479"/>
                <a:gd name="T37" fmla="*/ 4986 h 5204"/>
                <a:gd name="T38" fmla="*/ 7666 w 8479"/>
                <a:gd name="T39" fmla="*/ 5142 h 5204"/>
                <a:gd name="T40" fmla="*/ 7455 w 8479"/>
                <a:gd name="T41" fmla="*/ 5196 h 5204"/>
                <a:gd name="T42" fmla="*/ 7255 w 8479"/>
                <a:gd name="T43" fmla="*/ 5199 h 5204"/>
                <a:gd name="T44" fmla="*/ 6733 w 8479"/>
                <a:gd name="T45" fmla="*/ 5102 h 5204"/>
                <a:gd name="T46" fmla="*/ 6182 w 8479"/>
                <a:gd name="T47" fmla="*/ 4954 h 5204"/>
                <a:gd name="T48" fmla="*/ 5611 w 8479"/>
                <a:gd name="T49" fmla="*/ 4761 h 5204"/>
                <a:gd name="T50" fmla="*/ 5027 w 8479"/>
                <a:gd name="T51" fmla="*/ 4524 h 5204"/>
                <a:gd name="T52" fmla="*/ 3855 w 8479"/>
                <a:gd name="T53" fmla="*/ 3943 h 5204"/>
                <a:gd name="T54" fmla="*/ 3003 w 8479"/>
                <a:gd name="T55" fmla="*/ 3429 h 5204"/>
                <a:gd name="T56" fmla="*/ 2463 w 8479"/>
                <a:gd name="T57" fmla="*/ 3057 h 5204"/>
                <a:gd name="T58" fmla="*/ 1956 w 8479"/>
                <a:gd name="T59" fmla="*/ 2668 h 5204"/>
                <a:gd name="T60" fmla="*/ 1488 w 8479"/>
                <a:gd name="T61" fmla="*/ 2264 h 5204"/>
                <a:gd name="T62" fmla="*/ 1070 w 8479"/>
                <a:gd name="T63" fmla="*/ 1852 h 5204"/>
                <a:gd name="T64" fmla="*/ 708 w 8479"/>
                <a:gd name="T65" fmla="*/ 1435 h 5204"/>
                <a:gd name="T66" fmla="*/ 410 w 8479"/>
                <a:gd name="T67" fmla="*/ 1017 h 5204"/>
                <a:gd name="T68" fmla="*/ 184 w 8479"/>
                <a:gd name="T69" fmla="*/ 603 h 5204"/>
                <a:gd name="T70" fmla="*/ 40 w 8479"/>
                <a:gd name="T71" fmla="*/ 198 h 520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479"/>
                <a:gd name="T109" fmla="*/ 0 h 5204"/>
                <a:gd name="T110" fmla="*/ 8479 w 8479"/>
                <a:gd name="T111" fmla="*/ 5204 h 520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479" h="5204">
                  <a:moveTo>
                    <a:pt x="0" y="0"/>
                  </a:moveTo>
                  <a:lnTo>
                    <a:pt x="356" y="478"/>
                  </a:lnTo>
                  <a:lnTo>
                    <a:pt x="717" y="935"/>
                  </a:lnTo>
                  <a:lnTo>
                    <a:pt x="1086" y="1368"/>
                  </a:lnTo>
                  <a:lnTo>
                    <a:pt x="1469" y="1778"/>
                  </a:lnTo>
                  <a:lnTo>
                    <a:pt x="1666" y="1973"/>
                  </a:lnTo>
                  <a:lnTo>
                    <a:pt x="1868" y="2161"/>
                  </a:lnTo>
                  <a:lnTo>
                    <a:pt x="2075" y="2343"/>
                  </a:lnTo>
                  <a:lnTo>
                    <a:pt x="2287" y="2519"/>
                  </a:lnTo>
                  <a:lnTo>
                    <a:pt x="2506" y="2686"/>
                  </a:lnTo>
                  <a:lnTo>
                    <a:pt x="2731" y="2846"/>
                  </a:lnTo>
                  <a:lnTo>
                    <a:pt x="2964" y="2999"/>
                  </a:lnTo>
                  <a:lnTo>
                    <a:pt x="3205" y="3144"/>
                  </a:lnTo>
                  <a:lnTo>
                    <a:pt x="3453" y="3281"/>
                  </a:lnTo>
                  <a:lnTo>
                    <a:pt x="3709" y="3410"/>
                  </a:lnTo>
                  <a:lnTo>
                    <a:pt x="3975" y="3532"/>
                  </a:lnTo>
                  <a:lnTo>
                    <a:pt x="4251" y="3644"/>
                  </a:lnTo>
                  <a:lnTo>
                    <a:pt x="4536" y="3748"/>
                  </a:lnTo>
                  <a:lnTo>
                    <a:pt x="4832" y="3843"/>
                  </a:lnTo>
                  <a:lnTo>
                    <a:pt x="5139" y="3930"/>
                  </a:lnTo>
                  <a:lnTo>
                    <a:pt x="5458" y="4006"/>
                  </a:lnTo>
                  <a:lnTo>
                    <a:pt x="5788" y="4075"/>
                  </a:lnTo>
                  <a:lnTo>
                    <a:pt x="6131" y="4133"/>
                  </a:lnTo>
                  <a:lnTo>
                    <a:pt x="6487" y="4182"/>
                  </a:lnTo>
                  <a:lnTo>
                    <a:pt x="6857" y="4221"/>
                  </a:lnTo>
                  <a:lnTo>
                    <a:pt x="7240" y="4249"/>
                  </a:lnTo>
                  <a:lnTo>
                    <a:pt x="7638" y="4268"/>
                  </a:lnTo>
                  <a:lnTo>
                    <a:pt x="8051" y="4276"/>
                  </a:lnTo>
                  <a:lnTo>
                    <a:pt x="8479" y="4274"/>
                  </a:lnTo>
                  <a:lnTo>
                    <a:pt x="8478" y="4353"/>
                  </a:lnTo>
                  <a:lnTo>
                    <a:pt x="8460" y="4435"/>
                  </a:lnTo>
                  <a:lnTo>
                    <a:pt x="8425" y="4520"/>
                  </a:lnTo>
                  <a:lnTo>
                    <a:pt x="8377" y="4603"/>
                  </a:lnTo>
                  <a:lnTo>
                    <a:pt x="8316" y="4686"/>
                  </a:lnTo>
                  <a:lnTo>
                    <a:pt x="8243" y="4768"/>
                  </a:lnTo>
                  <a:lnTo>
                    <a:pt x="8162" y="4845"/>
                  </a:lnTo>
                  <a:lnTo>
                    <a:pt x="8072" y="4918"/>
                  </a:lnTo>
                  <a:lnTo>
                    <a:pt x="7976" y="4986"/>
                  </a:lnTo>
                  <a:lnTo>
                    <a:pt x="7875" y="5046"/>
                  </a:lnTo>
                  <a:lnTo>
                    <a:pt x="7666" y="5142"/>
                  </a:lnTo>
                  <a:lnTo>
                    <a:pt x="7560" y="5175"/>
                  </a:lnTo>
                  <a:lnTo>
                    <a:pt x="7455" y="5196"/>
                  </a:lnTo>
                  <a:lnTo>
                    <a:pt x="7353" y="5204"/>
                  </a:lnTo>
                  <a:lnTo>
                    <a:pt x="7255" y="5199"/>
                  </a:lnTo>
                  <a:lnTo>
                    <a:pt x="6998" y="5157"/>
                  </a:lnTo>
                  <a:lnTo>
                    <a:pt x="6733" y="5102"/>
                  </a:lnTo>
                  <a:lnTo>
                    <a:pt x="6461" y="5034"/>
                  </a:lnTo>
                  <a:lnTo>
                    <a:pt x="6182" y="4954"/>
                  </a:lnTo>
                  <a:lnTo>
                    <a:pt x="5899" y="4863"/>
                  </a:lnTo>
                  <a:lnTo>
                    <a:pt x="5611" y="4761"/>
                  </a:lnTo>
                  <a:lnTo>
                    <a:pt x="5320" y="4647"/>
                  </a:lnTo>
                  <a:lnTo>
                    <a:pt x="5027" y="4524"/>
                  </a:lnTo>
                  <a:lnTo>
                    <a:pt x="4439" y="4250"/>
                  </a:lnTo>
                  <a:lnTo>
                    <a:pt x="3855" y="3943"/>
                  </a:lnTo>
                  <a:lnTo>
                    <a:pt x="3282" y="3606"/>
                  </a:lnTo>
                  <a:lnTo>
                    <a:pt x="3003" y="3429"/>
                  </a:lnTo>
                  <a:lnTo>
                    <a:pt x="2729" y="3245"/>
                  </a:lnTo>
                  <a:lnTo>
                    <a:pt x="2463" y="3057"/>
                  </a:lnTo>
                  <a:lnTo>
                    <a:pt x="2205" y="2864"/>
                  </a:lnTo>
                  <a:lnTo>
                    <a:pt x="1956" y="2668"/>
                  </a:lnTo>
                  <a:lnTo>
                    <a:pt x="1717" y="2467"/>
                  </a:lnTo>
                  <a:lnTo>
                    <a:pt x="1488" y="2264"/>
                  </a:lnTo>
                  <a:lnTo>
                    <a:pt x="1273" y="2059"/>
                  </a:lnTo>
                  <a:lnTo>
                    <a:pt x="1070" y="1852"/>
                  </a:lnTo>
                  <a:lnTo>
                    <a:pt x="881" y="1644"/>
                  </a:lnTo>
                  <a:lnTo>
                    <a:pt x="708" y="1435"/>
                  </a:lnTo>
                  <a:lnTo>
                    <a:pt x="550" y="1226"/>
                  </a:lnTo>
                  <a:lnTo>
                    <a:pt x="410" y="1017"/>
                  </a:lnTo>
                  <a:lnTo>
                    <a:pt x="287" y="809"/>
                  </a:lnTo>
                  <a:lnTo>
                    <a:pt x="184" y="603"/>
                  </a:lnTo>
                  <a:lnTo>
                    <a:pt x="102" y="399"/>
                  </a:lnTo>
                  <a:lnTo>
                    <a:pt x="40" y="198"/>
                  </a:lnTo>
                  <a:lnTo>
                    <a:pt x="0" y="0"/>
                  </a:lnTo>
                  <a:close/>
                </a:path>
              </a:pathLst>
            </a:custGeom>
            <a:solidFill>
              <a:srgbClr val="C9A0A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387" name="Freeform 5387"/>
            <p:cNvSpPr>
              <a:spLocks/>
            </p:cNvSpPr>
            <p:nvPr/>
          </p:nvSpPr>
          <p:spPr bwMode="auto">
            <a:xfrm>
              <a:off x="100" y="1055"/>
              <a:ext cx="848" cy="520"/>
            </a:xfrm>
            <a:custGeom>
              <a:avLst/>
              <a:gdLst>
                <a:gd name="T0" fmla="*/ 356 w 8479"/>
                <a:gd name="T1" fmla="*/ 478 h 5204"/>
                <a:gd name="T2" fmla="*/ 1086 w 8479"/>
                <a:gd name="T3" fmla="*/ 1368 h 5204"/>
                <a:gd name="T4" fmla="*/ 1666 w 8479"/>
                <a:gd name="T5" fmla="*/ 1973 h 5204"/>
                <a:gd name="T6" fmla="*/ 2075 w 8479"/>
                <a:gd name="T7" fmla="*/ 2343 h 5204"/>
                <a:gd name="T8" fmla="*/ 2506 w 8479"/>
                <a:gd name="T9" fmla="*/ 2686 h 5204"/>
                <a:gd name="T10" fmla="*/ 2964 w 8479"/>
                <a:gd name="T11" fmla="*/ 2999 h 5204"/>
                <a:gd name="T12" fmla="*/ 3453 w 8479"/>
                <a:gd name="T13" fmla="*/ 3281 h 5204"/>
                <a:gd name="T14" fmla="*/ 3975 w 8479"/>
                <a:gd name="T15" fmla="*/ 3532 h 5204"/>
                <a:gd name="T16" fmla="*/ 4536 w 8479"/>
                <a:gd name="T17" fmla="*/ 3748 h 5204"/>
                <a:gd name="T18" fmla="*/ 5139 w 8479"/>
                <a:gd name="T19" fmla="*/ 3930 h 5204"/>
                <a:gd name="T20" fmla="*/ 5788 w 8479"/>
                <a:gd name="T21" fmla="*/ 4075 h 5204"/>
                <a:gd name="T22" fmla="*/ 6487 w 8479"/>
                <a:gd name="T23" fmla="*/ 4182 h 5204"/>
                <a:gd name="T24" fmla="*/ 7240 w 8479"/>
                <a:gd name="T25" fmla="*/ 4249 h 5204"/>
                <a:gd name="T26" fmla="*/ 8051 w 8479"/>
                <a:gd name="T27" fmla="*/ 4276 h 5204"/>
                <a:gd name="T28" fmla="*/ 8478 w 8479"/>
                <a:gd name="T29" fmla="*/ 4353 h 5204"/>
                <a:gd name="T30" fmla="*/ 8425 w 8479"/>
                <a:gd name="T31" fmla="*/ 4520 h 5204"/>
                <a:gd name="T32" fmla="*/ 8316 w 8479"/>
                <a:gd name="T33" fmla="*/ 4686 h 5204"/>
                <a:gd name="T34" fmla="*/ 8162 w 8479"/>
                <a:gd name="T35" fmla="*/ 4845 h 5204"/>
                <a:gd name="T36" fmla="*/ 7976 w 8479"/>
                <a:gd name="T37" fmla="*/ 4986 h 5204"/>
                <a:gd name="T38" fmla="*/ 7666 w 8479"/>
                <a:gd name="T39" fmla="*/ 5142 h 5204"/>
                <a:gd name="T40" fmla="*/ 7455 w 8479"/>
                <a:gd name="T41" fmla="*/ 5196 h 5204"/>
                <a:gd name="T42" fmla="*/ 7255 w 8479"/>
                <a:gd name="T43" fmla="*/ 5199 h 5204"/>
                <a:gd name="T44" fmla="*/ 6733 w 8479"/>
                <a:gd name="T45" fmla="*/ 5102 h 5204"/>
                <a:gd name="T46" fmla="*/ 6182 w 8479"/>
                <a:gd name="T47" fmla="*/ 4954 h 5204"/>
                <a:gd name="T48" fmla="*/ 5611 w 8479"/>
                <a:gd name="T49" fmla="*/ 4761 h 5204"/>
                <a:gd name="T50" fmla="*/ 5027 w 8479"/>
                <a:gd name="T51" fmla="*/ 4524 h 5204"/>
                <a:gd name="T52" fmla="*/ 3855 w 8479"/>
                <a:gd name="T53" fmla="*/ 3943 h 5204"/>
                <a:gd name="T54" fmla="*/ 3003 w 8479"/>
                <a:gd name="T55" fmla="*/ 3429 h 5204"/>
                <a:gd name="T56" fmla="*/ 2463 w 8479"/>
                <a:gd name="T57" fmla="*/ 3057 h 5204"/>
                <a:gd name="T58" fmla="*/ 1956 w 8479"/>
                <a:gd name="T59" fmla="*/ 2668 h 5204"/>
                <a:gd name="T60" fmla="*/ 1488 w 8479"/>
                <a:gd name="T61" fmla="*/ 2264 h 5204"/>
                <a:gd name="T62" fmla="*/ 1070 w 8479"/>
                <a:gd name="T63" fmla="*/ 1852 h 5204"/>
                <a:gd name="T64" fmla="*/ 708 w 8479"/>
                <a:gd name="T65" fmla="*/ 1435 h 5204"/>
                <a:gd name="T66" fmla="*/ 410 w 8479"/>
                <a:gd name="T67" fmla="*/ 1017 h 5204"/>
                <a:gd name="T68" fmla="*/ 184 w 8479"/>
                <a:gd name="T69" fmla="*/ 603 h 5204"/>
                <a:gd name="T70" fmla="*/ 40 w 8479"/>
                <a:gd name="T71" fmla="*/ 198 h 520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479"/>
                <a:gd name="T109" fmla="*/ 0 h 5204"/>
                <a:gd name="T110" fmla="*/ 8479 w 8479"/>
                <a:gd name="T111" fmla="*/ 5204 h 520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479" h="5204">
                  <a:moveTo>
                    <a:pt x="0" y="0"/>
                  </a:moveTo>
                  <a:lnTo>
                    <a:pt x="356" y="478"/>
                  </a:lnTo>
                  <a:lnTo>
                    <a:pt x="717" y="935"/>
                  </a:lnTo>
                  <a:lnTo>
                    <a:pt x="1086" y="1368"/>
                  </a:lnTo>
                  <a:lnTo>
                    <a:pt x="1469" y="1778"/>
                  </a:lnTo>
                  <a:lnTo>
                    <a:pt x="1666" y="1973"/>
                  </a:lnTo>
                  <a:lnTo>
                    <a:pt x="1868" y="2161"/>
                  </a:lnTo>
                  <a:lnTo>
                    <a:pt x="2075" y="2343"/>
                  </a:lnTo>
                  <a:lnTo>
                    <a:pt x="2287" y="2519"/>
                  </a:lnTo>
                  <a:lnTo>
                    <a:pt x="2506" y="2686"/>
                  </a:lnTo>
                  <a:lnTo>
                    <a:pt x="2731" y="2846"/>
                  </a:lnTo>
                  <a:lnTo>
                    <a:pt x="2964" y="2999"/>
                  </a:lnTo>
                  <a:lnTo>
                    <a:pt x="3205" y="3144"/>
                  </a:lnTo>
                  <a:lnTo>
                    <a:pt x="3453" y="3281"/>
                  </a:lnTo>
                  <a:lnTo>
                    <a:pt x="3709" y="3410"/>
                  </a:lnTo>
                  <a:lnTo>
                    <a:pt x="3975" y="3532"/>
                  </a:lnTo>
                  <a:lnTo>
                    <a:pt x="4251" y="3644"/>
                  </a:lnTo>
                  <a:lnTo>
                    <a:pt x="4536" y="3748"/>
                  </a:lnTo>
                  <a:lnTo>
                    <a:pt x="4832" y="3843"/>
                  </a:lnTo>
                  <a:lnTo>
                    <a:pt x="5139" y="3930"/>
                  </a:lnTo>
                  <a:lnTo>
                    <a:pt x="5458" y="4006"/>
                  </a:lnTo>
                  <a:lnTo>
                    <a:pt x="5788" y="4075"/>
                  </a:lnTo>
                  <a:lnTo>
                    <a:pt x="6131" y="4133"/>
                  </a:lnTo>
                  <a:lnTo>
                    <a:pt x="6487" y="4182"/>
                  </a:lnTo>
                  <a:lnTo>
                    <a:pt x="6857" y="4221"/>
                  </a:lnTo>
                  <a:lnTo>
                    <a:pt x="7240" y="4249"/>
                  </a:lnTo>
                  <a:lnTo>
                    <a:pt x="7638" y="4268"/>
                  </a:lnTo>
                  <a:lnTo>
                    <a:pt x="8051" y="4276"/>
                  </a:lnTo>
                  <a:lnTo>
                    <a:pt x="8479" y="4274"/>
                  </a:lnTo>
                  <a:lnTo>
                    <a:pt x="8478" y="4353"/>
                  </a:lnTo>
                  <a:lnTo>
                    <a:pt x="8460" y="4435"/>
                  </a:lnTo>
                  <a:lnTo>
                    <a:pt x="8425" y="4520"/>
                  </a:lnTo>
                  <a:lnTo>
                    <a:pt x="8377" y="4603"/>
                  </a:lnTo>
                  <a:lnTo>
                    <a:pt x="8316" y="4686"/>
                  </a:lnTo>
                  <a:lnTo>
                    <a:pt x="8243" y="4768"/>
                  </a:lnTo>
                  <a:lnTo>
                    <a:pt x="8162" y="4845"/>
                  </a:lnTo>
                  <a:lnTo>
                    <a:pt x="8072" y="4918"/>
                  </a:lnTo>
                  <a:lnTo>
                    <a:pt x="7976" y="4986"/>
                  </a:lnTo>
                  <a:lnTo>
                    <a:pt x="7875" y="5046"/>
                  </a:lnTo>
                  <a:lnTo>
                    <a:pt x="7666" y="5142"/>
                  </a:lnTo>
                  <a:lnTo>
                    <a:pt x="7560" y="5175"/>
                  </a:lnTo>
                  <a:lnTo>
                    <a:pt x="7455" y="5196"/>
                  </a:lnTo>
                  <a:lnTo>
                    <a:pt x="7353" y="5204"/>
                  </a:lnTo>
                  <a:lnTo>
                    <a:pt x="7255" y="5199"/>
                  </a:lnTo>
                  <a:lnTo>
                    <a:pt x="6998" y="5157"/>
                  </a:lnTo>
                  <a:lnTo>
                    <a:pt x="6733" y="5102"/>
                  </a:lnTo>
                  <a:lnTo>
                    <a:pt x="6461" y="5034"/>
                  </a:lnTo>
                  <a:lnTo>
                    <a:pt x="6182" y="4954"/>
                  </a:lnTo>
                  <a:lnTo>
                    <a:pt x="5899" y="4863"/>
                  </a:lnTo>
                  <a:lnTo>
                    <a:pt x="5611" y="4761"/>
                  </a:lnTo>
                  <a:lnTo>
                    <a:pt x="5320" y="4647"/>
                  </a:lnTo>
                  <a:lnTo>
                    <a:pt x="5027" y="4524"/>
                  </a:lnTo>
                  <a:lnTo>
                    <a:pt x="4439" y="4250"/>
                  </a:lnTo>
                  <a:lnTo>
                    <a:pt x="3855" y="3943"/>
                  </a:lnTo>
                  <a:lnTo>
                    <a:pt x="3282" y="3606"/>
                  </a:lnTo>
                  <a:lnTo>
                    <a:pt x="3003" y="3429"/>
                  </a:lnTo>
                  <a:lnTo>
                    <a:pt x="2729" y="3245"/>
                  </a:lnTo>
                  <a:lnTo>
                    <a:pt x="2463" y="3057"/>
                  </a:lnTo>
                  <a:lnTo>
                    <a:pt x="2205" y="2864"/>
                  </a:lnTo>
                  <a:lnTo>
                    <a:pt x="1956" y="2668"/>
                  </a:lnTo>
                  <a:lnTo>
                    <a:pt x="1717" y="2467"/>
                  </a:lnTo>
                  <a:lnTo>
                    <a:pt x="1488" y="2264"/>
                  </a:lnTo>
                  <a:lnTo>
                    <a:pt x="1273" y="2059"/>
                  </a:lnTo>
                  <a:lnTo>
                    <a:pt x="1070" y="1852"/>
                  </a:lnTo>
                  <a:lnTo>
                    <a:pt x="881" y="1644"/>
                  </a:lnTo>
                  <a:lnTo>
                    <a:pt x="708" y="1435"/>
                  </a:lnTo>
                  <a:lnTo>
                    <a:pt x="550" y="1226"/>
                  </a:lnTo>
                  <a:lnTo>
                    <a:pt x="410" y="1017"/>
                  </a:lnTo>
                  <a:lnTo>
                    <a:pt x="287" y="809"/>
                  </a:lnTo>
                  <a:lnTo>
                    <a:pt x="184" y="603"/>
                  </a:lnTo>
                  <a:lnTo>
                    <a:pt x="102" y="399"/>
                  </a:lnTo>
                  <a:lnTo>
                    <a:pt x="40" y="198"/>
                  </a:lnTo>
                  <a:lnTo>
                    <a:pt x="0" y="0"/>
                  </a:lnTo>
                </a:path>
              </a:pathLst>
            </a:cu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388" name="Freeform 5388"/>
            <p:cNvSpPr>
              <a:spLocks/>
            </p:cNvSpPr>
            <p:nvPr/>
          </p:nvSpPr>
          <p:spPr bwMode="auto">
            <a:xfrm>
              <a:off x="122" y="0"/>
              <a:ext cx="826" cy="582"/>
            </a:xfrm>
            <a:custGeom>
              <a:avLst/>
              <a:gdLst>
                <a:gd name="T0" fmla="*/ 391 w 8252"/>
                <a:gd name="T1" fmla="*/ 5319 h 5823"/>
                <a:gd name="T2" fmla="*/ 1067 w 8252"/>
                <a:gd name="T3" fmla="*/ 4354 h 5823"/>
                <a:gd name="T4" fmla="*/ 1796 w 8252"/>
                <a:gd name="T5" fmla="*/ 3465 h 5823"/>
                <a:gd name="T6" fmla="*/ 2192 w 8252"/>
                <a:gd name="T7" fmla="*/ 3057 h 5823"/>
                <a:gd name="T8" fmla="*/ 2615 w 8252"/>
                <a:gd name="T9" fmla="*/ 2675 h 5823"/>
                <a:gd name="T10" fmla="*/ 3066 w 8252"/>
                <a:gd name="T11" fmla="*/ 2323 h 5823"/>
                <a:gd name="T12" fmla="*/ 3551 w 8252"/>
                <a:gd name="T13" fmla="*/ 2005 h 5823"/>
                <a:gd name="T14" fmla="*/ 4076 w 8252"/>
                <a:gd name="T15" fmla="*/ 1722 h 5823"/>
                <a:gd name="T16" fmla="*/ 4642 w 8252"/>
                <a:gd name="T17" fmla="*/ 1477 h 5823"/>
                <a:gd name="T18" fmla="*/ 5254 w 8252"/>
                <a:gd name="T19" fmla="*/ 1274 h 5823"/>
                <a:gd name="T20" fmla="*/ 5918 w 8252"/>
                <a:gd name="T21" fmla="*/ 1114 h 5823"/>
                <a:gd name="T22" fmla="*/ 6636 w 8252"/>
                <a:gd name="T23" fmla="*/ 1001 h 5823"/>
                <a:gd name="T24" fmla="*/ 7412 w 8252"/>
                <a:gd name="T25" fmla="*/ 937 h 5823"/>
                <a:gd name="T26" fmla="*/ 8252 w 8252"/>
                <a:gd name="T27" fmla="*/ 926 h 5823"/>
                <a:gd name="T28" fmla="*/ 8233 w 8252"/>
                <a:gd name="T29" fmla="*/ 767 h 5823"/>
                <a:gd name="T30" fmla="*/ 8150 w 8252"/>
                <a:gd name="T31" fmla="*/ 605 h 5823"/>
                <a:gd name="T32" fmla="*/ 8018 w 8252"/>
                <a:gd name="T33" fmla="*/ 447 h 5823"/>
                <a:gd name="T34" fmla="*/ 7847 w 8252"/>
                <a:gd name="T35" fmla="*/ 302 h 5823"/>
                <a:gd name="T36" fmla="*/ 7441 w 8252"/>
                <a:gd name="T37" fmla="*/ 81 h 5823"/>
                <a:gd name="T38" fmla="*/ 7229 w 8252"/>
                <a:gd name="T39" fmla="*/ 20 h 5823"/>
                <a:gd name="T40" fmla="*/ 7028 w 8252"/>
                <a:gd name="T41" fmla="*/ 0 h 5823"/>
                <a:gd name="T42" fmla="*/ 6444 w 8252"/>
                <a:gd name="T43" fmla="*/ 68 h 5823"/>
                <a:gd name="T44" fmla="*/ 5834 w 8252"/>
                <a:gd name="T45" fmla="*/ 233 h 5823"/>
                <a:gd name="T46" fmla="*/ 5206 w 8252"/>
                <a:gd name="T47" fmla="*/ 484 h 5823"/>
                <a:gd name="T48" fmla="*/ 4572 w 8252"/>
                <a:gd name="T49" fmla="*/ 808 h 5823"/>
                <a:gd name="T50" fmla="*/ 3941 w 8252"/>
                <a:gd name="T51" fmla="*/ 1192 h 5823"/>
                <a:gd name="T52" fmla="*/ 3323 w 8252"/>
                <a:gd name="T53" fmla="*/ 1625 h 5823"/>
                <a:gd name="T54" fmla="*/ 2728 w 8252"/>
                <a:gd name="T55" fmla="*/ 2092 h 5823"/>
                <a:gd name="T56" fmla="*/ 2167 w 8252"/>
                <a:gd name="T57" fmla="*/ 2582 h 5823"/>
                <a:gd name="T58" fmla="*/ 1647 w 8252"/>
                <a:gd name="T59" fmla="*/ 3083 h 5823"/>
                <a:gd name="T60" fmla="*/ 1182 w 8252"/>
                <a:gd name="T61" fmla="*/ 3582 h 5823"/>
                <a:gd name="T62" fmla="*/ 780 w 8252"/>
                <a:gd name="T63" fmla="*/ 4066 h 5823"/>
                <a:gd name="T64" fmla="*/ 450 w 8252"/>
                <a:gd name="T65" fmla="*/ 4522 h 5823"/>
                <a:gd name="T66" fmla="*/ 204 w 8252"/>
                <a:gd name="T67" fmla="*/ 4938 h 5823"/>
                <a:gd name="T68" fmla="*/ 50 w 8252"/>
                <a:gd name="T69" fmla="*/ 5303 h 5823"/>
                <a:gd name="T70" fmla="*/ 2 w 8252"/>
                <a:gd name="T71" fmla="*/ 5533 h 5823"/>
                <a:gd name="T72" fmla="*/ 4 w 8252"/>
                <a:gd name="T73" fmla="*/ 5665 h 5823"/>
                <a:gd name="T74" fmla="*/ 36 w 8252"/>
                <a:gd name="T75" fmla="*/ 5775 h 582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252"/>
                <a:gd name="T115" fmla="*/ 0 h 5823"/>
                <a:gd name="T116" fmla="*/ 8252 w 8252"/>
                <a:gd name="T117" fmla="*/ 5823 h 582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252" h="5823">
                  <a:moveTo>
                    <a:pt x="63" y="5823"/>
                  </a:moveTo>
                  <a:lnTo>
                    <a:pt x="391" y="5319"/>
                  </a:lnTo>
                  <a:lnTo>
                    <a:pt x="724" y="4828"/>
                  </a:lnTo>
                  <a:lnTo>
                    <a:pt x="1067" y="4354"/>
                  </a:lnTo>
                  <a:lnTo>
                    <a:pt x="1423" y="3899"/>
                  </a:lnTo>
                  <a:lnTo>
                    <a:pt x="1796" y="3465"/>
                  </a:lnTo>
                  <a:lnTo>
                    <a:pt x="1991" y="3258"/>
                  </a:lnTo>
                  <a:lnTo>
                    <a:pt x="2192" y="3057"/>
                  </a:lnTo>
                  <a:lnTo>
                    <a:pt x="2400" y="2862"/>
                  </a:lnTo>
                  <a:lnTo>
                    <a:pt x="2615" y="2675"/>
                  </a:lnTo>
                  <a:lnTo>
                    <a:pt x="2836" y="2495"/>
                  </a:lnTo>
                  <a:lnTo>
                    <a:pt x="3066" y="2323"/>
                  </a:lnTo>
                  <a:lnTo>
                    <a:pt x="3304" y="2160"/>
                  </a:lnTo>
                  <a:lnTo>
                    <a:pt x="3551" y="2005"/>
                  </a:lnTo>
                  <a:lnTo>
                    <a:pt x="3808" y="1859"/>
                  </a:lnTo>
                  <a:lnTo>
                    <a:pt x="4076" y="1722"/>
                  </a:lnTo>
                  <a:lnTo>
                    <a:pt x="4353" y="1594"/>
                  </a:lnTo>
                  <a:lnTo>
                    <a:pt x="4642" y="1477"/>
                  </a:lnTo>
                  <a:lnTo>
                    <a:pt x="4942" y="1370"/>
                  </a:lnTo>
                  <a:lnTo>
                    <a:pt x="5254" y="1274"/>
                  </a:lnTo>
                  <a:lnTo>
                    <a:pt x="5580" y="1188"/>
                  </a:lnTo>
                  <a:lnTo>
                    <a:pt x="5918" y="1114"/>
                  </a:lnTo>
                  <a:lnTo>
                    <a:pt x="6270" y="1051"/>
                  </a:lnTo>
                  <a:lnTo>
                    <a:pt x="6636" y="1001"/>
                  </a:lnTo>
                  <a:lnTo>
                    <a:pt x="7017" y="963"/>
                  </a:lnTo>
                  <a:lnTo>
                    <a:pt x="7412" y="937"/>
                  </a:lnTo>
                  <a:lnTo>
                    <a:pt x="7825" y="925"/>
                  </a:lnTo>
                  <a:lnTo>
                    <a:pt x="8252" y="926"/>
                  </a:lnTo>
                  <a:lnTo>
                    <a:pt x="8251" y="846"/>
                  </a:lnTo>
                  <a:lnTo>
                    <a:pt x="8233" y="767"/>
                  </a:lnTo>
                  <a:lnTo>
                    <a:pt x="8198" y="685"/>
                  </a:lnTo>
                  <a:lnTo>
                    <a:pt x="8150" y="605"/>
                  </a:lnTo>
                  <a:lnTo>
                    <a:pt x="8090" y="525"/>
                  </a:lnTo>
                  <a:lnTo>
                    <a:pt x="8018" y="447"/>
                  </a:lnTo>
                  <a:lnTo>
                    <a:pt x="7937" y="373"/>
                  </a:lnTo>
                  <a:lnTo>
                    <a:pt x="7847" y="302"/>
                  </a:lnTo>
                  <a:lnTo>
                    <a:pt x="7651" y="178"/>
                  </a:lnTo>
                  <a:lnTo>
                    <a:pt x="7441" y="81"/>
                  </a:lnTo>
                  <a:lnTo>
                    <a:pt x="7334" y="45"/>
                  </a:lnTo>
                  <a:lnTo>
                    <a:pt x="7229" y="20"/>
                  </a:lnTo>
                  <a:lnTo>
                    <a:pt x="7127" y="4"/>
                  </a:lnTo>
                  <a:lnTo>
                    <a:pt x="7028" y="0"/>
                  </a:lnTo>
                  <a:lnTo>
                    <a:pt x="6740" y="21"/>
                  </a:lnTo>
                  <a:lnTo>
                    <a:pt x="6444" y="68"/>
                  </a:lnTo>
                  <a:lnTo>
                    <a:pt x="6141" y="139"/>
                  </a:lnTo>
                  <a:lnTo>
                    <a:pt x="5834" y="233"/>
                  </a:lnTo>
                  <a:lnTo>
                    <a:pt x="5521" y="348"/>
                  </a:lnTo>
                  <a:lnTo>
                    <a:pt x="5206" y="484"/>
                  </a:lnTo>
                  <a:lnTo>
                    <a:pt x="4889" y="637"/>
                  </a:lnTo>
                  <a:lnTo>
                    <a:pt x="4572" y="808"/>
                  </a:lnTo>
                  <a:lnTo>
                    <a:pt x="4255" y="993"/>
                  </a:lnTo>
                  <a:lnTo>
                    <a:pt x="3941" y="1192"/>
                  </a:lnTo>
                  <a:lnTo>
                    <a:pt x="3630" y="1404"/>
                  </a:lnTo>
                  <a:lnTo>
                    <a:pt x="3323" y="1625"/>
                  </a:lnTo>
                  <a:lnTo>
                    <a:pt x="3022" y="1855"/>
                  </a:lnTo>
                  <a:lnTo>
                    <a:pt x="2728" y="2092"/>
                  </a:lnTo>
                  <a:lnTo>
                    <a:pt x="2442" y="2335"/>
                  </a:lnTo>
                  <a:lnTo>
                    <a:pt x="2167" y="2582"/>
                  </a:lnTo>
                  <a:lnTo>
                    <a:pt x="1901" y="2832"/>
                  </a:lnTo>
                  <a:lnTo>
                    <a:pt x="1647" y="3083"/>
                  </a:lnTo>
                  <a:lnTo>
                    <a:pt x="1407" y="3334"/>
                  </a:lnTo>
                  <a:lnTo>
                    <a:pt x="1182" y="3582"/>
                  </a:lnTo>
                  <a:lnTo>
                    <a:pt x="973" y="3826"/>
                  </a:lnTo>
                  <a:lnTo>
                    <a:pt x="780" y="4066"/>
                  </a:lnTo>
                  <a:lnTo>
                    <a:pt x="605" y="4299"/>
                  </a:lnTo>
                  <a:lnTo>
                    <a:pt x="450" y="4522"/>
                  </a:lnTo>
                  <a:lnTo>
                    <a:pt x="316" y="4736"/>
                  </a:lnTo>
                  <a:lnTo>
                    <a:pt x="204" y="4938"/>
                  </a:lnTo>
                  <a:lnTo>
                    <a:pt x="115" y="5128"/>
                  </a:lnTo>
                  <a:lnTo>
                    <a:pt x="50" y="5303"/>
                  </a:lnTo>
                  <a:lnTo>
                    <a:pt x="11" y="5461"/>
                  </a:lnTo>
                  <a:lnTo>
                    <a:pt x="2" y="5533"/>
                  </a:lnTo>
                  <a:lnTo>
                    <a:pt x="0" y="5602"/>
                  </a:lnTo>
                  <a:lnTo>
                    <a:pt x="4" y="5665"/>
                  </a:lnTo>
                  <a:lnTo>
                    <a:pt x="17" y="5723"/>
                  </a:lnTo>
                  <a:lnTo>
                    <a:pt x="36" y="5775"/>
                  </a:lnTo>
                  <a:lnTo>
                    <a:pt x="63" y="5823"/>
                  </a:lnTo>
                  <a:close/>
                </a:path>
              </a:pathLst>
            </a:custGeom>
            <a:solidFill>
              <a:srgbClr val="C9A0A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389" name="Freeform 5389"/>
            <p:cNvSpPr>
              <a:spLocks/>
            </p:cNvSpPr>
            <p:nvPr/>
          </p:nvSpPr>
          <p:spPr bwMode="auto">
            <a:xfrm>
              <a:off x="122" y="0"/>
              <a:ext cx="826" cy="582"/>
            </a:xfrm>
            <a:custGeom>
              <a:avLst/>
              <a:gdLst>
                <a:gd name="T0" fmla="*/ 391 w 8252"/>
                <a:gd name="T1" fmla="*/ 5319 h 5823"/>
                <a:gd name="T2" fmla="*/ 1067 w 8252"/>
                <a:gd name="T3" fmla="*/ 4354 h 5823"/>
                <a:gd name="T4" fmla="*/ 1796 w 8252"/>
                <a:gd name="T5" fmla="*/ 3465 h 5823"/>
                <a:gd name="T6" fmla="*/ 2192 w 8252"/>
                <a:gd name="T7" fmla="*/ 3057 h 5823"/>
                <a:gd name="T8" fmla="*/ 2615 w 8252"/>
                <a:gd name="T9" fmla="*/ 2675 h 5823"/>
                <a:gd name="T10" fmla="*/ 3066 w 8252"/>
                <a:gd name="T11" fmla="*/ 2323 h 5823"/>
                <a:gd name="T12" fmla="*/ 3551 w 8252"/>
                <a:gd name="T13" fmla="*/ 2005 h 5823"/>
                <a:gd name="T14" fmla="*/ 4076 w 8252"/>
                <a:gd name="T15" fmla="*/ 1722 h 5823"/>
                <a:gd name="T16" fmla="*/ 4642 w 8252"/>
                <a:gd name="T17" fmla="*/ 1477 h 5823"/>
                <a:gd name="T18" fmla="*/ 5254 w 8252"/>
                <a:gd name="T19" fmla="*/ 1274 h 5823"/>
                <a:gd name="T20" fmla="*/ 5918 w 8252"/>
                <a:gd name="T21" fmla="*/ 1114 h 5823"/>
                <a:gd name="T22" fmla="*/ 6636 w 8252"/>
                <a:gd name="T23" fmla="*/ 1001 h 5823"/>
                <a:gd name="T24" fmla="*/ 7412 w 8252"/>
                <a:gd name="T25" fmla="*/ 937 h 5823"/>
                <a:gd name="T26" fmla="*/ 8252 w 8252"/>
                <a:gd name="T27" fmla="*/ 926 h 5823"/>
                <a:gd name="T28" fmla="*/ 8233 w 8252"/>
                <a:gd name="T29" fmla="*/ 767 h 5823"/>
                <a:gd name="T30" fmla="*/ 8150 w 8252"/>
                <a:gd name="T31" fmla="*/ 605 h 5823"/>
                <a:gd name="T32" fmla="*/ 8018 w 8252"/>
                <a:gd name="T33" fmla="*/ 447 h 5823"/>
                <a:gd name="T34" fmla="*/ 7847 w 8252"/>
                <a:gd name="T35" fmla="*/ 302 h 5823"/>
                <a:gd name="T36" fmla="*/ 7441 w 8252"/>
                <a:gd name="T37" fmla="*/ 81 h 5823"/>
                <a:gd name="T38" fmla="*/ 7229 w 8252"/>
                <a:gd name="T39" fmla="*/ 20 h 5823"/>
                <a:gd name="T40" fmla="*/ 7028 w 8252"/>
                <a:gd name="T41" fmla="*/ 0 h 5823"/>
                <a:gd name="T42" fmla="*/ 6444 w 8252"/>
                <a:gd name="T43" fmla="*/ 68 h 5823"/>
                <a:gd name="T44" fmla="*/ 5834 w 8252"/>
                <a:gd name="T45" fmla="*/ 233 h 5823"/>
                <a:gd name="T46" fmla="*/ 5206 w 8252"/>
                <a:gd name="T47" fmla="*/ 484 h 5823"/>
                <a:gd name="T48" fmla="*/ 4572 w 8252"/>
                <a:gd name="T49" fmla="*/ 808 h 5823"/>
                <a:gd name="T50" fmla="*/ 3941 w 8252"/>
                <a:gd name="T51" fmla="*/ 1192 h 5823"/>
                <a:gd name="T52" fmla="*/ 3323 w 8252"/>
                <a:gd name="T53" fmla="*/ 1625 h 5823"/>
                <a:gd name="T54" fmla="*/ 2728 w 8252"/>
                <a:gd name="T55" fmla="*/ 2092 h 5823"/>
                <a:gd name="T56" fmla="*/ 2167 w 8252"/>
                <a:gd name="T57" fmla="*/ 2582 h 5823"/>
                <a:gd name="T58" fmla="*/ 1647 w 8252"/>
                <a:gd name="T59" fmla="*/ 3083 h 5823"/>
                <a:gd name="T60" fmla="*/ 1182 w 8252"/>
                <a:gd name="T61" fmla="*/ 3582 h 5823"/>
                <a:gd name="T62" fmla="*/ 780 w 8252"/>
                <a:gd name="T63" fmla="*/ 4066 h 5823"/>
                <a:gd name="T64" fmla="*/ 450 w 8252"/>
                <a:gd name="T65" fmla="*/ 4522 h 5823"/>
                <a:gd name="T66" fmla="*/ 204 w 8252"/>
                <a:gd name="T67" fmla="*/ 4938 h 5823"/>
                <a:gd name="T68" fmla="*/ 50 w 8252"/>
                <a:gd name="T69" fmla="*/ 5303 h 5823"/>
                <a:gd name="T70" fmla="*/ 2 w 8252"/>
                <a:gd name="T71" fmla="*/ 5533 h 5823"/>
                <a:gd name="T72" fmla="*/ 4 w 8252"/>
                <a:gd name="T73" fmla="*/ 5665 h 5823"/>
                <a:gd name="T74" fmla="*/ 36 w 8252"/>
                <a:gd name="T75" fmla="*/ 5775 h 582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252"/>
                <a:gd name="T115" fmla="*/ 0 h 5823"/>
                <a:gd name="T116" fmla="*/ 8252 w 8252"/>
                <a:gd name="T117" fmla="*/ 5823 h 582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252" h="5823">
                  <a:moveTo>
                    <a:pt x="63" y="5823"/>
                  </a:moveTo>
                  <a:lnTo>
                    <a:pt x="391" y="5319"/>
                  </a:lnTo>
                  <a:lnTo>
                    <a:pt x="724" y="4828"/>
                  </a:lnTo>
                  <a:lnTo>
                    <a:pt x="1067" y="4354"/>
                  </a:lnTo>
                  <a:lnTo>
                    <a:pt x="1423" y="3899"/>
                  </a:lnTo>
                  <a:lnTo>
                    <a:pt x="1796" y="3465"/>
                  </a:lnTo>
                  <a:lnTo>
                    <a:pt x="1991" y="3258"/>
                  </a:lnTo>
                  <a:lnTo>
                    <a:pt x="2192" y="3057"/>
                  </a:lnTo>
                  <a:lnTo>
                    <a:pt x="2400" y="2862"/>
                  </a:lnTo>
                  <a:lnTo>
                    <a:pt x="2615" y="2675"/>
                  </a:lnTo>
                  <a:lnTo>
                    <a:pt x="2836" y="2495"/>
                  </a:lnTo>
                  <a:lnTo>
                    <a:pt x="3066" y="2323"/>
                  </a:lnTo>
                  <a:lnTo>
                    <a:pt x="3304" y="2160"/>
                  </a:lnTo>
                  <a:lnTo>
                    <a:pt x="3551" y="2005"/>
                  </a:lnTo>
                  <a:lnTo>
                    <a:pt x="3808" y="1859"/>
                  </a:lnTo>
                  <a:lnTo>
                    <a:pt x="4076" y="1722"/>
                  </a:lnTo>
                  <a:lnTo>
                    <a:pt x="4353" y="1594"/>
                  </a:lnTo>
                  <a:lnTo>
                    <a:pt x="4642" y="1477"/>
                  </a:lnTo>
                  <a:lnTo>
                    <a:pt x="4942" y="1370"/>
                  </a:lnTo>
                  <a:lnTo>
                    <a:pt x="5254" y="1274"/>
                  </a:lnTo>
                  <a:lnTo>
                    <a:pt x="5580" y="1188"/>
                  </a:lnTo>
                  <a:lnTo>
                    <a:pt x="5918" y="1114"/>
                  </a:lnTo>
                  <a:lnTo>
                    <a:pt x="6270" y="1051"/>
                  </a:lnTo>
                  <a:lnTo>
                    <a:pt x="6636" y="1001"/>
                  </a:lnTo>
                  <a:lnTo>
                    <a:pt x="7017" y="963"/>
                  </a:lnTo>
                  <a:lnTo>
                    <a:pt x="7412" y="937"/>
                  </a:lnTo>
                  <a:lnTo>
                    <a:pt x="7825" y="925"/>
                  </a:lnTo>
                  <a:lnTo>
                    <a:pt x="8252" y="926"/>
                  </a:lnTo>
                  <a:lnTo>
                    <a:pt x="8251" y="846"/>
                  </a:lnTo>
                  <a:lnTo>
                    <a:pt x="8233" y="767"/>
                  </a:lnTo>
                  <a:lnTo>
                    <a:pt x="8198" y="685"/>
                  </a:lnTo>
                  <a:lnTo>
                    <a:pt x="8150" y="605"/>
                  </a:lnTo>
                  <a:lnTo>
                    <a:pt x="8090" y="525"/>
                  </a:lnTo>
                  <a:lnTo>
                    <a:pt x="8018" y="447"/>
                  </a:lnTo>
                  <a:lnTo>
                    <a:pt x="7937" y="373"/>
                  </a:lnTo>
                  <a:lnTo>
                    <a:pt x="7847" y="302"/>
                  </a:lnTo>
                  <a:lnTo>
                    <a:pt x="7651" y="178"/>
                  </a:lnTo>
                  <a:lnTo>
                    <a:pt x="7441" y="81"/>
                  </a:lnTo>
                  <a:lnTo>
                    <a:pt x="7334" y="45"/>
                  </a:lnTo>
                  <a:lnTo>
                    <a:pt x="7229" y="20"/>
                  </a:lnTo>
                  <a:lnTo>
                    <a:pt x="7127" y="4"/>
                  </a:lnTo>
                  <a:lnTo>
                    <a:pt x="7028" y="0"/>
                  </a:lnTo>
                  <a:lnTo>
                    <a:pt x="6740" y="21"/>
                  </a:lnTo>
                  <a:lnTo>
                    <a:pt x="6444" y="68"/>
                  </a:lnTo>
                  <a:lnTo>
                    <a:pt x="6141" y="139"/>
                  </a:lnTo>
                  <a:lnTo>
                    <a:pt x="5834" y="233"/>
                  </a:lnTo>
                  <a:lnTo>
                    <a:pt x="5521" y="348"/>
                  </a:lnTo>
                  <a:lnTo>
                    <a:pt x="5206" y="484"/>
                  </a:lnTo>
                  <a:lnTo>
                    <a:pt x="4889" y="637"/>
                  </a:lnTo>
                  <a:lnTo>
                    <a:pt x="4572" y="808"/>
                  </a:lnTo>
                  <a:lnTo>
                    <a:pt x="4255" y="993"/>
                  </a:lnTo>
                  <a:lnTo>
                    <a:pt x="3941" y="1192"/>
                  </a:lnTo>
                  <a:lnTo>
                    <a:pt x="3630" y="1404"/>
                  </a:lnTo>
                  <a:lnTo>
                    <a:pt x="3323" y="1625"/>
                  </a:lnTo>
                  <a:lnTo>
                    <a:pt x="3022" y="1855"/>
                  </a:lnTo>
                  <a:lnTo>
                    <a:pt x="2728" y="2092"/>
                  </a:lnTo>
                  <a:lnTo>
                    <a:pt x="2442" y="2335"/>
                  </a:lnTo>
                  <a:lnTo>
                    <a:pt x="2167" y="2582"/>
                  </a:lnTo>
                  <a:lnTo>
                    <a:pt x="1901" y="2832"/>
                  </a:lnTo>
                  <a:lnTo>
                    <a:pt x="1647" y="3083"/>
                  </a:lnTo>
                  <a:lnTo>
                    <a:pt x="1407" y="3334"/>
                  </a:lnTo>
                  <a:lnTo>
                    <a:pt x="1182" y="3582"/>
                  </a:lnTo>
                  <a:lnTo>
                    <a:pt x="973" y="3826"/>
                  </a:lnTo>
                  <a:lnTo>
                    <a:pt x="780" y="4066"/>
                  </a:lnTo>
                  <a:lnTo>
                    <a:pt x="605" y="4299"/>
                  </a:lnTo>
                  <a:lnTo>
                    <a:pt x="450" y="4522"/>
                  </a:lnTo>
                  <a:lnTo>
                    <a:pt x="316" y="4736"/>
                  </a:lnTo>
                  <a:lnTo>
                    <a:pt x="204" y="4938"/>
                  </a:lnTo>
                  <a:lnTo>
                    <a:pt x="115" y="5128"/>
                  </a:lnTo>
                  <a:lnTo>
                    <a:pt x="50" y="5303"/>
                  </a:lnTo>
                  <a:lnTo>
                    <a:pt x="11" y="5461"/>
                  </a:lnTo>
                  <a:lnTo>
                    <a:pt x="2" y="5533"/>
                  </a:lnTo>
                  <a:lnTo>
                    <a:pt x="0" y="5602"/>
                  </a:lnTo>
                  <a:lnTo>
                    <a:pt x="4" y="5665"/>
                  </a:lnTo>
                  <a:lnTo>
                    <a:pt x="17" y="5723"/>
                  </a:lnTo>
                  <a:lnTo>
                    <a:pt x="36" y="5775"/>
                  </a:lnTo>
                  <a:lnTo>
                    <a:pt x="63" y="5823"/>
                  </a:lnTo>
                </a:path>
              </a:pathLst>
            </a:cu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390" name="Freeform 5390"/>
            <p:cNvSpPr>
              <a:spLocks/>
            </p:cNvSpPr>
            <p:nvPr/>
          </p:nvSpPr>
          <p:spPr bwMode="auto">
            <a:xfrm>
              <a:off x="80" y="534"/>
              <a:ext cx="235" cy="648"/>
            </a:xfrm>
            <a:custGeom>
              <a:avLst/>
              <a:gdLst>
                <a:gd name="T0" fmla="*/ 9 w 2353"/>
                <a:gd name="T1" fmla="*/ 2809 h 6479"/>
                <a:gd name="T2" fmla="*/ 85 w 2353"/>
                <a:gd name="T3" fmla="*/ 2198 h 6479"/>
                <a:gd name="T4" fmla="*/ 229 w 2353"/>
                <a:gd name="T5" fmla="*/ 1637 h 6479"/>
                <a:gd name="T6" fmla="*/ 433 w 2353"/>
                <a:gd name="T7" fmla="*/ 1138 h 6479"/>
                <a:gd name="T8" fmla="*/ 692 w 2353"/>
                <a:gd name="T9" fmla="*/ 715 h 6479"/>
                <a:gd name="T10" fmla="*/ 995 w 2353"/>
                <a:gd name="T11" fmla="*/ 378 h 6479"/>
                <a:gd name="T12" fmla="*/ 1335 w 2353"/>
                <a:gd name="T13" fmla="*/ 141 h 6479"/>
                <a:gd name="T14" fmla="*/ 1707 w 2353"/>
                <a:gd name="T15" fmla="*/ 17 h 6479"/>
                <a:gd name="T16" fmla="*/ 1961 w 2353"/>
                <a:gd name="T17" fmla="*/ 4 h 6479"/>
                <a:gd name="T18" fmla="*/ 2053 w 2353"/>
                <a:gd name="T19" fmla="*/ 33 h 6479"/>
                <a:gd name="T20" fmla="*/ 2110 w 2353"/>
                <a:gd name="T21" fmla="*/ 93 h 6479"/>
                <a:gd name="T22" fmla="*/ 2136 w 2353"/>
                <a:gd name="T23" fmla="*/ 182 h 6479"/>
                <a:gd name="T24" fmla="*/ 2136 w 2353"/>
                <a:gd name="T25" fmla="*/ 298 h 6479"/>
                <a:gd name="T26" fmla="*/ 2096 w 2353"/>
                <a:gd name="T27" fmla="*/ 520 h 6479"/>
                <a:gd name="T28" fmla="*/ 1987 w 2353"/>
                <a:gd name="T29" fmla="*/ 897 h 6479"/>
                <a:gd name="T30" fmla="*/ 1847 w 2353"/>
                <a:gd name="T31" fmla="*/ 1356 h 6479"/>
                <a:gd name="T32" fmla="*/ 1706 w 2353"/>
                <a:gd name="T33" fmla="*/ 1884 h 6479"/>
                <a:gd name="T34" fmla="*/ 1598 w 2353"/>
                <a:gd name="T35" fmla="*/ 2469 h 6479"/>
                <a:gd name="T36" fmla="*/ 1555 w 2353"/>
                <a:gd name="T37" fmla="*/ 3099 h 6479"/>
                <a:gd name="T38" fmla="*/ 1615 w 2353"/>
                <a:gd name="T39" fmla="*/ 3739 h 6479"/>
                <a:gd name="T40" fmla="*/ 1768 w 2353"/>
                <a:gd name="T41" fmla="*/ 4355 h 6479"/>
                <a:gd name="T42" fmla="*/ 1965 w 2353"/>
                <a:gd name="T43" fmla="*/ 4927 h 6479"/>
                <a:gd name="T44" fmla="*/ 2159 w 2353"/>
                <a:gd name="T45" fmla="*/ 5437 h 6479"/>
                <a:gd name="T46" fmla="*/ 2275 w 2353"/>
                <a:gd name="T47" fmla="*/ 5767 h 6479"/>
                <a:gd name="T48" fmla="*/ 2327 w 2353"/>
                <a:gd name="T49" fmla="*/ 5957 h 6479"/>
                <a:gd name="T50" fmla="*/ 2353 w 2353"/>
                <a:gd name="T51" fmla="*/ 6122 h 6479"/>
                <a:gd name="T52" fmla="*/ 2345 w 2353"/>
                <a:gd name="T53" fmla="*/ 6259 h 6479"/>
                <a:gd name="T54" fmla="*/ 2299 w 2353"/>
                <a:gd name="T55" fmla="*/ 6364 h 6479"/>
                <a:gd name="T56" fmla="*/ 2208 w 2353"/>
                <a:gd name="T57" fmla="*/ 6438 h 6479"/>
                <a:gd name="T58" fmla="*/ 2067 w 2353"/>
                <a:gd name="T59" fmla="*/ 6474 h 6479"/>
                <a:gd name="T60" fmla="*/ 1912 w 2353"/>
                <a:gd name="T61" fmla="*/ 6469 h 6479"/>
                <a:gd name="T62" fmla="*/ 1699 w 2353"/>
                <a:gd name="T63" fmla="*/ 6390 h 6479"/>
                <a:gd name="T64" fmla="*/ 1384 w 2353"/>
                <a:gd name="T65" fmla="*/ 6173 h 6479"/>
                <a:gd name="T66" fmla="*/ 1057 w 2353"/>
                <a:gd name="T67" fmla="*/ 5848 h 6479"/>
                <a:gd name="T68" fmla="*/ 736 w 2353"/>
                <a:gd name="T69" fmla="*/ 5429 h 6479"/>
                <a:gd name="T70" fmla="*/ 449 w 2353"/>
                <a:gd name="T71" fmla="*/ 4931 h 6479"/>
                <a:gd name="T72" fmla="*/ 214 w 2353"/>
                <a:gd name="T73" fmla="*/ 4372 h 6479"/>
                <a:gd name="T74" fmla="*/ 57 w 2353"/>
                <a:gd name="T75" fmla="*/ 3766 h 6479"/>
                <a:gd name="T76" fmla="*/ 0 w 2353"/>
                <a:gd name="T77" fmla="*/ 3128 h 647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353"/>
                <a:gd name="T118" fmla="*/ 0 h 6479"/>
                <a:gd name="T119" fmla="*/ 2353 w 2353"/>
                <a:gd name="T120" fmla="*/ 6479 h 647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353" h="6479">
                  <a:moveTo>
                    <a:pt x="0" y="3128"/>
                  </a:moveTo>
                  <a:lnTo>
                    <a:pt x="9" y="2809"/>
                  </a:lnTo>
                  <a:lnTo>
                    <a:pt x="38" y="2498"/>
                  </a:lnTo>
                  <a:lnTo>
                    <a:pt x="85" y="2198"/>
                  </a:lnTo>
                  <a:lnTo>
                    <a:pt x="149" y="1911"/>
                  </a:lnTo>
                  <a:lnTo>
                    <a:pt x="229" y="1637"/>
                  </a:lnTo>
                  <a:lnTo>
                    <a:pt x="324" y="1379"/>
                  </a:lnTo>
                  <a:lnTo>
                    <a:pt x="433" y="1138"/>
                  </a:lnTo>
                  <a:lnTo>
                    <a:pt x="557" y="917"/>
                  </a:lnTo>
                  <a:lnTo>
                    <a:pt x="692" y="715"/>
                  </a:lnTo>
                  <a:lnTo>
                    <a:pt x="837" y="534"/>
                  </a:lnTo>
                  <a:lnTo>
                    <a:pt x="995" y="378"/>
                  </a:lnTo>
                  <a:lnTo>
                    <a:pt x="1161" y="246"/>
                  </a:lnTo>
                  <a:lnTo>
                    <a:pt x="1335" y="141"/>
                  </a:lnTo>
                  <a:lnTo>
                    <a:pt x="1518" y="64"/>
                  </a:lnTo>
                  <a:lnTo>
                    <a:pt x="1707" y="17"/>
                  </a:lnTo>
                  <a:lnTo>
                    <a:pt x="1901" y="0"/>
                  </a:lnTo>
                  <a:lnTo>
                    <a:pt x="1961" y="4"/>
                  </a:lnTo>
                  <a:lnTo>
                    <a:pt x="2011" y="15"/>
                  </a:lnTo>
                  <a:lnTo>
                    <a:pt x="2053" y="33"/>
                  </a:lnTo>
                  <a:lnTo>
                    <a:pt x="2085" y="60"/>
                  </a:lnTo>
                  <a:lnTo>
                    <a:pt x="2110" y="93"/>
                  </a:lnTo>
                  <a:lnTo>
                    <a:pt x="2126" y="134"/>
                  </a:lnTo>
                  <a:lnTo>
                    <a:pt x="2136" y="182"/>
                  </a:lnTo>
                  <a:lnTo>
                    <a:pt x="2139" y="236"/>
                  </a:lnTo>
                  <a:lnTo>
                    <a:pt x="2136" y="298"/>
                  </a:lnTo>
                  <a:lnTo>
                    <a:pt x="2128" y="366"/>
                  </a:lnTo>
                  <a:lnTo>
                    <a:pt x="2096" y="520"/>
                  </a:lnTo>
                  <a:lnTo>
                    <a:pt x="2048" y="697"/>
                  </a:lnTo>
                  <a:lnTo>
                    <a:pt x="1987" y="897"/>
                  </a:lnTo>
                  <a:lnTo>
                    <a:pt x="1919" y="1117"/>
                  </a:lnTo>
                  <a:lnTo>
                    <a:pt x="1847" y="1356"/>
                  </a:lnTo>
                  <a:lnTo>
                    <a:pt x="1774" y="1612"/>
                  </a:lnTo>
                  <a:lnTo>
                    <a:pt x="1706" y="1884"/>
                  </a:lnTo>
                  <a:lnTo>
                    <a:pt x="1646" y="2170"/>
                  </a:lnTo>
                  <a:lnTo>
                    <a:pt x="1598" y="2469"/>
                  </a:lnTo>
                  <a:lnTo>
                    <a:pt x="1566" y="2778"/>
                  </a:lnTo>
                  <a:lnTo>
                    <a:pt x="1555" y="3099"/>
                  </a:lnTo>
                  <a:lnTo>
                    <a:pt x="1570" y="3421"/>
                  </a:lnTo>
                  <a:lnTo>
                    <a:pt x="1615" y="3739"/>
                  </a:lnTo>
                  <a:lnTo>
                    <a:pt x="1683" y="4052"/>
                  </a:lnTo>
                  <a:lnTo>
                    <a:pt x="1768" y="4355"/>
                  </a:lnTo>
                  <a:lnTo>
                    <a:pt x="1864" y="4648"/>
                  </a:lnTo>
                  <a:lnTo>
                    <a:pt x="1965" y="4927"/>
                  </a:lnTo>
                  <a:lnTo>
                    <a:pt x="2065" y="5191"/>
                  </a:lnTo>
                  <a:lnTo>
                    <a:pt x="2159" y="5437"/>
                  </a:lnTo>
                  <a:lnTo>
                    <a:pt x="2240" y="5662"/>
                  </a:lnTo>
                  <a:lnTo>
                    <a:pt x="2275" y="5767"/>
                  </a:lnTo>
                  <a:lnTo>
                    <a:pt x="2304" y="5865"/>
                  </a:lnTo>
                  <a:lnTo>
                    <a:pt x="2327" y="5957"/>
                  </a:lnTo>
                  <a:lnTo>
                    <a:pt x="2344" y="6044"/>
                  </a:lnTo>
                  <a:lnTo>
                    <a:pt x="2353" y="6122"/>
                  </a:lnTo>
                  <a:lnTo>
                    <a:pt x="2353" y="6194"/>
                  </a:lnTo>
                  <a:lnTo>
                    <a:pt x="2345" y="6259"/>
                  </a:lnTo>
                  <a:lnTo>
                    <a:pt x="2327" y="6315"/>
                  </a:lnTo>
                  <a:lnTo>
                    <a:pt x="2299" y="6364"/>
                  </a:lnTo>
                  <a:lnTo>
                    <a:pt x="2260" y="6405"/>
                  </a:lnTo>
                  <a:lnTo>
                    <a:pt x="2208" y="6438"/>
                  </a:lnTo>
                  <a:lnTo>
                    <a:pt x="2145" y="6460"/>
                  </a:lnTo>
                  <a:lnTo>
                    <a:pt x="2067" y="6474"/>
                  </a:lnTo>
                  <a:lnTo>
                    <a:pt x="1976" y="6479"/>
                  </a:lnTo>
                  <a:lnTo>
                    <a:pt x="1912" y="6469"/>
                  </a:lnTo>
                  <a:lnTo>
                    <a:pt x="1844" y="6451"/>
                  </a:lnTo>
                  <a:lnTo>
                    <a:pt x="1699" y="6390"/>
                  </a:lnTo>
                  <a:lnTo>
                    <a:pt x="1545" y="6296"/>
                  </a:lnTo>
                  <a:lnTo>
                    <a:pt x="1384" y="6173"/>
                  </a:lnTo>
                  <a:lnTo>
                    <a:pt x="1221" y="6023"/>
                  </a:lnTo>
                  <a:lnTo>
                    <a:pt x="1057" y="5848"/>
                  </a:lnTo>
                  <a:lnTo>
                    <a:pt x="894" y="5650"/>
                  </a:lnTo>
                  <a:lnTo>
                    <a:pt x="736" y="5429"/>
                  </a:lnTo>
                  <a:lnTo>
                    <a:pt x="587" y="5190"/>
                  </a:lnTo>
                  <a:lnTo>
                    <a:pt x="449" y="4931"/>
                  </a:lnTo>
                  <a:lnTo>
                    <a:pt x="323" y="4659"/>
                  </a:lnTo>
                  <a:lnTo>
                    <a:pt x="214" y="4372"/>
                  </a:lnTo>
                  <a:lnTo>
                    <a:pt x="124" y="4074"/>
                  </a:lnTo>
                  <a:lnTo>
                    <a:pt x="57" y="3766"/>
                  </a:lnTo>
                  <a:lnTo>
                    <a:pt x="14" y="3450"/>
                  </a:lnTo>
                  <a:lnTo>
                    <a:pt x="0" y="3128"/>
                  </a:lnTo>
                  <a:close/>
                </a:path>
              </a:pathLst>
            </a:custGeom>
            <a:solidFill>
              <a:srgbClr val="C1FFF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391" name="Freeform 5391"/>
            <p:cNvSpPr>
              <a:spLocks/>
            </p:cNvSpPr>
            <p:nvPr/>
          </p:nvSpPr>
          <p:spPr bwMode="auto">
            <a:xfrm>
              <a:off x="80" y="534"/>
              <a:ext cx="235" cy="648"/>
            </a:xfrm>
            <a:custGeom>
              <a:avLst/>
              <a:gdLst>
                <a:gd name="T0" fmla="*/ 9 w 2353"/>
                <a:gd name="T1" fmla="*/ 2809 h 6479"/>
                <a:gd name="T2" fmla="*/ 85 w 2353"/>
                <a:gd name="T3" fmla="*/ 2198 h 6479"/>
                <a:gd name="T4" fmla="*/ 229 w 2353"/>
                <a:gd name="T5" fmla="*/ 1637 h 6479"/>
                <a:gd name="T6" fmla="*/ 433 w 2353"/>
                <a:gd name="T7" fmla="*/ 1138 h 6479"/>
                <a:gd name="T8" fmla="*/ 692 w 2353"/>
                <a:gd name="T9" fmla="*/ 715 h 6479"/>
                <a:gd name="T10" fmla="*/ 995 w 2353"/>
                <a:gd name="T11" fmla="*/ 378 h 6479"/>
                <a:gd name="T12" fmla="*/ 1335 w 2353"/>
                <a:gd name="T13" fmla="*/ 141 h 6479"/>
                <a:gd name="T14" fmla="*/ 1707 w 2353"/>
                <a:gd name="T15" fmla="*/ 17 h 6479"/>
                <a:gd name="T16" fmla="*/ 1961 w 2353"/>
                <a:gd name="T17" fmla="*/ 4 h 6479"/>
                <a:gd name="T18" fmla="*/ 2053 w 2353"/>
                <a:gd name="T19" fmla="*/ 33 h 6479"/>
                <a:gd name="T20" fmla="*/ 2110 w 2353"/>
                <a:gd name="T21" fmla="*/ 93 h 6479"/>
                <a:gd name="T22" fmla="*/ 2136 w 2353"/>
                <a:gd name="T23" fmla="*/ 182 h 6479"/>
                <a:gd name="T24" fmla="*/ 2136 w 2353"/>
                <a:gd name="T25" fmla="*/ 298 h 6479"/>
                <a:gd name="T26" fmla="*/ 2096 w 2353"/>
                <a:gd name="T27" fmla="*/ 520 h 6479"/>
                <a:gd name="T28" fmla="*/ 1987 w 2353"/>
                <a:gd name="T29" fmla="*/ 897 h 6479"/>
                <a:gd name="T30" fmla="*/ 1847 w 2353"/>
                <a:gd name="T31" fmla="*/ 1356 h 6479"/>
                <a:gd name="T32" fmla="*/ 1706 w 2353"/>
                <a:gd name="T33" fmla="*/ 1884 h 6479"/>
                <a:gd name="T34" fmla="*/ 1598 w 2353"/>
                <a:gd name="T35" fmla="*/ 2469 h 6479"/>
                <a:gd name="T36" fmla="*/ 1555 w 2353"/>
                <a:gd name="T37" fmla="*/ 3099 h 6479"/>
                <a:gd name="T38" fmla="*/ 1615 w 2353"/>
                <a:gd name="T39" fmla="*/ 3739 h 6479"/>
                <a:gd name="T40" fmla="*/ 1768 w 2353"/>
                <a:gd name="T41" fmla="*/ 4355 h 6479"/>
                <a:gd name="T42" fmla="*/ 1965 w 2353"/>
                <a:gd name="T43" fmla="*/ 4927 h 6479"/>
                <a:gd name="T44" fmla="*/ 2159 w 2353"/>
                <a:gd name="T45" fmla="*/ 5437 h 6479"/>
                <a:gd name="T46" fmla="*/ 2275 w 2353"/>
                <a:gd name="T47" fmla="*/ 5767 h 6479"/>
                <a:gd name="T48" fmla="*/ 2327 w 2353"/>
                <a:gd name="T49" fmla="*/ 5957 h 6479"/>
                <a:gd name="T50" fmla="*/ 2353 w 2353"/>
                <a:gd name="T51" fmla="*/ 6122 h 6479"/>
                <a:gd name="T52" fmla="*/ 2345 w 2353"/>
                <a:gd name="T53" fmla="*/ 6259 h 6479"/>
                <a:gd name="T54" fmla="*/ 2299 w 2353"/>
                <a:gd name="T55" fmla="*/ 6364 h 6479"/>
                <a:gd name="T56" fmla="*/ 2208 w 2353"/>
                <a:gd name="T57" fmla="*/ 6438 h 6479"/>
                <a:gd name="T58" fmla="*/ 2067 w 2353"/>
                <a:gd name="T59" fmla="*/ 6474 h 6479"/>
                <a:gd name="T60" fmla="*/ 1912 w 2353"/>
                <a:gd name="T61" fmla="*/ 6469 h 6479"/>
                <a:gd name="T62" fmla="*/ 1699 w 2353"/>
                <a:gd name="T63" fmla="*/ 6390 h 6479"/>
                <a:gd name="T64" fmla="*/ 1384 w 2353"/>
                <a:gd name="T65" fmla="*/ 6173 h 6479"/>
                <a:gd name="T66" fmla="*/ 1057 w 2353"/>
                <a:gd name="T67" fmla="*/ 5848 h 6479"/>
                <a:gd name="T68" fmla="*/ 736 w 2353"/>
                <a:gd name="T69" fmla="*/ 5429 h 6479"/>
                <a:gd name="T70" fmla="*/ 449 w 2353"/>
                <a:gd name="T71" fmla="*/ 4931 h 6479"/>
                <a:gd name="T72" fmla="*/ 214 w 2353"/>
                <a:gd name="T73" fmla="*/ 4372 h 6479"/>
                <a:gd name="T74" fmla="*/ 57 w 2353"/>
                <a:gd name="T75" fmla="*/ 3766 h 6479"/>
                <a:gd name="T76" fmla="*/ 0 w 2353"/>
                <a:gd name="T77" fmla="*/ 3128 h 647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353"/>
                <a:gd name="T118" fmla="*/ 0 h 6479"/>
                <a:gd name="T119" fmla="*/ 2353 w 2353"/>
                <a:gd name="T120" fmla="*/ 6479 h 647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353" h="6479">
                  <a:moveTo>
                    <a:pt x="0" y="3128"/>
                  </a:moveTo>
                  <a:lnTo>
                    <a:pt x="9" y="2809"/>
                  </a:lnTo>
                  <a:lnTo>
                    <a:pt x="38" y="2498"/>
                  </a:lnTo>
                  <a:lnTo>
                    <a:pt x="85" y="2198"/>
                  </a:lnTo>
                  <a:lnTo>
                    <a:pt x="149" y="1911"/>
                  </a:lnTo>
                  <a:lnTo>
                    <a:pt x="229" y="1637"/>
                  </a:lnTo>
                  <a:lnTo>
                    <a:pt x="324" y="1379"/>
                  </a:lnTo>
                  <a:lnTo>
                    <a:pt x="433" y="1138"/>
                  </a:lnTo>
                  <a:lnTo>
                    <a:pt x="557" y="917"/>
                  </a:lnTo>
                  <a:lnTo>
                    <a:pt x="692" y="715"/>
                  </a:lnTo>
                  <a:lnTo>
                    <a:pt x="837" y="534"/>
                  </a:lnTo>
                  <a:lnTo>
                    <a:pt x="995" y="378"/>
                  </a:lnTo>
                  <a:lnTo>
                    <a:pt x="1161" y="246"/>
                  </a:lnTo>
                  <a:lnTo>
                    <a:pt x="1335" y="141"/>
                  </a:lnTo>
                  <a:lnTo>
                    <a:pt x="1518" y="64"/>
                  </a:lnTo>
                  <a:lnTo>
                    <a:pt x="1707" y="17"/>
                  </a:lnTo>
                  <a:lnTo>
                    <a:pt x="1901" y="0"/>
                  </a:lnTo>
                  <a:lnTo>
                    <a:pt x="1961" y="4"/>
                  </a:lnTo>
                  <a:lnTo>
                    <a:pt x="2011" y="15"/>
                  </a:lnTo>
                  <a:lnTo>
                    <a:pt x="2053" y="33"/>
                  </a:lnTo>
                  <a:lnTo>
                    <a:pt x="2085" y="60"/>
                  </a:lnTo>
                  <a:lnTo>
                    <a:pt x="2110" y="93"/>
                  </a:lnTo>
                  <a:lnTo>
                    <a:pt x="2126" y="134"/>
                  </a:lnTo>
                  <a:lnTo>
                    <a:pt x="2136" y="182"/>
                  </a:lnTo>
                  <a:lnTo>
                    <a:pt x="2139" y="236"/>
                  </a:lnTo>
                  <a:lnTo>
                    <a:pt x="2136" y="298"/>
                  </a:lnTo>
                  <a:lnTo>
                    <a:pt x="2128" y="366"/>
                  </a:lnTo>
                  <a:lnTo>
                    <a:pt x="2096" y="520"/>
                  </a:lnTo>
                  <a:lnTo>
                    <a:pt x="2048" y="697"/>
                  </a:lnTo>
                  <a:lnTo>
                    <a:pt x="1987" y="897"/>
                  </a:lnTo>
                  <a:lnTo>
                    <a:pt x="1919" y="1117"/>
                  </a:lnTo>
                  <a:lnTo>
                    <a:pt x="1847" y="1356"/>
                  </a:lnTo>
                  <a:lnTo>
                    <a:pt x="1774" y="1612"/>
                  </a:lnTo>
                  <a:lnTo>
                    <a:pt x="1706" y="1884"/>
                  </a:lnTo>
                  <a:lnTo>
                    <a:pt x="1646" y="2170"/>
                  </a:lnTo>
                  <a:lnTo>
                    <a:pt x="1598" y="2469"/>
                  </a:lnTo>
                  <a:lnTo>
                    <a:pt x="1566" y="2778"/>
                  </a:lnTo>
                  <a:lnTo>
                    <a:pt x="1555" y="3099"/>
                  </a:lnTo>
                  <a:lnTo>
                    <a:pt x="1570" y="3421"/>
                  </a:lnTo>
                  <a:lnTo>
                    <a:pt x="1615" y="3739"/>
                  </a:lnTo>
                  <a:lnTo>
                    <a:pt x="1683" y="4052"/>
                  </a:lnTo>
                  <a:lnTo>
                    <a:pt x="1768" y="4355"/>
                  </a:lnTo>
                  <a:lnTo>
                    <a:pt x="1864" y="4648"/>
                  </a:lnTo>
                  <a:lnTo>
                    <a:pt x="1965" y="4927"/>
                  </a:lnTo>
                  <a:lnTo>
                    <a:pt x="2065" y="5191"/>
                  </a:lnTo>
                  <a:lnTo>
                    <a:pt x="2159" y="5437"/>
                  </a:lnTo>
                  <a:lnTo>
                    <a:pt x="2240" y="5662"/>
                  </a:lnTo>
                  <a:lnTo>
                    <a:pt x="2275" y="5767"/>
                  </a:lnTo>
                  <a:lnTo>
                    <a:pt x="2304" y="5865"/>
                  </a:lnTo>
                  <a:lnTo>
                    <a:pt x="2327" y="5957"/>
                  </a:lnTo>
                  <a:lnTo>
                    <a:pt x="2344" y="6044"/>
                  </a:lnTo>
                  <a:lnTo>
                    <a:pt x="2353" y="6122"/>
                  </a:lnTo>
                  <a:lnTo>
                    <a:pt x="2353" y="6194"/>
                  </a:lnTo>
                  <a:lnTo>
                    <a:pt x="2345" y="6259"/>
                  </a:lnTo>
                  <a:lnTo>
                    <a:pt x="2327" y="6315"/>
                  </a:lnTo>
                  <a:lnTo>
                    <a:pt x="2299" y="6364"/>
                  </a:lnTo>
                  <a:lnTo>
                    <a:pt x="2260" y="6405"/>
                  </a:lnTo>
                  <a:lnTo>
                    <a:pt x="2208" y="6438"/>
                  </a:lnTo>
                  <a:lnTo>
                    <a:pt x="2145" y="6460"/>
                  </a:lnTo>
                  <a:lnTo>
                    <a:pt x="2067" y="6474"/>
                  </a:lnTo>
                  <a:lnTo>
                    <a:pt x="1976" y="6479"/>
                  </a:lnTo>
                  <a:lnTo>
                    <a:pt x="1912" y="6469"/>
                  </a:lnTo>
                  <a:lnTo>
                    <a:pt x="1844" y="6451"/>
                  </a:lnTo>
                  <a:lnTo>
                    <a:pt x="1699" y="6390"/>
                  </a:lnTo>
                  <a:lnTo>
                    <a:pt x="1545" y="6296"/>
                  </a:lnTo>
                  <a:lnTo>
                    <a:pt x="1384" y="6173"/>
                  </a:lnTo>
                  <a:lnTo>
                    <a:pt x="1221" y="6023"/>
                  </a:lnTo>
                  <a:lnTo>
                    <a:pt x="1057" y="5848"/>
                  </a:lnTo>
                  <a:lnTo>
                    <a:pt x="894" y="5650"/>
                  </a:lnTo>
                  <a:lnTo>
                    <a:pt x="736" y="5429"/>
                  </a:lnTo>
                  <a:lnTo>
                    <a:pt x="587" y="5190"/>
                  </a:lnTo>
                  <a:lnTo>
                    <a:pt x="449" y="4931"/>
                  </a:lnTo>
                  <a:lnTo>
                    <a:pt x="323" y="4659"/>
                  </a:lnTo>
                  <a:lnTo>
                    <a:pt x="214" y="4372"/>
                  </a:lnTo>
                  <a:lnTo>
                    <a:pt x="124" y="4074"/>
                  </a:lnTo>
                  <a:lnTo>
                    <a:pt x="57" y="3766"/>
                  </a:lnTo>
                  <a:lnTo>
                    <a:pt x="14" y="3450"/>
                  </a:lnTo>
                  <a:lnTo>
                    <a:pt x="0" y="3128"/>
                  </a:lnTo>
                </a:path>
              </a:pathLst>
            </a:cu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392" name="Freeform 5392"/>
            <p:cNvSpPr>
              <a:spLocks/>
            </p:cNvSpPr>
            <p:nvPr/>
          </p:nvSpPr>
          <p:spPr bwMode="auto">
            <a:xfrm>
              <a:off x="237" y="548"/>
              <a:ext cx="51" cy="123"/>
            </a:xfrm>
            <a:custGeom>
              <a:avLst/>
              <a:gdLst>
                <a:gd name="T0" fmla="*/ 8 w 511"/>
                <a:gd name="T1" fmla="*/ 385 h 1228"/>
                <a:gd name="T2" fmla="*/ 1 w 511"/>
                <a:gd name="T3" fmla="*/ 340 h 1228"/>
                <a:gd name="T4" fmla="*/ 0 w 511"/>
                <a:gd name="T5" fmla="*/ 300 h 1228"/>
                <a:gd name="T6" fmla="*/ 16 w 511"/>
                <a:gd name="T7" fmla="*/ 231 h 1228"/>
                <a:gd name="T8" fmla="*/ 50 w 511"/>
                <a:gd name="T9" fmla="*/ 177 h 1228"/>
                <a:gd name="T10" fmla="*/ 97 w 511"/>
                <a:gd name="T11" fmla="*/ 133 h 1228"/>
                <a:gd name="T12" fmla="*/ 206 w 511"/>
                <a:gd name="T13" fmla="*/ 72 h 1228"/>
                <a:gd name="T14" fmla="*/ 256 w 511"/>
                <a:gd name="T15" fmla="*/ 48 h 1228"/>
                <a:gd name="T16" fmla="*/ 296 w 511"/>
                <a:gd name="T17" fmla="*/ 26 h 1228"/>
                <a:gd name="T18" fmla="*/ 332 w 511"/>
                <a:gd name="T19" fmla="*/ 6 h 1228"/>
                <a:gd name="T20" fmla="*/ 361 w 511"/>
                <a:gd name="T21" fmla="*/ 0 h 1228"/>
                <a:gd name="T22" fmla="*/ 385 w 511"/>
                <a:gd name="T23" fmla="*/ 5 h 1228"/>
                <a:gd name="T24" fmla="*/ 403 w 511"/>
                <a:gd name="T25" fmla="*/ 21 h 1228"/>
                <a:gd name="T26" fmla="*/ 428 w 511"/>
                <a:gd name="T27" fmla="*/ 74 h 1228"/>
                <a:gd name="T28" fmla="*/ 441 w 511"/>
                <a:gd name="T29" fmla="*/ 146 h 1228"/>
                <a:gd name="T30" fmla="*/ 450 w 511"/>
                <a:gd name="T31" fmla="*/ 226 h 1228"/>
                <a:gd name="T32" fmla="*/ 460 w 511"/>
                <a:gd name="T33" fmla="*/ 299 h 1228"/>
                <a:gd name="T34" fmla="*/ 479 w 511"/>
                <a:gd name="T35" fmla="*/ 352 h 1228"/>
                <a:gd name="T36" fmla="*/ 493 w 511"/>
                <a:gd name="T37" fmla="*/ 368 h 1228"/>
                <a:gd name="T38" fmla="*/ 511 w 511"/>
                <a:gd name="T39" fmla="*/ 373 h 1228"/>
                <a:gd name="T40" fmla="*/ 477 w 511"/>
                <a:gd name="T41" fmla="*/ 414 h 1228"/>
                <a:gd name="T42" fmla="*/ 443 w 511"/>
                <a:gd name="T43" fmla="*/ 465 h 1228"/>
                <a:gd name="T44" fmla="*/ 378 w 511"/>
                <a:gd name="T45" fmla="*/ 592 h 1228"/>
                <a:gd name="T46" fmla="*/ 316 w 511"/>
                <a:gd name="T47" fmla="*/ 740 h 1228"/>
                <a:gd name="T48" fmla="*/ 262 w 511"/>
                <a:gd name="T49" fmla="*/ 891 h 1228"/>
                <a:gd name="T50" fmla="*/ 215 w 511"/>
                <a:gd name="T51" fmla="*/ 1032 h 1228"/>
                <a:gd name="T52" fmla="*/ 196 w 511"/>
                <a:gd name="T53" fmla="*/ 1092 h 1228"/>
                <a:gd name="T54" fmla="*/ 180 w 511"/>
                <a:gd name="T55" fmla="*/ 1144 h 1228"/>
                <a:gd name="T56" fmla="*/ 165 w 511"/>
                <a:gd name="T57" fmla="*/ 1186 h 1228"/>
                <a:gd name="T58" fmla="*/ 155 w 511"/>
                <a:gd name="T59" fmla="*/ 1214 h 1228"/>
                <a:gd name="T60" fmla="*/ 148 w 511"/>
                <a:gd name="T61" fmla="*/ 1228 h 1228"/>
                <a:gd name="T62" fmla="*/ 144 w 511"/>
                <a:gd name="T63" fmla="*/ 1225 h 1228"/>
                <a:gd name="T64" fmla="*/ 133 w 511"/>
                <a:gd name="T65" fmla="*/ 1213 h 1228"/>
                <a:gd name="T66" fmla="*/ 120 w 511"/>
                <a:gd name="T67" fmla="*/ 1189 h 1228"/>
                <a:gd name="T68" fmla="*/ 97 w 511"/>
                <a:gd name="T69" fmla="*/ 1113 h 1228"/>
                <a:gd name="T70" fmla="*/ 75 w 511"/>
                <a:gd name="T71" fmla="*/ 1007 h 1228"/>
                <a:gd name="T72" fmla="*/ 53 w 511"/>
                <a:gd name="T73" fmla="*/ 880 h 1228"/>
                <a:gd name="T74" fmla="*/ 20 w 511"/>
                <a:gd name="T75" fmla="*/ 610 h 1228"/>
                <a:gd name="T76" fmla="*/ 11 w 511"/>
                <a:gd name="T77" fmla="*/ 486 h 1228"/>
                <a:gd name="T78" fmla="*/ 8 w 511"/>
                <a:gd name="T79" fmla="*/ 385 h 122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11"/>
                <a:gd name="T121" fmla="*/ 0 h 1228"/>
                <a:gd name="T122" fmla="*/ 511 w 511"/>
                <a:gd name="T123" fmla="*/ 1228 h 122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11" h="1228">
                  <a:moveTo>
                    <a:pt x="8" y="385"/>
                  </a:moveTo>
                  <a:lnTo>
                    <a:pt x="1" y="340"/>
                  </a:lnTo>
                  <a:lnTo>
                    <a:pt x="0" y="300"/>
                  </a:lnTo>
                  <a:lnTo>
                    <a:pt x="16" y="231"/>
                  </a:lnTo>
                  <a:lnTo>
                    <a:pt x="50" y="177"/>
                  </a:lnTo>
                  <a:lnTo>
                    <a:pt x="97" y="133"/>
                  </a:lnTo>
                  <a:lnTo>
                    <a:pt x="206" y="72"/>
                  </a:lnTo>
                  <a:lnTo>
                    <a:pt x="256" y="48"/>
                  </a:lnTo>
                  <a:lnTo>
                    <a:pt x="296" y="26"/>
                  </a:lnTo>
                  <a:lnTo>
                    <a:pt x="332" y="6"/>
                  </a:lnTo>
                  <a:lnTo>
                    <a:pt x="361" y="0"/>
                  </a:lnTo>
                  <a:lnTo>
                    <a:pt x="385" y="5"/>
                  </a:lnTo>
                  <a:lnTo>
                    <a:pt x="403" y="21"/>
                  </a:lnTo>
                  <a:lnTo>
                    <a:pt x="428" y="74"/>
                  </a:lnTo>
                  <a:lnTo>
                    <a:pt x="441" y="146"/>
                  </a:lnTo>
                  <a:lnTo>
                    <a:pt x="450" y="226"/>
                  </a:lnTo>
                  <a:lnTo>
                    <a:pt x="460" y="299"/>
                  </a:lnTo>
                  <a:lnTo>
                    <a:pt x="479" y="352"/>
                  </a:lnTo>
                  <a:lnTo>
                    <a:pt x="493" y="368"/>
                  </a:lnTo>
                  <a:lnTo>
                    <a:pt x="511" y="373"/>
                  </a:lnTo>
                  <a:lnTo>
                    <a:pt x="477" y="414"/>
                  </a:lnTo>
                  <a:lnTo>
                    <a:pt x="443" y="465"/>
                  </a:lnTo>
                  <a:lnTo>
                    <a:pt x="378" y="592"/>
                  </a:lnTo>
                  <a:lnTo>
                    <a:pt x="316" y="740"/>
                  </a:lnTo>
                  <a:lnTo>
                    <a:pt x="262" y="891"/>
                  </a:lnTo>
                  <a:lnTo>
                    <a:pt x="215" y="1032"/>
                  </a:lnTo>
                  <a:lnTo>
                    <a:pt x="196" y="1092"/>
                  </a:lnTo>
                  <a:lnTo>
                    <a:pt x="180" y="1144"/>
                  </a:lnTo>
                  <a:lnTo>
                    <a:pt x="165" y="1186"/>
                  </a:lnTo>
                  <a:lnTo>
                    <a:pt x="155" y="1214"/>
                  </a:lnTo>
                  <a:lnTo>
                    <a:pt x="148" y="1228"/>
                  </a:lnTo>
                  <a:lnTo>
                    <a:pt x="144" y="1225"/>
                  </a:lnTo>
                  <a:lnTo>
                    <a:pt x="133" y="1213"/>
                  </a:lnTo>
                  <a:lnTo>
                    <a:pt x="120" y="1189"/>
                  </a:lnTo>
                  <a:lnTo>
                    <a:pt x="97" y="1113"/>
                  </a:lnTo>
                  <a:lnTo>
                    <a:pt x="75" y="1007"/>
                  </a:lnTo>
                  <a:lnTo>
                    <a:pt x="53" y="880"/>
                  </a:lnTo>
                  <a:lnTo>
                    <a:pt x="20" y="610"/>
                  </a:lnTo>
                  <a:lnTo>
                    <a:pt x="11" y="486"/>
                  </a:lnTo>
                  <a:lnTo>
                    <a:pt x="8" y="385"/>
                  </a:lnTo>
                  <a:close/>
                </a:path>
              </a:pathLst>
            </a:custGeom>
            <a:solidFill>
              <a:srgbClr val="C1FFF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393" name="Freeform 5393"/>
            <p:cNvSpPr>
              <a:spLocks/>
            </p:cNvSpPr>
            <p:nvPr/>
          </p:nvSpPr>
          <p:spPr bwMode="auto">
            <a:xfrm>
              <a:off x="237" y="548"/>
              <a:ext cx="51" cy="123"/>
            </a:xfrm>
            <a:custGeom>
              <a:avLst/>
              <a:gdLst>
                <a:gd name="T0" fmla="*/ 8 w 511"/>
                <a:gd name="T1" fmla="*/ 385 h 1228"/>
                <a:gd name="T2" fmla="*/ 1 w 511"/>
                <a:gd name="T3" fmla="*/ 340 h 1228"/>
                <a:gd name="T4" fmla="*/ 0 w 511"/>
                <a:gd name="T5" fmla="*/ 300 h 1228"/>
                <a:gd name="T6" fmla="*/ 16 w 511"/>
                <a:gd name="T7" fmla="*/ 231 h 1228"/>
                <a:gd name="T8" fmla="*/ 50 w 511"/>
                <a:gd name="T9" fmla="*/ 177 h 1228"/>
                <a:gd name="T10" fmla="*/ 97 w 511"/>
                <a:gd name="T11" fmla="*/ 133 h 1228"/>
                <a:gd name="T12" fmla="*/ 206 w 511"/>
                <a:gd name="T13" fmla="*/ 72 h 1228"/>
                <a:gd name="T14" fmla="*/ 256 w 511"/>
                <a:gd name="T15" fmla="*/ 48 h 1228"/>
                <a:gd name="T16" fmla="*/ 296 w 511"/>
                <a:gd name="T17" fmla="*/ 26 h 1228"/>
                <a:gd name="T18" fmla="*/ 332 w 511"/>
                <a:gd name="T19" fmla="*/ 6 h 1228"/>
                <a:gd name="T20" fmla="*/ 361 w 511"/>
                <a:gd name="T21" fmla="*/ 0 h 1228"/>
                <a:gd name="T22" fmla="*/ 385 w 511"/>
                <a:gd name="T23" fmla="*/ 5 h 1228"/>
                <a:gd name="T24" fmla="*/ 403 w 511"/>
                <a:gd name="T25" fmla="*/ 21 h 1228"/>
                <a:gd name="T26" fmla="*/ 428 w 511"/>
                <a:gd name="T27" fmla="*/ 74 h 1228"/>
                <a:gd name="T28" fmla="*/ 441 w 511"/>
                <a:gd name="T29" fmla="*/ 146 h 1228"/>
                <a:gd name="T30" fmla="*/ 450 w 511"/>
                <a:gd name="T31" fmla="*/ 226 h 1228"/>
                <a:gd name="T32" fmla="*/ 460 w 511"/>
                <a:gd name="T33" fmla="*/ 299 h 1228"/>
                <a:gd name="T34" fmla="*/ 479 w 511"/>
                <a:gd name="T35" fmla="*/ 352 h 1228"/>
                <a:gd name="T36" fmla="*/ 493 w 511"/>
                <a:gd name="T37" fmla="*/ 368 h 1228"/>
                <a:gd name="T38" fmla="*/ 511 w 511"/>
                <a:gd name="T39" fmla="*/ 373 h 1228"/>
                <a:gd name="T40" fmla="*/ 477 w 511"/>
                <a:gd name="T41" fmla="*/ 414 h 1228"/>
                <a:gd name="T42" fmla="*/ 443 w 511"/>
                <a:gd name="T43" fmla="*/ 465 h 1228"/>
                <a:gd name="T44" fmla="*/ 378 w 511"/>
                <a:gd name="T45" fmla="*/ 592 h 1228"/>
                <a:gd name="T46" fmla="*/ 316 w 511"/>
                <a:gd name="T47" fmla="*/ 740 h 1228"/>
                <a:gd name="T48" fmla="*/ 262 w 511"/>
                <a:gd name="T49" fmla="*/ 891 h 1228"/>
                <a:gd name="T50" fmla="*/ 215 w 511"/>
                <a:gd name="T51" fmla="*/ 1032 h 1228"/>
                <a:gd name="T52" fmla="*/ 196 w 511"/>
                <a:gd name="T53" fmla="*/ 1092 h 1228"/>
                <a:gd name="T54" fmla="*/ 180 w 511"/>
                <a:gd name="T55" fmla="*/ 1144 h 1228"/>
                <a:gd name="T56" fmla="*/ 165 w 511"/>
                <a:gd name="T57" fmla="*/ 1186 h 1228"/>
                <a:gd name="T58" fmla="*/ 155 w 511"/>
                <a:gd name="T59" fmla="*/ 1214 h 1228"/>
                <a:gd name="T60" fmla="*/ 148 w 511"/>
                <a:gd name="T61" fmla="*/ 1228 h 1228"/>
                <a:gd name="T62" fmla="*/ 144 w 511"/>
                <a:gd name="T63" fmla="*/ 1225 h 1228"/>
                <a:gd name="T64" fmla="*/ 133 w 511"/>
                <a:gd name="T65" fmla="*/ 1213 h 1228"/>
                <a:gd name="T66" fmla="*/ 120 w 511"/>
                <a:gd name="T67" fmla="*/ 1189 h 1228"/>
                <a:gd name="T68" fmla="*/ 97 w 511"/>
                <a:gd name="T69" fmla="*/ 1113 h 1228"/>
                <a:gd name="T70" fmla="*/ 75 w 511"/>
                <a:gd name="T71" fmla="*/ 1007 h 1228"/>
                <a:gd name="T72" fmla="*/ 53 w 511"/>
                <a:gd name="T73" fmla="*/ 880 h 1228"/>
                <a:gd name="T74" fmla="*/ 20 w 511"/>
                <a:gd name="T75" fmla="*/ 610 h 1228"/>
                <a:gd name="T76" fmla="*/ 11 w 511"/>
                <a:gd name="T77" fmla="*/ 486 h 1228"/>
                <a:gd name="T78" fmla="*/ 8 w 511"/>
                <a:gd name="T79" fmla="*/ 385 h 122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11"/>
                <a:gd name="T121" fmla="*/ 0 h 1228"/>
                <a:gd name="T122" fmla="*/ 511 w 511"/>
                <a:gd name="T123" fmla="*/ 1228 h 122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11" h="1228">
                  <a:moveTo>
                    <a:pt x="8" y="385"/>
                  </a:moveTo>
                  <a:lnTo>
                    <a:pt x="1" y="340"/>
                  </a:lnTo>
                  <a:lnTo>
                    <a:pt x="0" y="300"/>
                  </a:lnTo>
                  <a:lnTo>
                    <a:pt x="16" y="231"/>
                  </a:lnTo>
                  <a:lnTo>
                    <a:pt x="50" y="177"/>
                  </a:lnTo>
                  <a:lnTo>
                    <a:pt x="97" y="133"/>
                  </a:lnTo>
                  <a:lnTo>
                    <a:pt x="206" y="72"/>
                  </a:lnTo>
                  <a:lnTo>
                    <a:pt x="256" y="48"/>
                  </a:lnTo>
                  <a:lnTo>
                    <a:pt x="296" y="26"/>
                  </a:lnTo>
                  <a:lnTo>
                    <a:pt x="332" y="6"/>
                  </a:lnTo>
                  <a:lnTo>
                    <a:pt x="361" y="0"/>
                  </a:lnTo>
                  <a:lnTo>
                    <a:pt x="385" y="5"/>
                  </a:lnTo>
                  <a:lnTo>
                    <a:pt x="403" y="21"/>
                  </a:lnTo>
                  <a:lnTo>
                    <a:pt x="428" y="74"/>
                  </a:lnTo>
                  <a:lnTo>
                    <a:pt x="441" y="146"/>
                  </a:lnTo>
                  <a:lnTo>
                    <a:pt x="450" y="226"/>
                  </a:lnTo>
                  <a:lnTo>
                    <a:pt x="460" y="299"/>
                  </a:lnTo>
                  <a:lnTo>
                    <a:pt x="479" y="352"/>
                  </a:lnTo>
                  <a:lnTo>
                    <a:pt x="493" y="368"/>
                  </a:lnTo>
                  <a:lnTo>
                    <a:pt x="511" y="373"/>
                  </a:lnTo>
                  <a:lnTo>
                    <a:pt x="477" y="414"/>
                  </a:lnTo>
                  <a:lnTo>
                    <a:pt x="443" y="465"/>
                  </a:lnTo>
                  <a:lnTo>
                    <a:pt x="378" y="592"/>
                  </a:lnTo>
                  <a:lnTo>
                    <a:pt x="316" y="740"/>
                  </a:lnTo>
                  <a:lnTo>
                    <a:pt x="262" y="891"/>
                  </a:lnTo>
                  <a:lnTo>
                    <a:pt x="215" y="1032"/>
                  </a:lnTo>
                  <a:lnTo>
                    <a:pt x="196" y="1092"/>
                  </a:lnTo>
                  <a:lnTo>
                    <a:pt x="180" y="1144"/>
                  </a:lnTo>
                  <a:lnTo>
                    <a:pt x="165" y="1186"/>
                  </a:lnTo>
                  <a:lnTo>
                    <a:pt x="155" y="1214"/>
                  </a:lnTo>
                  <a:lnTo>
                    <a:pt x="148" y="1228"/>
                  </a:lnTo>
                  <a:lnTo>
                    <a:pt x="144" y="1225"/>
                  </a:lnTo>
                  <a:lnTo>
                    <a:pt x="133" y="1213"/>
                  </a:lnTo>
                  <a:lnTo>
                    <a:pt x="120" y="1189"/>
                  </a:lnTo>
                  <a:lnTo>
                    <a:pt x="97" y="1113"/>
                  </a:lnTo>
                  <a:lnTo>
                    <a:pt x="75" y="1007"/>
                  </a:lnTo>
                  <a:lnTo>
                    <a:pt x="53" y="880"/>
                  </a:lnTo>
                  <a:lnTo>
                    <a:pt x="20" y="610"/>
                  </a:lnTo>
                  <a:lnTo>
                    <a:pt x="11" y="486"/>
                  </a:lnTo>
                  <a:lnTo>
                    <a:pt x="8" y="385"/>
                  </a:lnTo>
                </a:path>
              </a:pathLst>
            </a:cu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394" name="Freeform 5394"/>
            <p:cNvSpPr>
              <a:spLocks/>
            </p:cNvSpPr>
            <p:nvPr/>
          </p:nvSpPr>
          <p:spPr bwMode="auto">
            <a:xfrm>
              <a:off x="255" y="562"/>
              <a:ext cx="94" cy="99"/>
            </a:xfrm>
            <a:custGeom>
              <a:avLst/>
              <a:gdLst>
                <a:gd name="T0" fmla="*/ 442 w 938"/>
                <a:gd name="T1" fmla="*/ 1 h 988"/>
                <a:gd name="T2" fmla="*/ 274 w 938"/>
                <a:gd name="T3" fmla="*/ 258 h 988"/>
                <a:gd name="T4" fmla="*/ 134 w 938"/>
                <a:gd name="T5" fmla="*/ 519 h 988"/>
                <a:gd name="T6" fmla="*/ 79 w 938"/>
                <a:gd name="T7" fmla="*/ 645 h 988"/>
                <a:gd name="T8" fmla="*/ 37 w 938"/>
                <a:gd name="T9" fmla="*/ 767 h 988"/>
                <a:gd name="T10" fmla="*/ 10 w 938"/>
                <a:gd name="T11" fmla="*/ 882 h 988"/>
                <a:gd name="T12" fmla="*/ 0 w 938"/>
                <a:gd name="T13" fmla="*/ 988 h 988"/>
                <a:gd name="T14" fmla="*/ 18 w 938"/>
                <a:gd name="T15" fmla="*/ 952 h 988"/>
                <a:gd name="T16" fmla="*/ 50 w 938"/>
                <a:gd name="T17" fmla="*/ 920 h 988"/>
                <a:gd name="T18" fmla="*/ 92 w 938"/>
                <a:gd name="T19" fmla="*/ 890 h 988"/>
                <a:gd name="T20" fmla="*/ 144 w 938"/>
                <a:gd name="T21" fmla="*/ 865 h 988"/>
                <a:gd name="T22" fmla="*/ 268 w 938"/>
                <a:gd name="T23" fmla="*/ 823 h 988"/>
                <a:gd name="T24" fmla="*/ 412 w 938"/>
                <a:gd name="T25" fmla="*/ 793 h 988"/>
                <a:gd name="T26" fmla="*/ 563 w 938"/>
                <a:gd name="T27" fmla="*/ 775 h 988"/>
                <a:gd name="T28" fmla="*/ 710 w 938"/>
                <a:gd name="T29" fmla="*/ 767 h 988"/>
                <a:gd name="T30" fmla="*/ 839 w 938"/>
                <a:gd name="T31" fmla="*/ 769 h 988"/>
                <a:gd name="T32" fmla="*/ 893 w 938"/>
                <a:gd name="T33" fmla="*/ 773 h 988"/>
                <a:gd name="T34" fmla="*/ 938 w 938"/>
                <a:gd name="T35" fmla="*/ 778 h 988"/>
                <a:gd name="T36" fmla="*/ 819 w 938"/>
                <a:gd name="T37" fmla="*/ 631 h 988"/>
                <a:gd name="T38" fmla="*/ 720 w 938"/>
                <a:gd name="T39" fmla="*/ 487 h 988"/>
                <a:gd name="T40" fmla="*/ 638 w 938"/>
                <a:gd name="T41" fmla="*/ 351 h 988"/>
                <a:gd name="T42" fmla="*/ 571 w 938"/>
                <a:gd name="T43" fmla="*/ 230 h 988"/>
                <a:gd name="T44" fmla="*/ 519 w 938"/>
                <a:gd name="T45" fmla="*/ 128 h 988"/>
                <a:gd name="T46" fmla="*/ 481 w 938"/>
                <a:gd name="T47" fmla="*/ 52 h 988"/>
                <a:gd name="T48" fmla="*/ 467 w 938"/>
                <a:gd name="T49" fmla="*/ 27 h 988"/>
                <a:gd name="T50" fmla="*/ 455 w 938"/>
                <a:gd name="T51" fmla="*/ 8 h 988"/>
                <a:gd name="T52" fmla="*/ 447 w 938"/>
                <a:gd name="T53" fmla="*/ 0 h 988"/>
                <a:gd name="T54" fmla="*/ 442 w 938"/>
                <a:gd name="T55" fmla="*/ 1 h 98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38"/>
                <a:gd name="T85" fmla="*/ 0 h 988"/>
                <a:gd name="T86" fmla="*/ 938 w 938"/>
                <a:gd name="T87" fmla="*/ 988 h 98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38" h="988">
                  <a:moveTo>
                    <a:pt x="442" y="1"/>
                  </a:moveTo>
                  <a:lnTo>
                    <a:pt x="274" y="258"/>
                  </a:lnTo>
                  <a:lnTo>
                    <a:pt x="134" y="519"/>
                  </a:lnTo>
                  <a:lnTo>
                    <a:pt x="79" y="645"/>
                  </a:lnTo>
                  <a:lnTo>
                    <a:pt x="37" y="767"/>
                  </a:lnTo>
                  <a:lnTo>
                    <a:pt x="10" y="882"/>
                  </a:lnTo>
                  <a:lnTo>
                    <a:pt x="0" y="988"/>
                  </a:lnTo>
                  <a:lnTo>
                    <a:pt x="18" y="952"/>
                  </a:lnTo>
                  <a:lnTo>
                    <a:pt x="50" y="920"/>
                  </a:lnTo>
                  <a:lnTo>
                    <a:pt x="92" y="890"/>
                  </a:lnTo>
                  <a:lnTo>
                    <a:pt x="144" y="865"/>
                  </a:lnTo>
                  <a:lnTo>
                    <a:pt x="268" y="823"/>
                  </a:lnTo>
                  <a:lnTo>
                    <a:pt x="412" y="793"/>
                  </a:lnTo>
                  <a:lnTo>
                    <a:pt x="563" y="775"/>
                  </a:lnTo>
                  <a:lnTo>
                    <a:pt x="710" y="767"/>
                  </a:lnTo>
                  <a:lnTo>
                    <a:pt x="839" y="769"/>
                  </a:lnTo>
                  <a:lnTo>
                    <a:pt x="893" y="773"/>
                  </a:lnTo>
                  <a:lnTo>
                    <a:pt x="938" y="778"/>
                  </a:lnTo>
                  <a:lnTo>
                    <a:pt x="819" y="631"/>
                  </a:lnTo>
                  <a:lnTo>
                    <a:pt x="720" y="487"/>
                  </a:lnTo>
                  <a:lnTo>
                    <a:pt x="638" y="351"/>
                  </a:lnTo>
                  <a:lnTo>
                    <a:pt x="571" y="230"/>
                  </a:lnTo>
                  <a:lnTo>
                    <a:pt x="519" y="128"/>
                  </a:lnTo>
                  <a:lnTo>
                    <a:pt x="481" y="52"/>
                  </a:lnTo>
                  <a:lnTo>
                    <a:pt x="467" y="27"/>
                  </a:lnTo>
                  <a:lnTo>
                    <a:pt x="455" y="8"/>
                  </a:lnTo>
                  <a:lnTo>
                    <a:pt x="447" y="0"/>
                  </a:lnTo>
                  <a:lnTo>
                    <a:pt x="442" y="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395" name="Freeform 5395"/>
            <p:cNvSpPr>
              <a:spLocks/>
            </p:cNvSpPr>
            <p:nvPr/>
          </p:nvSpPr>
          <p:spPr bwMode="auto">
            <a:xfrm>
              <a:off x="255" y="562"/>
              <a:ext cx="94" cy="99"/>
            </a:xfrm>
            <a:custGeom>
              <a:avLst/>
              <a:gdLst>
                <a:gd name="T0" fmla="*/ 442 w 938"/>
                <a:gd name="T1" fmla="*/ 1 h 988"/>
                <a:gd name="T2" fmla="*/ 274 w 938"/>
                <a:gd name="T3" fmla="*/ 258 h 988"/>
                <a:gd name="T4" fmla="*/ 134 w 938"/>
                <a:gd name="T5" fmla="*/ 519 h 988"/>
                <a:gd name="T6" fmla="*/ 79 w 938"/>
                <a:gd name="T7" fmla="*/ 645 h 988"/>
                <a:gd name="T8" fmla="*/ 37 w 938"/>
                <a:gd name="T9" fmla="*/ 767 h 988"/>
                <a:gd name="T10" fmla="*/ 10 w 938"/>
                <a:gd name="T11" fmla="*/ 882 h 988"/>
                <a:gd name="T12" fmla="*/ 0 w 938"/>
                <a:gd name="T13" fmla="*/ 988 h 988"/>
                <a:gd name="T14" fmla="*/ 18 w 938"/>
                <a:gd name="T15" fmla="*/ 952 h 988"/>
                <a:gd name="T16" fmla="*/ 50 w 938"/>
                <a:gd name="T17" fmla="*/ 920 h 988"/>
                <a:gd name="T18" fmla="*/ 92 w 938"/>
                <a:gd name="T19" fmla="*/ 890 h 988"/>
                <a:gd name="T20" fmla="*/ 144 w 938"/>
                <a:gd name="T21" fmla="*/ 865 h 988"/>
                <a:gd name="T22" fmla="*/ 268 w 938"/>
                <a:gd name="T23" fmla="*/ 823 h 988"/>
                <a:gd name="T24" fmla="*/ 412 w 938"/>
                <a:gd name="T25" fmla="*/ 793 h 988"/>
                <a:gd name="T26" fmla="*/ 563 w 938"/>
                <a:gd name="T27" fmla="*/ 775 h 988"/>
                <a:gd name="T28" fmla="*/ 710 w 938"/>
                <a:gd name="T29" fmla="*/ 767 h 988"/>
                <a:gd name="T30" fmla="*/ 839 w 938"/>
                <a:gd name="T31" fmla="*/ 769 h 988"/>
                <a:gd name="T32" fmla="*/ 893 w 938"/>
                <a:gd name="T33" fmla="*/ 773 h 988"/>
                <a:gd name="T34" fmla="*/ 938 w 938"/>
                <a:gd name="T35" fmla="*/ 778 h 988"/>
                <a:gd name="T36" fmla="*/ 819 w 938"/>
                <a:gd name="T37" fmla="*/ 631 h 988"/>
                <a:gd name="T38" fmla="*/ 720 w 938"/>
                <a:gd name="T39" fmla="*/ 487 h 988"/>
                <a:gd name="T40" fmla="*/ 638 w 938"/>
                <a:gd name="T41" fmla="*/ 351 h 988"/>
                <a:gd name="T42" fmla="*/ 571 w 938"/>
                <a:gd name="T43" fmla="*/ 230 h 988"/>
                <a:gd name="T44" fmla="*/ 519 w 938"/>
                <a:gd name="T45" fmla="*/ 128 h 988"/>
                <a:gd name="T46" fmla="*/ 481 w 938"/>
                <a:gd name="T47" fmla="*/ 52 h 988"/>
                <a:gd name="T48" fmla="*/ 467 w 938"/>
                <a:gd name="T49" fmla="*/ 27 h 988"/>
                <a:gd name="T50" fmla="*/ 455 w 938"/>
                <a:gd name="T51" fmla="*/ 8 h 988"/>
                <a:gd name="T52" fmla="*/ 447 w 938"/>
                <a:gd name="T53" fmla="*/ 0 h 988"/>
                <a:gd name="T54" fmla="*/ 442 w 938"/>
                <a:gd name="T55" fmla="*/ 1 h 98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38"/>
                <a:gd name="T85" fmla="*/ 0 h 988"/>
                <a:gd name="T86" fmla="*/ 938 w 938"/>
                <a:gd name="T87" fmla="*/ 988 h 98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38" h="988">
                  <a:moveTo>
                    <a:pt x="442" y="1"/>
                  </a:moveTo>
                  <a:lnTo>
                    <a:pt x="274" y="258"/>
                  </a:lnTo>
                  <a:lnTo>
                    <a:pt x="134" y="519"/>
                  </a:lnTo>
                  <a:lnTo>
                    <a:pt x="79" y="645"/>
                  </a:lnTo>
                  <a:lnTo>
                    <a:pt x="37" y="767"/>
                  </a:lnTo>
                  <a:lnTo>
                    <a:pt x="10" y="882"/>
                  </a:lnTo>
                  <a:lnTo>
                    <a:pt x="0" y="988"/>
                  </a:lnTo>
                  <a:lnTo>
                    <a:pt x="18" y="952"/>
                  </a:lnTo>
                  <a:lnTo>
                    <a:pt x="50" y="920"/>
                  </a:lnTo>
                  <a:lnTo>
                    <a:pt x="92" y="890"/>
                  </a:lnTo>
                  <a:lnTo>
                    <a:pt x="144" y="865"/>
                  </a:lnTo>
                  <a:lnTo>
                    <a:pt x="268" y="823"/>
                  </a:lnTo>
                  <a:lnTo>
                    <a:pt x="412" y="793"/>
                  </a:lnTo>
                  <a:lnTo>
                    <a:pt x="563" y="775"/>
                  </a:lnTo>
                  <a:lnTo>
                    <a:pt x="710" y="767"/>
                  </a:lnTo>
                  <a:lnTo>
                    <a:pt x="839" y="769"/>
                  </a:lnTo>
                  <a:lnTo>
                    <a:pt x="893" y="773"/>
                  </a:lnTo>
                  <a:lnTo>
                    <a:pt x="938" y="778"/>
                  </a:lnTo>
                  <a:lnTo>
                    <a:pt x="819" y="631"/>
                  </a:lnTo>
                  <a:lnTo>
                    <a:pt x="720" y="487"/>
                  </a:lnTo>
                  <a:lnTo>
                    <a:pt x="638" y="351"/>
                  </a:lnTo>
                  <a:lnTo>
                    <a:pt x="571" y="230"/>
                  </a:lnTo>
                  <a:lnTo>
                    <a:pt x="519" y="128"/>
                  </a:lnTo>
                  <a:lnTo>
                    <a:pt x="481" y="52"/>
                  </a:lnTo>
                  <a:lnTo>
                    <a:pt x="467" y="27"/>
                  </a:lnTo>
                  <a:lnTo>
                    <a:pt x="455" y="8"/>
                  </a:lnTo>
                  <a:lnTo>
                    <a:pt x="447" y="0"/>
                  </a:lnTo>
                  <a:lnTo>
                    <a:pt x="442" y="1"/>
                  </a:lnTo>
                </a:path>
              </a:pathLst>
            </a:cu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396" name="Freeform 5396"/>
            <p:cNvSpPr>
              <a:spLocks/>
            </p:cNvSpPr>
            <p:nvPr/>
          </p:nvSpPr>
          <p:spPr bwMode="auto">
            <a:xfrm>
              <a:off x="273" y="982"/>
              <a:ext cx="84" cy="120"/>
            </a:xfrm>
            <a:custGeom>
              <a:avLst/>
              <a:gdLst>
                <a:gd name="T0" fmla="*/ 838 w 838"/>
                <a:gd name="T1" fmla="*/ 0 h 1198"/>
                <a:gd name="T2" fmla="*/ 779 w 838"/>
                <a:gd name="T3" fmla="*/ 168 h 1198"/>
                <a:gd name="T4" fmla="*/ 736 w 838"/>
                <a:gd name="T5" fmla="*/ 323 h 1198"/>
                <a:gd name="T6" fmla="*/ 706 w 838"/>
                <a:gd name="T7" fmla="*/ 468 h 1198"/>
                <a:gd name="T8" fmla="*/ 686 w 838"/>
                <a:gd name="T9" fmla="*/ 608 h 1198"/>
                <a:gd name="T10" fmla="*/ 671 w 838"/>
                <a:gd name="T11" fmla="*/ 886 h 1198"/>
                <a:gd name="T12" fmla="*/ 670 w 838"/>
                <a:gd name="T13" fmla="*/ 1185 h 1198"/>
                <a:gd name="T14" fmla="*/ 662 w 838"/>
                <a:gd name="T15" fmla="*/ 1180 h 1198"/>
                <a:gd name="T16" fmla="*/ 639 w 838"/>
                <a:gd name="T17" fmla="*/ 1177 h 1198"/>
                <a:gd name="T18" fmla="*/ 570 w 838"/>
                <a:gd name="T19" fmla="*/ 1178 h 1198"/>
                <a:gd name="T20" fmla="*/ 494 w 838"/>
                <a:gd name="T21" fmla="*/ 1184 h 1198"/>
                <a:gd name="T22" fmla="*/ 464 w 838"/>
                <a:gd name="T23" fmla="*/ 1190 h 1198"/>
                <a:gd name="T24" fmla="*/ 443 w 838"/>
                <a:gd name="T25" fmla="*/ 1196 h 1198"/>
                <a:gd name="T26" fmla="*/ 427 w 838"/>
                <a:gd name="T27" fmla="*/ 1198 h 1198"/>
                <a:gd name="T28" fmla="*/ 412 w 838"/>
                <a:gd name="T29" fmla="*/ 1189 h 1198"/>
                <a:gd name="T30" fmla="*/ 383 w 838"/>
                <a:gd name="T31" fmla="*/ 1136 h 1198"/>
                <a:gd name="T32" fmla="*/ 351 w 838"/>
                <a:gd name="T33" fmla="*/ 1044 h 1198"/>
                <a:gd name="T34" fmla="*/ 314 w 838"/>
                <a:gd name="T35" fmla="*/ 922 h 1198"/>
                <a:gd name="T36" fmla="*/ 264 w 838"/>
                <a:gd name="T37" fmla="*/ 776 h 1198"/>
                <a:gd name="T38" fmla="*/ 198 w 838"/>
                <a:gd name="T39" fmla="*/ 613 h 1198"/>
                <a:gd name="T40" fmla="*/ 112 w 838"/>
                <a:gd name="T41" fmla="*/ 440 h 1198"/>
                <a:gd name="T42" fmla="*/ 0 w 838"/>
                <a:gd name="T43" fmla="*/ 264 h 1198"/>
                <a:gd name="T44" fmla="*/ 76 w 838"/>
                <a:gd name="T45" fmla="*/ 318 h 1198"/>
                <a:gd name="T46" fmla="*/ 149 w 838"/>
                <a:gd name="T47" fmla="*/ 357 h 1198"/>
                <a:gd name="T48" fmla="*/ 221 w 838"/>
                <a:gd name="T49" fmla="*/ 383 h 1198"/>
                <a:gd name="T50" fmla="*/ 289 w 838"/>
                <a:gd name="T51" fmla="*/ 397 h 1198"/>
                <a:gd name="T52" fmla="*/ 356 w 838"/>
                <a:gd name="T53" fmla="*/ 401 h 1198"/>
                <a:gd name="T54" fmla="*/ 419 w 838"/>
                <a:gd name="T55" fmla="*/ 395 h 1198"/>
                <a:gd name="T56" fmla="*/ 479 w 838"/>
                <a:gd name="T57" fmla="*/ 380 h 1198"/>
                <a:gd name="T58" fmla="*/ 536 w 838"/>
                <a:gd name="T59" fmla="*/ 357 h 1198"/>
                <a:gd name="T60" fmla="*/ 638 w 838"/>
                <a:gd name="T61" fmla="*/ 289 h 1198"/>
                <a:gd name="T62" fmla="*/ 724 w 838"/>
                <a:gd name="T63" fmla="*/ 203 h 1198"/>
                <a:gd name="T64" fmla="*/ 791 w 838"/>
                <a:gd name="T65" fmla="*/ 104 h 1198"/>
                <a:gd name="T66" fmla="*/ 838 w 838"/>
                <a:gd name="T67" fmla="*/ 0 h 119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38"/>
                <a:gd name="T103" fmla="*/ 0 h 1198"/>
                <a:gd name="T104" fmla="*/ 838 w 838"/>
                <a:gd name="T105" fmla="*/ 1198 h 119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38" h="1198">
                  <a:moveTo>
                    <a:pt x="838" y="0"/>
                  </a:moveTo>
                  <a:lnTo>
                    <a:pt x="779" y="168"/>
                  </a:lnTo>
                  <a:lnTo>
                    <a:pt x="736" y="323"/>
                  </a:lnTo>
                  <a:lnTo>
                    <a:pt x="706" y="468"/>
                  </a:lnTo>
                  <a:lnTo>
                    <a:pt x="686" y="608"/>
                  </a:lnTo>
                  <a:lnTo>
                    <a:pt x="671" y="886"/>
                  </a:lnTo>
                  <a:lnTo>
                    <a:pt x="670" y="1185"/>
                  </a:lnTo>
                  <a:lnTo>
                    <a:pt x="662" y="1180"/>
                  </a:lnTo>
                  <a:lnTo>
                    <a:pt x="639" y="1177"/>
                  </a:lnTo>
                  <a:lnTo>
                    <a:pt x="570" y="1178"/>
                  </a:lnTo>
                  <a:lnTo>
                    <a:pt x="494" y="1184"/>
                  </a:lnTo>
                  <a:lnTo>
                    <a:pt x="464" y="1190"/>
                  </a:lnTo>
                  <a:lnTo>
                    <a:pt x="443" y="1196"/>
                  </a:lnTo>
                  <a:lnTo>
                    <a:pt x="427" y="1198"/>
                  </a:lnTo>
                  <a:lnTo>
                    <a:pt x="412" y="1189"/>
                  </a:lnTo>
                  <a:lnTo>
                    <a:pt x="383" y="1136"/>
                  </a:lnTo>
                  <a:lnTo>
                    <a:pt x="351" y="1044"/>
                  </a:lnTo>
                  <a:lnTo>
                    <a:pt x="314" y="922"/>
                  </a:lnTo>
                  <a:lnTo>
                    <a:pt x="264" y="776"/>
                  </a:lnTo>
                  <a:lnTo>
                    <a:pt x="198" y="613"/>
                  </a:lnTo>
                  <a:lnTo>
                    <a:pt x="112" y="440"/>
                  </a:lnTo>
                  <a:lnTo>
                    <a:pt x="0" y="264"/>
                  </a:lnTo>
                  <a:lnTo>
                    <a:pt x="76" y="318"/>
                  </a:lnTo>
                  <a:lnTo>
                    <a:pt x="149" y="357"/>
                  </a:lnTo>
                  <a:lnTo>
                    <a:pt x="221" y="383"/>
                  </a:lnTo>
                  <a:lnTo>
                    <a:pt x="289" y="397"/>
                  </a:lnTo>
                  <a:lnTo>
                    <a:pt x="356" y="401"/>
                  </a:lnTo>
                  <a:lnTo>
                    <a:pt x="419" y="395"/>
                  </a:lnTo>
                  <a:lnTo>
                    <a:pt x="479" y="380"/>
                  </a:lnTo>
                  <a:lnTo>
                    <a:pt x="536" y="357"/>
                  </a:lnTo>
                  <a:lnTo>
                    <a:pt x="638" y="289"/>
                  </a:lnTo>
                  <a:lnTo>
                    <a:pt x="724" y="203"/>
                  </a:lnTo>
                  <a:lnTo>
                    <a:pt x="791" y="104"/>
                  </a:lnTo>
                  <a:lnTo>
                    <a:pt x="838"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397" name="Freeform 5397"/>
            <p:cNvSpPr>
              <a:spLocks/>
            </p:cNvSpPr>
            <p:nvPr/>
          </p:nvSpPr>
          <p:spPr bwMode="auto">
            <a:xfrm>
              <a:off x="273" y="982"/>
              <a:ext cx="84" cy="120"/>
            </a:xfrm>
            <a:custGeom>
              <a:avLst/>
              <a:gdLst>
                <a:gd name="T0" fmla="*/ 838 w 838"/>
                <a:gd name="T1" fmla="*/ 0 h 1198"/>
                <a:gd name="T2" fmla="*/ 779 w 838"/>
                <a:gd name="T3" fmla="*/ 168 h 1198"/>
                <a:gd name="T4" fmla="*/ 736 w 838"/>
                <a:gd name="T5" fmla="*/ 323 h 1198"/>
                <a:gd name="T6" fmla="*/ 706 w 838"/>
                <a:gd name="T7" fmla="*/ 468 h 1198"/>
                <a:gd name="T8" fmla="*/ 686 w 838"/>
                <a:gd name="T9" fmla="*/ 608 h 1198"/>
                <a:gd name="T10" fmla="*/ 671 w 838"/>
                <a:gd name="T11" fmla="*/ 886 h 1198"/>
                <a:gd name="T12" fmla="*/ 670 w 838"/>
                <a:gd name="T13" fmla="*/ 1185 h 1198"/>
                <a:gd name="T14" fmla="*/ 662 w 838"/>
                <a:gd name="T15" fmla="*/ 1180 h 1198"/>
                <a:gd name="T16" fmla="*/ 639 w 838"/>
                <a:gd name="T17" fmla="*/ 1177 h 1198"/>
                <a:gd name="T18" fmla="*/ 570 w 838"/>
                <a:gd name="T19" fmla="*/ 1178 h 1198"/>
                <a:gd name="T20" fmla="*/ 494 w 838"/>
                <a:gd name="T21" fmla="*/ 1184 h 1198"/>
                <a:gd name="T22" fmla="*/ 464 w 838"/>
                <a:gd name="T23" fmla="*/ 1190 h 1198"/>
                <a:gd name="T24" fmla="*/ 443 w 838"/>
                <a:gd name="T25" fmla="*/ 1196 h 1198"/>
                <a:gd name="T26" fmla="*/ 427 w 838"/>
                <a:gd name="T27" fmla="*/ 1198 h 1198"/>
                <a:gd name="T28" fmla="*/ 412 w 838"/>
                <a:gd name="T29" fmla="*/ 1189 h 1198"/>
                <a:gd name="T30" fmla="*/ 383 w 838"/>
                <a:gd name="T31" fmla="*/ 1136 h 1198"/>
                <a:gd name="T32" fmla="*/ 351 w 838"/>
                <a:gd name="T33" fmla="*/ 1044 h 1198"/>
                <a:gd name="T34" fmla="*/ 314 w 838"/>
                <a:gd name="T35" fmla="*/ 922 h 1198"/>
                <a:gd name="T36" fmla="*/ 264 w 838"/>
                <a:gd name="T37" fmla="*/ 776 h 1198"/>
                <a:gd name="T38" fmla="*/ 198 w 838"/>
                <a:gd name="T39" fmla="*/ 613 h 1198"/>
                <a:gd name="T40" fmla="*/ 112 w 838"/>
                <a:gd name="T41" fmla="*/ 440 h 1198"/>
                <a:gd name="T42" fmla="*/ 0 w 838"/>
                <a:gd name="T43" fmla="*/ 264 h 1198"/>
                <a:gd name="T44" fmla="*/ 76 w 838"/>
                <a:gd name="T45" fmla="*/ 318 h 1198"/>
                <a:gd name="T46" fmla="*/ 149 w 838"/>
                <a:gd name="T47" fmla="*/ 357 h 1198"/>
                <a:gd name="T48" fmla="*/ 221 w 838"/>
                <a:gd name="T49" fmla="*/ 383 h 1198"/>
                <a:gd name="T50" fmla="*/ 289 w 838"/>
                <a:gd name="T51" fmla="*/ 397 h 1198"/>
                <a:gd name="T52" fmla="*/ 356 w 838"/>
                <a:gd name="T53" fmla="*/ 401 h 1198"/>
                <a:gd name="T54" fmla="*/ 419 w 838"/>
                <a:gd name="T55" fmla="*/ 395 h 1198"/>
                <a:gd name="T56" fmla="*/ 479 w 838"/>
                <a:gd name="T57" fmla="*/ 380 h 1198"/>
                <a:gd name="T58" fmla="*/ 536 w 838"/>
                <a:gd name="T59" fmla="*/ 357 h 1198"/>
                <a:gd name="T60" fmla="*/ 638 w 838"/>
                <a:gd name="T61" fmla="*/ 289 h 1198"/>
                <a:gd name="T62" fmla="*/ 724 w 838"/>
                <a:gd name="T63" fmla="*/ 203 h 1198"/>
                <a:gd name="T64" fmla="*/ 791 w 838"/>
                <a:gd name="T65" fmla="*/ 104 h 1198"/>
                <a:gd name="T66" fmla="*/ 838 w 838"/>
                <a:gd name="T67" fmla="*/ 0 h 119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38"/>
                <a:gd name="T103" fmla="*/ 0 h 1198"/>
                <a:gd name="T104" fmla="*/ 838 w 838"/>
                <a:gd name="T105" fmla="*/ 1198 h 119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38" h="1198">
                  <a:moveTo>
                    <a:pt x="838" y="0"/>
                  </a:moveTo>
                  <a:lnTo>
                    <a:pt x="779" y="168"/>
                  </a:lnTo>
                  <a:lnTo>
                    <a:pt x="736" y="323"/>
                  </a:lnTo>
                  <a:lnTo>
                    <a:pt x="706" y="468"/>
                  </a:lnTo>
                  <a:lnTo>
                    <a:pt x="686" y="608"/>
                  </a:lnTo>
                  <a:lnTo>
                    <a:pt x="671" y="886"/>
                  </a:lnTo>
                  <a:lnTo>
                    <a:pt x="670" y="1185"/>
                  </a:lnTo>
                  <a:lnTo>
                    <a:pt x="662" y="1180"/>
                  </a:lnTo>
                  <a:lnTo>
                    <a:pt x="639" y="1177"/>
                  </a:lnTo>
                  <a:lnTo>
                    <a:pt x="570" y="1178"/>
                  </a:lnTo>
                  <a:lnTo>
                    <a:pt x="494" y="1184"/>
                  </a:lnTo>
                  <a:lnTo>
                    <a:pt x="464" y="1190"/>
                  </a:lnTo>
                  <a:lnTo>
                    <a:pt x="443" y="1196"/>
                  </a:lnTo>
                  <a:lnTo>
                    <a:pt x="427" y="1198"/>
                  </a:lnTo>
                  <a:lnTo>
                    <a:pt x="412" y="1189"/>
                  </a:lnTo>
                  <a:lnTo>
                    <a:pt x="383" y="1136"/>
                  </a:lnTo>
                  <a:lnTo>
                    <a:pt x="351" y="1044"/>
                  </a:lnTo>
                  <a:lnTo>
                    <a:pt x="314" y="922"/>
                  </a:lnTo>
                  <a:lnTo>
                    <a:pt x="264" y="776"/>
                  </a:lnTo>
                  <a:lnTo>
                    <a:pt x="198" y="613"/>
                  </a:lnTo>
                  <a:lnTo>
                    <a:pt x="112" y="440"/>
                  </a:lnTo>
                  <a:lnTo>
                    <a:pt x="0" y="264"/>
                  </a:lnTo>
                  <a:lnTo>
                    <a:pt x="76" y="318"/>
                  </a:lnTo>
                  <a:lnTo>
                    <a:pt x="149" y="357"/>
                  </a:lnTo>
                  <a:lnTo>
                    <a:pt x="221" y="383"/>
                  </a:lnTo>
                  <a:lnTo>
                    <a:pt x="289" y="397"/>
                  </a:lnTo>
                  <a:lnTo>
                    <a:pt x="356" y="401"/>
                  </a:lnTo>
                  <a:lnTo>
                    <a:pt x="419" y="395"/>
                  </a:lnTo>
                  <a:lnTo>
                    <a:pt x="479" y="380"/>
                  </a:lnTo>
                  <a:lnTo>
                    <a:pt x="536" y="357"/>
                  </a:lnTo>
                  <a:lnTo>
                    <a:pt x="638" y="289"/>
                  </a:lnTo>
                  <a:lnTo>
                    <a:pt x="724" y="203"/>
                  </a:lnTo>
                  <a:lnTo>
                    <a:pt x="791" y="104"/>
                  </a:lnTo>
                  <a:lnTo>
                    <a:pt x="838" y="0"/>
                  </a:lnTo>
                </a:path>
              </a:pathLst>
            </a:cu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398" name="Freeform 5398"/>
            <p:cNvSpPr>
              <a:spLocks/>
            </p:cNvSpPr>
            <p:nvPr/>
          </p:nvSpPr>
          <p:spPr bwMode="auto">
            <a:xfrm>
              <a:off x="258" y="994"/>
              <a:ext cx="57" cy="124"/>
            </a:xfrm>
            <a:custGeom>
              <a:avLst/>
              <a:gdLst>
                <a:gd name="T0" fmla="*/ 44 w 572"/>
                <a:gd name="T1" fmla="*/ 0 h 1239"/>
                <a:gd name="T2" fmla="*/ 159 w 572"/>
                <a:gd name="T3" fmla="*/ 110 h 1239"/>
                <a:gd name="T4" fmla="*/ 264 w 572"/>
                <a:gd name="T5" fmla="*/ 240 h 1239"/>
                <a:gd name="T6" fmla="*/ 359 w 572"/>
                <a:gd name="T7" fmla="*/ 385 h 1239"/>
                <a:gd name="T8" fmla="*/ 439 w 572"/>
                <a:gd name="T9" fmla="*/ 539 h 1239"/>
                <a:gd name="T10" fmla="*/ 503 w 572"/>
                <a:gd name="T11" fmla="*/ 698 h 1239"/>
                <a:gd name="T12" fmla="*/ 549 w 572"/>
                <a:gd name="T13" fmla="*/ 856 h 1239"/>
                <a:gd name="T14" fmla="*/ 572 w 572"/>
                <a:gd name="T15" fmla="*/ 1007 h 1239"/>
                <a:gd name="T16" fmla="*/ 571 w 572"/>
                <a:gd name="T17" fmla="*/ 1148 h 1239"/>
                <a:gd name="T18" fmla="*/ 565 w 572"/>
                <a:gd name="T19" fmla="*/ 1161 h 1239"/>
                <a:gd name="T20" fmla="*/ 552 w 572"/>
                <a:gd name="T21" fmla="*/ 1170 h 1239"/>
                <a:gd name="T22" fmla="*/ 514 w 572"/>
                <a:gd name="T23" fmla="*/ 1182 h 1239"/>
                <a:gd name="T24" fmla="*/ 471 w 572"/>
                <a:gd name="T25" fmla="*/ 1188 h 1239"/>
                <a:gd name="T26" fmla="*/ 439 w 572"/>
                <a:gd name="T27" fmla="*/ 1196 h 1239"/>
                <a:gd name="T28" fmla="*/ 388 w 572"/>
                <a:gd name="T29" fmla="*/ 1218 h 1239"/>
                <a:gd name="T30" fmla="*/ 343 w 572"/>
                <a:gd name="T31" fmla="*/ 1232 h 1239"/>
                <a:gd name="T32" fmla="*/ 302 w 572"/>
                <a:gd name="T33" fmla="*/ 1239 h 1239"/>
                <a:gd name="T34" fmla="*/ 266 w 572"/>
                <a:gd name="T35" fmla="*/ 1238 h 1239"/>
                <a:gd name="T36" fmla="*/ 203 w 572"/>
                <a:gd name="T37" fmla="*/ 1218 h 1239"/>
                <a:gd name="T38" fmla="*/ 155 w 572"/>
                <a:gd name="T39" fmla="*/ 1177 h 1239"/>
                <a:gd name="T40" fmla="*/ 118 w 572"/>
                <a:gd name="T41" fmla="*/ 1120 h 1239"/>
                <a:gd name="T42" fmla="*/ 88 w 572"/>
                <a:gd name="T43" fmla="*/ 1051 h 1239"/>
                <a:gd name="T44" fmla="*/ 44 w 572"/>
                <a:gd name="T45" fmla="*/ 897 h 1239"/>
                <a:gd name="T46" fmla="*/ 23 w 572"/>
                <a:gd name="T47" fmla="*/ 790 h 1239"/>
                <a:gd name="T48" fmla="*/ 10 w 572"/>
                <a:gd name="T49" fmla="*/ 674 h 1239"/>
                <a:gd name="T50" fmla="*/ 0 w 572"/>
                <a:gd name="T51" fmla="*/ 435 h 1239"/>
                <a:gd name="T52" fmla="*/ 4 w 572"/>
                <a:gd name="T53" fmla="*/ 204 h 1239"/>
                <a:gd name="T54" fmla="*/ 8 w 572"/>
                <a:gd name="T55" fmla="*/ 102 h 1239"/>
                <a:gd name="T56" fmla="*/ 9 w 572"/>
                <a:gd name="T57" fmla="*/ 12 h 1239"/>
                <a:gd name="T58" fmla="*/ 23 w 572"/>
                <a:gd name="T59" fmla="*/ 23 h 1239"/>
                <a:gd name="T60" fmla="*/ 35 w 572"/>
                <a:gd name="T61" fmla="*/ 18 h 1239"/>
                <a:gd name="T62" fmla="*/ 44 w 572"/>
                <a:gd name="T63" fmla="*/ 0 h 123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72"/>
                <a:gd name="T97" fmla="*/ 0 h 1239"/>
                <a:gd name="T98" fmla="*/ 572 w 572"/>
                <a:gd name="T99" fmla="*/ 1239 h 123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72" h="1239">
                  <a:moveTo>
                    <a:pt x="44" y="0"/>
                  </a:moveTo>
                  <a:lnTo>
                    <a:pt x="159" y="110"/>
                  </a:lnTo>
                  <a:lnTo>
                    <a:pt x="264" y="240"/>
                  </a:lnTo>
                  <a:lnTo>
                    <a:pt x="359" y="385"/>
                  </a:lnTo>
                  <a:lnTo>
                    <a:pt x="439" y="539"/>
                  </a:lnTo>
                  <a:lnTo>
                    <a:pt x="503" y="698"/>
                  </a:lnTo>
                  <a:lnTo>
                    <a:pt x="549" y="856"/>
                  </a:lnTo>
                  <a:lnTo>
                    <a:pt x="572" y="1007"/>
                  </a:lnTo>
                  <a:lnTo>
                    <a:pt x="571" y="1148"/>
                  </a:lnTo>
                  <a:lnTo>
                    <a:pt x="565" y="1161"/>
                  </a:lnTo>
                  <a:lnTo>
                    <a:pt x="552" y="1170"/>
                  </a:lnTo>
                  <a:lnTo>
                    <a:pt x="514" y="1182"/>
                  </a:lnTo>
                  <a:lnTo>
                    <a:pt x="471" y="1188"/>
                  </a:lnTo>
                  <a:lnTo>
                    <a:pt x="439" y="1196"/>
                  </a:lnTo>
                  <a:lnTo>
                    <a:pt x="388" y="1218"/>
                  </a:lnTo>
                  <a:lnTo>
                    <a:pt x="343" y="1232"/>
                  </a:lnTo>
                  <a:lnTo>
                    <a:pt x="302" y="1239"/>
                  </a:lnTo>
                  <a:lnTo>
                    <a:pt x="266" y="1238"/>
                  </a:lnTo>
                  <a:lnTo>
                    <a:pt x="203" y="1218"/>
                  </a:lnTo>
                  <a:lnTo>
                    <a:pt x="155" y="1177"/>
                  </a:lnTo>
                  <a:lnTo>
                    <a:pt x="118" y="1120"/>
                  </a:lnTo>
                  <a:lnTo>
                    <a:pt x="88" y="1051"/>
                  </a:lnTo>
                  <a:lnTo>
                    <a:pt x="44" y="897"/>
                  </a:lnTo>
                  <a:lnTo>
                    <a:pt x="23" y="790"/>
                  </a:lnTo>
                  <a:lnTo>
                    <a:pt x="10" y="674"/>
                  </a:lnTo>
                  <a:lnTo>
                    <a:pt x="0" y="435"/>
                  </a:lnTo>
                  <a:lnTo>
                    <a:pt x="4" y="204"/>
                  </a:lnTo>
                  <a:lnTo>
                    <a:pt x="8" y="102"/>
                  </a:lnTo>
                  <a:lnTo>
                    <a:pt x="9" y="12"/>
                  </a:lnTo>
                  <a:lnTo>
                    <a:pt x="23" y="23"/>
                  </a:lnTo>
                  <a:lnTo>
                    <a:pt x="35" y="18"/>
                  </a:lnTo>
                  <a:lnTo>
                    <a:pt x="44" y="0"/>
                  </a:lnTo>
                  <a:close/>
                </a:path>
              </a:pathLst>
            </a:custGeom>
            <a:solidFill>
              <a:srgbClr val="C1FFF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399" name="Freeform 5399"/>
            <p:cNvSpPr>
              <a:spLocks/>
            </p:cNvSpPr>
            <p:nvPr/>
          </p:nvSpPr>
          <p:spPr bwMode="auto">
            <a:xfrm>
              <a:off x="258" y="994"/>
              <a:ext cx="57" cy="124"/>
            </a:xfrm>
            <a:custGeom>
              <a:avLst/>
              <a:gdLst>
                <a:gd name="T0" fmla="*/ 44 w 572"/>
                <a:gd name="T1" fmla="*/ 0 h 1239"/>
                <a:gd name="T2" fmla="*/ 159 w 572"/>
                <a:gd name="T3" fmla="*/ 110 h 1239"/>
                <a:gd name="T4" fmla="*/ 264 w 572"/>
                <a:gd name="T5" fmla="*/ 240 h 1239"/>
                <a:gd name="T6" fmla="*/ 359 w 572"/>
                <a:gd name="T7" fmla="*/ 385 h 1239"/>
                <a:gd name="T8" fmla="*/ 439 w 572"/>
                <a:gd name="T9" fmla="*/ 539 h 1239"/>
                <a:gd name="T10" fmla="*/ 503 w 572"/>
                <a:gd name="T11" fmla="*/ 698 h 1239"/>
                <a:gd name="T12" fmla="*/ 549 w 572"/>
                <a:gd name="T13" fmla="*/ 856 h 1239"/>
                <a:gd name="T14" fmla="*/ 572 w 572"/>
                <a:gd name="T15" fmla="*/ 1007 h 1239"/>
                <a:gd name="T16" fmla="*/ 571 w 572"/>
                <a:gd name="T17" fmla="*/ 1148 h 1239"/>
                <a:gd name="T18" fmla="*/ 565 w 572"/>
                <a:gd name="T19" fmla="*/ 1161 h 1239"/>
                <a:gd name="T20" fmla="*/ 552 w 572"/>
                <a:gd name="T21" fmla="*/ 1170 h 1239"/>
                <a:gd name="T22" fmla="*/ 514 w 572"/>
                <a:gd name="T23" fmla="*/ 1182 h 1239"/>
                <a:gd name="T24" fmla="*/ 471 w 572"/>
                <a:gd name="T25" fmla="*/ 1188 h 1239"/>
                <a:gd name="T26" fmla="*/ 439 w 572"/>
                <a:gd name="T27" fmla="*/ 1196 h 1239"/>
                <a:gd name="T28" fmla="*/ 388 w 572"/>
                <a:gd name="T29" fmla="*/ 1218 h 1239"/>
                <a:gd name="T30" fmla="*/ 343 w 572"/>
                <a:gd name="T31" fmla="*/ 1232 h 1239"/>
                <a:gd name="T32" fmla="*/ 302 w 572"/>
                <a:gd name="T33" fmla="*/ 1239 h 1239"/>
                <a:gd name="T34" fmla="*/ 266 w 572"/>
                <a:gd name="T35" fmla="*/ 1238 h 1239"/>
                <a:gd name="T36" fmla="*/ 203 w 572"/>
                <a:gd name="T37" fmla="*/ 1218 h 1239"/>
                <a:gd name="T38" fmla="*/ 155 w 572"/>
                <a:gd name="T39" fmla="*/ 1177 h 1239"/>
                <a:gd name="T40" fmla="*/ 118 w 572"/>
                <a:gd name="T41" fmla="*/ 1120 h 1239"/>
                <a:gd name="T42" fmla="*/ 88 w 572"/>
                <a:gd name="T43" fmla="*/ 1051 h 1239"/>
                <a:gd name="T44" fmla="*/ 44 w 572"/>
                <a:gd name="T45" fmla="*/ 897 h 1239"/>
                <a:gd name="T46" fmla="*/ 23 w 572"/>
                <a:gd name="T47" fmla="*/ 790 h 1239"/>
                <a:gd name="T48" fmla="*/ 10 w 572"/>
                <a:gd name="T49" fmla="*/ 674 h 1239"/>
                <a:gd name="T50" fmla="*/ 0 w 572"/>
                <a:gd name="T51" fmla="*/ 435 h 1239"/>
                <a:gd name="T52" fmla="*/ 4 w 572"/>
                <a:gd name="T53" fmla="*/ 204 h 1239"/>
                <a:gd name="T54" fmla="*/ 8 w 572"/>
                <a:gd name="T55" fmla="*/ 102 h 1239"/>
                <a:gd name="T56" fmla="*/ 9 w 572"/>
                <a:gd name="T57" fmla="*/ 12 h 1239"/>
                <a:gd name="T58" fmla="*/ 23 w 572"/>
                <a:gd name="T59" fmla="*/ 23 h 1239"/>
                <a:gd name="T60" fmla="*/ 35 w 572"/>
                <a:gd name="T61" fmla="*/ 18 h 1239"/>
                <a:gd name="T62" fmla="*/ 44 w 572"/>
                <a:gd name="T63" fmla="*/ 0 h 123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72"/>
                <a:gd name="T97" fmla="*/ 0 h 1239"/>
                <a:gd name="T98" fmla="*/ 572 w 572"/>
                <a:gd name="T99" fmla="*/ 1239 h 123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72" h="1239">
                  <a:moveTo>
                    <a:pt x="44" y="0"/>
                  </a:moveTo>
                  <a:lnTo>
                    <a:pt x="159" y="110"/>
                  </a:lnTo>
                  <a:lnTo>
                    <a:pt x="264" y="240"/>
                  </a:lnTo>
                  <a:lnTo>
                    <a:pt x="359" y="385"/>
                  </a:lnTo>
                  <a:lnTo>
                    <a:pt x="439" y="539"/>
                  </a:lnTo>
                  <a:lnTo>
                    <a:pt x="503" y="698"/>
                  </a:lnTo>
                  <a:lnTo>
                    <a:pt x="549" y="856"/>
                  </a:lnTo>
                  <a:lnTo>
                    <a:pt x="572" y="1007"/>
                  </a:lnTo>
                  <a:lnTo>
                    <a:pt x="571" y="1148"/>
                  </a:lnTo>
                  <a:lnTo>
                    <a:pt x="565" y="1161"/>
                  </a:lnTo>
                  <a:lnTo>
                    <a:pt x="552" y="1170"/>
                  </a:lnTo>
                  <a:lnTo>
                    <a:pt x="514" y="1182"/>
                  </a:lnTo>
                  <a:lnTo>
                    <a:pt x="471" y="1188"/>
                  </a:lnTo>
                  <a:lnTo>
                    <a:pt x="439" y="1196"/>
                  </a:lnTo>
                  <a:lnTo>
                    <a:pt x="388" y="1218"/>
                  </a:lnTo>
                  <a:lnTo>
                    <a:pt x="343" y="1232"/>
                  </a:lnTo>
                  <a:lnTo>
                    <a:pt x="302" y="1239"/>
                  </a:lnTo>
                  <a:lnTo>
                    <a:pt x="266" y="1238"/>
                  </a:lnTo>
                  <a:lnTo>
                    <a:pt x="203" y="1218"/>
                  </a:lnTo>
                  <a:lnTo>
                    <a:pt x="155" y="1177"/>
                  </a:lnTo>
                  <a:lnTo>
                    <a:pt x="118" y="1120"/>
                  </a:lnTo>
                  <a:lnTo>
                    <a:pt x="88" y="1051"/>
                  </a:lnTo>
                  <a:lnTo>
                    <a:pt x="44" y="897"/>
                  </a:lnTo>
                  <a:lnTo>
                    <a:pt x="23" y="790"/>
                  </a:lnTo>
                  <a:lnTo>
                    <a:pt x="10" y="674"/>
                  </a:lnTo>
                  <a:lnTo>
                    <a:pt x="0" y="435"/>
                  </a:lnTo>
                  <a:lnTo>
                    <a:pt x="4" y="204"/>
                  </a:lnTo>
                  <a:lnTo>
                    <a:pt x="8" y="102"/>
                  </a:lnTo>
                  <a:lnTo>
                    <a:pt x="9" y="12"/>
                  </a:lnTo>
                  <a:lnTo>
                    <a:pt x="23" y="23"/>
                  </a:lnTo>
                  <a:lnTo>
                    <a:pt x="35" y="18"/>
                  </a:lnTo>
                  <a:lnTo>
                    <a:pt x="44" y="0"/>
                  </a:lnTo>
                </a:path>
              </a:pathLst>
            </a:cu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00" name="Freeform 5400"/>
            <p:cNvSpPr>
              <a:spLocks/>
            </p:cNvSpPr>
            <p:nvPr/>
          </p:nvSpPr>
          <p:spPr bwMode="auto">
            <a:xfrm>
              <a:off x="498" y="1012"/>
              <a:ext cx="1040" cy="398"/>
            </a:xfrm>
            <a:custGeom>
              <a:avLst/>
              <a:gdLst>
                <a:gd name="T0" fmla="*/ 9046 w 10401"/>
                <a:gd name="T1" fmla="*/ 65 h 3988"/>
                <a:gd name="T2" fmla="*/ 9675 w 10401"/>
                <a:gd name="T3" fmla="*/ 183 h 3988"/>
                <a:gd name="T4" fmla="*/ 10057 w 10401"/>
                <a:gd name="T5" fmla="*/ 276 h 3988"/>
                <a:gd name="T6" fmla="*/ 10401 w 10401"/>
                <a:gd name="T7" fmla="*/ 418 h 3988"/>
                <a:gd name="T8" fmla="*/ 10354 w 10401"/>
                <a:gd name="T9" fmla="*/ 711 h 3988"/>
                <a:gd name="T10" fmla="*/ 10345 w 10401"/>
                <a:gd name="T11" fmla="*/ 977 h 3988"/>
                <a:gd name="T12" fmla="*/ 10326 w 10401"/>
                <a:gd name="T13" fmla="*/ 1166 h 3988"/>
                <a:gd name="T14" fmla="*/ 10297 w 10401"/>
                <a:gd name="T15" fmla="*/ 1216 h 3988"/>
                <a:gd name="T16" fmla="*/ 10249 w 10401"/>
                <a:gd name="T17" fmla="*/ 1227 h 3988"/>
                <a:gd name="T18" fmla="*/ 9983 w 10401"/>
                <a:gd name="T19" fmla="*/ 1166 h 3988"/>
                <a:gd name="T20" fmla="*/ 9498 w 10401"/>
                <a:gd name="T21" fmla="*/ 992 h 3988"/>
                <a:gd name="T22" fmla="*/ 9064 w 10401"/>
                <a:gd name="T23" fmla="*/ 818 h 3988"/>
                <a:gd name="T24" fmla="*/ 8766 w 10401"/>
                <a:gd name="T25" fmla="*/ 738 h 3988"/>
                <a:gd name="T26" fmla="*/ 8576 w 10401"/>
                <a:gd name="T27" fmla="*/ 730 h 3988"/>
                <a:gd name="T28" fmla="*/ 8345 w 10401"/>
                <a:gd name="T29" fmla="*/ 900 h 3988"/>
                <a:gd name="T30" fmla="*/ 8014 w 10401"/>
                <a:gd name="T31" fmla="*/ 1257 h 3988"/>
                <a:gd name="T32" fmla="*/ 7624 w 10401"/>
                <a:gd name="T33" fmla="*/ 1651 h 3988"/>
                <a:gd name="T34" fmla="*/ 6952 w 10401"/>
                <a:gd name="T35" fmla="*/ 2269 h 3988"/>
                <a:gd name="T36" fmla="*/ 6467 w 10401"/>
                <a:gd name="T37" fmla="*/ 2666 h 3988"/>
                <a:gd name="T38" fmla="*/ 5965 w 10401"/>
                <a:gd name="T39" fmla="*/ 3026 h 3988"/>
                <a:gd name="T40" fmla="*/ 5462 w 10401"/>
                <a:gd name="T41" fmla="*/ 3328 h 3988"/>
                <a:gd name="T42" fmla="*/ 4970 w 10401"/>
                <a:gd name="T43" fmla="*/ 3550 h 3988"/>
                <a:gd name="T44" fmla="*/ 4376 w 10401"/>
                <a:gd name="T45" fmla="*/ 3735 h 3988"/>
                <a:gd name="T46" fmla="*/ 3740 w 10401"/>
                <a:gd name="T47" fmla="*/ 3876 h 3988"/>
                <a:gd name="T48" fmla="*/ 3081 w 10401"/>
                <a:gd name="T49" fmla="*/ 3963 h 3988"/>
                <a:gd name="T50" fmla="*/ 2415 w 10401"/>
                <a:gd name="T51" fmla="*/ 3988 h 3988"/>
                <a:gd name="T52" fmla="*/ 1756 w 10401"/>
                <a:gd name="T53" fmla="*/ 3941 h 3988"/>
                <a:gd name="T54" fmla="*/ 1124 w 10401"/>
                <a:gd name="T55" fmla="*/ 3816 h 3988"/>
                <a:gd name="T56" fmla="*/ 533 w 10401"/>
                <a:gd name="T57" fmla="*/ 3603 h 3988"/>
                <a:gd name="T58" fmla="*/ 0 w 10401"/>
                <a:gd name="T59" fmla="*/ 3292 h 3988"/>
                <a:gd name="T60" fmla="*/ 48 w 10401"/>
                <a:gd name="T61" fmla="*/ 3279 h 3988"/>
                <a:gd name="T62" fmla="*/ 145 w 10401"/>
                <a:gd name="T63" fmla="*/ 3293 h 3988"/>
                <a:gd name="T64" fmla="*/ 284 w 10401"/>
                <a:gd name="T65" fmla="*/ 3330 h 3988"/>
                <a:gd name="T66" fmla="*/ 464 w 10401"/>
                <a:gd name="T67" fmla="*/ 3383 h 3988"/>
                <a:gd name="T68" fmla="*/ 680 w 10401"/>
                <a:gd name="T69" fmla="*/ 3449 h 3988"/>
                <a:gd name="T70" fmla="*/ 1206 w 10401"/>
                <a:gd name="T71" fmla="*/ 3593 h 3988"/>
                <a:gd name="T72" fmla="*/ 1836 w 10401"/>
                <a:gd name="T73" fmla="*/ 3727 h 3988"/>
                <a:gd name="T74" fmla="*/ 2540 w 10401"/>
                <a:gd name="T75" fmla="*/ 3807 h 3988"/>
                <a:gd name="T76" fmla="*/ 3289 w 10401"/>
                <a:gd name="T77" fmla="*/ 3792 h 3988"/>
                <a:gd name="T78" fmla="*/ 4054 w 10401"/>
                <a:gd name="T79" fmla="*/ 3643 h 3988"/>
                <a:gd name="T80" fmla="*/ 4435 w 10401"/>
                <a:gd name="T81" fmla="*/ 3507 h 3988"/>
                <a:gd name="T82" fmla="*/ 4917 w 10401"/>
                <a:gd name="T83" fmla="*/ 3301 h 3988"/>
                <a:gd name="T84" fmla="*/ 5335 w 10401"/>
                <a:gd name="T85" fmla="*/ 3111 h 3988"/>
                <a:gd name="T86" fmla="*/ 5898 w 10401"/>
                <a:gd name="T87" fmla="*/ 2806 h 3988"/>
                <a:gd name="T88" fmla="*/ 6271 w 10401"/>
                <a:gd name="T89" fmla="*/ 2554 h 3988"/>
                <a:gd name="T90" fmla="*/ 6671 w 10401"/>
                <a:gd name="T91" fmla="*/ 2233 h 3988"/>
                <a:gd name="T92" fmla="*/ 7006 w 10401"/>
                <a:gd name="T93" fmla="*/ 1934 h 3988"/>
                <a:gd name="T94" fmla="*/ 7251 w 10401"/>
                <a:gd name="T95" fmla="*/ 1701 h 3988"/>
                <a:gd name="T96" fmla="*/ 7520 w 10401"/>
                <a:gd name="T97" fmla="*/ 1437 h 3988"/>
                <a:gd name="T98" fmla="*/ 7812 w 10401"/>
                <a:gd name="T99" fmla="*/ 1140 h 3988"/>
                <a:gd name="T100" fmla="*/ 8044 w 10401"/>
                <a:gd name="T101" fmla="*/ 907 h 3988"/>
                <a:gd name="T102" fmla="*/ 8163 w 10401"/>
                <a:gd name="T103" fmla="*/ 743 h 3988"/>
                <a:gd name="T104" fmla="*/ 8293 w 10401"/>
                <a:gd name="T105" fmla="*/ 479 h 3988"/>
                <a:gd name="T106" fmla="*/ 8402 w 10401"/>
                <a:gd name="T107" fmla="*/ 235 h 3988"/>
                <a:gd name="T108" fmla="*/ 8486 w 10401"/>
                <a:gd name="T109" fmla="*/ 107 h 3988"/>
                <a:gd name="T110" fmla="*/ 8593 w 10401"/>
                <a:gd name="T111" fmla="*/ 24 h 3988"/>
                <a:gd name="T112" fmla="*/ 8737 w 10401"/>
                <a:gd name="T113" fmla="*/ 0 h 398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0401"/>
                <a:gd name="T172" fmla="*/ 0 h 3988"/>
                <a:gd name="T173" fmla="*/ 10401 w 10401"/>
                <a:gd name="T174" fmla="*/ 3988 h 398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0401" h="3988">
                  <a:moveTo>
                    <a:pt x="8827" y="15"/>
                  </a:moveTo>
                  <a:lnTo>
                    <a:pt x="9046" y="65"/>
                  </a:lnTo>
                  <a:lnTo>
                    <a:pt x="9261" y="106"/>
                  </a:lnTo>
                  <a:lnTo>
                    <a:pt x="9675" y="183"/>
                  </a:lnTo>
                  <a:lnTo>
                    <a:pt x="9871" y="226"/>
                  </a:lnTo>
                  <a:lnTo>
                    <a:pt x="10057" y="276"/>
                  </a:lnTo>
                  <a:lnTo>
                    <a:pt x="10235" y="339"/>
                  </a:lnTo>
                  <a:lnTo>
                    <a:pt x="10401" y="418"/>
                  </a:lnTo>
                  <a:lnTo>
                    <a:pt x="10371" y="565"/>
                  </a:lnTo>
                  <a:lnTo>
                    <a:pt x="10354" y="711"/>
                  </a:lnTo>
                  <a:lnTo>
                    <a:pt x="10348" y="850"/>
                  </a:lnTo>
                  <a:lnTo>
                    <a:pt x="10345" y="977"/>
                  </a:lnTo>
                  <a:lnTo>
                    <a:pt x="10339" y="1084"/>
                  </a:lnTo>
                  <a:lnTo>
                    <a:pt x="10326" y="1166"/>
                  </a:lnTo>
                  <a:lnTo>
                    <a:pt x="10313" y="1195"/>
                  </a:lnTo>
                  <a:lnTo>
                    <a:pt x="10297" y="1216"/>
                  </a:lnTo>
                  <a:lnTo>
                    <a:pt x="10276" y="1226"/>
                  </a:lnTo>
                  <a:lnTo>
                    <a:pt x="10249" y="1227"/>
                  </a:lnTo>
                  <a:lnTo>
                    <a:pt x="10113" y="1199"/>
                  </a:lnTo>
                  <a:lnTo>
                    <a:pt x="9983" y="1166"/>
                  </a:lnTo>
                  <a:lnTo>
                    <a:pt x="9733" y="1084"/>
                  </a:lnTo>
                  <a:lnTo>
                    <a:pt x="9498" y="992"/>
                  </a:lnTo>
                  <a:lnTo>
                    <a:pt x="9276" y="899"/>
                  </a:lnTo>
                  <a:lnTo>
                    <a:pt x="9064" y="818"/>
                  </a:lnTo>
                  <a:lnTo>
                    <a:pt x="8863" y="758"/>
                  </a:lnTo>
                  <a:lnTo>
                    <a:pt x="8766" y="738"/>
                  </a:lnTo>
                  <a:lnTo>
                    <a:pt x="8671" y="729"/>
                  </a:lnTo>
                  <a:lnTo>
                    <a:pt x="8576" y="730"/>
                  </a:lnTo>
                  <a:lnTo>
                    <a:pt x="8484" y="743"/>
                  </a:lnTo>
                  <a:lnTo>
                    <a:pt x="8345" y="900"/>
                  </a:lnTo>
                  <a:lnTo>
                    <a:pt x="8188" y="1072"/>
                  </a:lnTo>
                  <a:lnTo>
                    <a:pt x="8014" y="1257"/>
                  </a:lnTo>
                  <a:lnTo>
                    <a:pt x="7826" y="1450"/>
                  </a:lnTo>
                  <a:lnTo>
                    <a:pt x="7624" y="1651"/>
                  </a:lnTo>
                  <a:lnTo>
                    <a:pt x="7409" y="1857"/>
                  </a:lnTo>
                  <a:lnTo>
                    <a:pt x="6952" y="2269"/>
                  </a:lnTo>
                  <a:lnTo>
                    <a:pt x="6711" y="2471"/>
                  </a:lnTo>
                  <a:lnTo>
                    <a:pt x="6467" y="2666"/>
                  </a:lnTo>
                  <a:lnTo>
                    <a:pt x="6217" y="2852"/>
                  </a:lnTo>
                  <a:lnTo>
                    <a:pt x="5965" y="3026"/>
                  </a:lnTo>
                  <a:lnTo>
                    <a:pt x="5713" y="3185"/>
                  </a:lnTo>
                  <a:lnTo>
                    <a:pt x="5462" y="3328"/>
                  </a:lnTo>
                  <a:lnTo>
                    <a:pt x="5213" y="3450"/>
                  </a:lnTo>
                  <a:lnTo>
                    <a:pt x="4970" y="3550"/>
                  </a:lnTo>
                  <a:lnTo>
                    <a:pt x="4679" y="3648"/>
                  </a:lnTo>
                  <a:lnTo>
                    <a:pt x="4376" y="3735"/>
                  </a:lnTo>
                  <a:lnTo>
                    <a:pt x="4062" y="3812"/>
                  </a:lnTo>
                  <a:lnTo>
                    <a:pt x="3740" y="3876"/>
                  </a:lnTo>
                  <a:lnTo>
                    <a:pt x="3412" y="3927"/>
                  </a:lnTo>
                  <a:lnTo>
                    <a:pt x="3081" y="3963"/>
                  </a:lnTo>
                  <a:lnTo>
                    <a:pt x="2748" y="3984"/>
                  </a:lnTo>
                  <a:lnTo>
                    <a:pt x="2415" y="3988"/>
                  </a:lnTo>
                  <a:lnTo>
                    <a:pt x="2083" y="3974"/>
                  </a:lnTo>
                  <a:lnTo>
                    <a:pt x="1756" y="3941"/>
                  </a:lnTo>
                  <a:lnTo>
                    <a:pt x="1436" y="3889"/>
                  </a:lnTo>
                  <a:lnTo>
                    <a:pt x="1124" y="3816"/>
                  </a:lnTo>
                  <a:lnTo>
                    <a:pt x="822" y="3721"/>
                  </a:lnTo>
                  <a:lnTo>
                    <a:pt x="533" y="3603"/>
                  </a:lnTo>
                  <a:lnTo>
                    <a:pt x="257" y="3460"/>
                  </a:lnTo>
                  <a:lnTo>
                    <a:pt x="0" y="3292"/>
                  </a:lnTo>
                  <a:lnTo>
                    <a:pt x="19" y="3282"/>
                  </a:lnTo>
                  <a:lnTo>
                    <a:pt x="48" y="3279"/>
                  </a:lnTo>
                  <a:lnTo>
                    <a:pt x="91" y="3283"/>
                  </a:lnTo>
                  <a:lnTo>
                    <a:pt x="145" y="3293"/>
                  </a:lnTo>
                  <a:lnTo>
                    <a:pt x="209" y="3310"/>
                  </a:lnTo>
                  <a:lnTo>
                    <a:pt x="284" y="3330"/>
                  </a:lnTo>
                  <a:lnTo>
                    <a:pt x="370" y="3355"/>
                  </a:lnTo>
                  <a:lnTo>
                    <a:pt x="464" y="3383"/>
                  </a:lnTo>
                  <a:lnTo>
                    <a:pt x="568" y="3415"/>
                  </a:lnTo>
                  <a:lnTo>
                    <a:pt x="680" y="3449"/>
                  </a:lnTo>
                  <a:lnTo>
                    <a:pt x="929" y="3520"/>
                  </a:lnTo>
                  <a:lnTo>
                    <a:pt x="1206" y="3593"/>
                  </a:lnTo>
                  <a:lnTo>
                    <a:pt x="1510" y="3665"/>
                  </a:lnTo>
                  <a:lnTo>
                    <a:pt x="1836" y="3727"/>
                  </a:lnTo>
                  <a:lnTo>
                    <a:pt x="2181" y="3776"/>
                  </a:lnTo>
                  <a:lnTo>
                    <a:pt x="2540" y="3807"/>
                  </a:lnTo>
                  <a:lnTo>
                    <a:pt x="2910" y="3814"/>
                  </a:lnTo>
                  <a:lnTo>
                    <a:pt x="3289" y="3792"/>
                  </a:lnTo>
                  <a:lnTo>
                    <a:pt x="3672" y="3737"/>
                  </a:lnTo>
                  <a:lnTo>
                    <a:pt x="4054" y="3643"/>
                  </a:lnTo>
                  <a:lnTo>
                    <a:pt x="4245" y="3581"/>
                  </a:lnTo>
                  <a:lnTo>
                    <a:pt x="4435" y="3507"/>
                  </a:lnTo>
                  <a:lnTo>
                    <a:pt x="4686" y="3400"/>
                  </a:lnTo>
                  <a:lnTo>
                    <a:pt x="4917" y="3301"/>
                  </a:lnTo>
                  <a:lnTo>
                    <a:pt x="5132" y="3205"/>
                  </a:lnTo>
                  <a:lnTo>
                    <a:pt x="5335" y="3111"/>
                  </a:lnTo>
                  <a:lnTo>
                    <a:pt x="5714" y="2915"/>
                  </a:lnTo>
                  <a:lnTo>
                    <a:pt x="5898" y="2806"/>
                  </a:lnTo>
                  <a:lnTo>
                    <a:pt x="6083" y="2686"/>
                  </a:lnTo>
                  <a:lnTo>
                    <a:pt x="6271" y="2554"/>
                  </a:lnTo>
                  <a:lnTo>
                    <a:pt x="6465" y="2404"/>
                  </a:lnTo>
                  <a:lnTo>
                    <a:pt x="6671" y="2233"/>
                  </a:lnTo>
                  <a:lnTo>
                    <a:pt x="6890" y="2040"/>
                  </a:lnTo>
                  <a:lnTo>
                    <a:pt x="7006" y="1934"/>
                  </a:lnTo>
                  <a:lnTo>
                    <a:pt x="7127" y="1821"/>
                  </a:lnTo>
                  <a:lnTo>
                    <a:pt x="7251" y="1701"/>
                  </a:lnTo>
                  <a:lnTo>
                    <a:pt x="7383" y="1573"/>
                  </a:lnTo>
                  <a:lnTo>
                    <a:pt x="7520" y="1437"/>
                  </a:lnTo>
                  <a:lnTo>
                    <a:pt x="7662" y="1293"/>
                  </a:lnTo>
                  <a:lnTo>
                    <a:pt x="7812" y="1140"/>
                  </a:lnTo>
                  <a:lnTo>
                    <a:pt x="7970" y="978"/>
                  </a:lnTo>
                  <a:lnTo>
                    <a:pt x="8044" y="907"/>
                  </a:lnTo>
                  <a:lnTo>
                    <a:pt x="8108" y="827"/>
                  </a:lnTo>
                  <a:lnTo>
                    <a:pt x="8163" y="743"/>
                  </a:lnTo>
                  <a:lnTo>
                    <a:pt x="8211" y="655"/>
                  </a:lnTo>
                  <a:lnTo>
                    <a:pt x="8293" y="479"/>
                  </a:lnTo>
                  <a:lnTo>
                    <a:pt x="8365" y="312"/>
                  </a:lnTo>
                  <a:lnTo>
                    <a:pt x="8402" y="235"/>
                  </a:lnTo>
                  <a:lnTo>
                    <a:pt x="8442" y="167"/>
                  </a:lnTo>
                  <a:lnTo>
                    <a:pt x="8486" y="107"/>
                  </a:lnTo>
                  <a:lnTo>
                    <a:pt x="8536" y="60"/>
                  </a:lnTo>
                  <a:lnTo>
                    <a:pt x="8593" y="24"/>
                  </a:lnTo>
                  <a:lnTo>
                    <a:pt x="8659" y="3"/>
                  </a:lnTo>
                  <a:lnTo>
                    <a:pt x="8737" y="0"/>
                  </a:lnTo>
                  <a:lnTo>
                    <a:pt x="8827" y="15"/>
                  </a:lnTo>
                  <a:close/>
                </a:path>
              </a:pathLst>
            </a:custGeom>
            <a:solidFill>
              <a:srgbClr val="FFFFB2"/>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01" name="Freeform 5401"/>
            <p:cNvSpPr>
              <a:spLocks/>
            </p:cNvSpPr>
            <p:nvPr/>
          </p:nvSpPr>
          <p:spPr bwMode="auto">
            <a:xfrm>
              <a:off x="498" y="1012"/>
              <a:ext cx="1040" cy="398"/>
            </a:xfrm>
            <a:custGeom>
              <a:avLst/>
              <a:gdLst>
                <a:gd name="T0" fmla="*/ 9046 w 10401"/>
                <a:gd name="T1" fmla="*/ 65 h 3988"/>
                <a:gd name="T2" fmla="*/ 9675 w 10401"/>
                <a:gd name="T3" fmla="*/ 183 h 3988"/>
                <a:gd name="T4" fmla="*/ 10057 w 10401"/>
                <a:gd name="T5" fmla="*/ 276 h 3988"/>
                <a:gd name="T6" fmla="*/ 10401 w 10401"/>
                <a:gd name="T7" fmla="*/ 418 h 3988"/>
                <a:gd name="T8" fmla="*/ 10354 w 10401"/>
                <a:gd name="T9" fmla="*/ 711 h 3988"/>
                <a:gd name="T10" fmla="*/ 10345 w 10401"/>
                <a:gd name="T11" fmla="*/ 977 h 3988"/>
                <a:gd name="T12" fmla="*/ 10326 w 10401"/>
                <a:gd name="T13" fmla="*/ 1166 h 3988"/>
                <a:gd name="T14" fmla="*/ 10297 w 10401"/>
                <a:gd name="T15" fmla="*/ 1216 h 3988"/>
                <a:gd name="T16" fmla="*/ 10249 w 10401"/>
                <a:gd name="T17" fmla="*/ 1227 h 3988"/>
                <a:gd name="T18" fmla="*/ 9983 w 10401"/>
                <a:gd name="T19" fmla="*/ 1166 h 3988"/>
                <a:gd name="T20" fmla="*/ 9498 w 10401"/>
                <a:gd name="T21" fmla="*/ 992 h 3988"/>
                <a:gd name="T22" fmla="*/ 9064 w 10401"/>
                <a:gd name="T23" fmla="*/ 818 h 3988"/>
                <a:gd name="T24" fmla="*/ 8766 w 10401"/>
                <a:gd name="T25" fmla="*/ 738 h 3988"/>
                <a:gd name="T26" fmla="*/ 8576 w 10401"/>
                <a:gd name="T27" fmla="*/ 730 h 3988"/>
                <a:gd name="T28" fmla="*/ 8345 w 10401"/>
                <a:gd name="T29" fmla="*/ 900 h 3988"/>
                <a:gd name="T30" fmla="*/ 8014 w 10401"/>
                <a:gd name="T31" fmla="*/ 1257 h 3988"/>
                <a:gd name="T32" fmla="*/ 7624 w 10401"/>
                <a:gd name="T33" fmla="*/ 1651 h 3988"/>
                <a:gd name="T34" fmla="*/ 6952 w 10401"/>
                <a:gd name="T35" fmla="*/ 2269 h 3988"/>
                <a:gd name="T36" fmla="*/ 6467 w 10401"/>
                <a:gd name="T37" fmla="*/ 2666 h 3988"/>
                <a:gd name="T38" fmla="*/ 5965 w 10401"/>
                <a:gd name="T39" fmla="*/ 3026 h 3988"/>
                <a:gd name="T40" fmla="*/ 5462 w 10401"/>
                <a:gd name="T41" fmla="*/ 3328 h 3988"/>
                <a:gd name="T42" fmla="*/ 4970 w 10401"/>
                <a:gd name="T43" fmla="*/ 3550 h 3988"/>
                <a:gd name="T44" fmla="*/ 4376 w 10401"/>
                <a:gd name="T45" fmla="*/ 3735 h 3988"/>
                <a:gd name="T46" fmla="*/ 3740 w 10401"/>
                <a:gd name="T47" fmla="*/ 3876 h 3988"/>
                <a:gd name="T48" fmla="*/ 3081 w 10401"/>
                <a:gd name="T49" fmla="*/ 3963 h 3988"/>
                <a:gd name="T50" fmla="*/ 2415 w 10401"/>
                <a:gd name="T51" fmla="*/ 3988 h 3988"/>
                <a:gd name="T52" fmla="*/ 1756 w 10401"/>
                <a:gd name="T53" fmla="*/ 3941 h 3988"/>
                <a:gd name="T54" fmla="*/ 1124 w 10401"/>
                <a:gd name="T55" fmla="*/ 3816 h 3988"/>
                <a:gd name="T56" fmla="*/ 533 w 10401"/>
                <a:gd name="T57" fmla="*/ 3603 h 3988"/>
                <a:gd name="T58" fmla="*/ 0 w 10401"/>
                <a:gd name="T59" fmla="*/ 3292 h 3988"/>
                <a:gd name="T60" fmla="*/ 48 w 10401"/>
                <a:gd name="T61" fmla="*/ 3279 h 3988"/>
                <a:gd name="T62" fmla="*/ 145 w 10401"/>
                <a:gd name="T63" fmla="*/ 3293 h 3988"/>
                <a:gd name="T64" fmla="*/ 284 w 10401"/>
                <a:gd name="T65" fmla="*/ 3330 h 3988"/>
                <a:gd name="T66" fmla="*/ 464 w 10401"/>
                <a:gd name="T67" fmla="*/ 3383 h 3988"/>
                <a:gd name="T68" fmla="*/ 680 w 10401"/>
                <a:gd name="T69" fmla="*/ 3449 h 3988"/>
                <a:gd name="T70" fmla="*/ 1206 w 10401"/>
                <a:gd name="T71" fmla="*/ 3593 h 3988"/>
                <a:gd name="T72" fmla="*/ 1836 w 10401"/>
                <a:gd name="T73" fmla="*/ 3727 h 3988"/>
                <a:gd name="T74" fmla="*/ 2540 w 10401"/>
                <a:gd name="T75" fmla="*/ 3807 h 3988"/>
                <a:gd name="T76" fmla="*/ 3289 w 10401"/>
                <a:gd name="T77" fmla="*/ 3792 h 3988"/>
                <a:gd name="T78" fmla="*/ 4054 w 10401"/>
                <a:gd name="T79" fmla="*/ 3643 h 3988"/>
                <a:gd name="T80" fmla="*/ 4435 w 10401"/>
                <a:gd name="T81" fmla="*/ 3507 h 3988"/>
                <a:gd name="T82" fmla="*/ 4917 w 10401"/>
                <a:gd name="T83" fmla="*/ 3301 h 3988"/>
                <a:gd name="T84" fmla="*/ 5335 w 10401"/>
                <a:gd name="T85" fmla="*/ 3111 h 3988"/>
                <a:gd name="T86" fmla="*/ 5898 w 10401"/>
                <a:gd name="T87" fmla="*/ 2806 h 3988"/>
                <a:gd name="T88" fmla="*/ 6271 w 10401"/>
                <a:gd name="T89" fmla="*/ 2554 h 3988"/>
                <a:gd name="T90" fmla="*/ 6671 w 10401"/>
                <a:gd name="T91" fmla="*/ 2233 h 3988"/>
                <a:gd name="T92" fmla="*/ 7006 w 10401"/>
                <a:gd name="T93" fmla="*/ 1934 h 3988"/>
                <a:gd name="T94" fmla="*/ 7251 w 10401"/>
                <a:gd name="T95" fmla="*/ 1701 h 3988"/>
                <a:gd name="T96" fmla="*/ 7520 w 10401"/>
                <a:gd name="T97" fmla="*/ 1437 h 3988"/>
                <a:gd name="T98" fmla="*/ 7812 w 10401"/>
                <a:gd name="T99" fmla="*/ 1140 h 3988"/>
                <a:gd name="T100" fmla="*/ 8044 w 10401"/>
                <a:gd name="T101" fmla="*/ 907 h 3988"/>
                <a:gd name="T102" fmla="*/ 8163 w 10401"/>
                <a:gd name="T103" fmla="*/ 743 h 3988"/>
                <a:gd name="T104" fmla="*/ 8293 w 10401"/>
                <a:gd name="T105" fmla="*/ 479 h 3988"/>
                <a:gd name="T106" fmla="*/ 8402 w 10401"/>
                <a:gd name="T107" fmla="*/ 235 h 3988"/>
                <a:gd name="T108" fmla="*/ 8486 w 10401"/>
                <a:gd name="T109" fmla="*/ 107 h 3988"/>
                <a:gd name="T110" fmla="*/ 8593 w 10401"/>
                <a:gd name="T111" fmla="*/ 24 h 3988"/>
                <a:gd name="T112" fmla="*/ 8737 w 10401"/>
                <a:gd name="T113" fmla="*/ 0 h 398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0401"/>
                <a:gd name="T172" fmla="*/ 0 h 3988"/>
                <a:gd name="T173" fmla="*/ 10401 w 10401"/>
                <a:gd name="T174" fmla="*/ 3988 h 398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0401" h="3988">
                  <a:moveTo>
                    <a:pt x="8827" y="15"/>
                  </a:moveTo>
                  <a:lnTo>
                    <a:pt x="9046" y="65"/>
                  </a:lnTo>
                  <a:lnTo>
                    <a:pt x="9261" y="106"/>
                  </a:lnTo>
                  <a:lnTo>
                    <a:pt x="9675" y="183"/>
                  </a:lnTo>
                  <a:lnTo>
                    <a:pt x="9871" y="226"/>
                  </a:lnTo>
                  <a:lnTo>
                    <a:pt x="10057" y="276"/>
                  </a:lnTo>
                  <a:lnTo>
                    <a:pt x="10235" y="339"/>
                  </a:lnTo>
                  <a:lnTo>
                    <a:pt x="10401" y="418"/>
                  </a:lnTo>
                  <a:lnTo>
                    <a:pt x="10371" y="565"/>
                  </a:lnTo>
                  <a:lnTo>
                    <a:pt x="10354" y="711"/>
                  </a:lnTo>
                  <a:lnTo>
                    <a:pt x="10348" y="850"/>
                  </a:lnTo>
                  <a:lnTo>
                    <a:pt x="10345" y="977"/>
                  </a:lnTo>
                  <a:lnTo>
                    <a:pt x="10339" y="1084"/>
                  </a:lnTo>
                  <a:lnTo>
                    <a:pt x="10326" y="1166"/>
                  </a:lnTo>
                  <a:lnTo>
                    <a:pt x="10313" y="1195"/>
                  </a:lnTo>
                  <a:lnTo>
                    <a:pt x="10297" y="1216"/>
                  </a:lnTo>
                  <a:lnTo>
                    <a:pt x="10276" y="1226"/>
                  </a:lnTo>
                  <a:lnTo>
                    <a:pt x="10249" y="1227"/>
                  </a:lnTo>
                  <a:lnTo>
                    <a:pt x="10113" y="1199"/>
                  </a:lnTo>
                  <a:lnTo>
                    <a:pt x="9983" y="1166"/>
                  </a:lnTo>
                  <a:lnTo>
                    <a:pt x="9733" y="1084"/>
                  </a:lnTo>
                  <a:lnTo>
                    <a:pt x="9498" y="992"/>
                  </a:lnTo>
                  <a:lnTo>
                    <a:pt x="9276" y="899"/>
                  </a:lnTo>
                  <a:lnTo>
                    <a:pt x="9064" y="818"/>
                  </a:lnTo>
                  <a:lnTo>
                    <a:pt x="8863" y="758"/>
                  </a:lnTo>
                  <a:lnTo>
                    <a:pt x="8766" y="738"/>
                  </a:lnTo>
                  <a:lnTo>
                    <a:pt x="8671" y="729"/>
                  </a:lnTo>
                  <a:lnTo>
                    <a:pt x="8576" y="730"/>
                  </a:lnTo>
                  <a:lnTo>
                    <a:pt x="8484" y="743"/>
                  </a:lnTo>
                  <a:lnTo>
                    <a:pt x="8345" y="900"/>
                  </a:lnTo>
                  <a:lnTo>
                    <a:pt x="8188" y="1072"/>
                  </a:lnTo>
                  <a:lnTo>
                    <a:pt x="8014" y="1257"/>
                  </a:lnTo>
                  <a:lnTo>
                    <a:pt x="7826" y="1450"/>
                  </a:lnTo>
                  <a:lnTo>
                    <a:pt x="7624" y="1651"/>
                  </a:lnTo>
                  <a:lnTo>
                    <a:pt x="7409" y="1857"/>
                  </a:lnTo>
                  <a:lnTo>
                    <a:pt x="6952" y="2269"/>
                  </a:lnTo>
                  <a:lnTo>
                    <a:pt x="6711" y="2471"/>
                  </a:lnTo>
                  <a:lnTo>
                    <a:pt x="6467" y="2666"/>
                  </a:lnTo>
                  <a:lnTo>
                    <a:pt x="6217" y="2852"/>
                  </a:lnTo>
                  <a:lnTo>
                    <a:pt x="5965" y="3026"/>
                  </a:lnTo>
                  <a:lnTo>
                    <a:pt x="5713" y="3185"/>
                  </a:lnTo>
                  <a:lnTo>
                    <a:pt x="5462" y="3328"/>
                  </a:lnTo>
                  <a:lnTo>
                    <a:pt x="5213" y="3450"/>
                  </a:lnTo>
                  <a:lnTo>
                    <a:pt x="4970" y="3550"/>
                  </a:lnTo>
                  <a:lnTo>
                    <a:pt x="4679" y="3648"/>
                  </a:lnTo>
                  <a:lnTo>
                    <a:pt x="4376" y="3735"/>
                  </a:lnTo>
                  <a:lnTo>
                    <a:pt x="4062" y="3812"/>
                  </a:lnTo>
                  <a:lnTo>
                    <a:pt x="3740" y="3876"/>
                  </a:lnTo>
                  <a:lnTo>
                    <a:pt x="3412" y="3927"/>
                  </a:lnTo>
                  <a:lnTo>
                    <a:pt x="3081" y="3963"/>
                  </a:lnTo>
                  <a:lnTo>
                    <a:pt x="2748" y="3984"/>
                  </a:lnTo>
                  <a:lnTo>
                    <a:pt x="2415" y="3988"/>
                  </a:lnTo>
                  <a:lnTo>
                    <a:pt x="2083" y="3974"/>
                  </a:lnTo>
                  <a:lnTo>
                    <a:pt x="1756" y="3941"/>
                  </a:lnTo>
                  <a:lnTo>
                    <a:pt x="1436" y="3889"/>
                  </a:lnTo>
                  <a:lnTo>
                    <a:pt x="1124" y="3816"/>
                  </a:lnTo>
                  <a:lnTo>
                    <a:pt x="822" y="3721"/>
                  </a:lnTo>
                  <a:lnTo>
                    <a:pt x="533" y="3603"/>
                  </a:lnTo>
                  <a:lnTo>
                    <a:pt x="257" y="3460"/>
                  </a:lnTo>
                  <a:lnTo>
                    <a:pt x="0" y="3292"/>
                  </a:lnTo>
                  <a:lnTo>
                    <a:pt x="19" y="3282"/>
                  </a:lnTo>
                  <a:lnTo>
                    <a:pt x="48" y="3279"/>
                  </a:lnTo>
                  <a:lnTo>
                    <a:pt x="91" y="3283"/>
                  </a:lnTo>
                  <a:lnTo>
                    <a:pt x="145" y="3293"/>
                  </a:lnTo>
                  <a:lnTo>
                    <a:pt x="209" y="3310"/>
                  </a:lnTo>
                  <a:lnTo>
                    <a:pt x="284" y="3330"/>
                  </a:lnTo>
                  <a:lnTo>
                    <a:pt x="370" y="3355"/>
                  </a:lnTo>
                  <a:lnTo>
                    <a:pt x="464" y="3383"/>
                  </a:lnTo>
                  <a:lnTo>
                    <a:pt x="568" y="3415"/>
                  </a:lnTo>
                  <a:lnTo>
                    <a:pt x="680" y="3449"/>
                  </a:lnTo>
                  <a:lnTo>
                    <a:pt x="929" y="3520"/>
                  </a:lnTo>
                  <a:lnTo>
                    <a:pt x="1206" y="3593"/>
                  </a:lnTo>
                  <a:lnTo>
                    <a:pt x="1510" y="3665"/>
                  </a:lnTo>
                  <a:lnTo>
                    <a:pt x="1836" y="3727"/>
                  </a:lnTo>
                  <a:lnTo>
                    <a:pt x="2181" y="3776"/>
                  </a:lnTo>
                  <a:lnTo>
                    <a:pt x="2540" y="3807"/>
                  </a:lnTo>
                  <a:lnTo>
                    <a:pt x="2910" y="3814"/>
                  </a:lnTo>
                  <a:lnTo>
                    <a:pt x="3289" y="3792"/>
                  </a:lnTo>
                  <a:lnTo>
                    <a:pt x="3672" y="3737"/>
                  </a:lnTo>
                  <a:lnTo>
                    <a:pt x="4054" y="3643"/>
                  </a:lnTo>
                  <a:lnTo>
                    <a:pt x="4245" y="3581"/>
                  </a:lnTo>
                  <a:lnTo>
                    <a:pt x="4435" y="3507"/>
                  </a:lnTo>
                  <a:lnTo>
                    <a:pt x="4686" y="3400"/>
                  </a:lnTo>
                  <a:lnTo>
                    <a:pt x="4917" y="3301"/>
                  </a:lnTo>
                  <a:lnTo>
                    <a:pt x="5132" y="3205"/>
                  </a:lnTo>
                  <a:lnTo>
                    <a:pt x="5335" y="3111"/>
                  </a:lnTo>
                  <a:lnTo>
                    <a:pt x="5714" y="2915"/>
                  </a:lnTo>
                  <a:lnTo>
                    <a:pt x="5898" y="2806"/>
                  </a:lnTo>
                  <a:lnTo>
                    <a:pt x="6083" y="2686"/>
                  </a:lnTo>
                  <a:lnTo>
                    <a:pt x="6271" y="2554"/>
                  </a:lnTo>
                  <a:lnTo>
                    <a:pt x="6465" y="2404"/>
                  </a:lnTo>
                  <a:lnTo>
                    <a:pt x="6671" y="2233"/>
                  </a:lnTo>
                  <a:lnTo>
                    <a:pt x="6890" y="2040"/>
                  </a:lnTo>
                  <a:lnTo>
                    <a:pt x="7006" y="1934"/>
                  </a:lnTo>
                  <a:lnTo>
                    <a:pt x="7127" y="1821"/>
                  </a:lnTo>
                  <a:lnTo>
                    <a:pt x="7251" y="1701"/>
                  </a:lnTo>
                  <a:lnTo>
                    <a:pt x="7383" y="1573"/>
                  </a:lnTo>
                  <a:lnTo>
                    <a:pt x="7520" y="1437"/>
                  </a:lnTo>
                  <a:lnTo>
                    <a:pt x="7662" y="1293"/>
                  </a:lnTo>
                  <a:lnTo>
                    <a:pt x="7812" y="1140"/>
                  </a:lnTo>
                  <a:lnTo>
                    <a:pt x="7970" y="978"/>
                  </a:lnTo>
                  <a:lnTo>
                    <a:pt x="8044" y="907"/>
                  </a:lnTo>
                  <a:lnTo>
                    <a:pt x="8108" y="827"/>
                  </a:lnTo>
                  <a:lnTo>
                    <a:pt x="8163" y="743"/>
                  </a:lnTo>
                  <a:lnTo>
                    <a:pt x="8211" y="655"/>
                  </a:lnTo>
                  <a:lnTo>
                    <a:pt x="8293" y="479"/>
                  </a:lnTo>
                  <a:lnTo>
                    <a:pt x="8365" y="312"/>
                  </a:lnTo>
                  <a:lnTo>
                    <a:pt x="8402" y="235"/>
                  </a:lnTo>
                  <a:lnTo>
                    <a:pt x="8442" y="167"/>
                  </a:lnTo>
                  <a:lnTo>
                    <a:pt x="8486" y="107"/>
                  </a:lnTo>
                  <a:lnTo>
                    <a:pt x="8536" y="60"/>
                  </a:lnTo>
                  <a:lnTo>
                    <a:pt x="8593" y="24"/>
                  </a:lnTo>
                  <a:lnTo>
                    <a:pt x="8659" y="3"/>
                  </a:lnTo>
                  <a:lnTo>
                    <a:pt x="8737" y="0"/>
                  </a:lnTo>
                  <a:lnTo>
                    <a:pt x="8827" y="15"/>
                  </a:lnTo>
                </a:path>
              </a:pathLst>
            </a:cu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02" name="Freeform 5402"/>
            <p:cNvSpPr>
              <a:spLocks/>
            </p:cNvSpPr>
            <p:nvPr/>
          </p:nvSpPr>
          <p:spPr bwMode="auto">
            <a:xfrm>
              <a:off x="426" y="160"/>
              <a:ext cx="1160" cy="857"/>
            </a:xfrm>
            <a:custGeom>
              <a:avLst/>
              <a:gdLst>
                <a:gd name="T0" fmla="*/ 14 w 11600"/>
                <a:gd name="T1" fmla="*/ 1385 h 8569"/>
                <a:gd name="T2" fmla="*/ 134 w 11600"/>
                <a:gd name="T3" fmla="*/ 1374 h 8569"/>
                <a:gd name="T4" fmla="*/ 538 w 11600"/>
                <a:gd name="T5" fmla="*/ 1123 h 8569"/>
                <a:gd name="T6" fmla="*/ 1202 w 11600"/>
                <a:gd name="T7" fmla="*/ 713 h 8569"/>
                <a:gd name="T8" fmla="*/ 1860 w 11600"/>
                <a:gd name="T9" fmla="*/ 424 h 8569"/>
                <a:gd name="T10" fmla="*/ 2512 w 11600"/>
                <a:gd name="T11" fmla="*/ 248 h 8569"/>
                <a:gd name="T12" fmla="*/ 3154 w 11600"/>
                <a:gd name="T13" fmla="*/ 173 h 8569"/>
                <a:gd name="T14" fmla="*/ 3783 w 11600"/>
                <a:gd name="T15" fmla="*/ 192 h 8569"/>
                <a:gd name="T16" fmla="*/ 4992 w 11600"/>
                <a:gd name="T17" fmla="*/ 477 h 8569"/>
                <a:gd name="T18" fmla="*/ 6120 w 11600"/>
                <a:gd name="T19" fmla="*/ 1027 h 8569"/>
                <a:gd name="T20" fmla="*/ 6981 w 11600"/>
                <a:gd name="T21" fmla="*/ 1639 h 8569"/>
                <a:gd name="T22" fmla="*/ 7442 w 11600"/>
                <a:gd name="T23" fmla="*/ 2086 h 8569"/>
                <a:gd name="T24" fmla="*/ 7850 w 11600"/>
                <a:gd name="T25" fmla="*/ 2599 h 8569"/>
                <a:gd name="T26" fmla="*/ 8418 w 11600"/>
                <a:gd name="T27" fmla="*/ 3565 h 8569"/>
                <a:gd name="T28" fmla="*/ 8914 w 11600"/>
                <a:gd name="T29" fmla="*/ 4841 h 8569"/>
                <a:gd name="T30" fmla="*/ 9206 w 11600"/>
                <a:gd name="T31" fmla="*/ 6152 h 8569"/>
                <a:gd name="T32" fmla="*/ 9296 w 11600"/>
                <a:gd name="T33" fmla="*/ 7403 h 8569"/>
                <a:gd name="T34" fmla="*/ 9299 w 11600"/>
                <a:gd name="T35" fmla="*/ 7986 h 8569"/>
                <a:gd name="T36" fmla="*/ 9343 w 11600"/>
                <a:gd name="T37" fmla="*/ 8182 h 8569"/>
                <a:gd name="T38" fmla="*/ 9467 w 11600"/>
                <a:gd name="T39" fmla="*/ 8274 h 8569"/>
                <a:gd name="T40" fmla="*/ 10235 w 11600"/>
                <a:gd name="T41" fmla="*/ 8426 h 8569"/>
                <a:gd name="T42" fmla="*/ 11339 w 11600"/>
                <a:gd name="T43" fmla="*/ 8569 h 8569"/>
                <a:gd name="T44" fmla="*/ 11465 w 11600"/>
                <a:gd name="T45" fmla="*/ 8526 h 8569"/>
                <a:gd name="T46" fmla="*/ 11550 w 11600"/>
                <a:gd name="T47" fmla="*/ 8390 h 8569"/>
                <a:gd name="T48" fmla="*/ 11599 w 11600"/>
                <a:gd name="T49" fmla="*/ 8008 h 8569"/>
                <a:gd name="T50" fmla="*/ 11542 w 11600"/>
                <a:gd name="T51" fmla="*/ 7806 h 8569"/>
                <a:gd name="T52" fmla="*/ 11224 w 11600"/>
                <a:gd name="T53" fmla="*/ 7733 h 8569"/>
                <a:gd name="T54" fmla="*/ 10555 w 11600"/>
                <a:gd name="T55" fmla="*/ 7663 h 8569"/>
                <a:gd name="T56" fmla="*/ 10076 w 11600"/>
                <a:gd name="T57" fmla="*/ 7585 h 8569"/>
                <a:gd name="T58" fmla="*/ 9859 w 11600"/>
                <a:gd name="T59" fmla="*/ 7469 h 8569"/>
                <a:gd name="T60" fmla="*/ 9701 w 11600"/>
                <a:gd name="T61" fmla="*/ 6619 h 8569"/>
                <a:gd name="T62" fmla="*/ 9419 w 11600"/>
                <a:gd name="T63" fmla="*/ 5317 h 8569"/>
                <a:gd name="T64" fmla="*/ 8999 w 11600"/>
                <a:gd name="T65" fmla="*/ 3991 h 8569"/>
                <a:gd name="T66" fmla="*/ 8407 w 11600"/>
                <a:gd name="T67" fmla="*/ 2755 h 8569"/>
                <a:gd name="T68" fmla="*/ 8038 w 11600"/>
                <a:gd name="T69" fmla="*/ 2207 h 8569"/>
                <a:gd name="T70" fmla="*/ 7614 w 11600"/>
                <a:gd name="T71" fmla="*/ 1725 h 8569"/>
                <a:gd name="T72" fmla="*/ 7131 w 11600"/>
                <a:gd name="T73" fmla="*/ 1324 h 8569"/>
                <a:gd name="T74" fmla="*/ 6549 w 11600"/>
                <a:gd name="T75" fmla="*/ 904 h 8569"/>
                <a:gd name="T76" fmla="*/ 5883 w 11600"/>
                <a:gd name="T77" fmla="*/ 530 h 8569"/>
                <a:gd name="T78" fmla="*/ 5169 w 11600"/>
                <a:gd name="T79" fmla="*/ 258 h 8569"/>
                <a:gd name="T80" fmla="*/ 4426 w 11600"/>
                <a:gd name="T81" fmla="*/ 84 h 8569"/>
                <a:gd name="T82" fmla="*/ 3423 w 11600"/>
                <a:gd name="T83" fmla="*/ 0 h 8569"/>
                <a:gd name="T84" fmla="*/ 2687 w 11600"/>
                <a:gd name="T85" fmla="*/ 41 h 8569"/>
                <a:gd name="T86" fmla="*/ 1985 w 11600"/>
                <a:gd name="T87" fmla="*/ 172 h 8569"/>
                <a:gd name="T88" fmla="*/ 1335 w 11600"/>
                <a:gd name="T89" fmla="*/ 386 h 8569"/>
                <a:gd name="T90" fmla="*/ 756 w 11600"/>
                <a:gd name="T91" fmla="*/ 682 h 8569"/>
                <a:gd name="T92" fmla="*/ 267 w 11600"/>
                <a:gd name="T93" fmla="*/ 1056 h 856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600"/>
                <a:gd name="T142" fmla="*/ 0 h 8569"/>
                <a:gd name="T143" fmla="*/ 11600 w 11600"/>
                <a:gd name="T144" fmla="*/ 8569 h 856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600" h="8569">
                  <a:moveTo>
                    <a:pt x="2" y="1346"/>
                  </a:moveTo>
                  <a:lnTo>
                    <a:pt x="0" y="1371"/>
                  </a:lnTo>
                  <a:lnTo>
                    <a:pt x="14" y="1385"/>
                  </a:lnTo>
                  <a:lnTo>
                    <a:pt x="44" y="1391"/>
                  </a:lnTo>
                  <a:lnTo>
                    <a:pt x="84" y="1386"/>
                  </a:lnTo>
                  <a:lnTo>
                    <a:pt x="134" y="1374"/>
                  </a:lnTo>
                  <a:lnTo>
                    <a:pt x="191" y="1353"/>
                  </a:lnTo>
                  <a:lnTo>
                    <a:pt x="315" y="1288"/>
                  </a:lnTo>
                  <a:lnTo>
                    <a:pt x="538" y="1123"/>
                  </a:lnTo>
                  <a:lnTo>
                    <a:pt x="759" y="972"/>
                  </a:lnTo>
                  <a:lnTo>
                    <a:pt x="981" y="835"/>
                  </a:lnTo>
                  <a:lnTo>
                    <a:pt x="1202" y="713"/>
                  </a:lnTo>
                  <a:lnTo>
                    <a:pt x="1421" y="604"/>
                  </a:lnTo>
                  <a:lnTo>
                    <a:pt x="1642" y="508"/>
                  </a:lnTo>
                  <a:lnTo>
                    <a:pt x="1860" y="424"/>
                  </a:lnTo>
                  <a:lnTo>
                    <a:pt x="2078" y="353"/>
                  </a:lnTo>
                  <a:lnTo>
                    <a:pt x="2296" y="294"/>
                  </a:lnTo>
                  <a:lnTo>
                    <a:pt x="2512" y="248"/>
                  </a:lnTo>
                  <a:lnTo>
                    <a:pt x="2727" y="212"/>
                  </a:lnTo>
                  <a:lnTo>
                    <a:pt x="2941" y="187"/>
                  </a:lnTo>
                  <a:lnTo>
                    <a:pt x="3154" y="173"/>
                  </a:lnTo>
                  <a:lnTo>
                    <a:pt x="3365" y="170"/>
                  </a:lnTo>
                  <a:lnTo>
                    <a:pt x="3574" y="176"/>
                  </a:lnTo>
                  <a:lnTo>
                    <a:pt x="3783" y="192"/>
                  </a:lnTo>
                  <a:lnTo>
                    <a:pt x="4194" y="254"/>
                  </a:lnTo>
                  <a:lnTo>
                    <a:pt x="4597" y="350"/>
                  </a:lnTo>
                  <a:lnTo>
                    <a:pt x="4992" y="477"/>
                  </a:lnTo>
                  <a:lnTo>
                    <a:pt x="5378" y="634"/>
                  </a:lnTo>
                  <a:lnTo>
                    <a:pt x="5754" y="819"/>
                  </a:lnTo>
                  <a:lnTo>
                    <a:pt x="6120" y="1027"/>
                  </a:lnTo>
                  <a:lnTo>
                    <a:pt x="6474" y="1258"/>
                  </a:lnTo>
                  <a:lnTo>
                    <a:pt x="6817" y="1507"/>
                  </a:lnTo>
                  <a:lnTo>
                    <a:pt x="6981" y="1639"/>
                  </a:lnTo>
                  <a:lnTo>
                    <a:pt x="7141" y="1780"/>
                  </a:lnTo>
                  <a:lnTo>
                    <a:pt x="7294" y="1929"/>
                  </a:lnTo>
                  <a:lnTo>
                    <a:pt x="7442" y="2086"/>
                  </a:lnTo>
                  <a:lnTo>
                    <a:pt x="7584" y="2251"/>
                  </a:lnTo>
                  <a:lnTo>
                    <a:pt x="7719" y="2422"/>
                  </a:lnTo>
                  <a:lnTo>
                    <a:pt x="7850" y="2599"/>
                  </a:lnTo>
                  <a:lnTo>
                    <a:pt x="7975" y="2782"/>
                  </a:lnTo>
                  <a:lnTo>
                    <a:pt x="8208" y="3165"/>
                  </a:lnTo>
                  <a:lnTo>
                    <a:pt x="8418" y="3565"/>
                  </a:lnTo>
                  <a:lnTo>
                    <a:pt x="8606" y="3980"/>
                  </a:lnTo>
                  <a:lnTo>
                    <a:pt x="8771" y="4407"/>
                  </a:lnTo>
                  <a:lnTo>
                    <a:pt x="8914" y="4841"/>
                  </a:lnTo>
                  <a:lnTo>
                    <a:pt x="9034" y="5278"/>
                  </a:lnTo>
                  <a:lnTo>
                    <a:pt x="9131" y="5717"/>
                  </a:lnTo>
                  <a:lnTo>
                    <a:pt x="9206" y="6152"/>
                  </a:lnTo>
                  <a:lnTo>
                    <a:pt x="9258" y="6581"/>
                  </a:lnTo>
                  <a:lnTo>
                    <a:pt x="9289" y="6999"/>
                  </a:lnTo>
                  <a:lnTo>
                    <a:pt x="9296" y="7403"/>
                  </a:lnTo>
                  <a:lnTo>
                    <a:pt x="9280" y="7790"/>
                  </a:lnTo>
                  <a:lnTo>
                    <a:pt x="9291" y="7895"/>
                  </a:lnTo>
                  <a:lnTo>
                    <a:pt x="9299" y="7986"/>
                  </a:lnTo>
                  <a:lnTo>
                    <a:pt x="9309" y="8063"/>
                  </a:lnTo>
                  <a:lnTo>
                    <a:pt x="9322" y="8129"/>
                  </a:lnTo>
                  <a:lnTo>
                    <a:pt x="9343" y="8182"/>
                  </a:lnTo>
                  <a:lnTo>
                    <a:pt x="9371" y="8224"/>
                  </a:lnTo>
                  <a:lnTo>
                    <a:pt x="9412" y="8254"/>
                  </a:lnTo>
                  <a:lnTo>
                    <a:pt x="9467" y="8274"/>
                  </a:lnTo>
                  <a:lnTo>
                    <a:pt x="9738" y="8333"/>
                  </a:lnTo>
                  <a:lnTo>
                    <a:pt x="9993" y="8383"/>
                  </a:lnTo>
                  <a:lnTo>
                    <a:pt x="10235" y="8426"/>
                  </a:lnTo>
                  <a:lnTo>
                    <a:pt x="10465" y="8462"/>
                  </a:lnTo>
                  <a:lnTo>
                    <a:pt x="10907" y="8522"/>
                  </a:lnTo>
                  <a:lnTo>
                    <a:pt x="11339" y="8569"/>
                  </a:lnTo>
                  <a:lnTo>
                    <a:pt x="11386" y="8567"/>
                  </a:lnTo>
                  <a:lnTo>
                    <a:pt x="11427" y="8553"/>
                  </a:lnTo>
                  <a:lnTo>
                    <a:pt x="11465" y="8526"/>
                  </a:lnTo>
                  <a:lnTo>
                    <a:pt x="11498" y="8489"/>
                  </a:lnTo>
                  <a:lnTo>
                    <a:pt x="11526" y="8443"/>
                  </a:lnTo>
                  <a:lnTo>
                    <a:pt x="11550" y="8390"/>
                  </a:lnTo>
                  <a:lnTo>
                    <a:pt x="11584" y="8269"/>
                  </a:lnTo>
                  <a:lnTo>
                    <a:pt x="11600" y="8138"/>
                  </a:lnTo>
                  <a:lnTo>
                    <a:pt x="11599" y="8008"/>
                  </a:lnTo>
                  <a:lnTo>
                    <a:pt x="11578" y="7894"/>
                  </a:lnTo>
                  <a:lnTo>
                    <a:pt x="11562" y="7846"/>
                  </a:lnTo>
                  <a:lnTo>
                    <a:pt x="11542" y="7806"/>
                  </a:lnTo>
                  <a:lnTo>
                    <a:pt x="11449" y="7777"/>
                  </a:lnTo>
                  <a:lnTo>
                    <a:pt x="11343" y="7753"/>
                  </a:lnTo>
                  <a:lnTo>
                    <a:pt x="11224" y="7733"/>
                  </a:lnTo>
                  <a:lnTo>
                    <a:pt x="11098" y="7716"/>
                  </a:lnTo>
                  <a:lnTo>
                    <a:pt x="10828" y="7690"/>
                  </a:lnTo>
                  <a:lnTo>
                    <a:pt x="10555" y="7663"/>
                  </a:lnTo>
                  <a:lnTo>
                    <a:pt x="10298" y="7632"/>
                  </a:lnTo>
                  <a:lnTo>
                    <a:pt x="10181" y="7610"/>
                  </a:lnTo>
                  <a:lnTo>
                    <a:pt x="10076" y="7585"/>
                  </a:lnTo>
                  <a:lnTo>
                    <a:pt x="9987" y="7553"/>
                  </a:lnTo>
                  <a:lnTo>
                    <a:pt x="9913" y="7515"/>
                  </a:lnTo>
                  <a:lnTo>
                    <a:pt x="9859" y="7469"/>
                  </a:lnTo>
                  <a:lnTo>
                    <a:pt x="9826" y="7416"/>
                  </a:lnTo>
                  <a:lnTo>
                    <a:pt x="9769" y="7028"/>
                  </a:lnTo>
                  <a:lnTo>
                    <a:pt x="9701" y="6619"/>
                  </a:lnTo>
                  <a:lnTo>
                    <a:pt x="9620" y="6195"/>
                  </a:lnTo>
                  <a:lnTo>
                    <a:pt x="9526" y="5760"/>
                  </a:lnTo>
                  <a:lnTo>
                    <a:pt x="9419" y="5317"/>
                  </a:lnTo>
                  <a:lnTo>
                    <a:pt x="9296" y="4872"/>
                  </a:lnTo>
                  <a:lnTo>
                    <a:pt x="9156" y="4428"/>
                  </a:lnTo>
                  <a:lnTo>
                    <a:pt x="8999" y="3991"/>
                  </a:lnTo>
                  <a:lnTo>
                    <a:pt x="8821" y="3563"/>
                  </a:lnTo>
                  <a:lnTo>
                    <a:pt x="8625" y="3150"/>
                  </a:lnTo>
                  <a:lnTo>
                    <a:pt x="8407" y="2755"/>
                  </a:lnTo>
                  <a:lnTo>
                    <a:pt x="8290" y="2566"/>
                  </a:lnTo>
                  <a:lnTo>
                    <a:pt x="8167" y="2383"/>
                  </a:lnTo>
                  <a:lnTo>
                    <a:pt x="8038" y="2207"/>
                  </a:lnTo>
                  <a:lnTo>
                    <a:pt x="7903" y="2038"/>
                  </a:lnTo>
                  <a:lnTo>
                    <a:pt x="7761" y="1877"/>
                  </a:lnTo>
                  <a:lnTo>
                    <a:pt x="7614" y="1725"/>
                  </a:lnTo>
                  <a:lnTo>
                    <a:pt x="7460" y="1581"/>
                  </a:lnTo>
                  <a:lnTo>
                    <a:pt x="7299" y="1448"/>
                  </a:lnTo>
                  <a:lnTo>
                    <a:pt x="7131" y="1324"/>
                  </a:lnTo>
                  <a:lnTo>
                    <a:pt x="6957" y="1210"/>
                  </a:lnTo>
                  <a:lnTo>
                    <a:pt x="6757" y="1051"/>
                  </a:lnTo>
                  <a:lnTo>
                    <a:pt x="6549" y="904"/>
                  </a:lnTo>
                  <a:lnTo>
                    <a:pt x="6334" y="767"/>
                  </a:lnTo>
                  <a:lnTo>
                    <a:pt x="6111" y="642"/>
                  </a:lnTo>
                  <a:lnTo>
                    <a:pt x="5883" y="530"/>
                  </a:lnTo>
                  <a:lnTo>
                    <a:pt x="5649" y="428"/>
                  </a:lnTo>
                  <a:lnTo>
                    <a:pt x="5411" y="337"/>
                  </a:lnTo>
                  <a:lnTo>
                    <a:pt x="5169" y="258"/>
                  </a:lnTo>
                  <a:lnTo>
                    <a:pt x="4923" y="189"/>
                  </a:lnTo>
                  <a:lnTo>
                    <a:pt x="4675" y="131"/>
                  </a:lnTo>
                  <a:lnTo>
                    <a:pt x="4426" y="84"/>
                  </a:lnTo>
                  <a:lnTo>
                    <a:pt x="4175" y="48"/>
                  </a:lnTo>
                  <a:lnTo>
                    <a:pt x="3673" y="5"/>
                  </a:lnTo>
                  <a:lnTo>
                    <a:pt x="3423" y="0"/>
                  </a:lnTo>
                  <a:lnTo>
                    <a:pt x="3175" y="4"/>
                  </a:lnTo>
                  <a:lnTo>
                    <a:pt x="2929" y="18"/>
                  </a:lnTo>
                  <a:lnTo>
                    <a:pt x="2687" y="41"/>
                  </a:lnTo>
                  <a:lnTo>
                    <a:pt x="2448" y="75"/>
                  </a:lnTo>
                  <a:lnTo>
                    <a:pt x="2213" y="119"/>
                  </a:lnTo>
                  <a:lnTo>
                    <a:pt x="1985" y="172"/>
                  </a:lnTo>
                  <a:lnTo>
                    <a:pt x="1761" y="234"/>
                  </a:lnTo>
                  <a:lnTo>
                    <a:pt x="1544" y="306"/>
                  </a:lnTo>
                  <a:lnTo>
                    <a:pt x="1335" y="386"/>
                  </a:lnTo>
                  <a:lnTo>
                    <a:pt x="1133" y="476"/>
                  </a:lnTo>
                  <a:lnTo>
                    <a:pt x="940" y="574"/>
                  </a:lnTo>
                  <a:lnTo>
                    <a:pt x="756" y="682"/>
                  </a:lnTo>
                  <a:lnTo>
                    <a:pt x="583" y="798"/>
                  </a:lnTo>
                  <a:lnTo>
                    <a:pt x="419" y="922"/>
                  </a:lnTo>
                  <a:lnTo>
                    <a:pt x="267" y="1056"/>
                  </a:lnTo>
                  <a:lnTo>
                    <a:pt x="129" y="1197"/>
                  </a:lnTo>
                  <a:lnTo>
                    <a:pt x="2" y="1346"/>
                  </a:lnTo>
                  <a:close/>
                </a:path>
              </a:pathLst>
            </a:custGeom>
            <a:solidFill>
              <a:srgbClr val="FFFFB2"/>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03" name="Freeform 5403"/>
            <p:cNvSpPr>
              <a:spLocks/>
            </p:cNvSpPr>
            <p:nvPr/>
          </p:nvSpPr>
          <p:spPr bwMode="auto">
            <a:xfrm>
              <a:off x="426" y="160"/>
              <a:ext cx="1160" cy="857"/>
            </a:xfrm>
            <a:custGeom>
              <a:avLst/>
              <a:gdLst>
                <a:gd name="T0" fmla="*/ 14 w 11600"/>
                <a:gd name="T1" fmla="*/ 1385 h 8569"/>
                <a:gd name="T2" fmla="*/ 134 w 11600"/>
                <a:gd name="T3" fmla="*/ 1374 h 8569"/>
                <a:gd name="T4" fmla="*/ 538 w 11600"/>
                <a:gd name="T5" fmla="*/ 1123 h 8569"/>
                <a:gd name="T6" fmla="*/ 1202 w 11600"/>
                <a:gd name="T7" fmla="*/ 713 h 8569"/>
                <a:gd name="T8" fmla="*/ 1860 w 11600"/>
                <a:gd name="T9" fmla="*/ 424 h 8569"/>
                <a:gd name="T10" fmla="*/ 2512 w 11600"/>
                <a:gd name="T11" fmla="*/ 248 h 8569"/>
                <a:gd name="T12" fmla="*/ 3154 w 11600"/>
                <a:gd name="T13" fmla="*/ 173 h 8569"/>
                <a:gd name="T14" fmla="*/ 3783 w 11600"/>
                <a:gd name="T15" fmla="*/ 192 h 8569"/>
                <a:gd name="T16" fmla="*/ 4992 w 11600"/>
                <a:gd name="T17" fmla="*/ 477 h 8569"/>
                <a:gd name="T18" fmla="*/ 6120 w 11600"/>
                <a:gd name="T19" fmla="*/ 1027 h 8569"/>
                <a:gd name="T20" fmla="*/ 6981 w 11600"/>
                <a:gd name="T21" fmla="*/ 1639 h 8569"/>
                <a:gd name="T22" fmla="*/ 7442 w 11600"/>
                <a:gd name="T23" fmla="*/ 2086 h 8569"/>
                <a:gd name="T24" fmla="*/ 7850 w 11600"/>
                <a:gd name="T25" fmla="*/ 2599 h 8569"/>
                <a:gd name="T26" fmla="*/ 8418 w 11600"/>
                <a:gd name="T27" fmla="*/ 3565 h 8569"/>
                <a:gd name="T28" fmla="*/ 8914 w 11600"/>
                <a:gd name="T29" fmla="*/ 4841 h 8569"/>
                <a:gd name="T30" fmla="*/ 9206 w 11600"/>
                <a:gd name="T31" fmla="*/ 6152 h 8569"/>
                <a:gd name="T32" fmla="*/ 9296 w 11600"/>
                <a:gd name="T33" fmla="*/ 7403 h 8569"/>
                <a:gd name="T34" fmla="*/ 9299 w 11600"/>
                <a:gd name="T35" fmla="*/ 7986 h 8569"/>
                <a:gd name="T36" fmla="*/ 9343 w 11600"/>
                <a:gd name="T37" fmla="*/ 8182 h 8569"/>
                <a:gd name="T38" fmla="*/ 9467 w 11600"/>
                <a:gd name="T39" fmla="*/ 8274 h 8569"/>
                <a:gd name="T40" fmla="*/ 10235 w 11600"/>
                <a:gd name="T41" fmla="*/ 8426 h 8569"/>
                <a:gd name="T42" fmla="*/ 11339 w 11600"/>
                <a:gd name="T43" fmla="*/ 8569 h 8569"/>
                <a:gd name="T44" fmla="*/ 11465 w 11600"/>
                <a:gd name="T45" fmla="*/ 8526 h 8569"/>
                <a:gd name="T46" fmla="*/ 11550 w 11600"/>
                <a:gd name="T47" fmla="*/ 8390 h 8569"/>
                <a:gd name="T48" fmla="*/ 11599 w 11600"/>
                <a:gd name="T49" fmla="*/ 8008 h 8569"/>
                <a:gd name="T50" fmla="*/ 11542 w 11600"/>
                <a:gd name="T51" fmla="*/ 7806 h 8569"/>
                <a:gd name="T52" fmla="*/ 11224 w 11600"/>
                <a:gd name="T53" fmla="*/ 7733 h 8569"/>
                <a:gd name="T54" fmla="*/ 10555 w 11600"/>
                <a:gd name="T55" fmla="*/ 7663 h 8569"/>
                <a:gd name="T56" fmla="*/ 10076 w 11600"/>
                <a:gd name="T57" fmla="*/ 7585 h 8569"/>
                <a:gd name="T58" fmla="*/ 9859 w 11600"/>
                <a:gd name="T59" fmla="*/ 7469 h 8569"/>
                <a:gd name="T60" fmla="*/ 9701 w 11600"/>
                <a:gd name="T61" fmla="*/ 6619 h 8569"/>
                <a:gd name="T62" fmla="*/ 9419 w 11600"/>
                <a:gd name="T63" fmla="*/ 5317 h 8569"/>
                <a:gd name="T64" fmla="*/ 8999 w 11600"/>
                <a:gd name="T65" fmla="*/ 3991 h 8569"/>
                <a:gd name="T66" fmla="*/ 8407 w 11600"/>
                <a:gd name="T67" fmla="*/ 2755 h 8569"/>
                <a:gd name="T68" fmla="*/ 8038 w 11600"/>
                <a:gd name="T69" fmla="*/ 2207 h 8569"/>
                <a:gd name="T70" fmla="*/ 7614 w 11600"/>
                <a:gd name="T71" fmla="*/ 1725 h 8569"/>
                <a:gd name="T72" fmla="*/ 7131 w 11600"/>
                <a:gd name="T73" fmla="*/ 1324 h 8569"/>
                <a:gd name="T74" fmla="*/ 6549 w 11600"/>
                <a:gd name="T75" fmla="*/ 904 h 8569"/>
                <a:gd name="T76" fmla="*/ 5883 w 11600"/>
                <a:gd name="T77" fmla="*/ 530 h 8569"/>
                <a:gd name="T78" fmla="*/ 5169 w 11600"/>
                <a:gd name="T79" fmla="*/ 258 h 8569"/>
                <a:gd name="T80" fmla="*/ 4426 w 11600"/>
                <a:gd name="T81" fmla="*/ 84 h 8569"/>
                <a:gd name="T82" fmla="*/ 3423 w 11600"/>
                <a:gd name="T83" fmla="*/ 0 h 8569"/>
                <a:gd name="T84" fmla="*/ 2687 w 11600"/>
                <a:gd name="T85" fmla="*/ 41 h 8569"/>
                <a:gd name="T86" fmla="*/ 1985 w 11600"/>
                <a:gd name="T87" fmla="*/ 172 h 8569"/>
                <a:gd name="T88" fmla="*/ 1335 w 11600"/>
                <a:gd name="T89" fmla="*/ 386 h 8569"/>
                <a:gd name="T90" fmla="*/ 756 w 11600"/>
                <a:gd name="T91" fmla="*/ 682 h 8569"/>
                <a:gd name="T92" fmla="*/ 267 w 11600"/>
                <a:gd name="T93" fmla="*/ 1056 h 856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600"/>
                <a:gd name="T142" fmla="*/ 0 h 8569"/>
                <a:gd name="T143" fmla="*/ 11600 w 11600"/>
                <a:gd name="T144" fmla="*/ 8569 h 856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600" h="8569">
                  <a:moveTo>
                    <a:pt x="2" y="1346"/>
                  </a:moveTo>
                  <a:lnTo>
                    <a:pt x="0" y="1371"/>
                  </a:lnTo>
                  <a:lnTo>
                    <a:pt x="14" y="1385"/>
                  </a:lnTo>
                  <a:lnTo>
                    <a:pt x="44" y="1391"/>
                  </a:lnTo>
                  <a:lnTo>
                    <a:pt x="84" y="1386"/>
                  </a:lnTo>
                  <a:lnTo>
                    <a:pt x="134" y="1374"/>
                  </a:lnTo>
                  <a:lnTo>
                    <a:pt x="191" y="1353"/>
                  </a:lnTo>
                  <a:lnTo>
                    <a:pt x="315" y="1288"/>
                  </a:lnTo>
                  <a:lnTo>
                    <a:pt x="538" y="1123"/>
                  </a:lnTo>
                  <a:lnTo>
                    <a:pt x="759" y="972"/>
                  </a:lnTo>
                  <a:lnTo>
                    <a:pt x="981" y="835"/>
                  </a:lnTo>
                  <a:lnTo>
                    <a:pt x="1202" y="713"/>
                  </a:lnTo>
                  <a:lnTo>
                    <a:pt x="1421" y="604"/>
                  </a:lnTo>
                  <a:lnTo>
                    <a:pt x="1642" y="508"/>
                  </a:lnTo>
                  <a:lnTo>
                    <a:pt x="1860" y="424"/>
                  </a:lnTo>
                  <a:lnTo>
                    <a:pt x="2078" y="353"/>
                  </a:lnTo>
                  <a:lnTo>
                    <a:pt x="2296" y="294"/>
                  </a:lnTo>
                  <a:lnTo>
                    <a:pt x="2512" y="248"/>
                  </a:lnTo>
                  <a:lnTo>
                    <a:pt x="2727" y="212"/>
                  </a:lnTo>
                  <a:lnTo>
                    <a:pt x="2941" y="187"/>
                  </a:lnTo>
                  <a:lnTo>
                    <a:pt x="3154" y="173"/>
                  </a:lnTo>
                  <a:lnTo>
                    <a:pt x="3365" y="170"/>
                  </a:lnTo>
                  <a:lnTo>
                    <a:pt x="3574" y="176"/>
                  </a:lnTo>
                  <a:lnTo>
                    <a:pt x="3783" y="192"/>
                  </a:lnTo>
                  <a:lnTo>
                    <a:pt x="4194" y="254"/>
                  </a:lnTo>
                  <a:lnTo>
                    <a:pt x="4597" y="350"/>
                  </a:lnTo>
                  <a:lnTo>
                    <a:pt x="4992" y="477"/>
                  </a:lnTo>
                  <a:lnTo>
                    <a:pt x="5378" y="634"/>
                  </a:lnTo>
                  <a:lnTo>
                    <a:pt x="5754" y="819"/>
                  </a:lnTo>
                  <a:lnTo>
                    <a:pt x="6120" y="1027"/>
                  </a:lnTo>
                  <a:lnTo>
                    <a:pt x="6474" y="1258"/>
                  </a:lnTo>
                  <a:lnTo>
                    <a:pt x="6817" y="1507"/>
                  </a:lnTo>
                  <a:lnTo>
                    <a:pt x="6981" y="1639"/>
                  </a:lnTo>
                  <a:lnTo>
                    <a:pt x="7141" y="1780"/>
                  </a:lnTo>
                  <a:lnTo>
                    <a:pt x="7294" y="1929"/>
                  </a:lnTo>
                  <a:lnTo>
                    <a:pt x="7442" y="2086"/>
                  </a:lnTo>
                  <a:lnTo>
                    <a:pt x="7584" y="2251"/>
                  </a:lnTo>
                  <a:lnTo>
                    <a:pt x="7719" y="2422"/>
                  </a:lnTo>
                  <a:lnTo>
                    <a:pt x="7850" y="2599"/>
                  </a:lnTo>
                  <a:lnTo>
                    <a:pt x="7975" y="2782"/>
                  </a:lnTo>
                  <a:lnTo>
                    <a:pt x="8208" y="3165"/>
                  </a:lnTo>
                  <a:lnTo>
                    <a:pt x="8418" y="3565"/>
                  </a:lnTo>
                  <a:lnTo>
                    <a:pt x="8606" y="3980"/>
                  </a:lnTo>
                  <a:lnTo>
                    <a:pt x="8771" y="4407"/>
                  </a:lnTo>
                  <a:lnTo>
                    <a:pt x="8914" y="4841"/>
                  </a:lnTo>
                  <a:lnTo>
                    <a:pt x="9034" y="5278"/>
                  </a:lnTo>
                  <a:lnTo>
                    <a:pt x="9131" y="5717"/>
                  </a:lnTo>
                  <a:lnTo>
                    <a:pt x="9206" y="6152"/>
                  </a:lnTo>
                  <a:lnTo>
                    <a:pt x="9258" y="6581"/>
                  </a:lnTo>
                  <a:lnTo>
                    <a:pt x="9289" y="6999"/>
                  </a:lnTo>
                  <a:lnTo>
                    <a:pt x="9296" y="7403"/>
                  </a:lnTo>
                  <a:lnTo>
                    <a:pt x="9280" y="7790"/>
                  </a:lnTo>
                  <a:lnTo>
                    <a:pt x="9291" y="7895"/>
                  </a:lnTo>
                  <a:lnTo>
                    <a:pt x="9299" y="7986"/>
                  </a:lnTo>
                  <a:lnTo>
                    <a:pt x="9309" y="8063"/>
                  </a:lnTo>
                  <a:lnTo>
                    <a:pt x="9322" y="8129"/>
                  </a:lnTo>
                  <a:lnTo>
                    <a:pt x="9343" y="8182"/>
                  </a:lnTo>
                  <a:lnTo>
                    <a:pt x="9371" y="8224"/>
                  </a:lnTo>
                  <a:lnTo>
                    <a:pt x="9412" y="8254"/>
                  </a:lnTo>
                  <a:lnTo>
                    <a:pt x="9467" y="8274"/>
                  </a:lnTo>
                  <a:lnTo>
                    <a:pt x="9738" y="8333"/>
                  </a:lnTo>
                  <a:lnTo>
                    <a:pt x="9993" y="8383"/>
                  </a:lnTo>
                  <a:lnTo>
                    <a:pt x="10235" y="8426"/>
                  </a:lnTo>
                  <a:lnTo>
                    <a:pt x="10465" y="8462"/>
                  </a:lnTo>
                  <a:lnTo>
                    <a:pt x="10907" y="8522"/>
                  </a:lnTo>
                  <a:lnTo>
                    <a:pt x="11339" y="8569"/>
                  </a:lnTo>
                  <a:lnTo>
                    <a:pt x="11386" y="8567"/>
                  </a:lnTo>
                  <a:lnTo>
                    <a:pt x="11427" y="8553"/>
                  </a:lnTo>
                  <a:lnTo>
                    <a:pt x="11465" y="8526"/>
                  </a:lnTo>
                  <a:lnTo>
                    <a:pt x="11498" y="8489"/>
                  </a:lnTo>
                  <a:lnTo>
                    <a:pt x="11526" y="8443"/>
                  </a:lnTo>
                  <a:lnTo>
                    <a:pt x="11550" y="8390"/>
                  </a:lnTo>
                  <a:lnTo>
                    <a:pt x="11584" y="8269"/>
                  </a:lnTo>
                  <a:lnTo>
                    <a:pt x="11600" y="8138"/>
                  </a:lnTo>
                  <a:lnTo>
                    <a:pt x="11599" y="8008"/>
                  </a:lnTo>
                  <a:lnTo>
                    <a:pt x="11578" y="7894"/>
                  </a:lnTo>
                  <a:lnTo>
                    <a:pt x="11562" y="7846"/>
                  </a:lnTo>
                  <a:lnTo>
                    <a:pt x="11542" y="7806"/>
                  </a:lnTo>
                  <a:lnTo>
                    <a:pt x="11449" y="7777"/>
                  </a:lnTo>
                  <a:lnTo>
                    <a:pt x="11343" y="7753"/>
                  </a:lnTo>
                  <a:lnTo>
                    <a:pt x="11224" y="7733"/>
                  </a:lnTo>
                  <a:lnTo>
                    <a:pt x="11098" y="7716"/>
                  </a:lnTo>
                  <a:lnTo>
                    <a:pt x="10828" y="7690"/>
                  </a:lnTo>
                  <a:lnTo>
                    <a:pt x="10555" y="7663"/>
                  </a:lnTo>
                  <a:lnTo>
                    <a:pt x="10298" y="7632"/>
                  </a:lnTo>
                  <a:lnTo>
                    <a:pt x="10181" y="7610"/>
                  </a:lnTo>
                  <a:lnTo>
                    <a:pt x="10076" y="7585"/>
                  </a:lnTo>
                  <a:lnTo>
                    <a:pt x="9987" y="7553"/>
                  </a:lnTo>
                  <a:lnTo>
                    <a:pt x="9913" y="7515"/>
                  </a:lnTo>
                  <a:lnTo>
                    <a:pt x="9859" y="7469"/>
                  </a:lnTo>
                  <a:lnTo>
                    <a:pt x="9826" y="7416"/>
                  </a:lnTo>
                  <a:lnTo>
                    <a:pt x="9769" y="7028"/>
                  </a:lnTo>
                  <a:lnTo>
                    <a:pt x="9701" y="6619"/>
                  </a:lnTo>
                  <a:lnTo>
                    <a:pt x="9620" y="6195"/>
                  </a:lnTo>
                  <a:lnTo>
                    <a:pt x="9526" y="5760"/>
                  </a:lnTo>
                  <a:lnTo>
                    <a:pt x="9419" y="5317"/>
                  </a:lnTo>
                  <a:lnTo>
                    <a:pt x="9296" y="4872"/>
                  </a:lnTo>
                  <a:lnTo>
                    <a:pt x="9156" y="4428"/>
                  </a:lnTo>
                  <a:lnTo>
                    <a:pt x="8999" y="3991"/>
                  </a:lnTo>
                  <a:lnTo>
                    <a:pt x="8821" y="3563"/>
                  </a:lnTo>
                  <a:lnTo>
                    <a:pt x="8625" y="3150"/>
                  </a:lnTo>
                  <a:lnTo>
                    <a:pt x="8407" y="2755"/>
                  </a:lnTo>
                  <a:lnTo>
                    <a:pt x="8290" y="2566"/>
                  </a:lnTo>
                  <a:lnTo>
                    <a:pt x="8167" y="2383"/>
                  </a:lnTo>
                  <a:lnTo>
                    <a:pt x="8038" y="2207"/>
                  </a:lnTo>
                  <a:lnTo>
                    <a:pt x="7903" y="2038"/>
                  </a:lnTo>
                  <a:lnTo>
                    <a:pt x="7761" y="1877"/>
                  </a:lnTo>
                  <a:lnTo>
                    <a:pt x="7614" y="1725"/>
                  </a:lnTo>
                  <a:lnTo>
                    <a:pt x="7460" y="1581"/>
                  </a:lnTo>
                  <a:lnTo>
                    <a:pt x="7299" y="1448"/>
                  </a:lnTo>
                  <a:lnTo>
                    <a:pt x="7131" y="1324"/>
                  </a:lnTo>
                  <a:lnTo>
                    <a:pt x="6957" y="1210"/>
                  </a:lnTo>
                  <a:lnTo>
                    <a:pt x="6757" y="1051"/>
                  </a:lnTo>
                  <a:lnTo>
                    <a:pt x="6549" y="904"/>
                  </a:lnTo>
                  <a:lnTo>
                    <a:pt x="6334" y="767"/>
                  </a:lnTo>
                  <a:lnTo>
                    <a:pt x="6111" y="642"/>
                  </a:lnTo>
                  <a:lnTo>
                    <a:pt x="5883" y="530"/>
                  </a:lnTo>
                  <a:lnTo>
                    <a:pt x="5649" y="428"/>
                  </a:lnTo>
                  <a:lnTo>
                    <a:pt x="5411" y="337"/>
                  </a:lnTo>
                  <a:lnTo>
                    <a:pt x="5169" y="258"/>
                  </a:lnTo>
                  <a:lnTo>
                    <a:pt x="4923" y="189"/>
                  </a:lnTo>
                  <a:lnTo>
                    <a:pt x="4675" y="131"/>
                  </a:lnTo>
                  <a:lnTo>
                    <a:pt x="4426" y="84"/>
                  </a:lnTo>
                  <a:lnTo>
                    <a:pt x="4175" y="48"/>
                  </a:lnTo>
                  <a:lnTo>
                    <a:pt x="3673" y="5"/>
                  </a:lnTo>
                  <a:lnTo>
                    <a:pt x="3423" y="0"/>
                  </a:lnTo>
                  <a:lnTo>
                    <a:pt x="3175" y="4"/>
                  </a:lnTo>
                  <a:lnTo>
                    <a:pt x="2929" y="18"/>
                  </a:lnTo>
                  <a:lnTo>
                    <a:pt x="2687" y="41"/>
                  </a:lnTo>
                  <a:lnTo>
                    <a:pt x="2448" y="75"/>
                  </a:lnTo>
                  <a:lnTo>
                    <a:pt x="2213" y="119"/>
                  </a:lnTo>
                  <a:lnTo>
                    <a:pt x="1985" y="172"/>
                  </a:lnTo>
                  <a:lnTo>
                    <a:pt x="1761" y="234"/>
                  </a:lnTo>
                  <a:lnTo>
                    <a:pt x="1544" y="306"/>
                  </a:lnTo>
                  <a:lnTo>
                    <a:pt x="1335" y="386"/>
                  </a:lnTo>
                  <a:lnTo>
                    <a:pt x="1133" y="476"/>
                  </a:lnTo>
                  <a:lnTo>
                    <a:pt x="940" y="574"/>
                  </a:lnTo>
                  <a:lnTo>
                    <a:pt x="756" y="682"/>
                  </a:lnTo>
                  <a:lnTo>
                    <a:pt x="583" y="798"/>
                  </a:lnTo>
                  <a:lnTo>
                    <a:pt x="419" y="922"/>
                  </a:lnTo>
                  <a:lnTo>
                    <a:pt x="267" y="1056"/>
                  </a:lnTo>
                  <a:lnTo>
                    <a:pt x="129" y="1197"/>
                  </a:lnTo>
                  <a:lnTo>
                    <a:pt x="2" y="1346"/>
                  </a:lnTo>
                </a:path>
              </a:pathLst>
            </a:cu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04" name="Freeform 5404"/>
            <p:cNvSpPr>
              <a:spLocks/>
            </p:cNvSpPr>
            <p:nvPr/>
          </p:nvSpPr>
          <p:spPr bwMode="auto">
            <a:xfrm>
              <a:off x="233" y="982"/>
              <a:ext cx="1132" cy="439"/>
            </a:xfrm>
            <a:custGeom>
              <a:avLst/>
              <a:gdLst>
                <a:gd name="T0" fmla="*/ 140 w 11318"/>
                <a:gd name="T1" fmla="*/ 21 h 4386"/>
                <a:gd name="T2" fmla="*/ 237 w 11318"/>
                <a:gd name="T3" fmla="*/ 21 h 4386"/>
                <a:gd name="T4" fmla="*/ 289 w 11318"/>
                <a:gd name="T5" fmla="*/ 170 h 4386"/>
                <a:gd name="T6" fmla="*/ 331 w 11318"/>
                <a:gd name="T7" fmla="*/ 650 h 4386"/>
                <a:gd name="T8" fmla="*/ 374 w 11318"/>
                <a:gd name="T9" fmla="*/ 954 h 4386"/>
                <a:gd name="T10" fmla="*/ 487 w 11318"/>
                <a:gd name="T11" fmla="*/ 1224 h 4386"/>
                <a:gd name="T12" fmla="*/ 629 w 11318"/>
                <a:gd name="T13" fmla="*/ 1268 h 4386"/>
                <a:gd name="T14" fmla="*/ 879 w 11318"/>
                <a:gd name="T15" fmla="*/ 1134 h 4386"/>
                <a:gd name="T16" fmla="*/ 1006 w 11318"/>
                <a:gd name="T17" fmla="*/ 1109 h 4386"/>
                <a:gd name="T18" fmla="*/ 1132 w 11318"/>
                <a:gd name="T19" fmla="*/ 1266 h 4386"/>
                <a:gd name="T20" fmla="*/ 1219 w 11318"/>
                <a:gd name="T21" fmla="*/ 1703 h 4386"/>
                <a:gd name="T22" fmla="*/ 1288 w 11318"/>
                <a:gd name="T23" fmla="*/ 2047 h 4386"/>
                <a:gd name="T24" fmla="*/ 1441 w 11318"/>
                <a:gd name="T25" fmla="*/ 2345 h 4386"/>
                <a:gd name="T26" fmla="*/ 1554 w 11318"/>
                <a:gd name="T27" fmla="*/ 2530 h 4386"/>
                <a:gd name="T28" fmla="*/ 1631 w 11318"/>
                <a:gd name="T29" fmla="*/ 2720 h 4386"/>
                <a:gd name="T30" fmla="*/ 1876 w 11318"/>
                <a:gd name="T31" fmla="*/ 3127 h 4386"/>
                <a:gd name="T32" fmla="*/ 2119 w 11318"/>
                <a:gd name="T33" fmla="*/ 3352 h 4386"/>
                <a:gd name="T34" fmla="*/ 2451 w 11318"/>
                <a:gd name="T35" fmla="*/ 3506 h 4386"/>
                <a:gd name="T36" fmla="*/ 2634 w 11318"/>
                <a:gd name="T37" fmla="*/ 3594 h 4386"/>
                <a:gd name="T38" fmla="*/ 3098 w 11318"/>
                <a:gd name="T39" fmla="*/ 3806 h 4386"/>
                <a:gd name="T40" fmla="*/ 3894 w 11318"/>
                <a:gd name="T41" fmla="*/ 4080 h 4386"/>
                <a:gd name="T42" fmla="*/ 4732 w 11318"/>
                <a:gd name="T43" fmla="*/ 4239 h 4386"/>
                <a:gd name="T44" fmla="*/ 5302 w 11318"/>
                <a:gd name="T45" fmla="*/ 4271 h 4386"/>
                <a:gd name="T46" fmla="*/ 5919 w 11318"/>
                <a:gd name="T47" fmla="*/ 4235 h 4386"/>
                <a:gd name="T48" fmla="*/ 6576 w 11318"/>
                <a:gd name="T49" fmla="*/ 4117 h 4386"/>
                <a:gd name="T50" fmla="*/ 7271 w 11318"/>
                <a:gd name="T51" fmla="*/ 3900 h 4386"/>
                <a:gd name="T52" fmla="*/ 7904 w 11318"/>
                <a:gd name="T53" fmla="*/ 3645 h 4386"/>
                <a:gd name="T54" fmla="*/ 8624 w 11318"/>
                <a:gd name="T55" fmla="*/ 3248 h 4386"/>
                <a:gd name="T56" fmla="*/ 9539 w 11318"/>
                <a:gd name="T57" fmla="*/ 2531 h 4386"/>
                <a:gd name="T58" fmla="*/ 10270 w 11318"/>
                <a:gd name="T59" fmla="*/ 1806 h 4386"/>
                <a:gd name="T60" fmla="*/ 10744 w 11318"/>
                <a:gd name="T61" fmla="*/ 1306 h 4386"/>
                <a:gd name="T62" fmla="*/ 10975 w 11318"/>
                <a:gd name="T63" fmla="*/ 1089 h 4386"/>
                <a:gd name="T64" fmla="*/ 11166 w 11318"/>
                <a:gd name="T65" fmla="*/ 961 h 4386"/>
                <a:gd name="T66" fmla="*/ 11318 w 11318"/>
                <a:gd name="T67" fmla="*/ 937 h 4386"/>
                <a:gd name="T68" fmla="*/ 11082 w 11318"/>
                <a:gd name="T69" fmla="*/ 1241 h 4386"/>
                <a:gd name="T70" fmla="*/ 10716 w 11318"/>
                <a:gd name="T71" fmla="*/ 1686 h 4386"/>
                <a:gd name="T72" fmla="*/ 10220 w 11318"/>
                <a:gd name="T73" fmla="*/ 2220 h 4386"/>
                <a:gd name="T74" fmla="*/ 9597 w 11318"/>
                <a:gd name="T75" fmla="*/ 2789 h 4386"/>
                <a:gd name="T76" fmla="*/ 8848 w 11318"/>
                <a:gd name="T77" fmla="*/ 3341 h 4386"/>
                <a:gd name="T78" fmla="*/ 7974 w 11318"/>
                <a:gd name="T79" fmla="*/ 3825 h 4386"/>
                <a:gd name="T80" fmla="*/ 6977 w 11318"/>
                <a:gd name="T81" fmla="*/ 4185 h 4386"/>
                <a:gd name="T82" fmla="*/ 5858 w 11318"/>
                <a:gd name="T83" fmla="*/ 4372 h 4386"/>
                <a:gd name="T84" fmla="*/ 4619 w 11318"/>
                <a:gd name="T85" fmla="*/ 4330 h 4386"/>
                <a:gd name="T86" fmla="*/ 3954 w 11318"/>
                <a:gd name="T87" fmla="*/ 4208 h 4386"/>
                <a:gd name="T88" fmla="*/ 3262 w 11318"/>
                <a:gd name="T89" fmla="*/ 4009 h 4386"/>
                <a:gd name="T90" fmla="*/ 2538 w 11318"/>
                <a:gd name="T91" fmla="*/ 3727 h 4386"/>
                <a:gd name="T92" fmla="*/ 2133 w 11318"/>
                <a:gd name="T93" fmla="*/ 3530 h 4386"/>
                <a:gd name="T94" fmla="*/ 1802 w 11318"/>
                <a:gd name="T95" fmla="*/ 3333 h 4386"/>
                <a:gd name="T96" fmla="*/ 1398 w 11318"/>
                <a:gd name="T97" fmla="*/ 3051 h 4386"/>
                <a:gd name="T98" fmla="*/ 830 w 11318"/>
                <a:gd name="T99" fmla="*/ 2552 h 4386"/>
                <a:gd name="T100" fmla="*/ 441 w 11318"/>
                <a:gd name="T101" fmla="*/ 2088 h 4386"/>
                <a:gd name="T102" fmla="*/ 323 w 11318"/>
                <a:gd name="T103" fmla="*/ 1771 h 4386"/>
                <a:gd name="T104" fmla="*/ 246 w 11318"/>
                <a:gd name="T105" fmla="*/ 1469 h 4386"/>
                <a:gd name="T106" fmla="*/ 61 w 11318"/>
                <a:gd name="T107" fmla="*/ 847 h 4386"/>
                <a:gd name="T108" fmla="*/ 0 w 11318"/>
                <a:gd name="T109" fmla="*/ 350 h 438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318"/>
                <a:gd name="T166" fmla="*/ 0 h 4386"/>
                <a:gd name="T167" fmla="*/ 11318 w 11318"/>
                <a:gd name="T168" fmla="*/ 4386 h 438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318" h="4386">
                  <a:moveTo>
                    <a:pt x="42" y="134"/>
                  </a:moveTo>
                  <a:lnTo>
                    <a:pt x="95" y="65"/>
                  </a:lnTo>
                  <a:lnTo>
                    <a:pt x="140" y="21"/>
                  </a:lnTo>
                  <a:lnTo>
                    <a:pt x="179" y="0"/>
                  </a:lnTo>
                  <a:lnTo>
                    <a:pt x="211" y="1"/>
                  </a:lnTo>
                  <a:lnTo>
                    <a:pt x="237" y="21"/>
                  </a:lnTo>
                  <a:lnTo>
                    <a:pt x="259" y="58"/>
                  </a:lnTo>
                  <a:lnTo>
                    <a:pt x="276" y="108"/>
                  </a:lnTo>
                  <a:lnTo>
                    <a:pt x="289" y="170"/>
                  </a:lnTo>
                  <a:lnTo>
                    <a:pt x="309" y="319"/>
                  </a:lnTo>
                  <a:lnTo>
                    <a:pt x="320" y="485"/>
                  </a:lnTo>
                  <a:lnTo>
                    <a:pt x="331" y="650"/>
                  </a:lnTo>
                  <a:lnTo>
                    <a:pt x="345" y="794"/>
                  </a:lnTo>
                  <a:lnTo>
                    <a:pt x="359" y="879"/>
                  </a:lnTo>
                  <a:lnTo>
                    <a:pt x="374" y="954"/>
                  </a:lnTo>
                  <a:lnTo>
                    <a:pt x="407" y="1076"/>
                  </a:lnTo>
                  <a:lnTo>
                    <a:pt x="445" y="1165"/>
                  </a:lnTo>
                  <a:lnTo>
                    <a:pt x="487" y="1224"/>
                  </a:lnTo>
                  <a:lnTo>
                    <a:pt x="532" y="1259"/>
                  </a:lnTo>
                  <a:lnTo>
                    <a:pt x="580" y="1271"/>
                  </a:lnTo>
                  <a:lnTo>
                    <a:pt x="629" y="1268"/>
                  </a:lnTo>
                  <a:lnTo>
                    <a:pt x="679" y="1250"/>
                  </a:lnTo>
                  <a:lnTo>
                    <a:pt x="781" y="1194"/>
                  </a:lnTo>
                  <a:lnTo>
                    <a:pt x="879" y="1134"/>
                  </a:lnTo>
                  <a:lnTo>
                    <a:pt x="924" y="1113"/>
                  </a:lnTo>
                  <a:lnTo>
                    <a:pt x="967" y="1103"/>
                  </a:lnTo>
                  <a:lnTo>
                    <a:pt x="1006" y="1109"/>
                  </a:lnTo>
                  <a:lnTo>
                    <a:pt x="1041" y="1133"/>
                  </a:lnTo>
                  <a:lnTo>
                    <a:pt x="1093" y="1198"/>
                  </a:lnTo>
                  <a:lnTo>
                    <a:pt x="1132" y="1266"/>
                  </a:lnTo>
                  <a:lnTo>
                    <a:pt x="1181" y="1404"/>
                  </a:lnTo>
                  <a:lnTo>
                    <a:pt x="1204" y="1548"/>
                  </a:lnTo>
                  <a:lnTo>
                    <a:pt x="1219" y="1703"/>
                  </a:lnTo>
                  <a:lnTo>
                    <a:pt x="1241" y="1869"/>
                  </a:lnTo>
                  <a:lnTo>
                    <a:pt x="1261" y="1957"/>
                  </a:lnTo>
                  <a:lnTo>
                    <a:pt x="1288" y="2047"/>
                  </a:lnTo>
                  <a:lnTo>
                    <a:pt x="1326" y="2143"/>
                  </a:lnTo>
                  <a:lnTo>
                    <a:pt x="1377" y="2242"/>
                  </a:lnTo>
                  <a:lnTo>
                    <a:pt x="1441" y="2345"/>
                  </a:lnTo>
                  <a:lnTo>
                    <a:pt x="1523" y="2454"/>
                  </a:lnTo>
                  <a:lnTo>
                    <a:pt x="1537" y="2485"/>
                  </a:lnTo>
                  <a:lnTo>
                    <a:pt x="1554" y="2530"/>
                  </a:lnTo>
                  <a:lnTo>
                    <a:pt x="1575" y="2585"/>
                  </a:lnTo>
                  <a:lnTo>
                    <a:pt x="1600" y="2649"/>
                  </a:lnTo>
                  <a:lnTo>
                    <a:pt x="1631" y="2720"/>
                  </a:lnTo>
                  <a:lnTo>
                    <a:pt x="1667" y="2797"/>
                  </a:lnTo>
                  <a:lnTo>
                    <a:pt x="1757" y="2961"/>
                  </a:lnTo>
                  <a:lnTo>
                    <a:pt x="1876" y="3127"/>
                  </a:lnTo>
                  <a:lnTo>
                    <a:pt x="1948" y="3207"/>
                  </a:lnTo>
                  <a:lnTo>
                    <a:pt x="2029" y="3282"/>
                  </a:lnTo>
                  <a:lnTo>
                    <a:pt x="2119" y="3352"/>
                  </a:lnTo>
                  <a:lnTo>
                    <a:pt x="2219" y="3413"/>
                  </a:lnTo>
                  <a:lnTo>
                    <a:pt x="2329" y="3465"/>
                  </a:lnTo>
                  <a:lnTo>
                    <a:pt x="2451" y="3506"/>
                  </a:lnTo>
                  <a:lnTo>
                    <a:pt x="2503" y="3530"/>
                  </a:lnTo>
                  <a:lnTo>
                    <a:pt x="2565" y="3560"/>
                  </a:lnTo>
                  <a:lnTo>
                    <a:pt x="2634" y="3594"/>
                  </a:lnTo>
                  <a:lnTo>
                    <a:pt x="2712" y="3631"/>
                  </a:lnTo>
                  <a:lnTo>
                    <a:pt x="2890" y="3715"/>
                  </a:lnTo>
                  <a:lnTo>
                    <a:pt x="3098" y="3806"/>
                  </a:lnTo>
                  <a:lnTo>
                    <a:pt x="3336" y="3901"/>
                  </a:lnTo>
                  <a:lnTo>
                    <a:pt x="3601" y="3994"/>
                  </a:lnTo>
                  <a:lnTo>
                    <a:pt x="3894" y="4080"/>
                  </a:lnTo>
                  <a:lnTo>
                    <a:pt x="4212" y="4156"/>
                  </a:lnTo>
                  <a:lnTo>
                    <a:pt x="4552" y="4216"/>
                  </a:lnTo>
                  <a:lnTo>
                    <a:pt x="4732" y="4239"/>
                  </a:lnTo>
                  <a:lnTo>
                    <a:pt x="4917" y="4256"/>
                  </a:lnTo>
                  <a:lnTo>
                    <a:pt x="5106" y="4267"/>
                  </a:lnTo>
                  <a:lnTo>
                    <a:pt x="5302" y="4271"/>
                  </a:lnTo>
                  <a:lnTo>
                    <a:pt x="5503" y="4267"/>
                  </a:lnTo>
                  <a:lnTo>
                    <a:pt x="5708" y="4256"/>
                  </a:lnTo>
                  <a:lnTo>
                    <a:pt x="5919" y="4235"/>
                  </a:lnTo>
                  <a:lnTo>
                    <a:pt x="6133" y="4206"/>
                  </a:lnTo>
                  <a:lnTo>
                    <a:pt x="6352" y="4167"/>
                  </a:lnTo>
                  <a:lnTo>
                    <a:pt x="6576" y="4117"/>
                  </a:lnTo>
                  <a:lnTo>
                    <a:pt x="6804" y="4057"/>
                  </a:lnTo>
                  <a:lnTo>
                    <a:pt x="7036" y="3984"/>
                  </a:lnTo>
                  <a:lnTo>
                    <a:pt x="7271" y="3900"/>
                  </a:lnTo>
                  <a:lnTo>
                    <a:pt x="7510" y="3803"/>
                  </a:lnTo>
                  <a:lnTo>
                    <a:pt x="7709" y="3727"/>
                  </a:lnTo>
                  <a:lnTo>
                    <a:pt x="7904" y="3645"/>
                  </a:lnTo>
                  <a:lnTo>
                    <a:pt x="8092" y="3555"/>
                  </a:lnTo>
                  <a:lnTo>
                    <a:pt x="8275" y="3458"/>
                  </a:lnTo>
                  <a:lnTo>
                    <a:pt x="8624" y="3248"/>
                  </a:lnTo>
                  <a:lnTo>
                    <a:pt x="8950" y="3019"/>
                  </a:lnTo>
                  <a:lnTo>
                    <a:pt x="9255" y="2778"/>
                  </a:lnTo>
                  <a:lnTo>
                    <a:pt x="9539" y="2531"/>
                  </a:lnTo>
                  <a:lnTo>
                    <a:pt x="9802" y="2283"/>
                  </a:lnTo>
                  <a:lnTo>
                    <a:pt x="10046" y="2039"/>
                  </a:lnTo>
                  <a:lnTo>
                    <a:pt x="10270" y="1806"/>
                  </a:lnTo>
                  <a:lnTo>
                    <a:pt x="10474" y="1588"/>
                  </a:lnTo>
                  <a:lnTo>
                    <a:pt x="10659" y="1393"/>
                  </a:lnTo>
                  <a:lnTo>
                    <a:pt x="10744" y="1306"/>
                  </a:lnTo>
                  <a:lnTo>
                    <a:pt x="10826" y="1225"/>
                  </a:lnTo>
                  <a:lnTo>
                    <a:pt x="10902" y="1153"/>
                  </a:lnTo>
                  <a:lnTo>
                    <a:pt x="10975" y="1089"/>
                  </a:lnTo>
                  <a:lnTo>
                    <a:pt x="11042" y="1036"/>
                  </a:lnTo>
                  <a:lnTo>
                    <a:pt x="11106" y="992"/>
                  </a:lnTo>
                  <a:lnTo>
                    <a:pt x="11166" y="961"/>
                  </a:lnTo>
                  <a:lnTo>
                    <a:pt x="11221" y="939"/>
                  </a:lnTo>
                  <a:lnTo>
                    <a:pt x="11271" y="932"/>
                  </a:lnTo>
                  <a:lnTo>
                    <a:pt x="11318" y="937"/>
                  </a:lnTo>
                  <a:lnTo>
                    <a:pt x="11253" y="1019"/>
                  </a:lnTo>
                  <a:lnTo>
                    <a:pt x="11175" y="1121"/>
                  </a:lnTo>
                  <a:lnTo>
                    <a:pt x="11082" y="1241"/>
                  </a:lnTo>
                  <a:lnTo>
                    <a:pt x="10974" y="1376"/>
                  </a:lnTo>
                  <a:lnTo>
                    <a:pt x="10851" y="1525"/>
                  </a:lnTo>
                  <a:lnTo>
                    <a:pt x="10716" y="1686"/>
                  </a:lnTo>
                  <a:lnTo>
                    <a:pt x="10565" y="1857"/>
                  </a:lnTo>
                  <a:lnTo>
                    <a:pt x="10399" y="2035"/>
                  </a:lnTo>
                  <a:lnTo>
                    <a:pt x="10220" y="2220"/>
                  </a:lnTo>
                  <a:lnTo>
                    <a:pt x="10026" y="2408"/>
                  </a:lnTo>
                  <a:lnTo>
                    <a:pt x="9819" y="2599"/>
                  </a:lnTo>
                  <a:lnTo>
                    <a:pt x="9597" y="2789"/>
                  </a:lnTo>
                  <a:lnTo>
                    <a:pt x="9360" y="2978"/>
                  </a:lnTo>
                  <a:lnTo>
                    <a:pt x="9111" y="3163"/>
                  </a:lnTo>
                  <a:lnTo>
                    <a:pt x="8848" y="3341"/>
                  </a:lnTo>
                  <a:lnTo>
                    <a:pt x="8571" y="3513"/>
                  </a:lnTo>
                  <a:lnTo>
                    <a:pt x="8279" y="3674"/>
                  </a:lnTo>
                  <a:lnTo>
                    <a:pt x="7974" y="3825"/>
                  </a:lnTo>
                  <a:lnTo>
                    <a:pt x="7655" y="3961"/>
                  </a:lnTo>
                  <a:lnTo>
                    <a:pt x="7323" y="4082"/>
                  </a:lnTo>
                  <a:lnTo>
                    <a:pt x="6977" y="4185"/>
                  </a:lnTo>
                  <a:lnTo>
                    <a:pt x="6618" y="4270"/>
                  </a:lnTo>
                  <a:lnTo>
                    <a:pt x="6245" y="4332"/>
                  </a:lnTo>
                  <a:lnTo>
                    <a:pt x="5858" y="4372"/>
                  </a:lnTo>
                  <a:lnTo>
                    <a:pt x="5458" y="4386"/>
                  </a:lnTo>
                  <a:lnTo>
                    <a:pt x="5045" y="4373"/>
                  </a:lnTo>
                  <a:lnTo>
                    <a:pt x="4619" y="4330"/>
                  </a:lnTo>
                  <a:lnTo>
                    <a:pt x="4401" y="4298"/>
                  </a:lnTo>
                  <a:lnTo>
                    <a:pt x="4180" y="4257"/>
                  </a:lnTo>
                  <a:lnTo>
                    <a:pt x="3954" y="4208"/>
                  </a:lnTo>
                  <a:lnTo>
                    <a:pt x="3727" y="4151"/>
                  </a:lnTo>
                  <a:lnTo>
                    <a:pt x="3495" y="4084"/>
                  </a:lnTo>
                  <a:lnTo>
                    <a:pt x="3262" y="4009"/>
                  </a:lnTo>
                  <a:lnTo>
                    <a:pt x="3023" y="3925"/>
                  </a:lnTo>
                  <a:lnTo>
                    <a:pt x="2782" y="3830"/>
                  </a:lnTo>
                  <a:lnTo>
                    <a:pt x="2538" y="3727"/>
                  </a:lnTo>
                  <a:lnTo>
                    <a:pt x="2290" y="3613"/>
                  </a:lnTo>
                  <a:lnTo>
                    <a:pt x="2220" y="3577"/>
                  </a:lnTo>
                  <a:lnTo>
                    <a:pt x="2133" y="3530"/>
                  </a:lnTo>
                  <a:lnTo>
                    <a:pt x="2034" y="3474"/>
                  </a:lnTo>
                  <a:lnTo>
                    <a:pt x="1923" y="3408"/>
                  </a:lnTo>
                  <a:lnTo>
                    <a:pt x="1802" y="3333"/>
                  </a:lnTo>
                  <a:lnTo>
                    <a:pt x="1674" y="3248"/>
                  </a:lnTo>
                  <a:lnTo>
                    <a:pt x="1538" y="3154"/>
                  </a:lnTo>
                  <a:lnTo>
                    <a:pt x="1398" y="3051"/>
                  </a:lnTo>
                  <a:lnTo>
                    <a:pt x="1113" y="2818"/>
                  </a:lnTo>
                  <a:lnTo>
                    <a:pt x="970" y="2689"/>
                  </a:lnTo>
                  <a:lnTo>
                    <a:pt x="830" y="2552"/>
                  </a:lnTo>
                  <a:lnTo>
                    <a:pt x="693" y="2406"/>
                  </a:lnTo>
                  <a:lnTo>
                    <a:pt x="564" y="2251"/>
                  </a:lnTo>
                  <a:lnTo>
                    <a:pt x="441" y="2088"/>
                  </a:lnTo>
                  <a:lnTo>
                    <a:pt x="328" y="1918"/>
                  </a:lnTo>
                  <a:lnTo>
                    <a:pt x="331" y="1852"/>
                  </a:lnTo>
                  <a:lnTo>
                    <a:pt x="323" y="1771"/>
                  </a:lnTo>
                  <a:lnTo>
                    <a:pt x="304" y="1680"/>
                  </a:lnTo>
                  <a:lnTo>
                    <a:pt x="278" y="1578"/>
                  </a:lnTo>
                  <a:lnTo>
                    <a:pt x="246" y="1469"/>
                  </a:lnTo>
                  <a:lnTo>
                    <a:pt x="210" y="1353"/>
                  </a:lnTo>
                  <a:lnTo>
                    <a:pt x="132" y="1105"/>
                  </a:lnTo>
                  <a:lnTo>
                    <a:pt x="61" y="847"/>
                  </a:lnTo>
                  <a:lnTo>
                    <a:pt x="13" y="591"/>
                  </a:lnTo>
                  <a:lnTo>
                    <a:pt x="0" y="469"/>
                  </a:lnTo>
                  <a:lnTo>
                    <a:pt x="0" y="350"/>
                  </a:lnTo>
                  <a:lnTo>
                    <a:pt x="14" y="238"/>
                  </a:lnTo>
                  <a:lnTo>
                    <a:pt x="42" y="134"/>
                  </a:lnTo>
                  <a:close/>
                </a:path>
              </a:pathLst>
            </a:custGeom>
            <a:solidFill>
              <a:srgbClr val="C9A0A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05" name="Freeform 5405"/>
            <p:cNvSpPr>
              <a:spLocks/>
            </p:cNvSpPr>
            <p:nvPr/>
          </p:nvSpPr>
          <p:spPr bwMode="auto">
            <a:xfrm>
              <a:off x="233" y="982"/>
              <a:ext cx="1132" cy="439"/>
            </a:xfrm>
            <a:custGeom>
              <a:avLst/>
              <a:gdLst>
                <a:gd name="T0" fmla="*/ 140 w 11318"/>
                <a:gd name="T1" fmla="*/ 21 h 4386"/>
                <a:gd name="T2" fmla="*/ 237 w 11318"/>
                <a:gd name="T3" fmla="*/ 21 h 4386"/>
                <a:gd name="T4" fmla="*/ 289 w 11318"/>
                <a:gd name="T5" fmla="*/ 170 h 4386"/>
                <a:gd name="T6" fmla="*/ 331 w 11318"/>
                <a:gd name="T7" fmla="*/ 650 h 4386"/>
                <a:gd name="T8" fmla="*/ 374 w 11318"/>
                <a:gd name="T9" fmla="*/ 954 h 4386"/>
                <a:gd name="T10" fmla="*/ 487 w 11318"/>
                <a:gd name="T11" fmla="*/ 1224 h 4386"/>
                <a:gd name="T12" fmla="*/ 629 w 11318"/>
                <a:gd name="T13" fmla="*/ 1268 h 4386"/>
                <a:gd name="T14" fmla="*/ 879 w 11318"/>
                <a:gd name="T15" fmla="*/ 1134 h 4386"/>
                <a:gd name="T16" fmla="*/ 1006 w 11318"/>
                <a:gd name="T17" fmla="*/ 1109 h 4386"/>
                <a:gd name="T18" fmla="*/ 1132 w 11318"/>
                <a:gd name="T19" fmla="*/ 1266 h 4386"/>
                <a:gd name="T20" fmla="*/ 1219 w 11318"/>
                <a:gd name="T21" fmla="*/ 1703 h 4386"/>
                <a:gd name="T22" fmla="*/ 1288 w 11318"/>
                <a:gd name="T23" fmla="*/ 2047 h 4386"/>
                <a:gd name="T24" fmla="*/ 1441 w 11318"/>
                <a:gd name="T25" fmla="*/ 2345 h 4386"/>
                <a:gd name="T26" fmla="*/ 1554 w 11318"/>
                <a:gd name="T27" fmla="*/ 2530 h 4386"/>
                <a:gd name="T28" fmla="*/ 1631 w 11318"/>
                <a:gd name="T29" fmla="*/ 2720 h 4386"/>
                <a:gd name="T30" fmla="*/ 1876 w 11318"/>
                <a:gd name="T31" fmla="*/ 3127 h 4386"/>
                <a:gd name="T32" fmla="*/ 2119 w 11318"/>
                <a:gd name="T33" fmla="*/ 3352 h 4386"/>
                <a:gd name="T34" fmla="*/ 2451 w 11318"/>
                <a:gd name="T35" fmla="*/ 3506 h 4386"/>
                <a:gd name="T36" fmla="*/ 2634 w 11318"/>
                <a:gd name="T37" fmla="*/ 3594 h 4386"/>
                <a:gd name="T38" fmla="*/ 3098 w 11318"/>
                <a:gd name="T39" fmla="*/ 3806 h 4386"/>
                <a:gd name="T40" fmla="*/ 3894 w 11318"/>
                <a:gd name="T41" fmla="*/ 4080 h 4386"/>
                <a:gd name="T42" fmla="*/ 4732 w 11318"/>
                <a:gd name="T43" fmla="*/ 4239 h 4386"/>
                <a:gd name="T44" fmla="*/ 5302 w 11318"/>
                <a:gd name="T45" fmla="*/ 4271 h 4386"/>
                <a:gd name="T46" fmla="*/ 5919 w 11318"/>
                <a:gd name="T47" fmla="*/ 4235 h 4386"/>
                <a:gd name="T48" fmla="*/ 6576 w 11318"/>
                <a:gd name="T49" fmla="*/ 4117 h 4386"/>
                <a:gd name="T50" fmla="*/ 7271 w 11318"/>
                <a:gd name="T51" fmla="*/ 3900 h 4386"/>
                <a:gd name="T52" fmla="*/ 7904 w 11318"/>
                <a:gd name="T53" fmla="*/ 3645 h 4386"/>
                <a:gd name="T54" fmla="*/ 8624 w 11318"/>
                <a:gd name="T55" fmla="*/ 3248 h 4386"/>
                <a:gd name="T56" fmla="*/ 9539 w 11318"/>
                <a:gd name="T57" fmla="*/ 2531 h 4386"/>
                <a:gd name="T58" fmla="*/ 10270 w 11318"/>
                <a:gd name="T59" fmla="*/ 1806 h 4386"/>
                <a:gd name="T60" fmla="*/ 10744 w 11318"/>
                <a:gd name="T61" fmla="*/ 1306 h 4386"/>
                <a:gd name="T62" fmla="*/ 10975 w 11318"/>
                <a:gd name="T63" fmla="*/ 1089 h 4386"/>
                <a:gd name="T64" fmla="*/ 11166 w 11318"/>
                <a:gd name="T65" fmla="*/ 961 h 4386"/>
                <a:gd name="T66" fmla="*/ 11318 w 11318"/>
                <a:gd name="T67" fmla="*/ 937 h 4386"/>
                <a:gd name="T68" fmla="*/ 11082 w 11318"/>
                <a:gd name="T69" fmla="*/ 1241 h 4386"/>
                <a:gd name="T70" fmla="*/ 10716 w 11318"/>
                <a:gd name="T71" fmla="*/ 1686 h 4386"/>
                <a:gd name="T72" fmla="*/ 10220 w 11318"/>
                <a:gd name="T73" fmla="*/ 2220 h 4386"/>
                <a:gd name="T74" fmla="*/ 9597 w 11318"/>
                <a:gd name="T75" fmla="*/ 2789 h 4386"/>
                <a:gd name="T76" fmla="*/ 8848 w 11318"/>
                <a:gd name="T77" fmla="*/ 3341 h 4386"/>
                <a:gd name="T78" fmla="*/ 7974 w 11318"/>
                <a:gd name="T79" fmla="*/ 3825 h 4386"/>
                <a:gd name="T80" fmla="*/ 6977 w 11318"/>
                <a:gd name="T81" fmla="*/ 4185 h 4386"/>
                <a:gd name="T82" fmla="*/ 5858 w 11318"/>
                <a:gd name="T83" fmla="*/ 4372 h 4386"/>
                <a:gd name="T84" fmla="*/ 4619 w 11318"/>
                <a:gd name="T85" fmla="*/ 4330 h 4386"/>
                <a:gd name="T86" fmla="*/ 3954 w 11318"/>
                <a:gd name="T87" fmla="*/ 4208 h 4386"/>
                <a:gd name="T88" fmla="*/ 3262 w 11318"/>
                <a:gd name="T89" fmla="*/ 4009 h 4386"/>
                <a:gd name="T90" fmla="*/ 2538 w 11318"/>
                <a:gd name="T91" fmla="*/ 3727 h 4386"/>
                <a:gd name="T92" fmla="*/ 2133 w 11318"/>
                <a:gd name="T93" fmla="*/ 3530 h 4386"/>
                <a:gd name="T94" fmla="*/ 1802 w 11318"/>
                <a:gd name="T95" fmla="*/ 3333 h 4386"/>
                <a:gd name="T96" fmla="*/ 1398 w 11318"/>
                <a:gd name="T97" fmla="*/ 3051 h 4386"/>
                <a:gd name="T98" fmla="*/ 830 w 11318"/>
                <a:gd name="T99" fmla="*/ 2552 h 4386"/>
                <a:gd name="T100" fmla="*/ 441 w 11318"/>
                <a:gd name="T101" fmla="*/ 2088 h 4386"/>
                <a:gd name="T102" fmla="*/ 323 w 11318"/>
                <a:gd name="T103" fmla="*/ 1771 h 4386"/>
                <a:gd name="T104" fmla="*/ 246 w 11318"/>
                <a:gd name="T105" fmla="*/ 1469 h 4386"/>
                <a:gd name="T106" fmla="*/ 61 w 11318"/>
                <a:gd name="T107" fmla="*/ 847 h 4386"/>
                <a:gd name="T108" fmla="*/ 0 w 11318"/>
                <a:gd name="T109" fmla="*/ 350 h 438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318"/>
                <a:gd name="T166" fmla="*/ 0 h 4386"/>
                <a:gd name="T167" fmla="*/ 11318 w 11318"/>
                <a:gd name="T168" fmla="*/ 4386 h 438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318" h="4386">
                  <a:moveTo>
                    <a:pt x="42" y="134"/>
                  </a:moveTo>
                  <a:lnTo>
                    <a:pt x="95" y="65"/>
                  </a:lnTo>
                  <a:lnTo>
                    <a:pt x="140" y="21"/>
                  </a:lnTo>
                  <a:lnTo>
                    <a:pt x="179" y="0"/>
                  </a:lnTo>
                  <a:lnTo>
                    <a:pt x="211" y="1"/>
                  </a:lnTo>
                  <a:lnTo>
                    <a:pt x="237" y="21"/>
                  </a:lnTo>
                  <a:lnTo>
                    <a:pt x="259" y="58"/>
                  </a:lnTo>
                  <a:lnTo>
                    <a:pt x="276" y="108"/>
                  </a:lnTo>
                  <a:lnTo>
                    <a:pt x="289" y="170"/>
                  </a:lnTo>
                  <a:lnTo>
                    <a:pt x="309" y="319"/>
                  </a:lnTo>
                  <a:lnTo>
                    <a:pt x="320" y="485"/>
                  </a:lnTo>
                  <a:lnTo>
                    <a:pt x="331" y="650"/>
                  </a:lnTo>
                  <a:lnTo>
                    <a:pt x="345" y="794"/>
                  </a:lnTo>
                  <a:lnTo>
                    <a:pt x="359" y="879"/>
                  </a:lnTo>
                  <a:lnTo>
                    <a:pt x="374" y="954"/>
                  </a:lnTo>
                  <a:lnTo>
                    <a:pt x="407" y="1076"/>
                  </a:lnTo>
                  <a:lnTo>
                    <a:pt x="445" y="1165"/>
                  </a:lnTo>
                  <a:lnTo>
                    <a:pt x="487" y="1224"/>
                  </a:lnTo>
                  <a:lnTo>
                    <a:pt x="532" y="1259"/>
                  </a:lnTo>
                  <a:lnTo>
                    <a:pt x="580" y="1271"/>
                  </a:lnTo>
                  <a:lnTo>
                    <a:pt x="629" y="1268"/>
                  </a:lnTo>
                  <a:lnTo>
                    <a:pt x="679" y="1250"/>
                  </a:lnTo>
                  <a:lnTo>
                    <a:pt x="781" y="1194"/>
                  </a:lnTo>
                  <a:lnTo>
                    <a:pt x="879" y="1134"/>
                  </a:lnTo>
                  <a:lnTo>
                    <a:pt x="924" y="1113"/>
                  </a:lnTo>
                  <a:lnTo>
                    <a:pt x="967" y="1103"/>
                  </a:lnTo>
                  <a:lnTo>
                    <a:pt x="1006" y="1109"/>
                  </a:lnTo>
                  <a:lnTo>
                    <a:pt x="1041" y="1133"/>
                  </a:lnTo>
                  <a:lnTo>
                    <a:pt x="1093" y="1198"/>
                  </a:lnTo>
                  <a:lnTo>
                    <a:pt x="1132" y="1266"/>
                  </a:lnTo>
                  <a:lnTo>
                    <a:pt x="1181" y="1404"/>
                  </a:lnTo>
                  <a:lnTo>
                    <a:pt x="1204" y="1548"/>
                  </a:lnTo>
                  <a:lnTo>
                    <a:pt x="1219" y="1703"/>
                  </a:lnTo>
                  <a:lnTo>
                    <a:pt x="1241" y="1869"/>
                  </a:lnTo>
                  <a:lnTo>
                    <a:pt x="1261" y="1957"/>
                  </a:lnTo>
                  <a:lnTo>
                    <a:pt x="1288" y="2047"/>
                  </a:lnTo>
                  <a:lnTo>
                    <a:pt x="1326" y="2143"/>
                  </a:lnTo>
                  <a:lnTo>
                    <a:pt x="1377" y="2242"/>
                  </a:lnTo>
                  <a:lnTo>
                    <a:pt x="1441" y="2345"/>
                  </a:lnTo>
                  <a:lnTo>
                    <a:pt x="1523" y="2454"/>
                  </a:lnTo>
                  <a:lnTo>
                    <a:pt x="1537" y="2485"/>
                  </a:lnTo>
                  <a:lnTo>
                    <a:pt x="1554" y="2530"/>
                  </a:lnTo>
                  <a:lnTo>
                    <a:pt x="1575" y="2585"/>
                  </a:lnTo>
                  <a:lnTo>
                    <a:pt x="1600" y="2649"/>
                  </a:lnTo>
                  <a:lnTo>
                    <a:pt x="1631" y="2720"/>
                  </a:lnTo>
                  <a:lnTo>
                    <a:pt x="1667" y="2797"/>
                  </a:lnTo>
                  <a:lnTo>
                    <a:pt x="1757" y="2961"/>
                  </a:lnTo>
                  <a:lnTo>
                    <a:pt x="1876" y="3127"/>
                  </a:lnTo>
                  <a:lnTo>
                    <a:pt x="1948" y="3207"/>
                  </a:lnTo>
                  <a:lnTo>
                    <a:pt x="2029" y="3282"/>
                  </a:lnTo>
                  <a:lnTo>
                    <a:pt x="2119" y="3352"/>
                  </a:lnTo>
                  <a:lnTo>
                    <a:pt x="2219" y="3413"/>
                  </a:lnTo>
                  <a:lnTo>
                    <a:pt x="2329" y="3465"/>
                  </a:lnTo>
                  <a:lnTo>
                    <a:pt x="2451" y="3506"/>
                  </a:lnTo>
                  <a:lnTo>
                    <a:pt x="2503" y="3530"/>
                  </a:lnTo>
                  <a:lnTo>
                    <a:pt x="2565" y="3560"/>
                  </a:lnTo>
                  <a:lnTo>
                    <a:pt x="2634" y="3594"/>
                  </a:lnTo>
                  <a:lnTo>
                    <a:pt x="2712" y="3631"/>
                  </a:lnTo>
                  <a:lnTo>
                    <a:pt x="2890" y="3715"/>
                  </a:lnTo>
                  <a:lnTo>
                    <a:pt x="3098" y="3806"/>
                  </a:lnTo>
                  <a:lnTo>
                    <a:pt x="3336" y="3901"/>
                  </a:lnTo>
                  <a:lnTo>
                    <a:pt x="3601" y="3994"/>
                  </a:lnTo>
                  <a:lnTo>
                    <a:pt x="3894" y="4080"/>
                  </a:lnTo>
                  <a:lnTo>
                    <a:pt x="4212" y="4156"/>
                  </a:lnTo>
                  <a:lnTo>
                    <a:pt x="4552" y="4216"/>
                  </a:lnTo>
                  <a:lnTo>
                    <a:pt x="4732" y="4239"/>
                  </a:lnTo>
                  <a:lnTo>
                    <a:pt x="4917" y="4256"/>
                  </a:lnTo>
                  <a:lnTo>
                    <a:pt x="5106" y="4267"/>
                  </a:lnTo>
                  <a:lnTo>
                    <a:pt x="5302" y="4271"/>
                  </a:lnTo>
                  <a:lnTo>
                    <a:pt x="5503" y="4267"/>
                  </a:lnTo>
                  <a:lnTo>
                    <a:pt x="5708" y="4256"/>
                  </a:lnTo>
                  <a:lnTo>
                    <a:pt x="5919" y="4235"/>
                  </a:lnTo>
                  <a:lnTo>
                    <a:pt x="6133" y="4206"/>
                  </a:lnTo>
                  <a:lnTo>
                    <a:pt x="6352" y="4167"/>
                  </a:lnTo>
                  <a:lnTo>
                    <a:pt x="6576" y="4117"/>
                  </a:lnTo>
                  <a:lnTo>
                    <a:pt x="6804" y="4057"/>
                  </a:lnTo>
                  <a:lnTo>
                    <a:pt x="7036" y="3984"/>
                  </a:lnTo>
                  <a:lnTo>
                    <a:pt x="7271" y="3900"/>
                  </a:lnTo>
                  <a:lnTo>
                    <a:pt x="7510" y="3803"/>
                  </a:lnTo>
                  <a:lnTo>
                    <a:pt x="7709" y="3727"/>
                  </a:lnTo>
                  <a:lnTo>
                    <a:pt x="7904" y="3645"/>
                  </a:lnTo>
                  <a:lnTo>
                    <a:pt x="8092" y="3555"/>
                  </a:lnTo>
                  <a:lnTo>
                    <a:pt x="8275" y="3458"/>
                  </a:lnTo>
                  <a:lnTo>
                    <a:pt x="8624" y="3248"/>
                  </a:lnTo>
                  <a:lnTo>
                    <a:pt x="8950" y="3019"/>
                  </a:lnTo>
                  <a:lnTo>
                    <a:pt x="9255" y="2778"/>
                  </a:lnTo>
                  <a:lnTo>
                    <a:pt x="9539" y="2531"/>
                  </a:lnTo>
                  <a:lnTo>
                    <a:pt x="9802" y="2283"/>
                  </a:lnTo>
                  <a:lnTo>
                    <a:pt x="10046" y="2039"/>
                  </a:lnTo>
                  <a:lnTo>
                    <a:pt x="10270" y="1806"/>
                  </a:lnTo>
                  <a:lnTo>
                    <a:pt x="10474" y="1588"/>
                  </a:lnTo>
                  <a:lnTo>
                    <a:pt x="10659" y="1393"/>
                  </a:lnTo>
                  <a:lnTo>
                    <a:pt x="10744" y="1306"/>
                  </a:lnTo>
                  <a:lnTo>
                    <a:pt x="10826" y="1225"/>
                  </a:lnTo>
                  <a:lnTo>
                    <a:pt x="10902" y="1153"/>
                  </a:lnTo>
                  <a:lnTo>
                    <a:pt x="10975" y="1089"/>
                  </a:lnTo>
                  <a:lnTo>
                    <a:pt x="11042" y="1036"/>
                  </a:lnTo>
                  <a:lnTo>
                    <a:pt x="11106" y="992"/>
                  </a:lnTo>
                  <a:lnTo>
                    <a:pt x="11166" y="961"/>
                  </a:lnTo>
                  <a:lnTo>
                    <a:pt x="11221" y="939"/>
                  </a:lnTo>
                  <a:lnTo>
                    <a:pt x="11271" y="932"/>
                  </a:lnTo>
                  <a:lnTo>
                    <a:pt x="11318" y="937"/>
                  </a:lnTo>
                  <a:lnTo>
                    <a:pt x="11253" y="1019"/>
                  </a:lnTo>
                  <a:lnTo>
                    <a:pt x="11175" y="1121"/>
                  </a:lnTo>
                  <a:lnTo>
                    <a:pt x="11082" y="1241"/>
                  </a:lnTo>
                  <a:lnTo>
                    <a:pt x="10974" y="1376"/>
                  </a:lnTo>
                  <a:lnTo>
                    <a:pt x="10851" y="1525"/>
                  </a:lnTo>
                  <a:lnTo>
                    <a:pt x="10716" y="1686"/>
                  </a:lnTo>
                  <a:lnTo>
                    <a:pt x="10565" y="1857"/>
                  </a:lnTo>
                  <a:lnTo>
                    <a:pt x="10399" y="2035"/>
                  </a:lnTo>
                  <a:lnTo>
                    <a:pt x="10220" y="2220"/>
                  </a:lnTo>
                  <a:lnTo>
                    <a:pt x="10026" y="2408"/>
                  </a:lnTo>
                  <a:lnTo>
                    <a:pt x="9819" y="2599"/>
                  </a:lnTo>
                  <a:lnTo>
                    <a:pt x="9597" y="2789"/>
                  </a:lnTo>
                  <a:lnTo>
                    <a:pt x="9360" y="2978"/>
                  </a:lnTo>
                  <a:lnTo>
                    <a:pt x="9111" y="3163"/>
                  </a:lnTo>
                  <a:lnTo>
                    <a:pt x="8848" y="3341"/>
                  </a:lnTo>
                  <a:lnTo>
                    <a:pt x="8571" y="3513"/>
                  </a:lnTo>
                  <a:lnTo>
                    <a:pt x="8279" y="3674"/>
                  </a:lnTo>
                  <a:lnTo>
                    <a:pt x="7974" y="3825"/>
                  </a:lnTo>
                  <a:lnTo>
                    <a:pt x="7655" y="3961"/>
                  </a:lnTo>
                  <a:lnTo>
                    <a:pt x="7323" y="4082"/>
                  </a:lnTo>
                  <a:lnTo>
                    <a:pt x="6977" y="4185"/>
                  </a:lnTo>
                  <a:lnTo>
                    <a:pt x="6618" y="4270"/>
                  </a:lnTo>
                  <a:lnTo>
                    <a:pt x="6245" y="4332"/>
                  </a:lnTo>
                  <a:lnTo>
                    <a:pt x="5858" y="4372"/>
                  </a:lnTo>
                  <a:lnTo>
                    <a:pt x="5458" y="4386"/>
                  </a:lnTo>
                  <a:lnTo>
                    <a:pt x="5045" y="4373"/>
                  </a:lnTo>
                  <a:lnTo>
                    <a:pt x="4619" y="4330"/>
                  </a:lnTo>
                  <a:lnTo>
                    <a:pt x="4401" y="4298"/>
                  </a:lnTo>
                  <a:lnTo>
                    <a:pt x="4180" y="4257"/>
                  </a:lnTo>
                  <a:lnTo>
                    <a:pt x="3954" y="4208"/>
                  </a:lnTo>
                  <a:lnTo>
                    <a:pt x="3727" y="4151"/>
                  </a:lnTo>
                  <a:lnTo>
                    <a:pt x="3495" y="4084"/>
                  </a:lnTo>
                  <a:lnTo>
                    <a:pt x="3262" y="4009"/>
                  </a:lnTo>
                  <a:lnTo>
                    <a:pt x="3023" y="3925"/>
                  </a:lnTo>
                  <a:lnTo>
                    <a:pt x="2782" y="3830"/>
                  </a:lnTo>
                  <a:lnTo>
                    <a:pt x="2538" y="3727"/>
                  </a:lnTo>
                  <a:lnTo>
                    <a:pt x="2290" y="3613"/>
                  </a:lnTo>
                  <a:lnTo>
                    <a:pt x="2220" y="3577"/>
                  </a:lnTo>
                  <a:lnTo>
                    <a:pt x="2133" y="3530"/>
                  </a:lnTo>
                  <a:lnTo>
                    <a:pt x="2034" y="3474"/>
                  </a:lnTo>
                  <a:lnTo>
                    <a:pt x="1923" y="3408"/>
                  </a:lnTo>
                  <a:lnTo>
                    <a:pt x="1802" y="3333"/>
                  </a:lnTo>
                  <a:lnTo>
                    <a:pt x="1674" y="3248"/>
                  </a:lnTo>
                  <a:lnTo>
                    <a:pt x="1538" y="3154"/>
                  </a:lnTo>
                  <a:lnTo>
                    <a:pt x="1398" y="3051"/>
                  </a:lnTo>
                  <a:lnTo>
                    <a:pt x="1113" y="2818"/>
                  </a:lnTo>
                  <a:lnTo>
                    <a:pt x="970" y="2689"/>
                  </a:lnTo>
                  <a:lnTo>
                    <a:pt x="830" y="2552"/>
                  </a:lnTo>
                  <a:lnTo>
                    <a:pt x="693" y="2406"/>
                  </a:lnTo>
                  <a:lnTo>
                    <a:pt x="564" y="2251"/>
                  </a:lnTo>
                  <a:lnTo>
                    <a:pt x="441" y="2088"/>
                  </a:lnTo>
                  <a:lnTo>
                    <a:pt x="328" y="1918"/>
                  </a:lnTo>
                  <a:lnTo>
                    <a:pt x="331" y="1852"/>
                  </a:lnTo>
                  <a:lnTo>
                    <a:pt x="323" y="1771"/>
                  </a:lnTo>
                  <a:lnTo>
                    <a:pt x="304" y="1680"/>
                  </a:lnTo>
                  <a:lnTo>
                    <a:pt x="278" y="1578"/>
                  </a:lnTo>
                  <a:lnTo>
                    <a:pt x="246" y="1469"/>
                  </a:lnTo>
                  <a:lnTo>
                    <a:pt x="210" y="1353"/>
                  </a:lnTo>
                  <a:lnTo>
                    <a:pt x="132" y="1105"/>
                  </a:lnTo>
                  <a:lnTo>
                    <a:pt x="61" y="847"/>
                  </a:lnTo>
                  <a:lnTo>
                    <a:pt x="13" y="591"/>
                  </a:lnTo>
                  <a:lnTo>
                    <a:pt x="0" y="469"/>
                  </a:lnTo>
                  <a:lnTo>
                    <a:pt x="0" y="350"/>
                  </a:lnTo>
                  <a:lnTo>
                    <a:pt x="14" y="238"/>
                  </a:lnTo>
                  <a:lnTo>
                    <a:pt x="42" y="134"/>
                  </a:lnTo>
                </a:path>
              </a:pathLst>
            </a:cu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06" name="Freeform 5406"/>
            <p:cNvSpPr>
              <a:spLocks/>
            </p:cNvSpPr>
            <p:nvPr/>
          </p:nvSpPr>
          <p:spPr bwMode="auto">
            <a:xfrm>
              <a:off x="159" y="109"/>
              <a:ext cx="1429" cy="1360"/>
            </a:xfrm>
            <a:custGeom>
              <a:avLst/>
              <a:gdLst>
                <a:gd name="T0" fmla="*/ 224 w 14290"/>
                <a:gd name="T1" fmla="*/ 3782 h 13595"/>
                <a:gd name="T2" fmla="*/ 1049 w 14290"/>
                <a:gd name="T3" fmla="*/ 2724 h 13595"/>
                <a:gd name="T4" fmla="*/ 2607 w 14290"/>
                <a:gd name="T5" fmla="*/ 1195 h 13595"/>
                <a:gd name="T6" fmla="*/ 4187 w 14290"/>
                <a:gd name="T7" fmla="*/ 336 h 13595"/>
                <a:gd name="T8" fmla="*/ 5670 w 14290"/>
                <a:gd name="T9" fmla="*/ 17 h 13595"/>
                <a:gd name="T10" fmla="*/ 7041 w 14290"/>
                <a:gd name="T11" fmla="*/ 83 h 13595"/>
                <a:gd name="T12" fmla="*/ 8849 w 14290"/>
                <a:gd name="T13" fmla="*/ 715 h 13595"/>
                <a:gd name="T14" fmla="*/ 10690 w 14290"/>
                <a:gd name="T15" fmla="*/ 2112 h 13595"/>
                <a:gd name="T16" fmla="*/ 11984 w 14290"/>
                <a:gd name="T17" fmla="*/ 3967 h 13595"/>
                <a:gd name="T18" fmla="*/ 12782 w 14290"/>
                <a:gd name="T19" fmla="*/ 6309 h 13595"/>
                <a:gd name="T20" fmla="*/ 13220 w 14290"/>
                <a:gd name="T21" fmla="*/ 7415 h 13595"/>
                <a:gd name="T22" fmla="*/ 14131 w 14290"/>
                <a:gd name="T23" fmla="*/ 7686 h 13595"/>
                <a:gd name="T24" fmla="*/ 14273 w 14290"/>
                <a:gd name="T25" fmla="*/ 8449 h 13595"/>
                <a:gd name="T26" fmla="*/ 13928 w 14290"/>
                <a:gd name="T27" fmla="*/ 9988 h 13595"/>
                <a:gd name="T28" fmla="*/ 13472 w 14290"/>
                <a:gd name="T29" fmla="*/ 10653 h 13595"/>
                <a:gd name="T30" fmla="*/ 12472 w 14290"/>
                <a:gd name="T31" fmla="*/ 10412 h 13595"/>
                <a:gd name="T32" fmla="*/ 11970 w 14290"/>
                <a:gd name="T33" fmla="*/ 10612 h 13595"/>
                <a:gd name="T34" fmla="*/ 10182 w 14290"/>
                <a:gd name="T35" fmla="*/ 12174 h 13595"/>
                <a:gd name="T36" fmla="*/ 8669 w 14290"/>
                <a:gd name="T37" fmla="*/ 13059 h 13595"/>
                <a:gd name="T38" fmla="*/ 6257 w 14290"/>
                <a:gd name="T39" fmla="*/ 13575 h 13595"/>
                <a:gd name="T40" fmla="*/ 5282 w 14290"/>
                <a:gd name="T41" fmla="*/ 13543 h 13595"/>
                <a:gd name="T42" fmla="*/ 3529 w 14290"/>
                <a:gd name="T43" fmla="*/ 13097 h 13595"/>
                <a:gd name="T44" fmla="*/ 2183 w 14290"/>
                <a:gd name="T45" fmla="*/ 12440 h 13595"/>
                <a:gd name="T46" fmla="*/ 1245 w 14290"/>
                <a:gd name="T47" fmla="*/ 11654 h 13595"/>
                <a:gd name="T48" fmla="*/ 611 w 14290"/>
                <a:gd name="T49" fmla="*/ 11152 h 13595"/>
                <a:gd name="T50" fmla="*/ 891 w 14290"/>
                <a:gd name="T51" fmla="*/ 10948 h 13595"/>
                <a:gd name="T52" fmla="*/ 1362 w 14290"/>
                <a:gd name="T53" fmla="*/ 11021 h 13595"/>
                <a:gd name="T54" fmla="*/ 2099 w 14290"/>
                <a:gd name="T55" fmla="*/ 11705 h 13595"/>
                <a:gd name="T56" fmla="*/ 3866 w 14290"/>
                <a:gd name="T57" fmla="*/ 12687 h 13595"/>
                <a:gd name="T58" fmla="*/ 6586 w 14290"/>
                <a:gd name="T59" fmla="*/ 13107 h 13595"/>
                <a:gd name="T60" fmla="*/ 7905 w 14290"/>
                <a:gd name="T61" fmla="*/ 12827 h 13595"/>
                <a:gd name="T62" fmla="*/ 8925 w 14290"/>
                <a:gd name="T63" fmla="*/ 12375 h 13595"/>
                <a:gd name="T64" fmla="*/ 9848 w 14290"/>
                <a:gd name="T65" fmla="*/ 11841 h 13595"/>
                <a:gd name="T66" fmla="*/ 11205 w 14290"/>
                <a:gd name="T67" fmla="*/ 10514 h 13595"/>
                <a:gd name="T68" fmla="*/ 11918 w 14290"/>
                <a:gd name="T69" fmla="*/ 9759 h 13595"/>
                <a:gd name="T70" fmla="*/ 12154 w 14290"/>
                <a:gd name="T71" fmla="*/ 9696 h 13595"/>
                <a:gd name="T72" fmla="*/ 13044 w 14290"/>
                <a:gd name="T73" fmla="*/ 9972 h 13595"/>
                <a:gd name="T74" fmla="*/ 13793 w 14290"/>
                <a:gd name="T75" fmla="*/ 9929 h 13595"/>
                <a:gd name="T76" fmla="*/ 14055 w 14290"/>
                <a:gd name="T77" fmla="*/ 9028 h 13595"/>
                <a:gd name="T78" fmla="*/ 14172 w 14290"/>
                <a:gd name="T79" fmla="*/ 8529 h 13595"/>
                <a:gd name="T80" fmla="*/ 13636 w 14290"/>
                <a:gd name="T81" fmla="*/ 8312 h 13595"/>
                <a:gd name="T82" fmla="*/ 12426 w 14290"/>
                <a:gd name="T83" fmla="*/ 7875 h 13595"/>
                <a:gd name="T84" fmla="*/ 12268 w 14290"/>
                <a:gd name="T85" fmla="*/ 7161 h 13595"/>
                <a:gd name="T86" fmla="*/ 11771 w 14290"/>
                <a:gd name="T87" fmla="*/ 4984 h 13595"/>
                <a:gd name="T88" fmla="*/ 10701 w 14290"/>
                <a:gd name="T89" fmla="*/ 2852 h 13595"/>
                <a:gd name="T90" fmla="*/ 9231 w 14290"/>
                <a:gd name="T91" fmla="*/ 1447 h 13595"/>
                <a:gd name="T92" fmla="*/ 8017 w 14290"/>
                <a:gd name="T93" fmla="*/ 821 h 13595"/>
                <a:gd name="T94" fmla="*/ 6598 w 14290"/>
                <a:gd name="T95" fmla="*/ 469 h 13595"/>
                <a:gd name="T96" fmla="*/ 5053 w 14290"/>
                <a:gd name="T97" fmla="*/ 586 h 13595"/>
                <a:gd name="T98" fmla="*/ 3494 w 14290"/>
                <a:gd name="T99" fmla="*/ 1221 h 13595"/>
                <a:gd name="T100" fmla="*/ 2314 w 14290"/>
                <a:gd name="T101" fmla="*/ 2049 h 13595"/>
                <a:gd name="T102" fmla="*/ 1196 w 14290"/>
                <a:gd name="T103" fmla="*/ 3215 h 13595"/>
                <a:gd name="T104" fmla="*/ 451 w 14290"/>
                <a:gd name="T105" fmla="*/ 4122 h 13595"/>
                <a:gd name="T106" fmla="*/ 42 w 14290"/>
                <a:gd name="T107" fmla="*/ 4181 h 1359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4290"/>
                <a:gd name="T163" fmla="*/ 0 h 13595"/>
                <a:gd name="T164" fmla="*/ 14290 w 14290"/>
                <a:gd name="T165" fmla="*/ 13595 h 1359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4290" h="13595">
                  <a:moveTo>
                    <a:pt x="0" y="4159"/>
                  </a:moveTo>
                  <a:lnTo>
                    <a:pt x="28" y="4101"/>
                  </a:lnTo>
                  <a:lnTo>
                    <a:pt x="65" y="4033"/>
                  </a:lnTo>
                  <a:lnTo>
                    <a:pt x="111" y="3958"/>
                  </a:lnTo>
                  <a:lnTo>
                    <a:pt x="164" y="3873"/>
                  </a:lnTo>
                  <a:lnTo>
                    <a:pt x="224" y="3782"/>
                  </a:lnTo>
                  <a:lnTo>
                    <a:pt x="292" y="3684"/>
                  </a:lnTo>
                  <a:lnTo>
                    <a:pt x="367" y="3580"/>
                  </a:lnTo>
                  <a:lnTo>
                    <a:pt x="447" y="3470"/>
                  </a:lnTo>
                  <a:lnTo>
                    <a:pt x="628" y="3235"/>
                  </a:lnTo>
                  <a:lnTo>
                    <a:pt x="829" y="2985"/>
                  </a:lnTo>
                  <a:lnTo>
                    <a:pt x="1049" y="2724"/>
                  </a:lnTo>
                  <a:lnTo>
                    <a:pt x="1286" y="2457"/>
                  </a:lnTo>
                  <a:lnTo>
                    <a:pt x="1535" y="2188"/>
                  </a:lnTo>
                  <a:lnTo>
                    <a:pt x="1794" y="1924"/>
                  </a:lnTo>
                  <a:lnTo>
                    <a:pt x="2062" y="1667"/>
                  </a:lnTo>
                  <a:lnTo>
                    <a:pt x="2333" y="1422"/>
                  </a:lnTo>
                  <a:lnTo>
                    <a:pt x="2607" y="1195"/>
                  </a:lnTo>
                  <a:lnTo>
                    <a:pt x="2879" y="991"/>
                  </a:lnTo>
                  <a:lnTo>
                    <a:pt x="3147" y="814"/>
                  </a:lnTo>
                  <a:lnTo>
                    <a:pt x="3409" y="667"/>
                  </a:lnTo>
                  <a:lnTo>
                    <a:pt x="3671" y="543"/>
                  </a:lnTo>
                  <a:lnTo>
                    <a:pt x="3930" y="432"/>
                  </a:lnTo>
                  <a:lnTo>
                    <a:pt x="4187" y="336"/>
                  </a:lnTo>
                  <a:lnTo>
                    <a:pt x="4441" y="251"/>
                  </a:lnTo>
                  <a:lnTo>
                    <a:pt x="4692" y="181"/>
                  </a:lnTo>
                  <a:lnTo>
                    <a:pt x="4941" y="122"/>
                  </a:lnTo>
                  <a:lnTo>
                    <a:pt x="5187" y="76"/>
                  </a:lnTo>
                  <a:lnTo>
                    <a:pt x="5430" y="40"/>
                  </a:lnTo>
                  <a:lnTo>
                    <a:pt x="5670" y="17"/>
                  </a:lnTo>
                  <a:lnTo>
                    <a:pt x="5907" y="3"/>
                  </a:lnTo>
                  <a:lnTo>
                    <a:pt x="6140" y="0"/>
                  </a:lnTo>
                  <a:lnTo>
                    <a:pt x="6370" y="6"/>
                  </a:lnTo>
                  <a:lnTo>
                    <a:pt x="6597" y="24"/>
                  </a:lnTo>
                  <a:lnTo>
                    <a:pt x="6821" y="48"/>
                  </a:lnTo>
                  <a:lnTo>
                    <a:pt x="7041" y="83"/>
                  </a:lnTo>
                  <a:lnTo>
                    <a:pt x="7258" y="125"/>
                  </a:lnTo>
                  <a:lnTo>
                    <a:pt x="7470" y="176"/>
                  </a:lnTo>
                  <a:lnTo>
                    <a:pt x="7679" y="234"/>
                  </a:lnTo>
                  <a:lnTo>
                    <a:pt x="8085" y="370"/>
                  </a:lnTo>
                  <a:lnTo>
                    <a:pt x="8476" y="532"/>
                  </a:lnTo>
                  <a:lnTo>
                    <a:pt x="8849" y="715"/>
                  </a:lnTo>
                  <a:lnTo>
                    <a:pt x="9207" y="917"/>
                  </a:lnTo>
                  <a:lnTo>
                    <a:pt x="9544" y="1134"/>
                  </a:lnTo>
                  <a:lnTo>
                    <a:pt x="9865" y="1364"/>
                  </a:lnTo>
                  <a:lnTo>
                    <a:pt x="10166" y="1601"/>
                  </a:lnTo>
                  <a:lnTo>
                    <a:pt x="10431" y="1847"/>
                  </a:lnTo>
                  <a:lnTo>
                    <a:pt x="10690" y="2112"/>
                  </a:lnTo>
                  <a:lnTo>
                    <a:pt x="10940" y="2393"/>
                  </a:lnTo>
                  <a:lnTo>
                    <a:pt x="11179" y="2689"/>
                  </a:lnTo>
                  <a:lnTo>
                    <a:pt x="11404" y="2997"/>
                  </a:lnTo>
                  <a:lnTo>
                    <a:pt x="11615" y="3314"/>
                  </a:lnTo>
                  <a:lnTo>
                    <a:pt x="11809" y="3638"/>
                  </a:lnTo>
                  <a:lnTo>
                    <a:pt x="11984" y="3967"/>
                  </a:lnTo>
                  <a:lnTo>
                    <a:pt x="12164" y="4352"/>
                  </a:lnTo>
                  <a:lnTo>
                    <a:pt x="12320" y="4734"/>
                  </a:lnTo>
                  <a:lnTo>
                    <a:pt x="12455" y="5118"/>
                  </a:lnTo>
                  <a:lnTo>
                    <a:pt x="12575" y="5506"/>
                  </a:lnTo>
                  <a:lnTo>
                    <a:pt x="12682" y="5902"/>
                  </a:lnTo>
                  <a:lnTo>
                    <a:pt x="12782" y="6309"/>
                  </a:lnTo>
                  <a:lnTo>
                    <a:pt x="12878" y="6730"/>
                  </a:lnTo>
                  <a:lnTo>
                    <a:pt x="12974" y="7170"/>
                  </a:lnTo>
                  <a:lnTo>
                    <a:pt x="13018" y="7242"/>
                  </a:lnTo>
                  <a:lnTo>
                    <a:pt x="13075" y="7306"/>
                  </a:lnTo>
                  <a:lnTo>
                    <a:pt x="13142" y="7363"/>
                  </a:lnTo>
                  <a:lnTo>
                    <a:pt x="13220" y="7415"/>
                  </a:lnTo>
                  <a:lnTo>
                    <a:pt x="13304" y="7462"/>
                  </a:lnTo>
                  <a:lnTo>
                    <a:pt x="13395" y="7503"/>
                  </a:lnTo>
                  <a:lnTo>
                    <a:pt x="13587" y="7570"/>
                  </a:lnTo>
                  <a:lnTo>
                    <a:pt x="13783" y="7621"/>
                  </a:lnTo>
                  <a:lnTo>
                    <a:pt x="13969" y="7659"/>
                  </a:lnTo>
                  <a:lnTo>
                    <a:pt x="14131" y="7686"/>
                  </a:lnTo>
                  <a:lnTo>
                    <a:pt x="14198" y="7696"/>
                  </a:lnTo>
                  <a:lnTo>
                    <a:pt x="14255" y="7705"/>
                  </a:lnTo>
                  <a:lnTo>
                    <a:pt x="14280" y="7864"/>
                  </a:lnTo>
                  <a:lnTo>
                    <a:pt x="14290" y="8043"/>
                  </a:lnTo>
                  <a:lnTo>
                    <a:pt x="14287" y="8239"/>
                  </a:lnTo>
                  <a:lnTo>
                    <a:pt x="14273" y="8449"/>
                  </a:lnTo>
                  <a:lnTo>
                    <a:pt x="14247" y="8667"/>
                  </a:lnTo>
                  <a:lnTo>
                    <a:pt x="14213" y="8893"/>
                  </a:lnTo>
                  <a:lnTo>
                    <a:pt x="14117" y="9348"/>
                  </a:lnTo>
                  <a:lnTo>
                    <a:pt x="14060" y="9570"/>
                  </a:lnTo>
                  <a:lnTo>
                    <a:pt x="13995" y="9785"/>
                  </a:lnTo>
                  <a:lnTo>
                    <a:pt x="13928" y="9988"/>
                  </a:lnTo>
                  <a:lnTo>
                    <a:pt x="13856" y="10174"/>
                  </a:lnTo>
                  <a:lnTo>
                    <a:pt x="13782" y="10343"/>
                  </a:lnTo>
                  <a:lnTo>
                    <a:pt x="13707" y="10489"/>
                  </a:lnTo>
                  <a:lnTo>
                    <a:pt x="13632" y="10608"/>
                  </a:lnTo>
                  <a:lnTo>
                    <a:pt x="13558" y="10698"/>
                  </a:lnTo>
                  <a:lnTo>
                    <a:pt x="13472" y="10653"/>
                  </a:lnTo>
                  <a:lnTo>
                    <a:pt x="13379" y="10610"/>
                  </a:lnTo>
                  <a:lnTo>
                    <a:pt x="13179" y="10539"/>
                  </a:lnTo>
                  <a:lnTo>
                    <a:pt x="12968" y="10483"/>
                  </a:lnTo>
                  <a:lnTo>
                    <a:pt x="12758" y="10442"/>
                  </a:lnTo>
                  <a:lnTo>
                    <a:pt x="12562" y="10417"/>
                  </a:lnTo>
                  <a:lnTo>
                    <a:pt x="12472" y="10412"/>
                  </a:lnTo>
                  <a:lnTo>
                    <a:pt x="12390" y="10410"/>
                  </a:lnTo>
                  <a:lnTo>
                    <a:pt x="12318" y="10412"/>
                  </a:lnTo>
                  <a:lnTo>
                    <a:pt x="12255" y="10418"/>
                  </a:lnTo>
                  <a:lnTo>
                    <a:pt x="12205" y="10430"/>
                  </a:lnTo>
                  <a:lnTo>
                    <a:pt x="12170" y="10444"/>
                  </a:lnTo>
                  <a:lnTo>
                    <a:pt x="11970" y="10612"/>
                  </a:lnTo>
                  <a:lnTo>
                    <a:pt x="11764" y="10792"/>
                  </a:lnTo>
                  <a:lnTo>
                    <a:pt x="11552" y="10982"/>
                  </a:lnTo>
                  <a:lnTo>
                    <a:pt x="11336" y="11179"/>
                  </a:lnTo>
                  <a:lnTo>
                    <a:pt x="10888" y="11582"/>
                  </a:lnTo>
                  <a:lnTo>
                    <a:pt x="10422" y="11982"/>
                  </a:lnTo>
                  <a:lnTo>
                    <a:pt x="10182" y="12174"/>
                  </a:lnTo>
                  <a:lnTo>
                    <a:pt x="9938" y="12357"/>
                  </a:lnTo>
                  <a:lnTo>
                    <a:pt x="9691" y="12531"/>
                  </a:lnTo>
                  <a:lnTo>
                    <a:pt x="9440" y="12690"/>
                  </a:lnTo>
                  <a:lnTo>
                    <a:pt x="9186" y="12833"/>
                  </a:lnTo>
                  <a:lnTo>
                    <a:pt x="8929" y="12956"/>
                  </a:lnTo>
                  <a:lnTo>
                    <a:pt x="8669" y="13059"/>
                  </a:lnTo>
                  <a:lnTo>
                    <a:pt x="8407" y="13138"/>
                  </a:lnTo>
                  <a:lnTo>
                    <a:pt x="7870" y="13256"/>
                  </a:lnTo>
                  <a:lnTo>
                    <a:pt x="7325" y="13357"/>
                  </a:lnTo>
                  <a:lnTo>
                    <a:pt x="6784" y="13458"/>
                  </a:lnTo>
                  <a:lnTo>
                    <a:pt x="6518" y="13513"/>
                  </a:lnTo>
                  <a:lnTo>
                    <a:pt x="6257" y="13575"/>
                  </a:lnTo>
                  <a:lnTo>
                    <a:pt x="6129" y="13589"/>
                  </a:lnTo>
                  <a:lnTo>
                    <a:pt x="5984" y="13595"/>
                  </a:lnTo>
                  <a:lnTo>
                    <a:pt x="5825" y="13593"/>
                  </a:lnTo>
                  <a:lnTo>
                    <a:pt x="5655" y="13584"/>
                  </a:lnTo>
                  <a:lnTo>
                    <a:pt x="5472" y="13566"/>
                  </a:lnTo>
                  <a:lnTo>
                    <a:pt x="5282" y="13543"/>
                  </a:lnTo>
                  <a:lnTo>
                    <a:pt x="4885" y="13479"/>
                  </a:lnTo>
                  <a:lnTo>
                    <a:pt x="4479" y="13391"/>
                  </a:lnTo>
                  <a:lnTo>
                    <a:pt x="4080" y="13285"/>
                  </a:lnTo>
                  <a:lnTo>
                    <a:pt x="3888" y="13226"/>
                  </a:lnTo>
                  <a:lnTo>
                    <a:pt x="3704" y="13162"/>
                  </a:lnTo>
                  <a:lnTo>
                    <a:pt x="3529" y="13097"/>
                  </a:lnTo>
                  <a:lnTo>
                    <a:pt x="3367" y="13028"/>
                  </a:lnTo>
                  <a:lnTo>
                    <a:pt x="3123" y="12916"/>
                  </a:lnTo>
                  <a:lnTo>
                    <a:pt x="2869" y="12803"/>
                  </a:lnTo>
                  <a:lnTo>
                    <a:pt x="2604" y="12677"/>
                  </a:lnTo>
                  <a:lnTo>
                    <a:pt x="2326" y="12528"/>
                  </a:lnTo>
                  <a:lnTo>
                    <a:pt x="2183" y="12440"/>
                  </a:lnTo>
                  <a:lnTo>
                    <a:pt x="2036" y="12343"/>
                  </a:lnTo>
                  <a:lnTo>
                    <a:pt x="1885" y="12234"/>
                  </a:lnTo>
                  <a:lnTo>
                    <a:pt x="1731" y="12112"/>
                  </a:lnTo>
                  <a:lnTo>
                    <a:pt x="1574" y="11976"/>
                  </a:lnTo>
                  <a:lnTo>
                    <a:pt x="1412" y="11824"/>
                  </a:lnTo>
                  <a:lnTo>
                    <a:pt x="1245" y="11654"/>
                  </a:lnTo>
                  <a:lnTo>
                    <a:pt x="1076" y="11465"/>
                  </a:lnTo>
                  <a:lnTo>
                    <a:pt x="1011" y="11420"/>
                  </a:lnTo>
                  <a:lnTo>
                    <a:pt x="934" y="11371"/>
                  </a:lnTo>
                  <a:lnTo>
                    <a:pt x="766" y="11265"/>
                  </a:lnTo>
                  <a:lnTo>
                    <a:pt x="684" y="11209"/>
                  </a:lnTo>
                  <a:lnTo>
                    <a:pt x="611" y="11152"/>
                  </a:lnTo>
                  <a:lnTo>
                    <a:pt x="552" y="11093"/>
                  </a:lnTo>
                  <a:lnTo>
                    <a:pt x="512" y="11035"/>
                  </a:lnTo>
                  <a:lnTo>
                    <a:pt x="620" y="11028"/>
                  </a:lnTo>
                  <a:lnTo>
                    <a:pt x="721" y="11011"/>
                  </a:lnTo>
                  <a:lnTo>
                    <a:pt x="812" y="10986"/>
                  </a:lnTo>
                  <a:lnTo>
                    <a:pt x="891" y="10948"/>
                  </a:lnTo>
                  <a:lnTo>
                    <a:pt x="958" y="10897"/>
                  </a:lnTo>
                  <a:lnTo>
                    <a:pt x="1009" y="10830"/>
                  </a:lnTo>
                  <a:lnTo>
                    <a:pt x="1043" y="10746"/>
                  </a:lnTo>
                  <a:lnTo>
                    <a:pt x="1061" y="10644"/>
                  </a:lnTo>
                  <a:lnTo>
                    <a:pt x="1212" y="10850"/>
                  </a:lnTo>
                  <a:lnTo>
                    <a:pt x="1362" y="11021"/>
                  </a:lnTo>
                  <a:lnTo>
                    <a:pt x="1502" y="11164"/>
                  </a:lnTo>
                  <a:lnTo>
                    <a:pt x="1565" y="11227"/>
                  </a:lnTo>
                  <a:lnTo>
                    <a:pt x="1622" y="11284"/>
                  </a:lnTo>
                  <a:lnTo>
                    <a:pt x="1774" y="11429"/>
                  </a:lnTo>
                  <a:lnTo>
                    <a:pt x="1933" y="11568"/>
                  </a:lnTo>
                  <a:lnTo>
                    <a:pt x="2099" y="11705"/>
                  </a:lnTo>
                  <a:lnTo>
                    <a:pt x="2273" y="11836"/>
                  </a:lnTo>
                  <a:lnTo>
                    <a:pt x="2454" y="11962"/>
                  </a:lnTo>
                  <a:lnTo>
                    <a:pt x="2640" y="12083"/>
                  </a:lnTo>
                  <a:lnTo>
                    <a:pt x="3030" y="12308"/>
                  </a:lnTo>
                  <a:lnTo>
                    <a:pt x="3440" y="12510"/>
                  </a:lnTo>
                  <a:lnTo>
                    <a:pt x="3866" y="12687"/>
                  </a:lnTo>
                  <a:lnTo>
                    <a:pt x="4306" y="12836"/>
                  </a:lnTo>
                  <a:lnTo>
                    <a:pt x="4755" y="12955"/>
                  </a:lnTo>
                  <a:lnTo>
                    <a:pt x="5211" y="13044"/>
                  </a:lnTo>
                  <a:lnTo>
                    <a:pt x="5670" y="13101"/>
                  </a:lnTo>
                  <a:lnTo>
                    <a:pt x="6130" y="13123"/>
                  </a:lnTo>
                  <a:lnTo>
                    <a:pt x="6586" y="13107"/>
                  </a:lnTo>
                  <a:lnTo>
                    <a:pt x="6813" y="13086"/>
                  </a:lnTo>
                  <a:lnTo>
                    <a:pt x="7036" y="13054"/>
                  </a:lnTo>
                  <a:lnTo>
                    <a:pt x="7258" y="13013"/>
                  </a:lnTo>
                  <a:lnTo>
                    <a:pt x="7477" y="12961"/>
                  </a:lnTo>
                  <a:lnTo>
                    <a:pt x="7692" y="12900"/>
                  </a:lnTo>
                  <a:lnTo>
                    <a:pt x="7905" y="12827"/>
                  </a:lnTo>
                  <a:lnTo>
                    <a:pt x="8112" y="12743"/>
                  </a:lnTo>
                  <a:lnTo>
                    <a:pt x="8316" y="12648"/>
                  </a:lnTo>
                  <a:lnTo>
                    <a:pt x="8437" y="12591"/>
                  </a:lnTo>
                  <a:lnTo>
                    <a:pt x="8580" y="12529"/>
                  </a:lnTo>
                  <a:lnTo>
                    <a:pt x="8742" y="12458"/>
                  </a:lnTo>
                  <a:lnTo>
                    <a:pt x="8925" y="12375"/>
                  </a:lnTo>
                  <a:lnTo>
                    <a:pt x="9126" y="12275"/>
                  </a:lnTo>
                  <a:lnTo>
                    <a:pt x="9347" y="12155"/>
                  </a:lnTo>
                  <a:lnTo>
                    <a:pt x="9466" y="12087"/>
                  </a:lnTo>
                  <a:lnTo>
                    <a:pt x="9588" y="12011"/>
                  </a:lnTo>
                  <a:lnTo>
                    <a:pt x="9716" y="11930"/>
                  </a:lnTo>
                  <a:lnTo>
                    <a:pt x="9848" y="11841"/>
                  </a:lnTo>
                  <a:lnTo>
                    <a:pt x="10017" y="11701"/>
                  </a:lnTo>
                  <a:lnTo>
                    <a:pt x="10190" y="11548"/>
                  </a:lnTo>
                  <a:lnTo>
                    <a:pt x="10539" y="11213"/>
                  </a:lnTo>
                  <a:lnTo>
                    <a:pt x="10882" y="10860"/>
                  </a:lnTo>
                  <a:lnTo>
                    <a:pt x="11046" y="10686"/>
                  </a:lnTo>
                  <a:lnTo>
                    <a:pt x="11205" y="10514"/>
                  </a:lnTo>
                  <a:lnTo>
                    <a:pt x="11354" y="10352"/>
                  </a:lnTo>
                  <a:lnTo>
                    <a:pt x="11494" y="10200"/>
                  </a:lnTo>
                  <a:lnTo>
                    <a:pt x="11622" y="10061"/>
                  </a:lnTo>
                  <a:lnTo>
                    <a:pt x="11737" y="9940"/>
                  </a:lnTo>
                  <a:lnTo>
                    <a:pt x="11836" y="9838"/>
                  </a:lnTo>
                  <a:lnTo>
                    <a:pt x="11918" y="9759"/>
                  </a:lnTo>
                  <a:lnTo>
                    <a:pt x="11952" y="9730"/>
                  </a:lnTo>
                  <a:lnTo>
                    <a:pt x="11981" y="9706"/>
                  </a:lnTo>
                  <a:lnTo>
                    <a:pt x="12005" y="9691"/>
                  </a:lnTo>
                  <a:lnTo>
                    <a:pt x="12025" y="9683"/>
                  </a:lnTo>
                  <a:lnTo>
                    <a:pt x="12083" y="9685"/>
                  </a:lnTo>
                  <a:lnTo>
                    <a:pt x="12154" y="9696"/>
                  </a:lnTo>
                  <a:lnTo>
                    <a:pt x="12239" y="9715"/>
                  </a:lnTo>
                  <a:lnTo>
                    <a:pt x="12335" y="9742"/>
                  </a:lnTo>
                  <a:lnTo>
                    <a:pt x="12439" y="9773"/>
                  </a:lnTo>
                  <a:lnTo>
                    <a:pt x="12551" y="9810"/>
                  </a:lnTo>
                  <a:lnTo>
                    <a:pt x="12792" y="9891"/>
                  </a:lnTo>
                  <a:lnTo>
                    <a:pt x="13044" y="9972"/>
                  </a:lnTo>
                  <a:lnTo>
                    <a:pt x="13295" y="10046"/>
                  </a:lnTo>
                  <a:lnTo>
                    <a:pt x="13417" y="10076"/>
                  </a:lnTo>
                  <a:lnTo>
                    <a:pt x="13532" y="10101"/>
                  </a:lnTo>
                  <a:lnTo>
                    <a:pt x="13642" y="10117"/>
                  </a:lnTo>
                  <a:lnTo>
                    <a:pt x="13743" y="10125"/>
                  </a:lnTo>
                  <a:lnTo>
                    <a:pt x="13793" y="9929"/>
                  </a:lnTo>
                  <a:lnTo>
                    <a:pt x="13843" y="9746"/>
                  </a:lnTo>
                  <a:lnTo>
                    <a:pt x="13891" y="9577"/>
                  </a:lnTo>
                  <a:lnTo>
                    <a:pt x="13936" y="9421"/>
                  </a:lnTo>
                  <a:lnTo>
                    <a:pt x="13980" y="9278"/>
                  </a:lnTo>
                  <a:lnTo>
                    <a:pt x="14020" y="9148"/>
                  </a:lnTo>
                  <a:lnTo>
                    <a:pt x="14055" y="9028"/>
                  </a:lnTo>
                  <a:lnTo>
                    <a:pt x="14088" y="8920"/>
                  </a:lnTo>
                  <a:lnTo>
                    <a:pt x="14116" y="8823"/>
                  </a:lnTo>
                  <a:lnTo>
                    <a:pt x="14139" y="8736"/>
                  </a:lnTo>
                  <a:lnTo>
                    <a:pt x="14156" y="8658"/>
                  </a:lnTo>
                  <a:lnTo>
                    <a:pt x="14168" y="8590"/>
                  </a:lnTo>
                  <a:lnTo>
                    <a:pt x="14172" y="8529"/>
                  </a:lnTo>
                  <a:lnTo>
                    <a:pt x="14170" y="8477"/>
                  </a:lnTo>
                  <a:lnTo>
                    <a:pt x="14160" y="8432"/>
                  </a:lnTo>
                  <a:lnTo>
                    <a:pt x="14142" y="8394"/>
                  </a:lnTo>
                  <a:lnTo>
                    <a:pt x="13989" y="8367"/>
                  </a:lnTo>
                  <a:lnTo>
                    <a:pt x="13821" y="8342"/>
                  </a:lnTo>
                  <a:lnTo>
                    <a:pt x="13636" y="8312"/>
                  </a:lnTo>
                  <a:lnTo>
                    <a:pt x="13436" y="8275"/>
                  </a:lnTo>
                  <a:lnTo>
                    <a:pt x="13220" y="8225"/>
                  </a:lnTo>
                  <a:lnTo>
                    <a:pt x="12988" y="8159"/>
                  </a:lnTo>
                  <a:lnTo>
                    <a:pt x="12741" y="8071"/>
                  </a:lnTo>
                  <a:lnTo>
                    <a:pt x="12478" y="7957"/>
                  </a:lnTo>
                  <a:lnTo>
                    <a:pt x="12426" y="7875"/>
                  </a:lnTo>
                  <a:lnTo>
                    <a:pt x="12384" y="7784"/>
                  </a:lnTo>
                  <a:lnTo>
                    <a:pt x="12350" y="7682"/>
                  </a:lnTo>
                  <a:lnTo>
                    <a:pt x="12324" y="7570"/>
                  </a:lnTo>
                  <a:lnTo>
                    <a:pt x="12301" y="7446"/>
                  </a:lnTo>
                  <a:lnTo>
                    <a:pt x="12284" y="7310"/>
                  </a:lnTo>
                  <a:lnTo>
                    <a:pt x="12268" y="7161"/>
                  </a:lnTo>
                  <a:lnTo>
                    <a:pt x="12251" y="6998"/>
                  </a:lnTo>
                  <a:lnTo>
                    <a:pt x="12178" y="6584"/>
                  </a:lnTo>
                  <a:lnTo>
                    <a:pt x="12093" y="6175"/>
                  </a:lnTo>
                  <a:lnTo>
                    <a:pt x="11998" y="5772"/>
                  </a:lnTo>
                  <a:lnTo>
                    <a:pt x="11891" y="5375"/>
                  </a:lnTo>
                  <a:lnTo>
                    <a:pt x="11771" y="4984"/>
                  </a:lnTo>
                  <a:lnTo>
                    <a:pt x="11635" y="4603"/>
                  </a:lnTo>
                  <a:lnTo>
                    <a:pt x="11485" y="4230"/>
                  </a:lnTo>
                  <a:lnTo>
                    <a:pt x="11317" y="3868"/>
                  </a:lnTo>
                  <a:lnTo>
                    <a:pt x="11131" y="3517"/>
                  </a:lnTo>
                  <a:lnTo>
                    <a:pt x="10926" y="3177"/>
                  </a:lnTo>
                  <a:lnTo>
                    <a:pt x="10701" y="2852"/>
                  </a:lnTo>
                  <a:lnTo>
                    <a:pt x="10454" y="2538"/>
                  </a:lnTo>
                  <a:lnTo>
                    <a:pt x="10185" y="2241"/>
                  </a:lnTo>
                  <a:lnTo>
                    <a:pt x="9892" y="1960"/>
                  </a:lnTo>
                  <a:lnTo>
                    <a:pt x="9575" y="1694"/>
                  </a:lnTo>
                  <a:lnTo>
                    <a:pt x="9407" y="1569"/>
                  </a:lnTo>
                  <a:lnTo>
                    <a:pt x="9231" y="1447"/>
                  </a:lnTo>
                  <a:lnTo>
                    <a:pt x="9050" y="1331"/>
                  </a:lnTo>
                  <a:lnTo>
                    <a:pt x="8860" y="1219"/>
                  </a:lnTo>
                  <a:lnTo>
                    <a:pt x="8661" y="1111"/>
                  </a:lnTo>
                  <a:lnTo>
                    <a:pt x="8452" y="1008"/>
                  </a:lnTo>
                  <a:lnTo>
                    <a:pt x="8238" y="911"/>
                  </a:lnTo>
                  <a:lnTo>
                    <a:pt x="8017" y="821"/>
                  </a:lnTo>
                  <a:lnTo>
                    <a:pt x="7790" y="738"/>
                  </a:lnTo>
                  <a:lnTo>
                    <a:pt x="7559" y="664"/>
                  </a:lnTo>
                  <a:lnTo>
                    <a:pt x="7323" y="599"/>
                  </a:lnTo>
                  <a:lnTo>
                    <a:pt x="7083" y="544"/>
                  </a:lnTo>
                  <a:lnTo>
                    <a:pt x="6841" y="501"/>
                  </a:lnTo>
                  <a:lnTo>
                    <a:pt x="6598" y="469"/>
                  </a:lnTo>
                  <a:lnTo>
                    <a:pt x="6354" y="450"/>
                  </a:lnTo>
                  <a:lnTo>
                    <a:pt x="6109" y="444"/>
                  </a:lnTo>
                  <a:lnTo>
                    <a:pt x="5865" y="453"/>
                  </a:lnTo>
                  <a:lnTo>
                    <a:pt x="5622" y="477"/>
                  </a:lnTo>
                  <a:lnTo>
                    <a:pt x="5335" y="523"/>
                  </a:lnTo>
                  <a:lnTo>
                    <a:pt x="5053" y="586"/>
                  </a:lnTo>
                  <a:lnTo>
                    <a:pt x="4775" y="664"/>
                  </a:lnTo>
                  <a:lnTo>
                    <a:pt x="4504" y="755"/>
                  </a:lnTo>
                  <a:lnTo>
                    <a:pt x="4238" y="859"/>
                  </a:lnTo>
                  <a:lnTo>
                    <a:pt x="3981" y="971"/>
                  </a:lnTo>
                  <a:lnTo>
                    <a:pt x="3733" y="1093"/>
                  </a:lnTo>
                  <a:lnTo>
                    <a:pt x="3494" y="1221"/>
                  </a:lnTo>
                  <a:lnTo>
                    <a:pt x="3266" y="1356"/>
                  </a:lnTo>
                  <a:lnTo>
                    <a:pt x="3048" y="1493"/>
                  </a:lnTo>
                  <a:lnTo>
                    <a:pt x="2844" y="1633"/>
                  </a:lnTo>
                  <a:lnTo>
                    <a:pt x="2653" y="1773"/>
                  </a:lnTo>
                  <a:lnTo>
                    <a:pt x="2476" y="1913"/>
                  </a:lnTo>
                  <a:lnTo>
                    <a:pt x="2314" y="2049"/>
                  </a:lnTo>
                  <a:lnTo>
                    <a:pt x="2168" y="2182"/>
                  </a:lnTo>
                  <a:lnTo>
                    <a:pt x="2039" y="2309"/>
                  </a:lnTo>
                  <a:lnTo>
                    <a:pt x="1811" y="2514"/>
                  </a:lnTo>
                  <a:lnTo>
                    <a:pt x="1594" y="2737"/>
                  </a:lnTo>
                  <a:lnTo>
                    <a:pt x="1390" y="2972"/>
                  </a:lnTo>
                  <a:lnTo>
                    <a:pt x="1196" y="3215"/>
                  </a:lnTo>
                  <a:lnTo>
                    <a:pt x="831" y="3707"/>
                  </a:lnTo>
                  <a:lnTo>
                    <a:pt x="658" y="3946"/>
                  </a:lnTo>
                  <a:lnTo>
                    <a:pt x="489" y="4177"/>
                  </a:lnTo>
                  <a:lnTo>
                    <a:pt x="484" y="4151"/>
                  </a:lnTo>
                  <a:lnTo>
                    <a:pt x="471" y="4133"/>
                  </a:lnTo>
                  <a:lnTo>
                    <a:pt x="451" y="4122"/>
                  </a:lnTo>
                  <a:lnTo>
                    <a:pt x="423" y="4118"/>
                  </a:lnTo>
                  <a:lnTo>
                    <a:pt x="355" y="4125"/>
                  </a:lnTo>
                  <a:lnTo>
                    <a:pt x="273" y="4143"/>
                  </a:lnTo>
                  <a:lnTo>
                    <a:pt x="188" y="4165"/>
                  </a:lnTo>
                  <a:lnTo>
                    <a:pt x="109" y="4180"/>
                  </a:lnTo>
                  <a:lnTo>
                    <a:pt x="42" y="4181"/>
                  </a:lnTo>
                  <a:lnTo>
                    <a:pt x="18" y="4174"/>
                  </a:lnTo>
                  <a:lnTo>
                    <a:pt x="0" y="4159"/>
                  </a:lnTo>
                  <a:close/>
                </a:path>
              </a:pathLst>
            </a:custGeom>
            <a:solidFill>
              <a:srgbClr val="FFBA7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07" name="Freeform 5407"/>
            <p:cNvSpPr>
              <a:spLocks/>
            </p:cNvSpPr>
            <p:nvPr/>
          </p:nvSpPr>
          <p:spPr bwMode="auto">
            <a:xfrm>
              <a:off x="159" y="109"/>
              <a:ext cx="1429" cy="1360"/>
            </a:xfrm>
            <a:custGeom>
              <a:avLst/>
              <a:gdLst>
                <a:gd name="T0" fmla="*/ 224 w 14290"/>
                <a:gd name="T1" fmla="*/ 3782 h 13595"/>
                <a:gd name="T2" fmla="*/ 1049 w 14290"/>
                <a:gd name="T3" fmla="*/ 2724 h 13595"/>
                <a:gd name="T4" fmla="*/ 2607 w 14290"/>
                <a:gd name="T5" fmla="*/ 1195 h 13595"/>
                <a:gd name="T6" fmla="*/ 4187 w 14290"/>
                <a:gd name="T7" fmla="*/ 336 h 13595"/>
                <a:gd name="T8" fmla="*/ 5670 w 14290"/>
                <a:gd name="T9" fmla="*/ 17 h 13595"/>
                <a:gd name="T10" fmla="*/ 7041 w 14290"/>
                <a:gd name="T11" fmla="*/ 83 h 13595"/>
                <a:gd name="T12" fmla="*/ 8849 w 14290"/>
                <a:gd name="T13" fmla="*/ 715 h 13595"/>
                <a:gd name="T14" fmla="*/ 10690 w 14290"/>
                <a:gd name="T15" fmla="*/ 2112 h 13595"/>
                <a:gd name="T16" fmla="*/ 11984 w 14290"/>
                <a:gd name="T17" fmla="*/ 3967 h 13595"/>
                <a:gd name="T18" fmla="*/ 12782 w 14290"/>
                <a:gd name="T19" fmla="*/ 6309 h 13595"/>
                <a:gd name="T20" fmla="*/ 13220 w 14290"/>
                <a:gd name="T21" fmla="*/ 7415 h 13595"/>
                <a:gd name="T22" fmla="*/ 14131 w 14290"/>
                <a:gd name="T23" fmla="*/ 7686 h 13595"/>
                <a:gd name="T24" fmla="*/ 14273 w 14290"/>
                <a:gd name="T25" fmla="*/ 8449 h 13595"/>
                <a:gd name="T26" fmla="*/ 13928 w 14290"/>
                <a:gd name="T27" fmla="*/ 9988 h 13595"/>
                <a:gd name="T28" fmla="*/ 13472 w 14290"/>
                <a:gd name="T29" fmla="*/ 10653 h 13595"/>
                <a:gd name="T30" fmla="*/ 12472 w 14290"/>
                <a:gd name="T31" fmla="*/ 10412 h 13595"/>
                <a:gd name="T32" fmla="*/ 11970 w 14290"/>
                <a:gd name="T33" fmla="*/ 10612 h 13595"/>
                <a:gd name="T34" fmla="*/ 10182 w 14290"/>
                <a:gd name="T35" fmla="*/ 12174 h 13595"/>
                <a:gd name="T36" fmla="*/ 8669 w 14290"/>
                <a:gd name="T37" fmla="*/ 13059 h 13595"/>
                <a:gd name="T38" fmla="*/ 6257 w 14290"/>
                <a:gd name="T39" fmla="*/ 13575 h 13595"/>
                <a:gd name="T40" fmla="*/ 5282 w 14290"/>
                <a:gd name="T41" fmla="*/ 13543 h 13595"/>
                <a:gd name="T42" fmla="*/ 3529 w 14290"/>
                <a:gd name="T43" fmla="*/ 13097 h 13595"/>
                <a:gd name="T44" fmla="*/ 2183 w 14290"/>
                <a:gd name="T45" fmla="*/ 12440 h 13595"/>
                <a:gd name="T46" fmla="*/ 1245 w 14290"/>
                <a:gd name="T47" fmla="*/ 11654 h 13595"/>
                <a:gd name="T48" fmla="*/ 611 w 14290"/>
                <a:gd name="T49" fmla="*/ 11152 h 13595"/>
                <a:gd name="T50" fmla="*/ 891 w 14290"/>
                <a:gd name="T51" fmla="*/ 10948 h 13595"/>
                <a:gd name="T52" fmla="*/ 1362 w 14290"/>
                <a:gd name="T53" fmla="*/ 11021 h 13595"/>
                <a:gd name="T54" fmla="*/ 2099 w 14290"/>
                <a:gd name="T55" fmla="*/ 11705 h 13595"/>
                <a:gd name="T56" fmla="*/ 3866 w 14290"/>
                <a:gd name="T57" fmla="*/ 12687 h 13595"/>
                <a:gd name="T58" fmla="*/ 6586 w 14290"/>
                <a:gd name="T59" fmla="*/ 13107 h 13595"/>
                <a:gd name="T60" fmla="*/ 7905 w 14290"/>
                <a:gd name="T61" fmla="*/ 12827 h 13595"/>
                <a:gd name="T62" fmla="*/ 8925 w 14290"/>
                <a:gd name="T63" fmla="*/ 12375 h 13595"/>
                <a:gd name="T64" fmla="*/ 9848 w 14290"/>
                <a:gd name="T65" fmla="*/ 11841 h 13595"/>
                <a:gd name="T66" fmla="*/ 11205 w 14290"/>
                <a:gd name="T67" fmla="*/ 10514 h 13595"/>
                <a:gd name="T68" fmla="*/ 11918 w 14290"/>
                <a:gd name="T69" fmla="*/ 9759 h 13595"/>
                <a:gd name="T70" fmla="*/ 12154 w 14290"/>
                <a:gd name="T71" fmla="*/ 9696 h 13595"/>
                <a:gd name="T72" fmla="*/ 13044 w 14290"/>
                <a:gd name="T73" fmla="*/ 9972 h 13595"/>
                <a:gd name="T74" fmla="*/ 13793 w 14290"/>
                <a:gd name="T75" fmla="*/ 9929 h 13595"/>
                <a:gd name="T76" fmla="*/ 14055 w 14290"/>
                <a:gd name="T77" fmla="*/ 9028 h 13595"/>
                <a:gd name="T78" fmla="*/ 14172 w 14290"/>
                <a:gd name="T79" fmla="*/ 8529 h 13595"/>
                <a:gd name="T80" fmla="*/ 13636 w 14290"/>
                <a:gd name="T81" fmla="*/ 8312 h 13595"/>
                <a:gd name="T82" fmla="*/ 12426 w 14290"/>
                <a:gd name="T83" fmla="*/ 7875 h 13595"/>
                <a:gd name="T84" fmla="*/ 12268 w 14290"/>
                <a:gd name="T85" fmla="*/ 7161 h 13595"/>
                <a:gd name="T86" fmla="*/ 11771 w 14290"/>
                <a:gd name="T87" fmla="*/ 4984 h 13595"/>
                <a:gd name="T88" fmla="*/ 10701 w 14290"/>
                <a:gd name="T89" fmla="*/ 2852 h 13595"/>
                <a:gd name="T90" fmla="*/ 9231 w 14290"/>
                <a:gd name="T91" fmla="*/ 1447 h 13595"/>
                <a:gd name="T92" fmla="*/ 8017 w 14290"/>
                <a:gd name="T93" fmla="*/ 821 h 13595"/>
                <a:gd name="T94" fmla="*/ 6598 w 14290"/>
                <a:gd name="T95" fmla="*/ 469 h 13595"/>
                <a:gd name="T96" fmla="*/ 5053 w 14290"/>
                <a:gd name="T97" fmla="*/ 586 h 13595"/>
                <a:gd name="T98" fmla="*/ 3494 w 14290"/>
                <a:gd name="T99" fmla="*/ 1221 h 13595"/>
                <a:gd name="T100" fmla="*/ 2314 w 14290"/>
                <a:gd name="T101" fmla="*/ 2049 h 13595"/>
                <a:gd name="T102" fmla="*/ 1196 w 14290"/>
                <a:gd name="T103" fmla="*/ 3215 h 13595"/>
                <a:gd name="T104" fmla="*/ 451 w 14290"/>
                <a:gd name="T105" fmla="*/ 4122 h 13595"/>
                <a:gd name="T106" fmla="*/ 42 w 14290"/>
                <a:gd name="T107" fmla="*/ 4181 h 1359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4290"/>
                <a:gd name="T163" fmla="*/ 0 h 13595"/>
                <a:gd name="T164" fmla="*/ 14290 w 14290"/>
                <a:gd name="T165" fmla="*/ 13595 h 1359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4290" h="13595">
                  <a:moveTo>
                    <a:pt x="0" y="4159"/>
                  </a:moveTo>
                  <a:lnTo>
                    <a:pt x="28" y="4101"/>
                  </a:lnTo>
                  <a:lnTo>
                    <a:pt x="65" y="4033"/>
                  </a:lnTo>
                  <a:lnTo>
                    <a:pt x="111" y="3958"/>
                  </a:lnTo>
                  <a:lnTo>
                    <a:pt x="164" y="3873"/>
                  </a:lnTo>
                  <a:lnTo>
                    <a:pt x="224" y="3782"/>
                  </a:lnTo>
                  <a:lnTo>
                    <a:pt x="292" y="3684"/>
                  </a:lnTo>
                  <a:lnTo>
                    <a:pt x="367" y="3580"/>
                  </a:lnTo>
                  <a:lnTo>
                    <a:pt x="447" y="3470"/>
                  </a:lnTo>
                  <a:lnTo>
                    <a:pt x="628" y="3235"/>
                  </a:lnTo>
                  <a:lnTo>
                    <a:pt x="829" y="2985"/>
                  </a:lnTo>
                  <a:lnTo>
                    <a:pt x="1049" y="2724"/>
                  </a:lnTo>
                  <a:lnTo>
                    <a:pt x="1286" y="2457"/>
                  </a:lnTo>
                  <a:lnTo>
                    <a:pt x="1535" y="2188"/>
                  </a:lnTo>
                  <a:lnTo>
                    <a:pt x="1794" y="1924"/>
                  </a:lnTo>
                  <a:lnTo>
                    <a:pt x="2062" y="1667"/>
                  </a:lnTo>
                  <a:lnTo>
                    <a:pt x="2333" y="1422"/>
                  </a:lnTo>
                  <a:lnTo>
                    <a:pt x="2607" y="1195"/>
                  </a:lnTo>
                  <a:lnTo>
                    <a:pt x="2879" y="991"/>
                  </a:lnTo>
                  <a:lnTo>
                    <a:pt x="3147" y="814"/>
                  </a:lnTo>
                  <a:lnTo>
                    <a:pt x="3409" y="667"/>
                  </a:lnTo>
                  <a:lnTo>
                    <a:pt x="3671" y="543"/>
                  </a:lnTo>
                  <a:lnTo>
                    <a:pt x="3930" y="432"/>
                  </a:lnTo>
                  <a:lnTo>
                    <a:pt x="4187" y="336"/>
                  </a:lnTo>
                  <a:lnTo>
                    <a:pt x="4441" y="251"/>
                  </a:lnTo>
                  <a:lnTo>
                    <a:pt x="4692" y="181"/>
                  </a:lnTo>
                  <a:lnTo>
                    <a:pt x="4941" y="122"/>
                  </a:lnTo>
                  <a:lnTo>
                    <a:pt x="5187" y="76"/>
                  </a:lnTo>
                  <a:lnTo>
                    <a:pt x="5430" y="40"/>
                  </a:lnTo>
                  <a:lnTo>
                    <a:pt x="5670" y="17"/>
                  </a:lnTo>
                  <a:lnTo>
                    <a:pt x="5907" y="3"/>
                  </a:lnTo>
                  <a:lnTo>
                    <a:pt x="6140" y="0"/>
                  </a:lnTo>
                  <a:lnTo>
                    <a:pt x="6370" y="6"/>
                  </a:lnTo>
                  <a:lnTo>
                    <a:pt x="6597" y="24"/>
                  </a:lnTo>
                  <a:lnTo>
                    <a:pt x="6821" y="48"/>
                  </a:lnTo>
                  <a:lnTo>
                    <a:pt x="7041" y="83"/>
                  </a:lnTo>
                  <a:lnTo>
                    <a:pt x="7258" y="125"/>
                  </a:lnTo>
                  <a:lnTo>
                    <a:pt x="7470" y="176"/>
                  </a:lnTo>
                  <a:lnTo>
                    <a:pt x="7679" y="234"/>
                  </a:lnTo>
                  <a:lnTo>
                    <a:pt x="8085" y="370"/>
                  </a:lnTo>
                  <a:lnTo>
                    <a:pt x="8476" y="532"/>
                  </a:lnTo>
                  <a:lnTo>
                    <a:pt x="8849" y="715"/>
                  </a:lnTo>
                  <a:lnTo>
                    <a:pt x="9207" y="917"/>
                  </a:lnTo>
                  <a:lnTo>
                    <a:pt x="9544" y="1134"/>
                  </a:lnTo>
                  <a:lnTo>
                    <a:pt x="9865" y="1364"/>
                  </a:lnTo>
                  <a:lnTo>
                    <a:pt x="10166" y="1601"/>
                  </a:lnTo>
                  <a:lnTo>
                    <a:pt x="10431" y="1847"/>
                  </a:lnTo>
                  <a:lnTo>
                    <a:pt x="10690" y="2112"/>
                  </a:lnTo>
                  <a:lnTo>
                    <a:pt x="10940" y="2393"/>
                  </a:lnTo>
                  <a:lnTo>
                    <a:pt x="11179" y="2689"/>
                  </a:lnTo>
                  <a:lnTo>
                    <a:pt x="11404" y="2997"/>
                  </a:lnTo>
                  <a:lnTo>
                    <a:pt x="11615" y="3314"/>
                  </a:lnTo>
                  <a:lnTo>
                    <a:pt x="11809" y="3638"/>
                  </a:lnTo>
                  <a:lnTo>
                    <a:pt x="11984" y="3967"/>
                  </a:lnTo>
                  <a:lnTo>
                    <a:pt x="12164" y="4352"/>
                  </a:lnTo>
                  <a:lnTo>
                    <a:pt x="12320" y="4734"/>
                  </a:lnTo>
                  <a:lnTo>
                    <a:pt x="12455" y="5118"/>
                  </a:lnTo>
                  <a:lnTo>
                    <a:pt x="12575" y="5506"/>
                  </a:lnTo>
                  <a:lnTo>
                    <a:pt x="12682" y="5902"/>
                  </a:lnTo>
                  <a:lnTo>
                    <a:pt x="12782" y="6309"/>
                  </a:lnTo>
                  <a:lnTo>
                    <a:pt x="12878" y="6730"/>
                  </a:lnTo>
                  <a:lnTo>
                    <a:pt x="12974" y="7170"/>
                  </a:lnTo>
                  <a:lnTo>
                    <a:pt x="13018" y="7242"/>
                  </a:lnTo>
                  <a:lnTo>
                    <a:pt x="13075" y="7306"/>
                  </a:lnTo>
                  <a:lnTo>
                    <a:pt x="13142" y="7363"/>
                  </a:lnTo>
                  <a:lnTo>
                    <a:pt x="13220" y="7415"/>
                  </a:lnTo>
                  <a:lnTo>
                    <a:pt x="13304" y="7462"/>
                  </a:lnTo>
                  <a:lnTo>
                    <a:pt x="13395" y="7503"/>
                  </a:lnTo>
                  <a:lnTo>
                    <a:pt x="13587" y="7570"/>
                  </a:lnTo>
                  <a:lnTo>
                    <a:pt x="13783" y="7621"/>
                  </a:lnTo>
                  <a:lnTo>
                    <a:pt x="13969" y="7659"/>
                  </a:lnTo>
                  <a:lnTo>
                    <a:pt x="14131" y="7686"/>
                  </a:lnTo>
                  <a:lnTo>
                    <a:pt x="14198" y="7696"/>
                  </a:lnTo>
                  <a:lnTo>
                    <a:pt x="14255" y="7705"/>
                  </a:lnTo>
                  <a:lnTo>
                    <a:pt x="14280" y="7864"/>
                  </a:lnTo>
                  <a:lnTo>
                    <a:pt x="14290" y="8043"/>
                  </a:lnTo>
                  <a:lnTo>
                    <a:pt x="14287" y="8239"/>
                  </a:lnTo>
                  <a:lnTo>
                    <a:pt x="14273" y="8449"/>
                  </a:lnTo>
                  <a:lnTo>
                    <a:pt x="14247" y="8667"/>
                  </a:lnTo>
                  <a:lnTo>
                    <a:pt x="14213" y="8893"/>
                  </a:lnTo>
                  <a:lnTo>
                    <a:pt x="14117" y="9348"/>
                  </a:lnTo>
                  <a:lnTo>
                    <a:pt x="14060" y="9570"/>
                  </a:lnTo>
                  <a:lnTo>
                    <a:pt x="13995" y="9785"/>
                  </a:lnTo>
                  <a:lnTo>
                    <a:pt x="13928" y="9988"/>
                  </a:lnTo>
                  <a:lnTo>
                    <a:pt x="13856" y="10174"/>
                  </a:lnTo>
                  <a:lnTo>
                    <a:pt x="13782" y="10343"/>
                  </a:lnTo>
                  <a:lnTo>
                    <a:pt x="13707" y="10489"/>
                  </a:lnTo>
                  <a:lnTo>
                    <a:pt x="13632" y="10608"/>
                  </a:lnTo>
                  <a:lnTo>
                    <a:pt x="13558" y="10698"/>
                  </a:lnTo>
                  <a:lnTo>
                    <a:pt x="13472" y="10653"/>
                  </a:lnTo>
                  <a:lnTo>
                    <a:pt x="13379" y="10610"/>
                  </a:lnTo>
                  <a:lnTo>
                    <a:pt x="13179" y="10539"/>
                  </a:lnTo>
                  <a:lnTo>
                    <a:pt x="12968" y="10483"/>
                  </a:lnTo>
                  <a:lnTo>
                    <a:pt x="12758" y="10442"/>
                  </a:lnTo>
                  <a:lnTo>
                    <a:pt x="12562" y="10417"/>
                  </a:lnTo>
                  <a:lnTo>
                    <a:pt x="12472" y="10412"/>
                  </a:lnTo>
                  <a:lnTo>
                    <a:pt x="12390" y="10410"/>
                  </a:lnTo>
                  <a:lnTo>
                    <a:pt x="12318" y="10412"/>
                  </a:lnTo>
                  <a:lnTo>
                    <a:pt x="12255" y="10418"/>
                  </a:lnTo>
                  <a:lnTo>
                    <a:pt x="12205" y="10430"/>
                  </a:lnTo>
                  <a:lnTo>
                    <a:pt x="12170" y="10444"/>
                  </a:lnTo>
                  <a:lnTo>
                    <a:pt x="11970" y="10612"/>
                  </a:lnTo>
                  <a:lnTo>
                    <a:pt x="11764" y="10792"/>
                  </a:lnTo>
                  <a:lnTo>
                    <a:pt x="11552" y="10982"/>
                  </a:lnTo>
                  <a:lnTo>
                    <a:pt x="11336" y="11179"/>
                  </a:lnTo>
                  <a:lnTo>
                    <a:pt x="10888" y="11582"/>
                  </a:lnTo>
                  <a:lnTo>
                    <a:pt x="10422" y="11982"/>
                  </a:lnTo>
                  <a:lnTo>
                    <a:pt x="10182" y="12174"/>
                  </a:lnTo>
                  <a:lnTo>
                    <a:pt x="9938" y="12357"/>
                  </a:lnTo>
                  <a:lnTo>
                    <a:pt x="9691" y="12531"/>
                  </a:lnTo>
                  <a:lnTo>
                    <a:pt x="9440" y="12690"/>
                  </a:lnTo>
                  <a:lnTo>
                    <a:pt x="9186" y="12833"/>
                  </a:lnTo>
                  <a:lnTo>
                    <a:pt x="8929" y="12956"/>
                  </a:lnTo>
                  <a:lnTo>
                    <a:pt x="8669" y="13059"/>
                  </a:lnTo>
                  <a:lnTo>
                    <a:pt x="8407" y="13138"/>
                  </a:lnTo>
                  <a:lnTo>
                    <a:pt x="7870" y="13256"/>
                  </a:lnTo>
                  <a:lnTo>
                    <a:pt x="7325" y="13357"/>
                  </a:lnTo>
                  <a:lnTo>
                    <a:pt x="6784" y="13458"/>
                  </a:lnTo>
                  <a:lnTo>
                    <a:pt x="6518" y="13513"/>
                  </a:lnTo>
                  <a:lnTo>
                    <a:pt x="6257" y="13575"/>
                  </a:lnTo>
                  <a:lnTo>
                    <a:pt x="6129" y="13589"/>
                  </a:lnTo>
                  <a:lnTo>
                    <a:pt x="5984" y="13595"/>
                  </a:lnTo>
                  <a:lnTo>
                    <a:pt x="5825" y="13593"/>
                  </a:lnTo>
                  <a:lnTo>
                    <a:pt x="5655" y="13584"/>
                  </a:lnTo>
                  <a:lnTo>
                    <a:pt x="5472" y="13566"/>
                  </a:lnTo>
                  <a:lnTo>
                    <a:pt x="5282" y="13543"/>
                  </a:lnTo>
                  <a:lnTo>
                    <a:pt x="4885" y="13479"/>
                  </a:lnTo>
                  <a:lnTo>
                    <a:pt x="4479" y="13391"/>
                  </a:lnTo>
                  <a:lnTo>
                    <a:pt x="4080" y="13285"/>
                  </a:lnTo>
                  <a:lnTo>
                    <a:pt x="3888" y="13226"/>
                  </a:lnTo>
                  <a:lnTo>
                    <a:pt x="3704" y="13162"/>
                  </a:lnTo>
                  <a:lnTo>
                    <a:pt x="3529" y="13097"/>
                  </a:lnTo>
                  <a:lnTo>
                    <a:pt x="3367" y="13028"/>
                  </a:lnTo>
                  <a:lnTo>
                    <a:pt x="3123" y="12916"/>
                  </a:lnTo>
                  <a:lnTo>
                    <a:pt x="2869" y="12803"/>
                  </a:lnTo>
                  <a:lnTo>
                    <a:pt x="2604" y="12677"/>
                  </a:lnTo>
                  <a:lnTo>
                    <a:pt x="2326" y="12528"/>
                  </a:lnTo>
                  <a:lnTo>
                    <a:pt x="2183" y="12440"/>
                  </a:lnTo>
                  <a:lnTo>
                    <a:pt x="2036" y="12343"/>
                  </a:lnTo>
                  <a:lnTo>
                    <a:pt x="1885" y="12234"/>
                  </a:lnTo>
                  <a:lnTo>
                    <a:pt x="1731" y="12112"/>
                  </a:lnTo>
                  <a:lnTo>
                    <a:pt x="1574" y="11976"/>
                  </a:lnTo>
                  <a:lnTo>
                    <a:pt x="1412" y="11824"/>
                  </a:lnTo>
                  <a:lnTo>
                    <a:pt x="1245" y="11654"/>
                  </a:lnTo>
                  <a:lnTo>
                    <a:pt x="1076" y="11465"/>
                  </a:lnTo>
                  <a:lnTo>
                    <a:pt x="1011" y="11420"/>
                  </a:lnTo>
                  <a:lnTo>
                    <a:pt x="934" y="11371"/>
                  </a:lnTo>
                  <a:lnTo>
                    <a:pt x="766" y="11265"/>
                  </a:lnTo>
                  <a:lnTo>
                    <a:pt x="684" y="11209"/>
                  </a:lnTo>
                  <a:lnTo>
                    <a:pt x="611" y="11152"/>
                  </a:lnTo>
                  <a:lnTo>
                    <a:pt x="552" y="11093"/>
                  </a:lnTo>
                  <a:lnTo>
                    <a:pt x="512" y="11035"/>
                  </a:lnTo>
                  <a:lnTo>
                    <a:pt x="620" y="11028"/>
                  </a:lnTo>
                  <a:lnTo>
                    <a:pt x="721" y="11011"/>
                  </a:lnTo>
                  <a:lnTo>
                    <a:pt x="812" y="10986"/>
                  </a:lnTo>
                  <a:lnTo>
                    <a:pt x="891" y="10948"/>
                  </a:lnTo>
                  <a:lnTo>
                    <a:pt x="958" y="10897"/>
                  </a:lnTo>
                  <a:lnTo>
                    <a:pt x="1009" y="10830"/>
                  </a:lnTo>
                  <a:lnTo>
                    <a:pt x="1043" y="10746"/>
                  </a:lnTo>
                  <a:lnTo>
                    <a:pt x="1061" y="10644"/>
                  </a:lnTo>
                  <a:lnTo>
                    <a:pt x="1212" y="10850"/>
                  </a:lnTo>
                  <a:lnTo>
                    <a:pt x="1362" y="11021"/>
                  </a:lnTo>
                  <a:lnTo>
                    <a:pt x="1502" y="11164"/>
                  </a:lnTo>
                  <a:lnTo>
                    <a:pt x="1565" y="11227"/>
                  </a:lnTo>
                  <a:lnTo>
                    <a:pt x="1622" y="11284"/>
                  </a:lnTo>
                  <a:lnTo>
                    <a:pt x="1774" y="11429"/>
                  </a:lnTo>
                  <a:lnTo>
                    <a:pt x="1933" y="11568"/>
                  </a:lnTo>
                  <a:lnTo>
                    <a:pt x="2099" y="11705"/>
                  </a:lnTo>
                  <a:lnTo>
                    <a:pt x="2273" y="11836"/>
                  </a:lnTo>
                  <a:lnTo>
                    <a:pt x="2454" y="11962"/>
                  </a:lnTo>
                  <a:lnTo>
                    <a:pt x="2640" y="12083"/>
                  </a:lnTo>
                  <a:lnTo>
                    <a:pt x="3030" y="12308"/>
                  </a:lnTo>
                  <a:lnTo>
                    <a:pt x="3440" y="12510"/>
                  </a:lnTo>
                  <a:lnTo>
                    <a:pt x="3866" y="12687"/>
                  </a:lnTo>
                  <a:lnTo>
                    <a:pt x="4306" y="12836"/>
                  </a:lnTo>
                  <a:lnTo>
                    <a:pt x="4755" y="12955"/>
                  </a:lnTo>
                  <a:lnTo>
                    <a:pt x="5211" y="13044"/>
                  </a:lnTo>
                  <a:lnTo>
                    <a:pt x="5670" y="13101"/>
                  </a:lnTo>
                  <a:lnTo>
                    <a:pt x="6130" y="13123"/>
                  </a:lnTo>
                  <a:lnTo>
                    <a:pt x="6586" y="13107"/>
                  </a:lnTo>
                  <a:lnTo>
                    <a:pt x="6813" y="13086"/>
                  </a:lnTo>
                  <a:lnTo>
                    <a:pt x="7036" y="13054"/>
                  </a:lnTo>
                  <a:lnTo>
                    <a:pt x="7258" y="13013"/>
                  </a:lnTo>
                  <a:lnTo>
                    <a:pt x="7477" y="12961"/>
                  </a:lnTo>
                  <a:lnTo>
                    <a:pt x="7692" y="12900"/>
                  </a:lnTo>
                  <a:lnTo>
                    <a:pt x="7905" y="12827"/>
                  </a:lnTo>
                  <a:lnTo>
                    <a:pt x="8112" y="12743"/>
                  </a:lnTo>
                  <a:lnTo>
                    <a:pt x="8316" y="12648"/>
                  </a:lnTo>
                  <a:lnTo>
                    <a:pt x="8437" y="12591"/>
                  </a:lnTo>
                  <a:lnTo>
                    <a:pt x="8580" y="12529"/>
                  </a:lnTo>
                  <a:lnTo>
                    <a:pt x="8742" y="12458"/>
                  </a:lnTo>
                  <a:lnTo>
                    <a:pt x="8925" y="12375"/>
                  </a:lnTo>
                  <a:lnTo>
                    <a:pt x="9126" y="12275"/>
                  </a:lnTo>
                  <a:lnTo>
                    <a:pt x="9347" y="12155"/>
                  </a:lnTo>
                  <a:lnTo>
                    <a:pt x="9466" y="12087"/>
                  </a:lnTo>
                  <a:lnTo>
                    <a:pt x="9588" y="12011"/>
                  </a:lnTo>
                  <a:lnTo>
                    <a:pt x="9716" y="11930"/>
                  </a:lnTo>
                  <a:lnTo>
                    <a:pt x="9848" y="11841"/>
                  </a:lnTo>
                  <a:lnTo>
                    <a:pt x="10017" y="11701"/>
                  </a:lnTo>
                  <a:lnTo>
                    <a:pt x="10190" y="11548"/>
                  </a:lnTo>
                  <a:lnTo>
                    <a:pt x="10539" y="11213"/>
                  </a:lnTo>
                  <a:lnTo>
                    <a:pt x="10882" y="10860"/>
                  </a:lnTo>
                  <a:lnTo>
                    <a:pt x="11046" y="10686"/>
                  </a:lnTo>
                  <a:lnTo>
                    <a:pt x="11205" y="10514"/>
                  </a:lnTo>
                  <a:lnTo>
                    <a:pt x="11354" y="10352"/>
                  </a:lnTo>
                  <a:lnTo>
                    <a:pt x="11494" y="10200"/>
                  </a:lnTo>
                  <a:lnTo>
                    <a:pt x="11622" y="10061"/>
                  </a:lnTo>
                  <a:lnTo>
                    <a:pt x="11737" y="9940"/>
                  </a:lnTo>
                  <a:lnTo>
                    <a:pt x="11836" y="9838"/>
                  </a:lnTo>
                  <a:lnTo>
                    <a:pt x="11918" y="9759"/>
                  </a:lnTo>
                  <a:lnTo>
                    <a:pt x="11952" y="9730"/>
                  </a:lnTo>
                  <a:lnTo>
                    <a:pt x="11981" y="9706"/>
                  </a:lnTo>
                  <a:lnTo>
                    <a:pt x="12005" y="9691"/>
                  </a:lnTo>
                  <a:lnTo>
                    <a:pt x="12025" y="9683"/>
                  </a:lnTo>
                  <a:lnTo>
                    <a:pt x="12083" y="9685"/>
                  </a:lnTo>
                  <a:lnTo>
                    <a:pt x="12154" y="9696"/>
                  </a:lnTo>
                  <a:lnTo>
                    <a:pt x="12239" y="9715"/>
                  </a:lnTo>
                  <a:lnTo>
                    <a:pt x="12335" y="9742"/>
                  </a:lnTo>
                  <a:lnTo>
                    <a:pt x="12439" y="9773"/>
                  </a:lnTo>
                  <a:lnTo>
                    <a:pt x="12551" y="9810"/>
                  </a:lnTo>
                  <a:lnTo>
                    <a:pt x="12792" y="9891"/>
                  </a:lnTo>
                  <a:lnTo>
                    <a:pt x="13044" y="9972"/>
                  </a:lnTo>
                  <a:lnTo>
                    <a:pt x="13295" y="10046"/>
                  </a:lnTo>
                  <a:lnTo>
                    <a:pt x="13417" y="10076"/>
                  </a:lnTo>
                  <a:lnTo>
                    <a:pt x="13532" y="10101"/>
                  </a:lnTo>
                  <a:lnTo>
                    <a:pt x="13642" y="10117"/>
                  </a:lnTo>
                  <a:lnTo>
                    <a:pt x="13743" y="10125"/>
                  </a:lnTo>
                  <a:lnTo>
                    <a:pt x="13793" y="9929"/>
                  </a:lnTo>
                  <a:lnTo>
                    <a:pt x="13843" y="9746"/>
                  </a:lnTo>
                  <a:lnTo>
                    <a:pt x="13891" y="9577"/>
                  </a:lnTo>
                  <a:lnTo>
                    <a:pt x="13936" y="9421"/>
                  </a:lnTo>
                  <a:lnTo>
                    <a:pt x="13980" y="9278"/>
                  </a:lnTo>
                  <a:lnTo>
                    <a:pt x="14020" y="9148"/>
                  </a:lnTo>
                  <a:lnTo>
                    <a:pt x="14055" y="9028"/>
                  </a:lnTo>
                  <a:lnTo>
                    <a:pt x="14088" y="8920"/>
                  </a:lnTo>
                  <a:lnTo>
                    <a:pt x="14116" y="8823"/>
                  </a:lnTo>
                  <a:lnTo>
                    <a:pt x="14139" y="8736"/>
                  </a:lnTo>
                  <a:lnTo>
                    <a:pt x="14156" y="8658"/>
                  </a:lnTo>
                  <a:lnTo>
                    <a:pt x="14168" y="8590"/>
                  </a:lnTo>
                  <a:lnTo>
                    <a:pt x="14172" y="8529"/>
                  </a:lnTo>
                  <a:lnTo>
                    <a:pt x="14170" y="8477"/>
                  </a:lnTo>
                  <a:lnTo>
                    <a:pt x="14160" y="8432"/>
                  </a:lnTo>
                  <a:lnTo>
                    <a:pt x="14142" y="8394"/>
                  </a:lnTo>
                  <a:lnTo>
                    <a:pt x="13989" y="8367"/>
                  </a:lnTo>
                  <a:lnTo>
                    <a:pt x="13821" y="8342"/>
                  </a:lnTo>
                  <a:lnTo>
                    <a:pt x="13636" y="8312"/>
                  </a:lnTo>
                  <a:lnTo>
                    <a:pt x="13436" y="8275"/>
                  </a:lnTo>
                  <a:lnTo>
                    <a:pt x="13220" y="8225"/>
                  </a:lnTo>
                  <a:lnTo>
                    <a:pt x="12988" y="8159"/>
                  </a:lnTo>
                  <a:lnTo>
                    <a:pt x="12741" y="8071"/>
                  </a:lnTo>
                  <a:lnTo>
                    <a:pt x="12478" y="7957"/>
                  </a:lnTo>
                  <a:lnTo>
                    <a:pt x="12426" y="7875"/>
                  </a:lnTo>
                  <a:lnTo>
                    <a:pt x="12384" y="7784"/>
                  </a:lnTo>
                  <a:lnTo>
                    <a:pt x="12350" y="7682"/>
                  </a:lnTo>
                  <a:lnTo>
                    <a:pt x="12324" y="7570"/>
                  </a:lnTo>
                  <a:lnTo>
                    <a:pt x="12301" y="7446"/>
                  </a:lnTo>
                  <a:lnTo>
                    <a:pt x="12284" y="7310"/>
                  </a:lnTo>
                  <a:lnTo>
                    <a:pt x="12268" y="7161"/>
                  </a:lnTo>
                  <a:lnTo>
                    <a:pt x="12251" y="6998"/>
                  </a:lnTo>
                  <a:lnTo>
                    <a:pt x="12178" y="6584"/>
                  </a:lnTo>
                  <a:lnTo>
                    <a:pt x="12093" y="6175"/>
                  </a:lnTo>
                  <a:lnTo>
                    <a:pt x="11998" y="5772"/>
                  </a:lnTo>
                  <a:lnTo>
                    <a:pt x="11891" y="5375"/>
                  </a:lnTo>
                  <a:lnTo>
                    <a:pt x="11771" y="4984"/>
                  </a:lnTo>
                  <a:lnTo>
                    <a:pt x="11635" y="4603"/>
                  </a:lnTo>
                  <a:lnTo>
                    <a:pt x="11485" y="4230"/>
                  </a:lnTo>
                  <a:lnTo>
                    <a:pt x="11317" y="3868"/>
                  </a:lnTo>
                  <a:lnTo>
                    <a:pt x="11131" y="3517"/>
                  </a:lnTo>
                  <a:lnTo>
                    <a:pt x="10926" y="3177"/>
                  </a:lnTo>
                  <a:lnTo>
                    <a:pt x="10701" y="2852"/>
                  </a:lnTo>
                  <a:lnTo>
                    <a:pt x="10454" y="2538"/>
                  </a:lnTo>
                  <a:lnTo>
                    <a:pt x="10185" y="2241"/>
                  </a:lnTo>
                  <a:lnTo>
                    <a:pt x="9892" y="1960"/>
                  </a:lnTo>
                  <a:lnTo>
                    <a:pt x="9575" y="1694"/>
                  </a:lnTo>
                  <a:lnTo>
                    <a:pt x="9407" y="1569"/>
                  </a:lnTo>
                  <a:lnTo>
                    <a:pt x="9231" y="1447"/>
                  </a:lnTo>
                  <a:lnTo>
                    <a:pt x="9050" y="1331"/>
                  </a:lnTo>
                  <a:lnTo>
                    <a:pt x="8860" y="1219"/>
                  </a:lnTo>
                  <a:lnTo>
                    <a:pt x="8661" y="1111"/>
                  </a:lnTo>
                  <a:lnTo>
                    <a:pt x="8452" y="1008"/>
                  </a:lnTo>
                  <a:lnTo>
                    <a:pt x="8238" y="911"/>
                  </a:lnTo>
                  <a:lnTo>
                    <a:pt x="8017" y="821"/>
                  </a:lnTo>
                  <a:lnTo>
                    <a:pt x="7790" y="738"/>
                  </a:lnTo>
                  <a:lnTo>
                    <a:pt x="7559" y="664"/>
                  </a:lnTo>
                  <a:lnTo>
                    <a:pt x="7323" y="599"/>
                  </a:lnTo>
                  <a:lnTo>
                    <a:pt x="7083" y="544"/>
                  </a:lnTo>
                  <a:lnTo>
                    <a:pt x="6841" y="501"/>
                  </a:lnTo>
                  <a:lnTo>
                    <a:pt x="6598" y="469"/>
                  </a:lnTo>
                  <a:lnTo>
                    <a:pt x="6354" y="450"/>
                  </a:lnTo>
                  <a:lnTo>
                    <a:pt x="6109" y="444"/>
                  </a:lnTo>
                  <a:lnTo>
                    <a:pt x="5865" y="453"/>
                  </a:lnTo>
                  <a:lnTo>
                    <a:pt x="5622" y="477"/>
                  </a:lnTo>
                  <a:lnTo>
                    <a:pt x="5335" y="523"/>
                  </a:lnTo>
                  <a:lnTo>
                    <a:pt x="5053" y="586"/>
                  </a:lnTo>
                  <a:lnTo>
                    <a:pt x="4775" y="664"/>
                  </a:lnTo>
                  <a:lnTo>
                    <a:pt x="4504" y="755"/>
                  </a:lnTo>
                  <a:lnTo>
                    <a:pt x="4238" y="859"/>
                  </a:lnTo>
                  <a:lnTo>
                    <a:pt x="3981" y="971"/>
                  </a:lnTo>
                  <a:lnTo>
                    <a:pt x="3733" y="1093"/>
                  </a:lnTo>
                  <a:lnTo>
                    <a:pt x="3494" y="1221"/>
                  </a:lnTo>
                  <a:lnTo>
                    <a:pt x="3266" y="1356"/>
                  </a:lnTo>
                  <a:lnTo>
                    <a:pt x="3048" y="1493"/>
                  </a:lnTo>
                  <a:lnTo>
                    <a:pt x="2844" y="1633"/>
                  </a:lnTo>
                  <a:lnTo>
                    <a:pt x="2653" y="1773"/>
                  </a:lnTo>
                  <a:lnTo>
                    <a:pt x="2476" y="1913"/>
                  </a:lnTo>
                  <a:lnTo>
                    <a:pt x="2314" y="2049"/>
                  </a:lnTo>
                  <a:lnTo>
                    <a:pt x="2168" y="2182"/>
                  </a:lnTo>
                  <a:lnTo>
                    <a:pt x="2039" y="2309"/>
                  </a:lnTo>
                  <a:lnTo>
                    <a:pt x="1811" y="2514"/>
                  </a:lnTo>
                  <a:lnTo>
                    <a:pt x="1594" y="2737"/>
                  </a:lnTo>
                  <a:lnTo>
                    <a:pt x="1390" y="2972"/>
                  </a:lnTo>
                  <a:lnTo>
                    <a:pt x="1196" y="3215"/>
                  </a:lnTo>
                  <a:lnTo>
                    <a:pt x="831" y="3707"/>
                  </a:lnTo>
                  <a:lnTo>
                    <a:pt x="658" y="3946"/>
                  </a:lnTo>
                  <a:lnTo>
                    <a:pt x="489" y="4177"/>
                  </a:lnTo>
                  <a:lnTo>
                    <a:pt x="484" y="4151"/>
                  </a:lnTo>
                  <a:lnTo>
                    <a:pt x="471" y="4133"/>
                  </a:lnTo>
                  <a:lnTo>
                    <a:pt x="451" y="4122"/>
                  </a:lnTo>
                  <a:lnTo>
                    <a:pt x="423" y="4118"/>
                  </a:lnTo>
                  <a:lnTo>
                    <a:pt x="355" y="4125"/>
                  </a:lnTo>
                  <a:lnTo>
                    <a:pt x="273" y="4143"/>
                  </a:lnTo>
                  <a:lnTo>
                    <a:pt x="188" y="4165"/>
                  </a:lnTo>
                  <a:lnTo>
                    <a:pt x="109" y="4180"/>
                  </a:lnTo>
                  <a:lnTo>
                    <a:pt x="42" y="4181"/>
                  </a:lnTo>
                  <a:lnTo>
                    <a:pt x="18" y="4174"/>
                  </a:lnTo>
                  <a:lnTo>
                    <a:pt x="0" y="4159"/>
                  </a:lnTo>
                </a:path>
              </a:pathLst>
            </a:cu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08" name="Freeform 5408"/>
            <p:cNvSpPr>
              <a:spLocks/>
            </p:cNvSpPr>
            <p:nvPr/>
          </p:nvSpPr>
          <p:spPr bwMode="auto">
            <a:xfrm>
              <a:off x="330" y="332"/>
              <a:ext cx="925" cy="925"/>
            </a:xfrm>
            <a:custGeom>
              <a:avLst/>
              <a:gdLst>
                <a:gd name="T0" fmla="*/ 24 w 9251"/>
                <a:gd name="T1" fmla="*/ 4152 h 9251"/>
                <a:gd name="T2" fmla="*/ 146 w 9251"/>
                <a:gd name="T3" fmla="*/ 3470 h 9251"/>
                <a:gd name="T4" fmla="*/ 364 w 9251"/>
                <a:gd name="T5" fmla="*/ 2825 h 9251"/>
                <a:gd name="T6" fmla="*/ 670 w 9251"/>
                <a:gd name="T7" fmla="*/ 2227 h 9251"/>
                <a:gd name="T8" fmla="*/ 1056 w 9251"/>
                <a:gd name="T9" fmla="*/ 1683 h 9251"/>
                <a:gd name="T10" fmla="*/ 1515 w 9251"/>
                <a:gd name="T11" fmla="*/ 1202 h 9251"/>
                <a:gd name="T12" fmla="*/ 2040 w 9251"/>
                <a:gd name="T13" fmla="*/ 790 h 9251"/>
                <a:gd name="T14" fmla="*/ 2620 w 9251"/>
                <a:gd name="T15" fmla="*/ 456 h 9251"/>
                <a:gd name="T16" fmla="*/ 3250 w 9251"/>
                <a:gd name="T17" fmla="*/ 208 h 9251"/>
                <a:gd name="T18" fmla="*/ 3921 w 9251"/>
                <a:gd name="T19" fmla="*/ 53 h 9251"/>
                <a:gd name="T20" fmla="*/ 4625 w 9251"/>
                <a:gd name="T21" fmla="*/ 0 h 9251"/>
                <a:gd name="T22" fmla="*/ 5330 w 9251"/>
                <a:gd name="T23" fmla="*/ 53 h 9251"/>
                <a:gd name="T24" fmla="*/ 6001 w 9251"/>
                <a:gd name="T25" fmla="*/ 208 h 9251"/>
                <a:gd name="T26" fmla="*/ 6630 w 9251"/>
                <a:gd name="T27" fmla="*/ 456 h 9251"/>
                <a:gd name="T28" fmla="*/ 7212 w 9251"/>
                <a:gd name="T29" fmla="*/ 790 h 9251"/>
                <a:gd name="T30" fmla="*/ 7735 w 9251"/>
                <a:gd name="T31" fmla="*/ 1202 h 9251"/>
                <a:gd name="T32" fmla="*/ 8195 w 9251"/>
                <a:gd name="T33" fmla="*/ 1683 h 9251"/>
                <a:gd name="T34" fmla="*/ 8581 w 9251"/>
                <a:gd name="T35" fmla="*/ 2227 h 9251"/>
                <a:gd name="T36" fmla="*/ 8887 w 9251"/>
                <a:gd name="T37" fmla="*/ 2825 h 9251"/>
                <a:gd name="T38" fmla="*/ 9105 w 9251"/>
                <a:gd name="T39" fmla="*/ 3470 h 9251"/>
                <a:gd name="T40" fmla="*/ 9227 w 9251"/>
                <a:gd name="T41" fmla="*/ 4152 h 9251"/>
                <a:gd name="T42" fmla="*/ 9245 w 9251"/>
                <a:gd name="T43" fmla="*/ 4864 h 9251"/>
                <a:gd name="T44" fmla="*/ 9157 w 9251"/>
                <a:gd name="T45" fmla="*/ 5557 h 9251"/>
                <a:gd name="T46" fmla="*/ 8970 w 9251"/>
                <a:gd name="T47" fmla="*/ 6216 h 9251"/>
                <a:gd name="T48" fmla="*/ 8693 w 9251"/>
                <a:gd name="T49" fmla="*/ 6830 h 9251"/>
                <a:gd name="T50" fmla="*/ 8331 w 9251"/>
                <a:gd name="T51" fmla="*/ 7393 h 9251"/>
                <a:gd name="T52" fmla="*/ 7896 w 9251"/>
                <a:gd name="T53" fmla="*/ 7896 h 9251"/>
                <a:gd name="T54" fmla="*/ 7393 w 9251"/>
                <a:gd name="T55" fmla="*/ 8332 h 9251"/>
                <a:gd name="T56" fmla="*/ 6830 w 9251"/>
                <a:gd name="T57" fmla="*/ 8692 h 9251"/>
                <a:gd name="T58" fmla="*/ 6216 w 9251"/>
                <a:gd name="T59" fmla="*/ 8970 h 9251"/>
                <a:gd name="T60" fmla="*/ 5558 w 9251"/>
                <a:gd name="T61" fmla="*/ 9157 h 9251"/>
                <a:gd name="T62" fmla="*/ 4863 w 9251"/>
                <a:gd name="T63" fmla="*/ 9244 h 9251"/>
                <a:gd name="T64" fmla="*/ 4153 w 9251"/>
                <a:gd name="T65" fmla="*/ 9227 h 9251"/>
                <a:gd name="T66" fmla="*/ 3469 w 9251"/>
                <a:gd name="T67" fmla="*/ 9106 h 9251"/>
                <a:gd name="T68" fmla="*/ 2825 w 9251"/>
                <a:gd name="T69" fmla="*/ 8887 h 9251"/>
                <a:gd name="T70" fmla="*/ 2227 w 9251"/>
                <a:gd name="T71" fmla="*/ 8581 h 9251"/>
                <a:gd name="T72" fmla="*/ 1683 w 9251"/>
                <a:gd name="T73" fmla="*/ 8194 h 9251"/>
                <a:gd name="T74" fmla="*/ 1202 w 9251"/>
                <a:gd name="T75" fmla="*/ 7735 h 9251"/>
                <a:gd name="T76" fmla="*/ 790 w 9251"/>
                <a:gd name="T77" fmla="*/ 7212 h 9251"/>
                <a:gd name="T78" fmla="*/ 456 w 9251"/>
                <a:gd name="T79" fmla="*/ 6631 h 9251"/>
                <a:gd name="T80" fmla="*/ 208 w 9251"/>
                <a:gd name="T81" fmla="*/ 6001 h 9251"/>
                <a:gd name="T82" fmla="*/ 54 w 9251"/>
                <a:gd name="T83" fmla="*/ 5330 h 9251"/>
                <a:gd name="T84" fmla="*/ 0 w 9251"/>
                <a:gd name="T85" fmla="*/ 4625 h 925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251"/>
                <a:gd name="T130" fmla="*/ 0 h 9251"/>
                <a:gd name="T131" fmla="*/ 9251 w 9251"/>
                <a:gd name="T132" fmla="*/ 9251 h 925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251" h="9251">
                  <a:moveTo>
                    <a:pt x="0" y="4625"/>
                  </a:moveTo>
                  <a:lnTo>
                    <a:pt x="6" y="4387"/>
                  </a:lnTo>
                  <a:lnTo>
                    <a:pt x="24" y="4152"/>
                  </a:lnTo>
                  <a:lnTo>
                    <a:pt x="54" y="3921"/>
                  </a:lnTo>
                  <a:lnTo>
                    <a:pt x="95" y="3693"/>
                  </a:lnTo>
                  <a:lnTo>
                    <a:pt x="146" y="3470"/>
                  </a:lnTo>
                  <a:lnTo>
                    <a:pt x="208" y="3250"/>
                  </a:lnTo>
                  <a:lnTo>
                    <a:pt x="280" y="3035"/>
                  </a:lnTo>
                  <a:lnTo>
                    <a:pt x="364" y="2825"/>
                  </a:lnTo>
                  <a:lnTo>
                    <a:pt x="456" y="2621"/>
                  </a:lnTo>
                  <a:lnTo>
                    <a:pt x="558" y="2421"/>
                  </a:lnTo>
                  <a:lnTo>
                    <a:pt x="670" y="2227"/>
                  </a:lnTo>
                  <a:lnTo>
                    <a:pt x="790" y="2039"/>
                  </a:lnTo>
                  <a:lnTo>
                    <a:pt x="919" y="1858"/>
                  </a:lnTo>
                  <a:lnTo>
                    <a:pt x="1056" y="1683"/>
                  </a:lnTo>
                  <a:lnTo>
                    <a:pt x="1202" y="1515"/>
                  </a:lnTo>
                  <a:lnTo>
                    <a:pt x="1355" y="1355"/>
                  </a:lnTo>
                  <a:lnTo>
                    <a:pt x="1515" y="1202"/>
                  </a:lnTo>
                  <a:lnTo>
                    <a:pt x="1683" y="1056"/>
                  </a:lnTo>
                  <a:lnTo>
                    <a:pt x="1858" y="919"/>
                  </a:lnTo>
                  <a:lnTo>
                    <a:pt x="2040" y="790"/>
                  </a:lnTo>
                  <a:lnTo>
                    <a:pt x="2227" y="669"/>
                  </a:lnTo>
                  <a:lnTo>
                    <a:pt x="2421" y="558"/>
                  </a:lnTo>
                  <a:lnTo>
                    <a:pt x="2620" y="456"/>
                  </a:lnTo>
                  <a:lnTo>
                    <a:pt x="2825" y="363"/>
                  </a:lnTo>
                  <a:lnTo>
                    <a:pt x="3035" y="281"/>
                  </a:lnTo>
                  <a:lnTo>
                    <a:pt x="3250" y="208"/>
                  </a:lnTo>
                  <a:lnTo>
                    <a:pt x="3469" y="146"/>
                  </a:lnTo>
                  <a:lnTo>
                    <a:pt x="3694" y="94"/>
                  </a:lnTo>
                  <a:lnTo>
                    <a:pt x="3921" y="53"/>
                  </a:lnTo>
                  <a:lnTo>
                    <a:pt x="4153" y="23"/>
                  </a:lnTo>
                  <a:lnTo>
                    <a:pt x="4387" y="6"/>
                  </a:lnTo>
                  <a:lnTo>
                    <a:pt x="4625" y="0"/>
                  </a:lnTo>
                  <a:lnTo>
                    <a:pt x="4863" y="6"/>
                  </a:lnTo>
                  <a:lnTo>
                    <a:pt x="5099" y="23"/>
                  </a:lnTo>
                  <a:lnTo>
                    <a:pt x="5330" y="53"/>
                  </a:lnTo>
                  <a:lnTo>
                    <a:pt x="5558" y="94"/>
                  </a:lnTo>
                  <a:lnTo>
                    <a:pt x="5781" y="146"/>
                  </a:lnTo>
                  <a:lnTo>
                    <a:pt x="6001" y="208"/>
                  </a:lnTo>
                  <a:lnTo>
                    <a:pt x="6216" y="281"/>
                  </a:lnTo>
                  <a:lnTo>
                    <a:pt x="6426" y="363"/>
                  </a:lnTo>
                  <a:lnTo>
                    <a:pt x="6630" y="456"/>
                  </a:lnTo>
                  <a:lnTo>
                    <a:pt x="6830" y="558"/>
                  </a:lnTo>
                  <a:lnTo>
                    <a:pt x="7024" y="669"/>
                  </a:lnTo>
                  <a:lnTo>
                    <a:pt x="7212" y="790"/>
                  </a:lnTo>
                  <a:lnTo>
                    <a:pt x="7393" y="919"/>
                  </a:lnTo>
                  <a:lnTo>
                    <a:pt x="7567" y="1056"/>
                  </a:lnTo>
                  <a:lnTo>
                    <a:pt x="7735" y="1202"/>
                  </a:lnTo>
                  <a:lnTo>
                    <a:pt x="7896" y="1355"/>
                  </a:lnTo>
                  <a:lnTo>
                    <a:pt x="8049" y="1515"/>
                  </a:lnTo>
                  <a:lnTo>
                    <a:pt x="8195" y="1683"/>
                  </a:lnTo>
                  <a:lnTo>
                    <a:pt x="8331" y="1858"/>
                  </a:lnTo>
                  <a:lnTo>
                    <a:pt x="8461" y="2039"/>
                  </a:lnTo>
                  <a:lnTo>
                    <a:pt x="8581" y="2227"/>
                  </a:lnTo>
                  <a:lnTo>
                    <a:pt x="8693" y="2421"/>
                  </a:lnTo>
                  <a:lnTo>
                    <a:pt x="8795" y="2621"/>
                  </a:lnTo>
                  <a:lnTo>
                    <a:pt x="8887" y="2825"/>
                  </a:lnTo>
                  <a:lnTo>
                    <a:pt x="8970" y="3035"/>
                  </a:lnTo>
                  <a:lnTo>
                    <a:pt x="9042" y="3250"/>
                  </a:lnTo>
                  <a:lnTo>
                    <a:pt x="9105" y="3470"/>
                  </a:lnTo>
                  <a:lnTo>
                    <a:pt x="9157" y="3693"/>
                  </a:lnTo>
                  <a:lnTo>
                    <a:pt x="9198" y="3921"/>
                  </a:lnTo>
                  <a:lnTo>
                    <a:pt x="9227" y="4152"/>
                  </a:lnTo>
                  <a:lnTo>
                    <a:pt x="9245" y="4387"/>
                  </a:lnTo>
                  <a:lnTo>
                    <a:pt x="9251" y="4625"/>
                  </a:lnTo>
                  <a:lnTo>
                    <a:pt x="9245" y="4864"/>
                  </a:lnTo>
                  <a:lnTo>
                    <a:pt x="9227" y="5098"/>
                  </a:lnTo>
                  <a:lnTo>
                    <a:pt x="9198" y="5330"/>
                  </a:lnTo>
                  <a:lnTo>
                    <a:pt x="9157" y="5557"/>
                  </a:lnTo>
                  <a:lnTo>
                    <a:pt x="9105" y="5782"/>
                  </a:lnTo>
                  <a:lnTo>
                    <a:pt x="9042" y="6001"/>
                  </a:lnTo>
                  <a:lnTo>
                    <a:pt x="8970" y="6216"/>
                  </a:lnTo>
                  <a:lnTo>
                    <a:pt x="8887" y="6426"/>
                  </a:lnTo>
                  <a:lnTo>
                    <a:pt x="8795" y="6631"/>
                  </a:lnTo>
                  <a:lnTo>
                    <a:pt x="8693" y="6830"/>
                  </a:lnTo>
                  <a:lnTo>
                    <a:pt x="8581" y="7024"/>
                  </a:lnTo>
                  <a:lnTo>
                    <a:pt x="8461" y="7212"/>
                  </a:lnTo>
                  <a:lnTo>
                    <a:pt x="8331" y="7393"/>
                  </a:lnTo>
                  <a:lnTo>
                    <a:pt x="8195" y="7568"/>
                  </a:lnTo>
                  <a:lnTo>
                    <a:pt x="8049" y="7735"/>
                  </a:lnTo>
                  <a:lnTo>
                    <a:pt x="7896" y="7896"/>
                  </a:lnTo>
                  <a:lnTo>
                    <a:pt x="7735" y="8049"/>
                  </a:lnTo>
                  <a:lnTo>
                    <a:pt x="7567" y="8194"/>
                  </a:lnTo>
                  <a:lnTo>
                    <a:pt x="7393" y="8332"/>
                  </a:lnTo>
                  <a:lnTo>
                    <a:pt x="7212" y="8461"/>
                  </a:lnTo>
                  <a:lnTo>
                    <a:pt x="7024" y="8581"/>
                  </a:lnTo>
                  <a:lnTo>
                    <a:pt x="6830" y="8692"/>
                  </a:lnTo>
                  <a:lnTo>
                    <a:pt x="6630" y="8794"/>
                  </a:lnTo>
                  <a:lnTo>
                    <a:pt x="6426" y="8887"/>
                  </a:lnTo>
                  <a:lnTo>
                    <a:pt x="6216" y="8970"/>
                  </a:lnTo>
                  <a:lnTo>
                    <a:pt x="6001" y="9043"/>
                  </a:lnTo>
                  <a:lnTo>
                    <a:pt x="5781" y="9106"/>
                  </a:lnTo>
                  <a:lnTo>
                    <a:pt x="5558" y="9157"/>
                  </a:lnTo>
                  <a:lnTo>
                    <a:pt x="5330" y="9198"/>
                  </a:lnTo>
                  <a:lnTo>
                    <a:pt x="5099" y="9227"/>
                  </a:lnTo>
                  <a:lnTo>
                    <a:pt x="4863" y="9244"/>
                  </a:lnTo>
                  <a:lnTo>
                    <a:pt x="4625" y="9251"/>
                  </a:lnTo>
                  <a:lnTo>
                    <a:pt x="4387" y="9244"/>
                  </a:lnTo>
                  <a:lnTo>
                    <a:pt x="4153" y="9227"/>
                  </a:lnTo>
                  <a:lnTo>
                    <a:pt x="3921" y="9198"/>
                  </a:lnTo>
                  <a:lnTo>
                    <a:pt x="3694" y="9157"/>
                  </a:lnTo>
                  <a:lnTo>
                    <a:pt x="3469" y="9106"/>
                  </a:lnTo>
                  <a:lnTo>
                    <a:pt x="3250" y="9043"/>
                  </a:lnTo>
                  <a:lnTo>
                    <a:pt x="3035" y="8970"/>
                  </a:lnTo>
                  <a:lnTo>
                    <a:pt x="2825" y="8887"/>
                  </a:lnTo>
                  <a:lnTo>
                    <a:pt x="2620" y="8794"/>
                  </a:lnTo>
                  <a:lnTo>
                    <a:pt x="2421" y="8692"/>
                  </a:lnTo>
                  <a:lnTo>
                    <a:pt x="2227" y="8581"/>
                  </a:lnTo>
                  <a:lnTo>
                    <a:pt x="2040" y="8461"/>
                  </a:lnTo>
                  <a:lnTo>
                    <a:pt x="1858" y="8332"/>
                  </a:lnTo>
                  <a:lnTo>
                    <a:pt x="1683" y="8194"/>
                  </a:lnTo>
                  <a:lnTo>
                    <a:pt x="1515" y="8049"/>
                  </a:lnTo>
                  <a:lnTo>
                    <a:pt x="1355" y="7896"/>
                  </a:lnTo>
                  <a:lnTo>
                    <a:pt x="1202" y="7735"/>
                  </a:lnTo>
                  <a:lnTo>
                    <a:pt x="1056" y="7568"/>
                  </a:lnTo>
                  <a:lnTo>
                    <a:pt x="919" y="7393"/>
                  </a:lnTo>
                  <a:lnTo>
                    <a:pt x="790" y="7212"/>
                  </a:lnTo>
                  <a:lnTo>
                    <a:pt x="670" y="7024"/>
                  </a:lnTo>
                  <a:lnTo>
                    <a:pt x="558" y="6830"/>
                  </a:lnTo>
                  <a:lnTo>
                    <a:pt x="456" y="6631"/>
                  </a:lnTo>
                  <a:lnTo>
                    <a:pt x="364" y="6426"/>
                  </a:lnTo>
                  <a:lnTo>
                    <a:pt x="280" y="6216"/>
                  </a:lnTo>
                  <a:lnTo>
                    <a:pt x="208" y="6001"/>
                  </a:lnTo>
                  <a:lnTo>
                    <a:pt x="146" y="5782"/>
                  </a:lnTo>
                  <a:lnTo>
                    <a:pt x="95" y="5557"/>
                  </a:lnTo>
                  <a:lnTo>
                    <a:pt x="54" y="5330"/>
                  </a:lnTo>
                  <a:lnTo>
                    <a:pt x="24" y="5098"/>
                  </a:lnTo>
                  <a:lnTo>
                    <a:pt x="6" y="4864"/>
                  </a:lnTo>
                  <a:lnTo>
                    <a:pt x="0" y="4625"/>
                  </a:lnTo>
                  <a:close/>
                </a:path>
              </a:pathLst>
            </a:custGeom>
            <a:solidFill>
              <a:srgbClr val="C1FFF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09" name="Freeform 5409"/>
            <p:cNvSpPr>
              <a:spLocks/>
            </p:cNvSpPr>
            <p:nvPr/>
          </p:nvSpPr>
          <p:spPr bwMode="auto">
            <a:xfrm>
              <a:off x="352" y="354"/>
              <a:ext cx="881" cy="881"/>
            </a:xfrm>
            <a:custGeom>
              <a:avLst/>
              <a:gdLst>
                <a:gd name="T0" fmla="*/ 23 w 8817"/>
                <a:gd name="T1" fmla="*/ 4860 h 8818"/>
                <a:gd name="T2" fmla="*/ 139 w 8817"/>
                <a:gd name="T3" fmla="*/ 5511 h 8818"/>
                <a:gd name="T4" fmla="*/ 346 w 8817"/>
                <a:gd name="T5" fmla="*/ 6125 h 8818"/>
                <a:gd name="T6" fmla="*/ 638 w 8817"/>
                <a:gd name="T7" fmla="*/ 6696 h 8818"/>
                <a:gd name="T8" fmla="*/ 1006 w 8817"/>
                <a:gd name="T9" fmla="*/ 7214 h 8818"/>
                <a:gd name="T10" fmla="*/ 1444 w 8817"/>
                <a:gd name="T11" fmla="*/ 7673 h 8818"/>
                <a:gd name="T12" fmla="*/ 1944 w 8817"/>
                <a:gd name="T13" fmla="*/ 8065 h 8818"/>
                <a:gd name="T14" fmla="*/ 2497 w 8817"/>
                <a:gd name="T15" fmla="*/ 8384 h 8818"/>
                <a:gd name="T16" fmla="*/ 3097 w 8817"/>
                <a:gd name="T17" fmla="*/ 8620 h 8818"/>
                <a:gd name="T18" fmla="*/ 3737 w 8817"/>
                <a:gd name="T19" fmla="*/ 8767 h 8818"/>
                <a:gd name="T20" fmla="*/ 4408 w 8817"/>
                <a:gd name="T21" fmla="*/ 8818 h 8818"/>
                <a:gd name="T22" fmla="*/ 5080 w 8817"/>
                <a:gd name="T23" fmla="*/ 8767 h 8818"/>
                <a:gd name="T24" fmla="*/ 5719 w 8817"/>
                <a:gd name="T25" fmla="*/ 8620 h 8818"/>
                <a:gd name="T26" fmla="*/ 6319 w 8817"/>
                <a:gd name="T27" fmla="*/ 8384 h 8818"/>
                <a:gd name="T28" fmla="*/ 6873 w 8817"/>
                <a:gd name="T29" fmla="*/ 8065 h 8818"/>
                <a:gd name="T30" fmla="*/ 7372 w 8817"/>
                <a:gd name="T31" fmla="*/ 7673 h 8818"/>
                <a:gd name="T32" fmla="*/ 7810 w 8817"/>
                <a:gd name="T33" fmla="*/ 7214 h 8818"/>
                <a:gd name="T34" fmla="*/ 8179 w 8817"/>
                <a:gd name="T35" fmla="*/ 6696 h 8818"/>
                <a:gd name="T36" fmla="*/ 8470 w 8817"/>
                <a:gd name="T37" fmla="*/ 6125 h 8818"/>
                <a:gd name="T38" fmla="*/ 8679 w 8817"/>
                <a:gd name="T39" fmla="*/ 5511 h 8818"/>
                <a:gd name="T40" fmla="*/ 8794 w 8817"/>
                <a:gd name="T41" fmla="*/ 4860 h 8818"/>
                <a:gd name="T42" fmla="*/ 8811 w 8817"/>
                <a:gd name="T43" fmla="*/ 4182 h 8818"/>
                <a:gd name="T44" fmla="*/ 8728 w 8817"/>
                <a:gd name="T45" fmla="*/ 3521 h 8818"/>
                <a:gd name="T46" fmla="*/ 8549 w 8817"/>
                <a:gd name="T47" fmla="*/ 2893 h 8818"/>
                <a:gd name="T48" fmla="*/ 8285 w 8817"/>
                <a:gd name="T49" fmla="*/ 2308 h 8818"/>
                <a:gd name="T50" fmla="*/ 7941 w 8817"/>
                <a:gd name="T51" fmla="*/ 1772 h 8818"/>
                <a:gd name="T52" fmla="*/ 7526 w 8817"/>
                <a:gd name="T53" fmla="*/ 1292 h 8818"/>
                <a:gd name="T54" fmla="*/ 7046 w 8817"/>
                <a:gd name="T55" fmla="*/ 877 h 8818"/>
                <a:gd name="T56" fmla="*/ 6510 w 8817"/>
                <a:gd name="T57" fmla="*/ 533 h 8818"/>
                <a:gd name="T58" fmla="*/ 5925 w 8817"/>
                <a:gd name="T59" fmla="*/ 269 h 8818"/>
                <a:gd name="T60" fmla="*/ 5297 w 8817"/>
                <a:gd name="T61" fmla="*/ 90 h 8818"/>
                <a:gd name="T62" fmla="*/ 4636 w 8817"/>
                <a:gd name="T63" fmla="*/ 6 h 8818"/>
                <a:gd name="T64" fmla="*/ 3957 w 8817"/>
                <a:gd name="T65" fmla="*/ 24 h 8818"/>
                <a:gd name="T66" fmla="*/ 3306 w 8817"/>
                <a:gd name="T67" fmla="*/ 139 h 8818"/>
                <a:gd name="T68" fmla="*/ 2693 w 8817"/>
                <a:gd name="T69" fmla="*/ 347 h 8818"/>
                <a:gd name="T70" fmla="*/ 2123 w 8817"/>
                <a:gd name="T71" fmla="*/ 639 h 8818"/>
                <a:gd name="T72" fmla="*/ 1604 w 8817"/>
                <a:gd name="T73" fmla="*/ 1008 h 8818"/>
                <a:gd name="T74" fmla="*/ 1145 w 8817"/>
                <a:gd name="T75" fmla="*/ 1445 h 8818"/>
                <a:gd name="T76" fmla="*/ 753 w 8817"/>
                <a:gd name="T77" fmla="*/ 1944 h 8818"/>
                <a:gd name="T78" fmla="*/ 435 w 8817"/>
                <a:gd name="T79" fmla="*/ 2498 h 8818"/>
                <a:gd name="T80" fmla="*/ 198 w 8817"/>
                <a:gd name="T81" fmla="*/ 3098 h 8818"/>
                <a:gd name="T82" fmla="*/ 51 w 8817"/>
                <a:gd name="T83" fmla="*/ 3738 h 8818"/>
                <a:gd name="T84" fmla="*/ 0 w 8817"/>
                <a:gd name="T85" fmla="*/ 4409 h 881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817"/>
                <a:gd name="T130" fmla="*/ 0 h 8818"/>
                <a:gd name="T131" fmla="*/ 8817 w 8817"/>
                <a:gd name="T132" fmla="*/ 8818 h 881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817" h="8818">
                  <a:moveTo>
                    <a:pt x="0" y="4409"/>
                  </a:moveTo>
                  <a:lnTo>
                    <a:pt x="5" y="4636"/>
                  </a:lnTo>
                  <a:lnTo>
                    <a:pt x="23" y="4860"/>
                  </a:lnTo>
                  <a:lnTo>
                    <a:pt x="51" y="5081"/>
                  </a:lnTo>
                  <a:lnTo>
                    <a:pt x="90" y="5298"/>
                  </a:lnTo>
                  <a:lnTo>
                    <a:pt x="139" y="5511"/>
                  </a:lnTo>
                  <a:lnTo>
                    <a:pt x="198" y="5720"/>
                  </a:lnTo>
                  <a:lnTo>
                    <a:pt x="267" y="5925"/>
                  </a:lnTo>
                  <a:lnTo>
                    <a:pt x="346" y="6125"/>
                  </a:lnTo>
                  <a:lnTo>
                    <a:pt x="435" y="6321"/>
                  </a:lnTo>
                  <a:lnTo>
                    <a:pt x="532" y="6511"/>
                  </a:lnTo>
                  <a:lnTo>
                    <a:pt x="638" y="6696"/>
                  </a:lnTo>
                  <a:lnTo>
                    <a:pt x="753" y="6874"/>
                  </a:lnTo>
                  <a:lnTo>
                    <a:pt x="876" y="7048"/>
                  </a:lnTo>
                  <a:lnTo>
                    <a:pt x="1006" y="7214"/>
                  </a:lnTo>
                  <a:lnTo>
                    <a:pt x="1145" y="7374"/>
                  </a:lnTo>
                  <a:lnTo>
                    <a:pt x="1291" y="7527"/>
                  </a:lnTo>
                  <a:lnTo>
                    <a:pt x="1444" y="7673"/>
                  </a:lnTo>
                  <a:lnTo>
                    <a:pt x="1604" y="7811"/>
                  </a:lnTo>
                  <a:lnTo>
                    <a:pt x="1770" y="7943"/>
                  </a:lnTo>
                  <a:lnTo>
                    <a:pt x="1944" y="8065"/>
                  </a:lnTo>
                  <a:lnTo>
                    <a:pt x="2123" y="8180"/>
                  </a:lnTo>
                  <a:lnTo>
                    <a:pt x="2307" y="8287"/>
                  </a:lnTo>
                  <a:lnTo>
                    <a:pt x="2497" y="8384"/>
                  </a:lnTo>
                  <a:lnTo>
                    <a:pt x="2693" y="8471"/>
                  </a:lnTo>
                  <a:lnTo>
                    <a:pt x="2893" y="8551"/>
                  </a:lnTo>
                  <a:lnTo>
                    <a:pt x="3097" y="8620"/>
                  </a:lnTo>
                  <a:lnTo>
                    <a:pt x="3306" y="8679"/>
                  </a:lnTo>
                  <a:lnTo>
                    <a:pt x="3520" y="8728"/>
                  </a:lnTo>
                  <a:lnTo>
                    <a:pt x="3737" y="8767"/>
                  </a:lnTo>
                  <a:lnTo>
                    <a:pt x="3957" y="8796"/>
                  </a:lnTo>
                  <a:lnTo>
                    <a:pt x="4182" y="8812"/>
                  </a:lnTo>
                  <a:lnTo>
                    <a:pt x="4408" y="8818"/>
                  </a:lnTo>
                  <a:lnTo>
                    <a:pt x="4636" y="8812"/>
                  </a:lnTo>
                  <a:lnTo>
                    <a:pt x="4859" y="8796"/>
                  </a:lnTo>
                  <a:lnTo>
                    <a:pt x="5080" y="8767"/>
                  </a:lnTo>
                  <a:lnTo>
                    <a:pt x="5297" y="8728"/>
                  </a:lnTo>
                  <a:lnTo>
                    <a:pt x="5510" y="8679"/>
                  </a:lnTo>
                  <a:lnTo>
                    <a:pt x="5719" y="8620"/>
                  </a:lnTo>
                  <a:lnTo>
                    <a:pt x="5925" y="8551"/>
                  </a:lnTo>
                  <a:lnTo>
                    <a:pt x="6125" y="8471"/>
                  </a:lnTo>
                  <a:lnTo>
                    <a:pt x="6319" y="8384"/>
                  </a:lnTo>
                  <a:lnTo>
                    <a:pt x="6510" y="8287"/>
                  </a:lnTo>
                  <a:lnTo>
                    <a:pt x="6694" y="8180"/>
                  </a:lnTo>
                  <a:lnTo>
                    <a:pt x="6873" y="8065"/>
                  </a:lnTo>
                  <a:lnTo>
                    <a:pt x="7046" y="7943"/>
                  </a:lnTo>
                  <a:lnTo>
                    <a:pt x="7212" y="7811"/>
                  </a:lnTo>
                  <a:lnTo>
                    <a:pt x="7372" y="7673"/>
                  </a:lnTo>
                  <a:lnTo>
                    <a:pt x="7526" y="7527"/>
                  </a:lnTo>
                  <a:lnTo>
                    <a:pt x="7671" y="7374"/>
                  </a:lnTo>
                  <a:lnTo>
                    <a:pt x="7810" y="7214"/>
                  </a:lnTo>
                  <a:lnTo>
                    <a:pt x="7941" y="7048"/>
                  </a:lnTo>
                  <a:lnTo>
                    <a:pt x="8064" y="6874"/>
                  </a:lnTo>
                  <a:lnTo>
                    <a:pt x="8179" y="6696"/>
                  </a:lnTo>
                  <a:lnTo>
                    <a:pt x="8285" y="6511"/>
                  </a:lnTo>
                  <a:lnTo>
                    <a:pt x="8383" y="6321"/>
                  </a:lnTo>
                  <a:lnTo>
                    <a:pt x="8470" y="6125"/>
                  </a:lnTo>
                  <a:lnTo>
                    <a:pt x="8549" y="5925"/>
                  </a:lnTo>
                  <a:lnTo>
                    <a:pt x="8618" y="5720"/>
                  </a:lnTo>
                  <a:lnTo>
                    <a:pt x="8679" y="5511"/>
                  </a:lnTo>
                  <a:lnTo>
                    <a:pt x="8728" y="5298"/>
                  </a:lnTo>
                  <a:lnTo>
                    <a:pt x="8766" y="5081"/>
                  </a:lnTo>
                  <a:lnTo>
                    <a:pt x="8794" y="4860"/>
                  </a:lnTo>
                  <a:lnTo>
                    <a:pt x="8811" y="4636"/>
                  </a:lnTo>
                  <a:lnTo>
                    <a:pt x="8817" y="4409"/>
                  </a:lnTo>
                  <a:lnTo>
                    <a:pt x="8811" y="4182"/>
                  </a:lnTo>
                  <a:lnTo>
                    <a:pt x="8794" y="3959"/>
                  </a:lnTo>
                  <a:lnTo>
                    <a:pt x="8766" y="3738"/>
                  </a:lnTo>
                  <a:lnTo>
                    <a:pt x="8728" y="3521"/>
                  </a:lnTo>
                  <a:lnTo>
                    <a:pt x="8679" y="3308"/>
                  </a:lnTo>
                  <a:lnTo>
                    <a:pt x="8618" y="3098"/>
                  </a:lnTo>
                  <a:lnTo>
                    <a:pt x="8549" y="2893"/>
                  </a:lnTo>
                  <a:lnTo>
                    <a:pt x="8470" y="2693"/>
                  </a:lnTo>
                  <a:lnTo>
                    <a:pt x="8383" y="2498"/>
                  </a:lnTo>
                  <a:lnTo>
                    <a:pt x="8285" y="2308"/>
                  </a:lnTo>
                  <a:lnTo>
                    <a:pt x="8179" y="2124"/>
                  </a:lnTo>
                  <a:lnTo>
                    <a:pt x="8064" y="1944"/>
                  </a:lnTo>
                  <a:lnTo>
                    <a:pt x="7941" y="1772"/>
                  </a:lnTo>
                  <a:lnTo>
                    <a:pt x="7810" y="1606"/>
                  </a:lnTo>
                  <a:lnTo>
                    <a:pt x="7671" y="1445"/>
                  </a:lnTo>
                  <a:lnTo>
                    <a:pt x="7526" y="1292"/>
                  </a:lnTo>
                  <a:lnTo>
                    <a:pt x="7372" y="1146"/>
                  </a:lnTo>
                  <a:lnTo>
                    <a:pt x="7212" y="1008"/>
                  </a:lnTo>
                  <a:lnTo>
                    <a:pt x="7046" y="877"/>
                  </a:lnTo>
                  <a:lnTo>
                    <a:pt x="6873" y="753"/>
                  </a:lnTo>
                  <a:lnTo>
                    <a:pt x="6694" y="639"/>
                  </a:lnTo>
                  <a:lnTo>
                    <a:pt x="6510" y="533"/>
                  </a:lnTo>
                  <a:lnTo>
                    <a:pt x="6319" y="436"/>
                  </a:lnTo>
                  <a:lnTo>
                    <a:pt x="6125" y="347"/>
                  </a:lnTo>
                  <a:lnTo>
                    <a:pt x="5925" y="269"/>
                  </a:lnTo>
                  <a:lnTo>
                    <a:pt x="5719" y="199"/>
                  </a:lnTo>
                  <a:lnTo>
                    <a:pt x="5510" y="139"/>
                  </a:lnTo>
                  <a:lnTo>
                    <a:pt x="5297" y="90"/>
                  </a:lnTo>
                  <a:lnTo>
                    <a:pt x="5080" y="51"/>
                  </a:lnTo>
                  <a:lnTo>
                    <a:pt x="4859" y="24"/>
                  </a:lnTo>
                  <a:lnTo>
                    <a:pt x="4636" y="6"/>
                  </a:lnTo>
                  <a:lnTo>
                    <a:pt x="4408" y="0"/>
                  </a:lnTo>
                  <a:lnTo>
                    <a:pt x="4182" y="6"/>
                  </a:lnTo>
                  <a:lnTo>
                    <a:pt x="3957" y="24"/>
                  </a:lnTo>
                  <a:lnTo>
                    <a:pt x="3737" y="51"/>
                  </a:lnTo>
                  <a:lnTo>
                    <a:pt x="3520" y="90"/>
                  </a:lnTo>
                  <a:lnTo>
                    <a:pt x="3306" y="139"/>
                  </a:lnTo>
                  <a:lnTo>
                    <a:pt x="3097" y="199"/>
                  </a:lnTo>
                  <a:lnTo>
                    <a:pt x="2893" y="269"/>
                  </a:lnTo>
                  <a:lnTo>
                    <a:pt x="2693" y="347"/>
                  </a:lnTo>
                  <a:lnTo>
                    <a:pt x="2497" y="436"/>
                  </a:lnTo>
                  <a:lnTo>
                    <a:pt x="2307" y="533"/>
                  </a:lnTo>
                  <a:lnTo>
                    <a:pt x="2123" y="639"/>
                  </a:lnTo>
                  <a:lnTo>
                    <a:pt x="1944" y="753"/>
                  </a:lnTo>
                  <a:lnTo>
                    <a:pt x="1770" y="877"/>
                  </a:lnTo>
                  <a:lnTo>
                    <a:pt x="1604" y="1008"/>
                  </a:lnTo>
                  <a:lnTo>
                    <a:pt x="1444" y="1146"/>
                  </a:lnTo>
                  <a:lnTo>
                    <a:pt x="1291" y="1292"/>
                  </a:lnTo>
                  <a:lnTo>
                    <a:pt x="1145" y="1445"/>
                  </a:lnTo>
                  <a:lnTo>
                    <a:pt x="1006" y="1606"/>
                  </a:lnTo>
                  <a:lnTo>
                    <a:pt x="876" y="1772"/>
                  </a:lnTo>
                  <a:lnTo>
                    <a:pt x="753" y="1944"/>
                  </a:lnTo>
                  <a:lnTo>
                    <a:pt x="638" y="2124"/>
                  </a:lnTo>
                  <a:lnTo>
                    <a:pt x="532" y="2308"/>
                  </a:lnTo>
                  <a:lnTo>
                    <a:pt x="435" y="2498"/>
                  </a:lnTo>
                  <a:lnTo>
                    <a:pt x="346" y="2693"/>
                  </a:lnTo>
                  <a:lnTo>
                    <a:pt x="267" y="2893"/>
                  </a:lnTo>
                  <a:lnTo>
                    <a:pt x="198" y="3098"/>
                  </a:lnTo>
                  <a:lnTo>
                    <a:pt x="139" y="3308"/>
                  </a:lnTo>
                  <a:lnTo>
                    <a:pt x="90" y="3521"/>
                  </a:lnTo>
                  <a:lnTo>
                    <a:pt x="51" y="3738"/>
                  </a:lnTo>
                  <a:lnTo>
                    <a:pt x="23" y="3959"/>
                  </a:lnTo>
                  <a:lnTo>
                    <a:pt x="5" y="4182"/>
                  </a:lnTo>
                  <a:lnTo>
                    <a:pt x="0" y="4409"/>
                  </a:lnTo>
                  <a:close/>
                </a:path>
              </a:pathLst>
            </a:custGeom>
            <a:solidFill>
              <a:srgbClr val="C9FFF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10" name="Freeform 5410"/>
            <p:cNvSpPr>
              <a:spLocks/>
            </p:cNvSpPr>
            <p:nvPr/>
          </p:nvSpPr>
          <p:spPr bwMode="auto">
            <a:xfrm>
              <a:off x="373" y="375"/>
              <a:ext cx="839" cy="839"/>
            </a:xfrm>
            <a:custGeom>
              <a:avLst/>
              <a:gdLst>
                <a:gd name="T0" fmla="*/ 22 w 8384"/>
                <a:gd name="T1" fmla="*/ 4621 h 8385"/>
                <a:gd name="T2" fmla="*/ 132 w 8384"/>
                <a:gd name="T3" fmla="*/ 5240 h 8385"/>
                <a:gd name="T4" fmla="*/ 330 w 8384"/>
                <a:gd name="T5" fmla="*/ 5825 h 8385"/>
                <a:gd name="T6" fmla="*/ 608 w 8384"/>
                <a:gd name="T7" fmla="*/ 6366 h 8385"/>
                <a:gd name="T8" fmla="*/ 958 w 8384"/>
                <a:gd name="T9" fmla="*/ 6859 h 8385"/>
                <a:gd name="T10" fmla="*/ 1374 w 8384"/>
                <a:gd name="T11" fmla="*/ 7296 h 8385"/>
                <a:gd name="T12" fmla="*/ 1848 w 8384"/>
                <a:gd name="T13" fmla="*/ 7669 h 8385"/>
                <a:gd name="T14" fmla="*/ 2375 w 8384"/>
                <a:gd name="T15" fmla="*/ 7972 h 8385"/>
                <a:gd name="T16" fmla="*/ 2946 w 8384"/>
                <a:gd name="T17" fmla="*/ 8196 h 8385"/>
                <a:gd name="T18" fmla="*/ 3554 w 8384"/>
                <a:gd name="T19" fmla="*/ 8337 h 8385"/>
                <a:gd name="T20" fmla="*/ 4192 w 8384"/>
                <a:gd name="T21" fmla="*/ 8385 h 8385"/>
                <a:gd name="T22" fmla="*/ 4831 w 8384"/>
                <a:gd name="T23" fmla="*/ 8337 h 8385"/>
                <a:gd name="T24" fmla="*/ 5439 w 8384"/>
                <a:gd name="T25" fmla="*/ 8196 h 8385"/>
                <a:gd name="T26" fmla="*/ 6010 w 8384"/>
                <a:gd name="T27" fmla="*/ 7972 h 8385"/>
                <a:gd name="T28" fmla="*/ 6536 w 8384"/>
                <a:gd name="T29" fmla="*/ 7669 h 8385"/>
                <a:gd name="T30" fmla="*/ 7011 w 8384"/>
                <a:gd name="T31" fmla="*/ 7296 h 8385"/>
                <a:gd name="T32" fmla="*/ 7427 w 8384"/>
                <a:gd name="T33" fmla="*/ 6859 h 8385"/>
                <a:gd name="T34" fmla="*/ 7778 w 8384"/>
                <a:gd name="T35" fmla="*/ 6366 h 8385"/>
                <a:gd name="T36" fmla="*/ 8055 w 8384"/>
                <a:gd name="T37" fmla="*/ 5825 h 8385"/>
                <a:gd name="T38" fmla="*/ 8252 w 8384"/>
                <a:gd name="T39" fmla="*/ 5240 h 8385"/>
                <a:gd name="T40" fmla="*/ 8363 w 8384"/>
                <a:gd name="T41" fmla="*/ 4621 h 8385"/>
                <a:gd name="T42" fmla="*/ 8379 w 8384"/>
                <a:gd name="T43" fmla="*/ 3976 h 8385"/>
                <a:gd name="T44" fmla="*/ 8299 w 8384"/>
                <a:gd name="T45" fmla="*/ 3348 h 8385"/>
                <a:gd name="T46" fmla="*/ 8130 w 8384"/>
                <a:gd name="T47" fmla="*/ 2751 h 8385"/>
                <a:gd name="T48" fmla="*/ 7878 w 8384"/>
                <a:gd name="T49" fmla="*/ 2194 h 8385"/>
                <a:gd name="T50" fmla="*/ 7551 w 8384"/>
                <a:gd name="T51" fmla="*/ 1684 h 8385"/>
                <a:gd name="T52" fmla="*/ 7156 w 8384"/>
                <a:gd name="T53" fmla="*/ 1228 h 8385"/>
                <a:gd name="T54" fmla="*/ 6700 w 8384"/>
                <a:gd name="T55" fmla="*/ 833 h 8385"/>
                <a:gd name="T56" fmla="*/ 6190 w 8384"/>
                <a:gd name="T57" fmla="*/ 506 h 8385"/>
                <a:gd name="T58" fmla="*/ 5634 w 8384"/>
                <a:gd name="T59" fmla="*/ 255 h 8385"/>
                <a:gd name="T60" fmla="*/ 5037 w 8384"/>
                <a:gd name="T61" fmla="*/ 85 h 8385"/>
                <a:gd name="T62" fmla="*/ 4409 w 8384"/>
                <a:gd name="T63" fmla="*/ 6 h 8385"/>
                <a:gd name="T64" fmla="*/ 3764 w 8384"/>
                <a:gd name="T65" fmla="*/ 22 h 8385"/>
                <a:gd name="T66" fmla="*/ 3144 w 8384"/>
                <a:gd name="T67" fmla="*/ 132 h 8385"/>
                <a:gd name="T68" fmla="*/ 2561 w 8384"/>
                <a:gd name="T69" fmla="*/ 329 h 8385"/>
                <a:gd name="T70" fmla="*/ 2019 w 8384"/>
                <a:gd name="T71" fmla="*/ 607 h 8385"/>
                <a:gd name="T72" fmla="*/ 1526 w 8384"/>
                <a:gd name="T73" fmla="*/ 958 h 8385"/>
                <a:gd name="T74" fmla="*/ 1089 w 8384"/>
                <a:gd name="T75" fmla="*/ 1373 h 8385"/>
                <a:gd name="T76" fmla="*/ 717 w 8384"/>
                <a:gd name="T77" fmla="*/ 1849 h 8385"/>
                <a:gd name="T78" fmla="*/ 414 w 8384"/>
                <a:gd name="T79" fmla="*/ 2375 h 8385"/>
                <a:gd name="T80" fmla="*/ 189 w 8384"/>
                <a:gd name="T81" fmla="*/ 2946 h 8385"/>
                <a:gd name="T82" fmla="*/ 48 w 8384"/>
                <a:gd name="T83" fmla="*/ 3554 h 8385"/>
                <a:gd name="T84" fmla="*/ 0 w 8384"/>
                <a:gd name="T85" fmla="*/ 4192 h 838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384"/>
                <a:gd name="T130" fmla="*/ 0 h 8385"/>
                <a:gd name="T131" fmla="*/ 8384 w 8384"/>
                <a:gd name="T132" fmla="*/ 8385 h 838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384" h="8385">
                  <a:moveTo>
                    <a:pt x="0" y="4192"/>
                  </a:moveTo>
                  <a:lnTo>
                    <a:pt x="7" y="4408"/>
                  </a:lnTo>
                  <a:lnTo>
                    <a:pt x="22" y="4621"/>
                  </a:lnTo>
                  <a:lnTo>
                    <a:pt x="48" y="4831"/>
                  </a:lnTo>
                  <a:lnTo>
                    <a:pt x="86" y="5038"/>
                  </a:lnTo>
                  <a:lnTo>
                    <a:pt x="132" y="5240"/>
                  </a:lnTo>
                  <a:lnTo>
                    <a:pt x="189" y="5439"/>
                  </a:lnTo>
                  <a:lnTo>
                    <a:pt x="254" y="5634"/>
                  </a:lnTo>
                  <a:lnTo>
                    <a:pt x="330" y="5825"/>
                  </a:lnTo>
                  <a:lnTo>
                    <a:pt x="414" y="6010"/>
                  </a:lnTo>
                  <a:lnTo>
                    <a:pt x="507" y="6191"/>
                  </a:lnTo>
                  <a:lnTo>
                    <a:pt x="608" y="6366"/>
                  </a:lnTo>
                  <a:lnTo>
                    <a:pt x="717" y="6537"/>
                  </a:lnTo>
                  <a:lnTo>
                    <a:pt x="833" y="6701"/>
                  </a:lnTo>
                  <a:lnTo>
                    <a:pt x="958" y="6859"/>
                  </a:lnTo>
                  <a:lnTo>
                    <a:pt x="1089" y="7011"/>
                  </a:lnTo>
                  <a:lnTo>
                    <a:pt x="1228" y="7157"/>
                  </a:lnTo>
                  <a:lnTo>
                    <a:pt x="1374" y="7296"/>
                  </a:lnTo>
                  <a:lnTo>
                    <a:pt x="1526" y="7428"/>
                  </a:lnTo>
                  <a:lnTo>
                    <a:pt x="1684" y="7552"/>
                  </a:lnTo>
                  <a:lnTo>
                    <a:pt x="1848" y="7669"/>
                  </a:lnTo>
                  <a:lnTo>
                    <a:pt x="2019" y="7778"/>
                  </a:lnTo>
                  <a:lnTo>
                    <a:pt x="2194" y="7879"/>
                  </a:lnTo>
                  <a:lnTo>
                    <a:pt x="2375" y="7972"/>
                  </a:lnTo>
                  <a:lnTo>
                    <a:pt x="2561" y="8055"/>
                  </a:lnTo>
                  <a:lnTo>
                    <a:pt x="2751" y="8131"/>
                  </a:lnTo>
                  <a:lnTo>
                    <a:pt x="2946" y="8196"/>
                  </a:lnTo>
                  <a:lnTo>
                    <a:pt x="3144" y="8253"/>
                  </a:lnTo>
                  <a:lnTo>
                    <a:pt x="3347" y="8300"/>
                  </a:lnTo>
                  <a:lnTo>
                    <a:pt x="3554" y="8337"/>
                  </a:lnTo>
                  <a:lnTo>
                    <a:pt x="3764" y="8363"/>
                  </a:lnTo>
                  <a:lnTo>
                    <a:pt x="3977" y="8380"/>
                  </a:lnTo>
                  <a:lnTo>
                    <a:pt x="4192" y="8385"/>
                  </a:lnTo>
                  <a:lnTo>
                    <a:pt x="4409" y="8380"/>
                  </a:lnTo>
                  <a:lnTo>
                    <a:pt x="4621" y="8363"/>
                  </a:lnTo>
                  <a:lnTo>
                    <a:pt x="4831" y="8337"/>
                  </a:lnTo>
                  <a:lnTo>
                    <a:pt x="5037" y="8300"/>
                  </a:lnTo>
                  <a:lnTo>
                    <a:pt x="5240" y="8253"/>
                  </a:lnTo>
                  <a:lnTo>
                    <a:pt x="5439" y="8196"/>
                  </a:lnTo>
                  <a:lnTo>
                    <a:pt x="5634" y="8131"/>
                  </a:lnTo>
                  <a:lnTo>
                    <a:pt x="5824" y="8055"/>
                  </a:lnTo>
                  <a:lnTo>
                    <a:pt x="6010" y="7972"/>
                  </a:lnTo>
                  <a:lnTo>
                    <a:pt x="6190" y="7879"/>
                  </a:lnTo>
                  <a:lnTo>
                    <a:pt x="6366" y="7778"/>
                  </a:lnTo>
                  <a:lnTo>
                    <a:pt x="6536" y="7669"/>
                  </a:lnTo>
                  <a:lnTo>
                    <a:pt x="6700" y="7552"/>
                  </a:lnTo>
                  <a:lnTo>
                    <a:pt x="6858" y="7428"/>
                  </a:lnTo>
                  <a:lnTo>
                    <a:pt x="7011" y="7296"/>
                  </a:lnTo>
                  <a:lnTo>
                    <a:pt x="7156" y="7157"/>
                  </a:lnTo>
                  <a:lnTo>
                    <a:pt x="7295" y="7011"/>
                  </a:lnTo>
                  <a:lnTo>
                    <a:pt x="7427" y="6859"/>
                  </a:lnTo>
                  <a:lnTo>
                    <a:pt x="7551" y="6701"/>
                  </a:lnTo>
                  <a:lnTo>
                    <a:pt x="7669" y="6537"/>
                  </a:lnTo>
                  <a:lnTo>
                    <a:pt x="7778" y="6366"/>
                  </a:lnTo>
                  <a:lnTo>
                    <a:pt x="7878" y="6191"/>
                  </a:lnTo>
                  <a:lnTo>
                    <a:pt x="7971" y="6010"/>
                  </a:lnTo>
                  <a:lnTo>
                    <a:pt x="8055" y="5825"/>
                  </a:lnTo>
                  <a:lnTo>
                    <a:pt x="8130" y="5634"/>
                  </a:lnTo>
                  <a:lnTo>
                    <a:pt x="8196" y="5439"/>
                  </a:lnTo>
                  <a:lnTo>
                    <a:pt x="8252" y="5240"/>
                  </a:lnTo>
                  <a:lnTo>
                    <a:pt x="8299" y="5038"/>
                  </a:lnTo>
                  <a:lnTo>
                    <a:pt x="8336" y="4831"/>
                  </a:lnTo>
                  <a:lnTo>
                    <a:pt x="8363" y="4621"/>
                  </a:lnTo>
                  <a:lnTo>
                    <a:pt x="8379" y="4408"/>
                  </a:lnTo>
                  <a:lnTo>
                    <a:pt x="8384" y="4192"/>
                  </a:lnTo>
                  <a:lnTo>
                    <a:pt x="8379" y="3976"/>
                  </a:lnTo>
                  <a:lnTo>
                    <a:pt x="8363" y="3764"/>
                  </a:lnTo>
                  <a:lnTo>
                    <a:pt x="8336" y="3554"/>
                  </a:lnTo>
                  <a:lnTo>
                    <a:pt x="8299" y="3348"/>
                  </a:lnTo>
                  <a:lnTo>
                    <a:pt x="8252" y="3145"/>
                  </a:lnTo>
                  <a:lnTo>
                    <a:pt x="8196" y="2946"/>
                  </a:lnTo>
                  <a:lnTo>
                    <a:pt x="8130" y="2751"/>
                  </a:lnTo>
                  <a:lnTo>
                    <a:pt x="8055" y="2561"/>
                  </a:lnTo>
                  <a:lnTo>
                    <a:pt x="7971" y="2375"/>
                  </a:lnTo>
                  <a:lnTo>
                    <a:pt x="7878" y="2194"/>
                  </a:lnTo>
                  <a:lnTo>
                    <a:pt x="7778" y="2018"/>
                  </a:lnTo>
                  <a:lnTo>
                    <a:pt x="7669" y="1849"/>
                  </a:lnTo>
                  <a:lnTo>
                    <a:pt x="7551" y="1684"/>
                  </a:lnTo>
                  <a:lnTo>
                    <a:pt x="7427" y="1525"/>
                  </a:lnTo>
                  <a:lnTo>
                    <a:pt x="7295" y="1373"/>
                  </a:lnTo>
                  <a:lnTo>
                    <a:pt x="7156" y="1228"/>
                  </a:lnTo>
                  <a:lnTo>
                    <a:pt x="7011" y="1090"/>
                  </a:lnTo>
                  <a:lnTo>
                    <a:pt x="6858" y="958"/>
                  </a:lnTo>
                  <a:lnTo>
                    <a:pt x="6700" y="833"/>
                  </a:lnTo>
                  <a:lnTo>
                    <a:pt x="6536" y="716"/>
                  </a:lnTo>
                  <a:lnTo>
                    <a:pt x="6366" y="607"/>
                  </a:lnTo>
                  <a:lnTo>
                    <a:pt x="6190" y="506"/>
                  </a:lnTo>
                  <a:lnTo>
                    <a:pt x="6010" y="414"/>
                  </a:lnTo>
                  <a:lnTo>
                    <a:pt x="5824" y="329"/>
                  </a:lnTo>
                  <a:lnTo>
                    <a:pt x="5634" y="255"/>
                  </a:lnTo>
                  <a:lnTo>
                    <a:pt x="5439" y="188"/>
                  </a:lnTo>
                  <a:lnTo>
                    <a:pt x="5240" y="132"/>
                  </a:lnTo>
                  <a:lnTo>
                    <a:pt x="5037" y="85"/>
                  </a:lnTo>
                  <a:lnTo>
                    <a:pt x="4831" y="49"/>
                  </a:lnTo>
                  <a:lnTo>
                    <a:pt x="4621" y="22"/>
                  </a:lnTo>
                  <a:lnTo>
                    <a:pt x="4409" y="6"/>
                  </a:lnTo>
                  <a:lnTo>
                    <a:pt x="4192" y="0"/>
                  </a:lnTo>
                  <a:lnTo>
                    <a:pt x="3977" y="6"/>
                  </a:lnTo>
                  <a:lnTo>
                    <a:pt x="3764" y="22"/>
                  </a:lnTo>
                  <a:lnTo>
                    <a:pt x="3554" y="49"/>
                  </a:lnTo>
                  <a:lnTo>
                    <a:pt x="3347" y="85"/>
                  </a:lnTo>
                  <a:lnTo>
                    <a:pt x="3144" y="132"/>
                  </a:lnTo>
                  <a:lnTo>
                    <a:pt x="2946" y="188"/>
                  </a:lnTo>
                  <a:lnTo>
                    <a:pt x="2751" y="255"/>
                  </a:lnTo>
                  <a:lnTo>
                    <a:pt x="2561" y="329"/>
                  </a:lnTo>
                  <a:lnTo>
                    <a:pt x="2375" y="414"/>
                  </a:lnTo>
                  <a:lnTo>
                    <a:pt x="2194" y="506"/>
                  </a:lnTo>
                  <a:lnTo>
                    <a:pt x="2019" y="607"/>
                  </a:lnTo>
                  <a:lnTo>
                    <a:pt x="1848" y="716"/>
                  </a:lnTo>
                  <a:lnTo>
                    <a:pt x="1684" y="833"/>
                  </a:lnTo>
                  <a:lnTo>
                    <a:pt x="1526" y="958"/>
                  </a:lnTo>
                  <a:lnTo>
                    <a:pt x="1374" y="1090"/>
                  </a:lnTo>
                  <a:lnTo>
                    <a:pt x="1228" y="1228"/>
                  </a:lnTo>
                  <a:lnTo>
                    <a:pt x="1089" y="1373"/>
                  </a:lnTo>
                  <a:lnTo>
                    <a:pt x="958" y="1525"/>
                  </a:lnTo>
                  <a:lnTo>
                    <a:pt x="833" y="1684"/>
                  </a:lnTo>
                  <a:lnTo>
                    <a:pt x="717" y="1849"/>
                  </a:lnTo>
                  <a:lnTo>
                    <a:pt x="608" y="2018"/>
                  </a:lnTo>
                  <a:lnTo>
                    <a:pt x="507" y="2194"/>
                  </a:lnTo>
                  <a:lnTo>
                    <a:pt x="414" y="2375"/>
                  </a:lnTo>
                  <a:lnTo>
                    <a:pt x="330" y="2561"/>
                  </a:lnTo>
                  <a:lnTo>
                    <a:pt x="254" y="2751"/>
                  </a:lnTo>
                  <a:lnTo>
                    <a:pt x="189" y="2946"/>
                  </a:lnTo>
                  <a:lnTo>
                    <a:pt x="132" y="3145"/>
                  </a:lnTo>
                  <a:lnTo>
                    <a:pt x="86" y="3348"/>
                  </a:lnTo>
                  <a:lnTo>
                    <a:pt x="48" y="3554"/>
                  </a:lnTo>
                  <a:lnTo>
                    <a:pt x="22" y="3764"/>
                  </a:lnTo>
                  <a:lnTo>
                    <a:pt x="7" y="3976"/>
                  </a:lnTo>
                  <a:lnTo>
                    <a:pt x="0" y="4192"/>
                  </a:lnTo>
                  <a:close/>
                </a:path>
              </a:pathLst>
            </a:custGeom>
            <a:solidFill>
              <a:srgbClr val="D0FFF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11" name="Freeform 5411"/>
            <p:cNvSpPr>
              <a:spLocks/>
            </p:cNvSpPr>
            <p:nvPr/>
          </p:nvSpPr>
          <p:spPr bwMode="auto">
            <a:xfrm>
              <a:off x="395" y="397"/>
              <a:ext cx="795" cy="795"/>
            </a:xfrm>
            <a:custGeom>
              <a:avLst/>
              <a:gdLst>
                <a:gd name="T0" fmla="*/ 20 w 7950"/>
                <a:gd name="T1" fmla="*/ 4382 h 7952"/>
                <a:gd name="T2" fmla="*/ 124 w 7950"/>
                <a:gd name="T3" fmla="*/ 4969 h 7952"/>
                <a:gd name="T4" fmla="*/ 312 w 7950"/>
                <a:gd name="T5" fmla="*/ 5523 h 7952"/>
                <a:gd name="T6" fmla="*/ 574 w 7950"/>
                <a:gd name="T7" fmla="*/ 6037 h 7952"/>
                <a:gd name="T8" fmla="*/ 907 w 7950"/>
                <a:gd name="T9" fmla="*/ 6505 h 7952"/>
                <a:gd name="T10" fmla="*/ 1302 w 7950"/>
                <a:gd name="T11" fmla="*/ 6919 h 7952"/>
                <a:gd name="T12" fmla="*/ 1752 w 7950"/>
                <a:gd name="T13" fmla="*/ 7272 h 7952"/>
                <a:gd name="T14" fmla="*/ 2251 w 7950"/>
                <a:gd name="T15" fmla="*/ 7559 h 7952"/>
                <a:gd name="T16" fmla="*/ 2793 w 7950"/>
                <a:gd name="T17" fmla="*/ 7773 h 7952"/>
                <a:gd name="T18" fmla="*/ 3369 w 7950"/>
                <a:gd name="T19" fmla="*/ 7906 h 7952"/>
                <a:gd name="T20" fmla="*/ 3974 w 7950"/>
                <a:gd name="T21" fmla="*/ 7952 h 7952"/>
                <a:gd name="T22" fmla="*/ 4579 w 7950"/>
                <a:gd name="T23" fmla="*/ 7906 h 7952"/>
                <a:gd name="T24" fmla="*/ 5157 w 7950"/>
                <a:gd name="T25" fmla="*/ 7773 h 7952"/>
                <a:gd name="T26" fmla="*/ 5698 w 7950"/>
                <a:gd name="T27" fmla="*/ 7559 h 7952"/>
                <a:gd name="T28" fmla="*/ 6197 w 7950"/>
                <a:gd name="T29" fmla="*/ 7272 h 7952"/>
                <a:gd name="T30" fmla="*/ 6648 w 7950"/>
                <a:gd name="T31" fmla="*/ 6919 h 7952"/>
                <a:gd name="T32" fmla="*/ 7042 w 7950"/>
                <a:gd name="T33" fmla="*/ 6505 h 7952"/>
                <a:gd name="T34" fmla="*/ 7374 w 7950"/>
                <a:gd name="T35" fmla="*/ 6037 h 7952"/>
                <a:gd name="T36" fmla="*/ 7637 w 7950"/>
                <a:gd name="T37" fmla="*/ 5523 h 7952"/>
                <a:gd name="T38" fmla="*/ 7824 w 7950"/>
                <a:gd name="T39" fmla="*/ 4969 h 7952"/>
                <a:gd name="T40" fmla="*/ 7929 w 7950"/>
                <a:gd name="T41" fmla="*/ 4382 h 7952"/>
                <a:gd name="T42" fmla="*/ 7945 w 7950"/>
                <a:gd name="T43" fmla="*/ 3771 h 7952"/>
                <a:gd name="T44" fmla="*/ 7869 w 7950"/>
                <a:gd name="T45" fmla="*/ 3174 h 7952"/>
                <a:gd name="T46" fmla="*/ 7709 w 7950"/>
                <a:gd name="T47" fmla="*/ 2608 h 7952"/>
                <a:gd name="T48" fmla="*/ 7470 w 7950"/>
                <a:gd name="T49" fmla="*/ 2081 h 7952"/>
                <a:gd name="T50" fmla="*/ 7160 w 7950"/>
                <a:gd name="T51" fmla="*/ 1597 h 7952"/>
                <a:gd name="T52" fmla="*/ 6785 w 7950"/>
                <a:gd name="T53" fmla="*/ 1164 h 7952"/>
                <a:gd name="T54" fmla="*/ 6353 w 7950"/>
                <a:gd name="T55" fmla="*/ 790 h 7952"/>
                <a:gd name="T56" fmla="*/ 5869 w 7950"/>
                <a:gd name="T57" fmla="*/ 480 h 7952"/>
                <a:gd name="T58" fmla="*/ 5342 w 7950"/>
                <a:gd name="T59" fmla="*/ 241 h 7952"/>
                <a:gd name="T60" fmla="*/ 4775 w 7950"/>
                <a:gd name="T61" fmla="*/ 81 h 7952"/>
                <a:gd name="T62" fmla="*/ 4179 w 7950"/>
                <a:gd name="T63" fmla="*/ 5 h 7952"/>
                <a:gd name="T64" fmla="*/ 3568 w 7950"/>
                <a:gd name="T65" fmla="*/ 20 h 7952"/>
                <a:gd name="T66" fmla="*/ 2981 w 7950"/>
                <a:gd name="T67" fmla="*/ 126 h 7952"/>
                <a:gd name="T68" fmla="*/ 2427 w 7950"/>
                <a:gd name="T69" fmla="*/ 312 h 7952"/>
                <a:gd name="T70" fmla="*/ 1913 w 7950"/>
                <a:gd name="T71" fmla="*/ 576 h 7952"/>
                <a:gd name="T72" fmla="*/ 1446 w 7950"/>
                <a:gd name="T73" fmla="*/ 907 h 7952"/>
                <a:gd name="T74" fmla="*/ 1031 w 7950"/>
                <a:gd name="T75" fmla="*/ 1302 h 7952"/>
                <a:gd name="T76" fmla="*/ 678 w 7950"/>
                <a:gd name="T77" fmla="*/ 1752 h 7952"/>
                <a:gd name="T78" fmla="*/ 392 w 7950"/>
                <a:gd name="T79" fmla="*/ 2252 h 7952"/>
                <a:gd name="T80" fmla="*/ 178 w 7950"/>
                <a:gd name="T81" fmla="*/ 2793 h 7952"/>
                <a:gd name="T82" fmla="*/ 45 w 7950"/>
                <a:gd name="T83" fmla="*/ 3370 h 7952"/>
                <a:gd name="T84" fmla="*/ 0 w 7950"/>
                <a:gd name="T85" fmla="*/ 3975 h 795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950"/>
                <a:gd name="T130" fmla="*/ 0 h 7952"/>
                <a:gd name="T131" fmla="*/ 7950 w 7950"/>
                <a:gd name="T132" fmla="*/ 7952 h 795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950" h="7952">
                  <a:moveTo>
                    <a:pt x="0" y="3975"/>
                  </a:moveTo>
                  <a:lnTo>
                    <a:pt x="5" y="4180"/>
                  </a:lnTo>
                  <a:lnTo>
                    <a:pt x="20" y="4382"/>
                  </a:lnTo>
                  <a:lnTo>
                    <a:pt x="45" y="4581"/>
                  </a:lnTo>
                  <a:lnTo>
                    <a:pt x="80" y="4777"/>
                  </a:lnTo>
                  <a:lnTo>
                    <a:pt x="124" y="4969"/>
                  </a:lnTo>
                  <a:lnTo>
                    <a:pt x="178" y="5158"/>
                  </a:lnTo>
                  <a:lnTo>
                    <a:pt x="241" y="5342"/>
                  </a:lnTo>
                  <a:lnTo>
                    <a:pt x="312" y="5523"/>
                  </a:lnTo>
                  <a:lnTo>
                    <a:pt x="392" y="5699"/>
                  </a:lnTo>
                  <a:lnTo>
                    <a:pt x="479" y="5871"/>
                  </a:lnTo>
                  <a:lnTo>
                    <a:pt x="574" y="6037"/>
                  </a:lnTo>
                  <a:lnTo>
                    <a:pt x="678" y="6198"/>
                  </a:lnTo>
                  <a:lnTo>
                    <a:pt x="789" y="6355"/>
                  </a:lnTo>
                  <a:lnTo>
                    <a:pt x="907" y="6505"/>
                  </a:lnTo>
                  <a:lnTo>
                    <a:pt x="1031" y="6648"/>
                  </a:lnTo>
                  <a:lnTo>
                    <a:pt x="1164" y="6787"/>
                  </a:lnTo>
                  <a:lnTo>
                    <a:pt x="1302" y="6919"/>
                  </a:lnTo>
                  <a:lnTo>
                    <a:pt x="1446" y="7043"/>
                  </a:lnTo>
                  <a:lnTo>
                    <a:pt x="1596" y="7162"/>
                  </a:lnTo>
                  <a:lnTo>
                    <a:pt x="1752" y="7272"/>
                  </a:lnTo>
                  <a:lnTo>
                    <a:pt x="1913" y="7376"/>
                  </a:lnTo>
                  <a:lnTo>
                    <a:pt x="2079" y="7471"/>
                  </a:lnTo>
                  <a:lnTo>
                    <a:pt x="2251" y="7559"/>
                  </a:lnTo>
                  <a:lnTo>
                    <a:pt x="2427" y="7638"/>
                  </a:lnTo>
                  <a:lnTo>
                    <a:pt x="2608" y="7710"/>
                  </a:lnTo>
                  <a:lnTo>
                    <a:pt x="2793" y="7773"/>
                  </a:lnTo>
                  <a:lnTo>
                    <a:pt x="2981" y="7826"/>
                  </a:lnTo>
                  <a:lnTo>
                    <a:pt x="3173" y="7870"/>
                  </a:lnTo>
                  <a:lnTo>
                    <a:pt x="3369" y="7906"/>
                  </a:lnTo>
                  <a:lnTo>
                    <a:pt x="3568" y="7931"/>
                  </a:lnTo>
                  <a:lnTo>
                    <a:pt x="3770" y="7946"/>
                  </a:lnTo>
                  <a:lnTo>
                    <a:pt x="3974" y="7952"/>
                  </a:lnTo>
                  <a:lnTo>
                    <a:pt x="4179" y="7946"/>
                  </a:lnTo>
                  <a:lnTo>
                    <a:pt x="4381" y="7931"/>
                  </a:lnTo>
                  <a:lnTo>
                    <a:pt x="4579" y="7906"/>
                  </a:lnTo>
                  <a:lnTo>
                    <a:pt x="4775" y="7870"/>
                  </a:lnTo>
                  <a:lnTo>
                    <a:pt x="4968" y="7826"/>
                  </a:lnTo>
                  <a:lnTo>
                    <a:pt x="5157" y="7773"/>
                  </a:lnTo>
                  <a:lnTo>
                    <a:pt x="5342" y="7710"/>
                  </a:lnTo>
                  <a:lnTo>
                    <a:pt x="5522" y="7638"/>
                  </a:lnTo>
                  <a:lnTo>
                    <a:pt x="5698" y="7559"/>
                  </a:lnTo>
                  <a:lnTo>
                    <a:pt x="5869" y="7471"/>
                  </a:lnTo>
                  <a:lnTo>
                    <a:pt x="6035" y="7376"/>
                  </a:lnTo>
                  <a:lnTo>
                    <a:pt x="6197" y="7272"/>
                  </a:lnTo>
                  <a:lnTo>
                    <a:pt x="6353" y="7162"/>
                  </a:lnTo>
                  <a:lnTo>
                    <a:pt x="6503" y="7043"/>
                  </a:lnTo>
                  <a:lnTo>
                    <a:pt x="6648" y="6919"/>
                  </a:lnTo>
                  <a:lnTo>
                    <a:pt x="6785" y="6787"/>
                  </a:lnTo>
                  <a:lnTo>
                    <a:pt x="6917" y="6648"/>
                  </a:lnTo>
                  <a:lnTo>
                    <a:pt x="7042" y="6505"/>
                  </a:lnTo>
                  <a:lnTo>
                    <a:pt x="7160" y="6355"/>
                  </a:lnTo>
                  <a:lnTo>
                    <a:pt x="7271" y="6198"/>
                  </a:lnTo>
                  <a:lnTo>
                    <a:pt x="7374" y="6037"/>
                  </a:lnTo>
                  <a:lnTo>
                    <a:pt x="7470" y="5871"/>
                  </a:lnTo>
                  <a:lnTo>
                    <a:pt x="7558" y="5699"/>
                  </a:lnTo>
                  <a:lnTo>
                    <a:pt x="7637" y="5523"/>
                  </a:lnTo>
                  <a:lnTo>
                    <a:pt x="7709" y="5342"/>
                  </a:lnTo>
                  <a:lnTo>
                    <a:pt x="7771" y="5158"/>
                  </a:lnTo>
                  <a:lnTo>
                    <a:pt x="7824" y="4969"/>
                  </a:lnTo>
                  <a:lnTo>
                    <a:pt x="7869" y="4777"/>
                  </a:lnTo>
                  <a:lnTo>
                    <a:pt x="7904" y="4581"/>
                  </a:lnTo>
                  <a:lnTo>
                    <a:pt x="7929" y="4382"/>
                  </a:lnTo>
                  <a:lnTo>
                    <a:pt x="7945" y="4180"/>
                  </a:lnTo>
                  <a:lnTo>
                    <a:pt x="7950" y="3975"/>
                  </a:lnTo>
                  <a:lnTo>
                    <a:pt x="7945" y="3771"/>
                  </a:lnTo>
                  <a:lnTo>
                    <a:pt x="7929" y="3569"/>
                  </a:lnTo>
                  <a:lnTo>
                    <a:pt x="7904" y="3370"/>
                  </a:lnTo>
                  <a:lnTo>
                    <a:pt x="7869" y="3174"/>
                  </a:lnTo>
                  <a:lnTo>
                    <a:pt x="7824" y="2982"/>
                  </a:lnTo>
                  <a:lnTo>
                    <a:pt x="7771" y="2793"/>
                  </a:lnTo>
                  <a:lnTo>
                    <a:pt x="7709" y="2608"/>
                  </a:lnTo>
                  <a:lnTo>
                    <a:pt x="7637" y="2428"/>
                  </a:lnTo>
                  <a:lnTo>
                    <a:pt x="7558" y="2252"/>
                  </a:lnTo>
                  <a:lnTo>
                    <a:pt x="7470" y="2081"/>
                  </a:lnTo>
                  <a:lnTo>
                    <a:pt x="7374" y="1914"/>
                  </a:lnTo>
                  <a:lnTo>
                    <a:pt x="7271" y="1752"/>
                  </a:lnTo>
                  <a:lnTo>
                    <a:pt x="7160" y="1597"/>
                  </a:lnTo>
                  <a:lnTo>
                    <a:pt x="7042" y="1447"/>
                  </a:lnTo>
                  <a:lnTo>
                    <a:pt x="6917" y="1302"/>
                  </a:lnTo>
                  <a:lnTo>
                    <a:pt x="6785" y="1164"/>
                  </a:lnTo>
                  <a:lnTo>
                    <a:pt x="6648" y="1033"/>
                  </a:lnTo>
                  <a:lnTo>
                    <a:pt x="6503" y="907"/>
                  </a:lnTo>
                  <a:lnTo>
                    <a:pt x="6353" y="790"/>
                  </a:lnTo>
                  <a:lnTo>
                    <a:pt x="6197" y="679"/>
                  </a:lnTo>
                  <a:lnTo>
                    <a:pt x="6035" y="576"/>
                  </a:lnTo>
                  <a:lnTo>
                    <a:pt x="5869" y="480"/>
                  </a:lnTo>
                  <a:lnTo>
                    <a:pt x="5698" y="392"/>
                  </a:lnTo>
                  <a:lnTo>
                    <a:pt x="5522" y="312"/>
                  </a:lnTo>
                  <a:lnTo>
                    <a:pt x="5342" y="241"/>
                  </a:lnTo>
                  <a:lnTo>
                    <a:pt x="5157" y="179"/>
                  </a:lnTo>
                  <a:lnTo>
                    <a:pt x="4968" y="126"/>
                  </a:lnTo>
                  <a:lnTo>
                    <a:pt x="4775" y="81"/>
                  </a:lnTo>
                  <a:lnTo>
                    <a:pt x="4579" y="46"/>
                  </a:lnTo>
                  <a:lnTo>
                    <a:pt x="4381" y="20"/>
                  </a:lnTo>
                  <a:lnTo>
                    <a:pt x="4179" y="5"/>
                  </a:lnTo>
                  <a:lnTo>
                    <a:pt x="3974" y="0"/>
                  </a:lnTo>
                  <a:lnTo>
                    <a:pt x="3770" y="5"/>
                  </a:lnTo>
                  <a:lnTo>
                    <a:pt x="3568" y="20"/>
                  </a:lnTo>
                  <a:lnTo>
                    <a:pt x="3369" y="46"/>
                  </a:lnTo>
                  <a:lnTo>
                    <a:pt x="3173" y="81"/>
                  </a:lnTo>
                  <a:lnTo>
                    <a:pt x="2981" y="126"/>
                  </a:lnTo>
                  <a:lnTo>
                    <a:pt x="2793" y="179"/>
                  </a:lnTo>
                  <a:lnTo>
                    <a:pt x="2608" y="241"/>
                  </a:lnTo>
                  <a:lnTo>
                    <a:pt x="2427" y="312"/>
                  </a:lnTo>
                  <a:lnTo>
                    <a:pt x="2251" y="392"/>
                  </a:lnTo>
                  <a:lnTo>
                    <a:pt x="2079" y="480"/>
                  </a:lnTo>
                  <a:lnTo>
                    <a:pt x="1913" y="576"/>
                  </a:lnTo>
                  <a:lnTo>
                    <a:pt x="1752" y="679"/>
                  </a:lnTo>
                  <a:lnTo>
                    <a:pt x="1596" y="790"/>
                  </a:lnTo>
                  <a:lnTo>
                    <a:pt x="1446" y="907"/>
                  </a:lnTo>
                  <a:lnTo>
                    <a:pt x="1302" y="1033"/>
                  </a:lnTo>
                  <a:lnTo>
                    <a:pt x="1164" y="1164"/>
                  </a:lnTo>
                  <a:lnTo>
                    <a:pt x="1031" y="1302"/>
                  </a:lnTo>
                  <a:lnTo>
                    <a:pt x="907" y="1447"/>
                  </a:lnTo>
                  <a:lnTo>
                    <a:pt x="789" y="1597"/>
                  </a:lnTo>
                  <a:lnTo>
                    <a:pt x="678" y="1752"/>
                  </a:lnTo>
                  <a:lnTo>
                    <a:pt x="574" y="1914"/>
                  </a:lnTo>
                  <a:lnTo>
                    <a:pt x="479" y="2081"/>
                  </a:lnTo>
                  <a:lnTo>
                    <a:pt x="392" y="2252"/>
                  </a:lnTo>
                  <a:lnTo>
                    <a:pt x="312" y="2428"/>
                  </a:lnTo>
                  <a:lnTo>
                    <a:pt x="241" y="2608"/>
                  </a:lnTo>
                  <a:lnTo>
                    <a:pt x="178" y="2793"/>
                  </a:lnTo>
                  <a:lnTo>
                    <a:pt x="124" y="2982"/>
                  </a:lnTo>
                  <a:lnTo>
                    <a:pt x="80" y="3174"/>
                  </a:lnTo>
                  <a:lnTo>
                    <a:pt x="45" y="3370"/>
                  </a:lnTo>
                  <a:lnTo>
                    <a:pt x="20" y="3569"/>
                  </a:lnTo>
                  <a:lnTo>
                    <a:pt x="5" y="3771"/>
                  </a:lnTo>
                  <a:lnTo>
                    <a:pt x="0" y="3975"/>
                  </a:lnTo>
                  <a:close/>
                </a:path>
              </a:pathLst>
            </a:custGeom>
            <a:solidFill>
              <a:srgbClr val="D7FFF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12" name="Freeform 5412"/>
            <p:cNvSpPr>
              <a:spLocks/>
            </p:cNvSpPr>
            <p:nvPr/>
          </p:nvSpPr>
          <p:spPr bwMode="auto">
            <a:xfrm>
              <a:off x="417" y="419"/>
              <a:ext cx="751" cy="751"/>
            </a:xfrm>
            <a:custGeom>
              <a:avLst/>
              <a:gdLst>
                <a:gd name="T0" fmla="*/ 19 w 7517"/>
                <a:gd name="T1" fmla="*/ 4143 h 7518"/>
                <a:gd name="T2" fmla="*/ 117 w 7517"/>
                <a:gd name="T3" fmla="*/ 4699 h 7518"/>
                <a:gd name="T4" fmla="*/ 295 w 7517"/>
                <a:gd name="T5" fmla="*/ 5222 h 7518"/>
                <a:gd name="T6" fmla="*/ 544 w 7517"/>
                <a:gd name="T7" fmla="*/ 5709 h 7518"/>
                <a:gd name="T8" fmla="*/ 858 w 7517"/>
                <a:gd name="T9" fmla="*/ 6151 h 7518"/>
                <a:gd name="T10" fmla="*/ 1231 w 7517"/>
                <a:gd name="T11" fmla="*/ 6542 h 7518"/>
                <a:gd name="T12" fmla="*/ 1657 w 7517"/>
                <a:gd name="T13" fmla="*/ 6876 h 7518"/>
                <a:gd name="T14" fmla="*/ 2129 w 7517"/>
                <a:gd name="T15" fmla="*/ 7148 h 7518"/>
                <a:gd name="T16" fmla="*/ 2641 w 7517"/>
                <a:gd name="T17" fmla="*/ 7350 h 7518"/>
                <a:gd name="T18" fmla="*/ 3186 w 7517"/>
                <a:gd name="T19" fmla="*/ 7475 h 7518"/>
                <a:gd name="T20" fmla="*/ 3758 w 7517"/>
                <a:gd name="T21" fmla="*/ 7518 h 7518"/>
                <a:gd name="T22" fmla="*/ 4331 w 7517"/>
                <a:gd name="T23" fmla="*/ 7475 h 7518"/>
                <a:gd name="T24" fmla="*/ 4877 w 7517"/>
                <a:gd name="T25" fmla="*/ 7350 h 7518"/>
                <a:gd name="T26" fmla="*/ 5388 w 7517"/>
                <a:gd name="T27" fmla="*/ 7148 h 7518"/>
                <a:gd name="T28" fmla="*/ 5860 w 7517"/>
                <a:gd name="T29" fmla="*/ 6876 h 7518"/>
                <a:gd name="T30" fmla="*/ 6286 w 7517"/>
                <a:gd name="T31" fmla="*/ 6542 h 7518"/>
                <a:gd name="T32" fmla="*/ 6659 w 7517"/>
                <a:gd name="T33" fmla="*/ 6151 h 7518"/>
                <a:gd name="T34" fmla="*/ 6973 w 7517"/>
                <a:gd name="T35" fmla="*/ 5709 h 7518"/>
                <a:gd name="T36" fmla="*/ 7222 w 7517"/>
                <a:gd name="T37" fmla="*/ 5222 h 7518"/>
                <a:gd name="T38" fmla="*/ 7399 w 7517"/>
                <a:gd name="T39" fmla="*/ 4699 h 7518"/>
                <a:gd name="T40" fmla="*/ 7498 w 7517"/>
                <a:gd name="T41" fmla="*/ 4143 h 7518"/>
                <a:gd name="T42" fmla="*/ 7512 w 7517"/>
                <a:gd name="T43" fmla="*/ 3566 h 7518"/>
                <a:gd name="T44" fmla="*/ 7441 w 7517"/>
                <a:gd name="T45" fmla="*/ 3002 h 7518"/>
                <a:gd name="T46" fmla="*/ 7289 w 7517"/>
                <a:gd name="T47" fmla="*/ 2467 h 7518"/>
                <a:gd name="T48" fmla="*/ 7063 w 7517"/>
                <a:gd name="T49" fmla="*/ 1968 h 7518"/>
                <a:gd name="T50" fmla="*/ 6770 w 7517"/>
                <a:gd name="T51" fmla="*/ 1511 h 7518"/>
                <a:gd name="T52" fmla="*/ 6416 w 7517"/>
                <a:gd name="T53" fmla="*/ 1101 h 7518"/>
                <a:gd name="T54" fmla="*/ 6007 w 7517"/>
                <a:gd name="T55" fmla="*/ 747 h 7518"/>
                <a:gd name="T56" fmla="*/ 5550 w 7517"/>
                <a:gd name="T57" fmla="*/ 454 h 7518"/>
                <a:gd name="T58" fmla="*/ 5051 w 7517"/>
                <a:gd name="T59" fmla="*/ 229 h 7518"/>
                <a:gd name="T60" fmla="*/ 4516 w 7517"/>
                <a:gd name="T61" fmla="*/ 77 h 7518"/>
                <a:gd name="T62" fmla="*/ 3952 w 7517"/>
                <a:gd name="T63" fmla="*/ 5 h 7518"/>
                <a:gd name="T64" fmla="*/ 3375 w 7517"/>
                <a:gd name="T65" fmla="*/ 20 h 7518"/>
                <a:gd name="T66" fmla="*/ 2819 w 7517"/>
                <a:gd name="T67" fmla="*/ 119 h 7518"/>
                <a:gd name="T68" fmla="*/ 2295 w 7517"/>
                <a:gd name="T69" fmla="*/ 296 h 7518"/>
                <a:gd name="T70" fmla="*/ 1809 w 7517"/>
                <a:gd name="T71" fmla="*/ 545 h 7518"/>
                <a:gd name="T72" fmla="*/ 1367 w 7517"/>
                <a:gd name="T73" fmla="*/ 859 h 7518"/>
                <a:gd name="T74" fmla="*/ 976 w 7517"/>
                <a:gd name="T75" fmla="*/ 1232 h 7518"/>
                <a:gd name="T76" fmla="*/ 642 w 7517"/>
                <a:gd name="T77" fmla="*/ 1658 h 7518"/>
                <a:gd name="T78" fmla="*/ 370 w 7517"/>
                <a:gd name="T79" fmla="*/ 2130 h 7518"/>
                <a:gd name="T80" fmla="*/ 168 w 7517"/>
                <a:gd name="T81" fmla="*/ 2641 h 7518"/>
                <a:gd name="T82" fmla="*/ 43 w 7517"/>
                <a:gd name="T83" fmla="*/ 3187 h 7518"/>
                <a:gd name="T84" fmla="*/ 0 w 7517"/>
                <a:gd name="T85" fmla="*/ 3759 h 751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517"/>
                <a:gd name="T130" fmla="*/ 0 h 7518"/>
                <a:gd name="T131" fmla="*/ 7517 w 7517"/>
                <a:gd name="T132" fmla="*/ 7518 h 751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517" h="7518">
                  <a:moveTo>
                    <a:pt x="0" y="3759"/>
                  </a:moveTo>
                  <a:lnTo>
                    <a:pt x="4" y="3953"/>
                  </a:lnTo>
                  <a:lnTo>
                    <a:pt x="19" y="4143"/>
                  </a:lnTo>
                  <a:lnTo>
                    <a:pt x="43" y="4332"/>
                  </a:lnTo>
                  <a:lnTo>
                    <a:pt x="76" y="4517"/>
                  </a:lnTo>
                  <a:lnTo>
                    <a:pt x="117" y="4699"/>
                  </a:lnTo>
                  <a:lnTo>
                    <a:pt x="168" y="4877"/>
                  </a:lnTo>
                  <a:lnTo>
                    <a:pt x="228" y="5052"/>
                  </a:lnTo>
                  <a:lnTo>
                    <a:pt x="295" y="5222"/>
                  </a:lnTo>
                  <a:lnTo>
                    <a:pt x="370" y="5389"/>
                  </a:lnTo>
                  <a:lnTo>
                    <a:pt x="453" y="5551"/>
                  </a:lnTo>
                  <a:lnTo>
                    <a:pt x="544" y="5709"/>
                  </a:lnTo>
                  <a:lnTo>
                    <a:pt x="642" y="5861"/>
                  </a:lnTo>
                  <a:lnTo>
                    <a:pt x="746" y="6009"/>
                  </a:lnTo>
                  <a:lnTo>
                    <a:pt x="858" y="6151"/>
                  </a:lnTo>
                  <a:lnTo>
                    <a:pt x="976" y="6286"/>
                  </a:lnTo>
                  <a:lnTo>
                    <a:pt x="1101" y="6417"/>
                  </a:lnTo>
                  <a:lnTo>
                    <a:pt x="1231" y="6542"/>
                  </a:lnTo>
                  <a:lnTo>
                    <a:pt x="1367" y="6660"/>
                  </a:lnTo>
                  <a:lnTo>
                    <a:pt x="1509" y="6772"/>
                  </a:lnTo>
                  <a:lnTo>
                    <a:pt x="1657" y="6876"/>
                  </a:lnTo>
                  <a:lnTo>
                    <a:pt x="1809" y="6974"/>
                  </a:lnTo>
                  <a:lnTo>
                    <a:pt x="1966" y="7065"/>
                  </a:lnTo>
                  <a:lnTo>
                    <a:pt x="2129" y="7148"/>
                  </a:lnTo>
                  <a:lnTo>
                    <a:pt x="2295" y="7223"/>
                  </a:lnTo>
                  <a:lnTo>
                    <a:pt x="2466" y="7291"/>
                  </a:lnTo>
                  <a:lnTo>
                    <a:pt x="2641" y="7350"/>
                  </a:lnTo>
                  <a:lnTo>
                    <a:pt x="2819" y="7400"/>
                  </a:lnTo>
                  <a:lnTo>
                    <a:pt x="3001" y="7442"/>
                  </a:lnTo>
                  <a:lnTo>
                    <a:pt x="3186" y="7475"/>
                  </a:lnTo>
                  <a:lnTo>
                    <a:pt x="3375" y="7499"/>
                  </a:lnTo>
                  <a:lnTo>
                    <a:pt x="3565" y="7513"/>
                  </a:lnTo>
                  <a:lnTo>
                    <a:pt x="3758" y="7518"/>
                  </a:lnTo>
                  <a:lnTo>
                    <a:pt x="3952" y="7513"/>
                  </a:lnTo>
                  <a:lnTo>
                    <a:pt x="4143" y="7499"/>
                  </a:lnTo>
                  <a:lnTo>
                    <a:pt x="4331" y="7475"/>
                  </a:lnTo>
                  <a:lnTo>
                    <a:pt x="4516" y="7442"/>
                  </a:lnTo>
                  <a:lnTo>
                    <a:pt x="4698" y="7400"/>
                  </a:lnTo>
                  <a:lnTo>
                    <a:pt x="4877" y="7350"/>
                  </a:lnTo>
                  <a:lnTo>
                    <a:pt x="5051" y="7291"/>
                  </a:lnTo>
                  <a:lnTo>
                    <a:pt x="5221" y="7223"/>
                  </a:lnTo>
                  <a:lnTo>
                    <a:pt x="5388" y="7148"/>
                  </a:lnTo>
                  <a:lnTo>
                    <a:pt x="5550" y="7065"/>
                  </a:lnTo>
                  <a:lnTo>
                    <a:pt x="5707" y="6974"/>
                  </a:lnTo>
                  <a:lnTo>
                    <a:pt x="5860" y="6876"/>
                  </a:lnTo>
                  <a:lnTo>
                    <a:pt x="6007" y="6772"/>
                  </a:lnTo>
                  <a:lnTo>
                    <a:pt x="6149" y="6660"/>
                  </a:lnTo>
                  <a:lnTo>
                    <a:pt x="6286" y="6542"/>
                  </a:lnTo>
                  <a:lnTo>
                    <a:pt x="6416" y="6417"/>
                  </a:lnTo>
                  <a:lnTo>
                    <a:pt x="6541" y="6286"/>
                  </a:lnTo>
                  <a:lnTo>
                    <a:pt x="6659" y="6151"/>
                  </a:lnTo>
                  <a:lnTo>
                    <a:pt x="6770" y="6009"/>
                  </a:lnTo>
                  <a:lnTo>
                    <a:pt x="6876" y="5861"/>
                  </a:lnTo>
                  <a:lnTo>
                    <a:pt x="6973" y="5709"/>
                  </a:lnTo>
                  <a:lnTo>
                    <a:pt x="7063" y="5551"/>
                  </a:lnTo>
                  <a:lnTo>
                    <a:pt x="7147" y="5389"/>
                  </a:lnTo>
                  <a:lnTo>
                    <a:pt x="7222" y="5222"/>
                  </a:lnTo>
                  <a:lnTo>
                    <a:pt x="7289" y="5052"/>
                  </a:lnTo>
                  <a:lnTo>
                    <a:pt x="7348" y="4877"/>
                  </a:lnTo>
                  <a:lnTo>
                    <a:pt x="7399" y="4699"/>
                  </a:lnTo>
                  <a:lnTo>
                    <a:pt x="7441" y="4517"/>
                  </a:lnTo>
                  <a:lnTo>
                    <a:pt x="7474" y="4332"/>
                  </a:lnTo>
                  <a:lnTo>
                    <a:pt x="7498" y="4143"/>
                  </a:lnTo>
                  <a:lnTo>
                    <a:pt x="7512" y="3953"/>
                  </a:lnTo>
                  <a:lnTo>
                    <a:pt x="7517" y="3759"/>
                  </a:lnTo>
                  <a:lnTo>
                    <a:pt x="7512" y="3566"/>
                  </a:lnTo>
                  <a:lnTo>
                    <a:pt x="7498" y="3375"/>
                  </a:lnTo>
                  <a:lnTo>
                    <a:pt x="7474" y="3187"/>
                  </a:lnTo>
                  <a:lnTo>
                    <a:pt x="7441" y="3002"/>
                  </a:lnTo>
                  <a:lnTo>
                    <a:pt x="7399" y="2820"/>
                  </a:lnTo>
                  <a:lnTo>
                    <a:pt x="7348" y="2641"/>
                  </a:lnTo>
                  <a:lnTo>
                    <a:pt x="7289" y="2467"/>
                  </a:lnTo>
                  <a:lnTo>
                    <a:pt x="7222" y="2296"/>
                  </a:lnTo>
                  <a:lnTo>
                    <a:pt x="7147" y="2130"/>
                  </a:lnTo>
                  <a:lnTo>
                    <a:pt x="7063" y="1968"/>
                  </a:lnTo>
                  <a:lnTo>
                    <a:pt x="6973" y="1811"/>
                  </a:lnTo>
                  <a:lnTo>
                    <a:pt x="6876" y="1658"/>
                  </a:lnTo>
                  <a:lnTo>
                    <a:pt x="6770" y="1511"/>
                  </a:lnTo>
                  <a:lnTo>
                    <a:pt x="6659" y="1369"/>
                  </a:lnTo>
                  <a:lnTo>
                    <a:pt x="6541" y="1232"/>
                  </a:lnTo>
                  <a:lnTo>
                    <a:pt x="6416" y="1101"/>
                  </a:lnTo>
                  <a:lnTo>
                    <a:pt x="6286" y="977"/>
                  </a:lnTo>
                  <a:lnTo>
                    <a:pt x="6149" y="859"/>
                  </a:lnTo>
                  <a:lnTo>
                    <a:pt x="6007" y="747"/>
                  </a:lnTo>
                  <a:lnTo>
                    <a:pt x="5860" y="642"/>
                  </a:lnTo>
                  <a:lnTo>
                    <a:pt x="5707" y="545"/>
                  </a:lnTo>
                  <a:lnTo>
                    <a:pt x="5550" y="454"/>
                  </a:lnTo>
                  <a:lnTo>
                    <a:pt x="5388" y="372"/>
                  </a:lnTo>
                  <a:lnTo>
                    <a:pt x="5221" y="296"/>
                  </a:lnTo>
                  <a:lnTo>
                    <a:pt x="5051" y="229"/>
                  </a:lnTo>
                  <a:lnTo>
                    <a:pt x="4877" y="170"/>
                  </a:lnTo>
                  <a:lnTo>
                    <a:pt x="4698" y="119"/>
                  </a:lnTo>
                  <a:lnTo>
                    <a:pt x="4516" y="77"/>
                  </a:lnTo>
                  <a:lnTo>
                    <a:pt x="4331" y="44"/>
                  </a:lnTo>
                  <a:lnTo>
                    <a:pt x="4143" y="20"/>
                  </a:lnTo>
                  <a:lnTo>
                    <a:pt x="3952" y="5"/>
                  </a:lnTo>
                  <a:lnTo>
                    <a:pt x="3758" y="0"/>
                  </a:lnTo>
                  <a:lnTo>
                    <a:pt x="3565" y="5"/>
                  </a:lnTo>
                  <a:lnTo>
                    <a:pt x="3375" y="20"/>
                  </a:lnTo>
                  <a:lnTo>
                    <a:pt x="3186" y="44"/>
                  </a:lnTo>
                  <a:lnTo>
                    <a:pt x="3001" y="77"/>
                  </a:lnTo>
                  <a:lnTo>
                    <a:pt x="2819" y="119"/>
                  </a:lnTo>
                  <a:lnTo>
                    <a:pt x="2641" y="170"/>
                  </a:lnTo>
                  <a:lnTo>
                    <a:pt x="2466" y="229"/>
                  </a:lnTo>
                  <a:lnTo>
                    <a:pt x="2295" y="296"/>
                  </a:lnTo>
                  <a:lnTo>
                    <a:pt x="2129" y="372"/>
                  </a:lnTo>
                  <a:lnTo>
                    <a:pt x="1966" y="454"/>
                  </a:lnTo>
                  <a:lnTo>
                    <a:pt x="1809" y="545"/>
                  </a:lnTo>
                  <a:lnTo>
                    <a:pt x="1657" y="642"/>
                  </a:lnTo>
                  <a:lnTo>
                    <a:pt x="1509" y="747"/>
                  </a:lnTo>
                  <a:lnTo>
                    <a:pt x="1367" y="859"/>
                  </a:lnTo>
                  <a:lnTo>
                    <a:pt x="1231" y="977"/>
                  </a:lnTo>
                  <a:lnTo>
                    <a:pt x="1101" y="1101"/>
                  </a:lnTo>
                  <a:lnTo>
                    <a:pt x="976" y="1232"/>
                  </a:lnTo>
                  <a:lnTo>
                    <a:pt x="858" y="1369"/>
                  </a:lnTo>
                  <a:lnTo>
                    <a:pt x="746" y="1511"/>
                  </a:lnTo>
                  <a:lnTo>
                    <a:pt x="642" y="1658"/>
                  </a:lnTo>
                  <a:lnTo>
                    <a:pt x="544" y="1811"/>
                  </a:lnTo>
                  <a:lnTo>
                    <a:pt x="453" y="1968"/>
                  </a:lnTo>
                  <a:lnTo>
                    <a:pt x="370" y="2130"/>
                  </a:lnTo>
                  <a:lnTo>
                    <a:pt x="295" y="2296"/>
                  </a:lnTo>
                  <a:lnTo>
                    <a:pt x="228" y="2467"/>
                  </a:lnTo>
                  <a:lnTo>
                    <a:pt x="168" y="2641"/>
                  </a:lnTo>
                  <a:lnTo>
                    <a:pt x="117" y="2820"/>
                  </a:lnTo>
                  <a:lnTo>
                    <a:pt x="76" y="3002"/>
                  </a:lnTo>
                  <a:lnTo>
                    <a:pt x="43" y="3187"/>
                  </a:lnTo>
                  <a:lnTo>
                    <a:pt x="19" y="3375"/>
                  </a:lnTo>
                  <a:lnTo>
                    <a:pt x="4" y="3566"/>
                  </a:lnTo>
                  <a:lnTo>
                    <a:pt x="0" y="3759"/>
                  </a:lnTo>
                  <a:close/>
                </a:path>
              </a:pathLst>
            </a:custGeom>
            <a:solidFill>
              <a:srgbClr val="DDFFF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13" name="Freeform 5413"/>
            <p:cNvSpPr>
              <a:spLocks/>
            </p:cNvSpPr>
            <p:nvPr/>
          </p:nvSpPr>
          <p:spPr bwMode="auto">
            <a:xfrm>
              <a:off x="438" y="440"/>
              <a:ext cx="709" cy="709"/>
            </a:xfrm>
            <a:custGeom>
              <a:avLst/>
              <a:gdLst>
                <a:gd name="T0" fmla="*/ 19 w 7085"/>
                <a:gd name="T1" fmla="*/ 3903 h 7084"/>
                <a:gd name="T2" fmla="*/ 112 w 7085"/>
                <a:gd name="T3" fmla="*/ 4427 h 7084"/>
                <a:gd name="T4" fmla="*/ 279 w 7085"/>
                <a:gd name="T5" fmla="*/ 4920 h 7084"/>
                <a:gd name="T6" fmla="*/ 513 w 7085"/>
                <a:gd name="T7" fmla="*/ 5379 h 7084"/>
                <a:gd name="T8" fmla="*/ 810 w 7085"/>
                <a:gd name="T9" fmla="*/ 5795 h 7084"/>
                <a:gd name="T10" fmla="*/ 1161 w 7085"/>
                <a:gd name="T11" fmla="*/ 6163 h 7084"/>
                <a:gd name="T12" fmla="*/ 1562 w 7085"/>
                <a:gd name="T13" fmla="*/ 6479 h 7084"/>
                <a:gd name="T14" fmla="*/ 2007 w 7085"/>
                <a:gd name="T15" fmla="*/ 6735 h 7084"/>
                <a:gd name="T16" fmla="*/ 2489 w 7085"/>
                <a:gd name="T17" fmla="*/ 6925 h 7084"/>
                <a:gd name="T18" fmla="*/ 3003 w 7085"/>
                <a:gd name="T19" fmla="*/ 7043 h 7084"/>
                <a:gd name="T20" fmla="*/ 3542 w 7085"/>
                <a:gd name="T21" fmla="*/ 7084 h 7084"/>
                <a:gd name="T22" fmla="*/ 4082 w 7085"/>
                <a:gd name="T23" fmla="*/ 7043 h 7084"/>
                <a:gd name="T24" fmla="*/ 4595 w 7085"/>
                <a:gd name="T25" fmla="*/ 6925 h 7084"/>
                <a:gd name="T26" fmla="*/ 5078 w 7085"/>
                <a:gd name="T27" fmla="*/ 6735 h 7084"/>
                <a:gd name="T28" fmla="*/ 5523 w 7085"/>
                <a:gd name="T29" fmla="*/ 6479 h 7084"/>
                <a:gd name="T30" fmla="*/ 5924 w 7085"/>
                <a:gd name="T31" fmla="*/ 6163 h 7084"/>
                <a:gd name="T32" fmla="*/ 6276 w 7085"/>
                <a:gd name="T33" fmla="*/ 5795 h 7084"/>
                <a:gd name="T34" fmla="*/ 6572 w 7085"/>
                <a:gd name="T35" fmla="*/ 5379 h 7084"/>
                <a:gd name="T36" fmla="*/ 6806 w 7085"/>
                <a:gd name="T37" fmla="*/ 4920 h 7084"/>
                <a:gd name="T38" fmla="*/ 6973 w 7085"/>
                <a:gd name="T39" fmla="*/ 4427 h 7084"/>
                <a:gd name="T40" fmla="*/ 7067 w 7085"/>
                <a:gd name="T41" fmla="*/ 3903 h 7084"/>
                <a:gd name="T42" fmla="*/ 7080 w 7085"/>
                <a:gd name="T43" fmla="*/ 3359 h 7084"/>
                <a:gd name="T44" fmla="*/ 7013 w 7085"/>
                <a:gd name="T45" fmla="*/ 2827 h 7084"/>
                <a:gd name="T46" fmla="*/ 6870 w 7085"/>
                <a:gd name="T47" fmla="*/ 2323 h 7084"/>
                <a:gd name="T48" fmla="*/ 6657 w 7085"/>
                <a:gd name="T49" fmla="*/ 1853 h 7084"/>
                <a:gd name="T50" fmla="*/ 6381 w 7085"/>
                <a:gd name="T51" fmla="*/ 1422 h 7084"/>
                <a:gd name="T52" fmla="*/ 6047 w 7085"/>
                <a:gd name="T53" fmla="*/ 1037 h 7084"/>
                <a:gd name="T54" fmla="*/ 5662 w 7085"/>
                <a:gd name="T55" fmla="*/ 703 h 7084"/>
                <a:gd name="T56" fmla="*/ 5231 w 7085"/>
                <a:gd name="T57" fmla="*/ 427 h 7084"/>
                <a:gd name="T58" fmla="*/ 4761 w 7085"/>
                <a:gd name="T59" fmla="*/ 214 h 7084"/>
                <a:gd name="T60" fmla="*/ 4256 w 7085"/>
                <a:gd name="T61" fmla="*/ 71 h 7084"/>
                <a:gd name="T62" fmla="*/ 3725 w 7085"/>
                <a:gd name="T63" fmla="*/ 4 h 7084"/>
                <a:gd name="T64" fmla="*/ 3180 w 7085"/>
                <a:gd name="T65" fmla="*/ 17 h 7084"/>
                <a:gd name="T66" fmla="*/ 2658 w 7085"/>
                <a:gd name="T67" fmla="*/ 111 h 7084"/>
                <a:gd name="T68" fmla="*/ 2164 w 7085"/>
                <a:gd name="T69" fmla="*/ 277 h 7084"/>
                <a:gd name="T70" fmla="*/ 1705 w 7085"/>
                <a:gd name="T71" fmla="*/ 512 h 7084"/>
                <a:gd name="T72" fmla="*/ 1289 w 7085"/>
                <a:gd name="T73" fmla="*/ 808 h 7084"/>
                <a:gd name="T74" fmla="*/ 921 w 7085"/>
                <a:gd name="T75" fmla="*/ 1160 h 7084"/>
                <a:gd name="T76" fmla="*/ 606 w 7085"/>
                <a:gd name="T77" fmla="*/ 1561 h 7084"/>
                <a:gd name="T78" fmla="*/ 349 w 7085"/>
                <a:gd name="T79" fmla="*/ 2006 h 7084"/>
                <a:gd name="T80" fmla="*/ 160 w 7085"/>
                <a:gd name="T81" fmla="*/ 2488 h 7084"/>
                <a:gd name="T82" fmla="*/ 41 w 7085"/>
                <a:gd name="T83" fmla="*/ 3002 h 7084"/>
                <a:gd name="T84" fmla="*/ 0 w 7085"/>
                <a:gd name="T85" fmla="*/ 3541 h 708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085"/>
                <a:gd name="T130" fmla="*/ 0 h 7084"/>
                <a:gd name="T131" fmla="*/ 7085 w 7085"/>
                <a:gd name="T132" fmla="*/ 7084 h 708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085" h="7084">
                  <a:moveTo>
                    <a:pt x="0" y="3541"/>
                  </a:moveTo>
                  <a:lnTo>
                    <a:pt x="4" y="3723"/>
                  </a:lnTo>
                  <a:lnTo>
                    <a:pt x="19" y="3903"/>
                  </a:lnTo>
                  <a:lnTo>
                    <a:pt x="41" y="4081"/>
                  </a:lnTo>
                  <a:lnTo>
                    <a:pt x="72" y="4255"/>
                  </a:lnTo>
                  <a:lnTo>
                    <a:pt x="112" y="4427"/>
                  </a:lnTo>
                  <a:lnTo>
                    <a:pt x="160" y="4595"/>
                  </a:lnTo>
                  <a:lnTo>
                    <a:pt x="216" y="4759"/>
                  </a:lnTo>
                  <a:lnTo>
                    <a:pt x="279" y="4920"/>
                  </a:lnTo>
                  <a:lnTo>
                    <a:pt x="349" y="5078"/>
                  </a:lnTo>
                  <a:lnTo>
                    <a:pt x="428" y="5230"/>
                  </a:lnTo>
                  <a:lnTo>
                    <a:pt x="513" y="5379"/>
                  </a:lnTo>
                  <a:lnTo>
                    <a:pt x="606" y="5522"/>
                  </a:lnTo>
                  <a:lnTo>
                    <a:pt x="703" y="5661"/>
                  </a:lnTo>
                  <a:lnTo>
                    <a:pt x="810" y="5795"/>
                  </a:lnTo>
                  <a:lnTo>
                    <a:pt x="921" y="5924"/>
                  </a:lnTo>
                  <a:lnTo>
                    <a:pt x="1038" y="6046"/>
                  </a:lnTo>
                  <a:lnTo>
                    <a:pt x="1161" y="6163"/>
                  </a:lnTo>
                  <a:lnTo>
                    <a:pt x="1289" y="6275"/>
                  </a:lnTo>
                  <a:lnTo>
                    <a:pt x="1423" y="6380"/>
                  </a:lnTo>
                  <a:lnTo>
                    <a:pt x="1562" y="6479"/>
                  </a:lnTo>
                  <a:lnTo>
                    <a:pt x="1705" y="6571"/>
                  </a:lnTo>
                  <a:lnTo>
                    <a:pt x="1854" y="6656"/>
                  </a:lnTo>
                  <a:lnTo>
                    <a:pt x="2007" y="6735"/>
                  </a:lnTo>
                  <a:lnTo>
                    <a:pt x="2164" y="6805"/>
                  </a:lnTo>
                  <a:lnTo>
                    <a:pt x="2325" y="6869"/>
                  </a:lnTo>
                  <a:lnTo>
                    <a:pt x="2489" y="6925"/>
                  </a:lnTo>
                  <a:lnTo>
                    <a:pt x="2658" y="6973"/>
                  </a:lnTo>
                  <a:lnTo>
                    <a:pt x="2829" y="7011"/>
                  </a:lnTo>
                  <a:lnTo>
                    <a:pt x="3003" y="7043"/>
                  </a:lnTo>
                  <a:lnTo>
                    <a:pt x="3180" y="7065"/>
                  </a:lnTo>
                  <a:lnTo>
                    <a:pt x="3361" y="7079"/>
                  </a:lnTo>
                  <a:lnTo>
                    <a:pt x="3542" y="7084"/>
                  </a:lnTo>
                  <a:lnTo>
                    <a:pt x="3725" y="7079"/>
                  </a:lnTo>
                  <a:lnTo>
                    <a:pt x="3904" y="7065"/>
                  </a:lnTo>
                  <a:lnTo>
                    <a:pt x="4082" y="7043"/>
                  </a:lnTo>
                  <a:lnTo>
                    <a:pt x="4256" y="7011"/>
                  </a:lnTo>
                  <a:lnTo>
                    <a:pt x="4428" y="6973"/>
                  </a:lnTo>
                  <a:lnTo>
                    <a:pt x="4595" y="6925"/>
                  </a:lnTo>
                  <a:lnTo>
                    <a:pt x="4761" y="6869"/>
                  </a:lnTo>
                  <a:lnTo>
                    <a:pt x="4921" y="6805"/>
                  </a:lnTo>
                  <a:lnTo>
                    <a:pt x="5078" y="6735"/>
                  </a:lnTo>
                  <a:lnTo>
                    <a:pt x="5231" y="6656"/>
                  </a:lnTo>
                  <a:lnTo>
                    <a:pt x="5379" y="6571"/>
                  </a:lnTo>
                  <a:lnTo>
                    <a:pt x="5523" y="6479"/>
                  </a:lnTo>
                  <a:lnTo>
                    <a:pt x="5662" y="6380"/>
                  </a:lnTo>
                  <a:lnTo>
                    <a:pt x="5795" y="6275"/>
                  </a:lnTo>
                  <a:lnTo>
                    <a:pt x="5924" y="6163"/>
                  </a:lnTo>
                  <a:lnTo>
                    <a:pt x="6047" y="6046"/>
                  </a:lnTo>
                  <a:lnTo>
                    <a:pt x="6165" y="5924"/>
                  </a:lnTo>
                  <a:lnTo>
                    <a:pt x="6276" y="5795"/>
                  </a:lnTo>
                  <a:lnTo>
                    <a:pt x="6381" y="5661"/>
                  </a:lnTo>
                  <a:lnTo>
                    <a:pt x="6480" y="5522"/>
                  </a:lnTo>
                  <a:lnTo>
                    <a:pt x="6572" y="5379"/>
                  </a:lnTo>
                  <a:lnTo>
                    <a:pt x="6657" y="5230"/>
                  </a:lnTo>
                  <a:lnTo>
                    <a:pt x="6735" y="5078"/>
                  </a:lnTo>
                  <a:lnTo>
                    <a:pt x="6806" y="4920"/>
                  </a:lnTo>
                  <a:lnTo>
                    <a:pt x="6870" y="4759"/>
                  </a:lnTo>
                  <a:lnTo>
                    <a:pt x="6925" y="4595"/>
                  </a:lnTo>
                  <a:lnTo>
                    <a:pt x="6973" y="4427"/>
                  </a:lnTo>
                  <a:lnTo>
                    <a:pt x="7013" y="4255"/>
                  </a:lnTo>
                  <a:lnTo>
                    <a:pt x="7044" y="4081"/>
                  </a:lnTo>
                  <a:lnTo>
                    <a:pt x="7067" y="3903"/>
                  </a:lnTo>
                  <a:lnTo>
                    <a:pt x="7080" y="3723"/>
                  </a:lnTo>
                  <a:lnTo>
                    <a:pt x="7085" y="3541"/>
                  </a:lnTo>
                  <a:lnTo>
                    <a:pt x="7080" y="3359"/>
                  </a:lnTo>
                  <a:lnTo>
                    <a:pt x="7067" y="3180"/>
                  </a:lnTo>
                  <a:lnTo>
                    <a:pt x="7044" y="3002"/>
                  </a:lnTo>
                  <a:lnTo>
                    <a:pt x="7013" y="2827"/>
                  </a:lnTo>
                  <a:lnTo>
                    <a:pt x="6973" y="2656"/>
                  </a:lnTo>
                  <a:lnTo>
                    <a:pt x="6925" y="2488"/>
                  </a:lnTo>
                  <a:lnTo>
                    <a:pt x="6870" y="2323"/>
                  </a:lnTo>
                  <a:lnTo>
                    <a:pt x="6806" y="2162"/>
                  </a:lnTo>
                  <a:lnTo>
                    <a:pt x="6735" y="2006"/>
                  </a:lnTo>
                  <a:lnTo>
                    <a:pt x="6657" y="1853"/>
                  </a:lnTo>
                  <a:lnTo>
                    <a:pt x="6572" y="1705"/>
                  </a:lnTo>
                  <a:lnTo>
                    <a:pt x="6480" y="1561"/>
                  </a:lnTo>
                  <a:lnTo>
                    <a:pt x="6381" y="1422"/>
                  </a:lnTo>
                  <a:lnTo>
                    <a:pt x="6276" y="1289"/>
                  </a:lnTo>
                  <a:lnTo>
                    <a:pt x="6165" y="1160"/>
                  </a:lnTo>
                  <a:lnTo>
                    <a:pt x="6047" y="1037"/>
                  </a:lnTo>
                  <a:lnTo>
                    <a:pt x="5924" y="919"/>
                  </a:lnTo>
                  <a:lnTo>
                    <a:pt x="5795" y="808"/>
                  </a:lnTo>
                  <a:lnTo>
                    <a:pt x="5662" y="703"/>
                  </a:lnTo>
                  <a:lnTo>
                    <a:pt x="5523" y="604"/>
                  </a:lnTo>
                  <a:lnTo>
                    <a:pt x="5379" y="512"/>
                  </a:lnTo>
                  <a:lnTo>
                    <a:pt x="5231" y="427"/>
                  </a:lnTo>
                  <a:lnTo>
                    <a:pt x="5078" y="349"/>
                  </a:lnTo>
                  <a:lnTo>
                    <a:pt x="4921" y="277"/>
                  </a:lnTo>
                  <a:lnTo>
                    <a:pt x="4761" y="214"/>
                  </a:lnTo>
                  <a:lnTo>
                    <a:pt x="4595" y="159"/>
                  </a:lnTo>
                  <a:lnTo>
                    <a:pt x="4428" y="111"/>
                  </a:lnTo>
                  <a:lnTo>
                    <a:pt x="4256" y="71"/>
                  </a:lnTo>
                  <a:lnTo>
                    <a:pt x="4082" y="41"/>
                  </a:lnTo>
                  <a:lnTo>
                    <a:pt x="3904" y="17"/>
                  </a:lnTo>
                  <a:lnTo>
                    <a:pt x="3725" y="4"/>
                  </a:lnTo>
                  <a:lnTo>
                    <a:pt x="3542" y="0"/>
                  </a:lnTo>
                  <a:lnTo>
                    <a:pt x="3361" y="4"/>
                  </a:lnTo>
                  <a:lnTo>
                    <a:pt x="3180" y="17"/>
                  </a:lnTo>
                  <a:lnTo>
                    <a:pt x="3003" y="41"/>
                  </a:lnTo>
                  <a:lnTo>
                    <a:pt x="2829" y="71"/>
                  </a:lnTo>
                  <a:lnTo>
                    <a:pt x="2658" y="111"/>
                  </a:lnTo>
                  <a:lnTo>
                    <a:pt x="2489" y="159"/>
                  </a:lnTo>
                  <a:lnTo>
                    <a:pt x="2325" y="214"/>
                  </a:lnTo>
                  <a:lnTo>
                    <a:pt x="2164" y="277"/>
                  </a:lnTo>
                  <a:lnTo>
                    <a:pt x="2007" y="349"/>
                  </a:lnTo>
                  <a:lnTo>
                    <a:pt x="1854" y="427"/>
                  </a:lnTo>
                  <a:lnTo>
                    <a:pt x="1705" y="512"/>
                  </a:lnTo>
                  <a:lnTo>
                    <a:pt x="1562" y="604"/>
                  </a:lnTo>
                  <a:lnTo>
                    <a:pt x="1423" y="703"/>
                  </a:lnTo>
                  <a:lnTo>
                    <a:pt x="1289" y="808"/>
                  </a:lnTo>
                  <a:lnTo>
                    <a:pt x="1161" y="919"/>
                  </a:lnTo>
                  <a:lnTo>
                    <a:pt x="1038" y="1037"/>
                  </a:lnTo>
                  <a:lnTo>
                    <a:pt x="921" y="1160"/>
                  </a:lnTo>
                  <a:lnTo>
                    <a:pt x="810" y="1289"/>
                  </a:lnTo>
                  <a:lnTo>
                    <a:pt x="703" y="1422"/>
                  </a:lnTo>
                  <a:lnTo>
                    <a:pt x="606" y="1561"/>
                  </a:lnTo>
                  <a:lnTo>
                    <a:pt x="513" y="1705"/>
                  </a:lnTo>
                  <a:lnTo>
                    <a:pt x="428" y="1853"/>
                  </a:lnTo>
                  <a:lnTo>
                    <a:pt x="349" y="2006"/>
                  </a:lnTo>
                  <a:lnTo>
                    <a:pt x="279" y="2162"/>
                  </a:lnTo>
                  <a:lnTo>
                    <a:pt x="216" y="2323"/>
                  </a:lnTo>
                  <a:lnTo>
                    <a:pt x="160" y="2488"/>
                  </a:lnTo>
                  <a:lnTo>
                    <a:pt x="112" y="2656"/>
                  </a:lnTo>
                  <a:lnTo>
                    <a:pt x="72" y="2827"/>
                  </a:lnTo>
                  <a:lnTo>
                    <a:pt x="41" y="3002"/>
                  </a:lnTo>
                  <a:lnTo>
                    <a:pt x="19" y="3180"/>
                  </a:lnTo>
                  <a:lnTo>
                    <a:pt x="4" y="3359"/>
                  </a:lnTo>
                  <a:lnTo>
                    <a:pt x="0" y="3541"/>
                  </a:lnTo>
                  <a:close/>
                </a:path>
              </a:pathLst>
            </a:custGeom>
            <a:solidFill>
              <a:srgbClr val="E4FFF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14" name="Freeform 5414"/>
            <p:cNvSpPr>
              <a:spLocks/>
            </p:cNvSpPr>
            <p:nvPr/>
          </p:nvSpPr>
          <p:spPr bwMode="auto">
            <a:xfrm>
              <a:off x="460" y="462"/>
              <a:ext cx="665" cy="665"/>
            </a:xfrm>
            <a:custGeom>
              <a:avLst/>
              <a:gdLst>
                <a:gd name="T0" fmla="*/ 17 w 6651"/>
                <a:gd name="T1" fmla="*/ 3666 h 6651"/>
                <a:gd name="T2" fmla="*/ 150 w 6651"/>
                <a:gd name="T3" fmla="*/ 4315 h 6651"/>
                <a:gd name="T4" fmla="*/ 402 w 6651"/>
                <a:gd name="T5" fmla="*/ 4911 h 6651"/>
                <a:gd name="T6" fmla="*/ 759 w 6651"/>
                <a:gd name="T7" fmla="*/ 5441 h 6651"/>
                <a:gd name="T8" fmla="*/ 1210 w 6651"/>
                <a:gd name="T9" fmla="*/ 5891 h 6651"/>
                <a:gd name="T10" fmla="*/ 1741 w 6651"/>
                <a:gd name="T11" fmla="*/ 6249 h 6651"/>
                <a:gd name="T12" fmla="*/ 2336 w 6651"/>
                <a:gd name="T13" fmla="*/ 6502 h 6651"/>
                <a:gd name="T14" fmla="*/ 2985 w 6651"/>
                <a:gd name="T15" fmla="*/ 6634 h 6651"/>
                <a:gd name="T16" fmla="*/ 3665 w 6651"/>
                <a:gd name="T17" fmla="*/ 6634 h 6651"/>
                <a:gd name="T18" fmla="*/ 4314 w 6651"/>
                <a:gd name="T19" fmla="*/ 6502 h 6651"/>
                <a:gd name="T20" fmla="*/ 4911 w 6651"/>
                <a:gd name="T21" fmla="*/ 6249 h 6651"/>
                <a:gd name="T22" fmla="*/ 5440 w 6651"/>
                <a:gd name="T23" fmla="*/ 5891 h 6651"/>
                <a:gd name="T24" fmla="*/ 5891 w 6651"/>
                <a:gd name="T25" fmla="*/ 5441 h 6651"/>
                <a:gd name="T26" fmla="*/ 6250 w 6651"/>
                <a:gd name="T27" fmla="*/ 4911 h 6651"/>
                <a:gd name="T28" fmla="*/ 6502 w 6651"/>
                <a:gd name="T29" fmla="*/ 4315 h 6651"/>
                <a:gd name="T30" fmla="*/ 6633 w 6651"/>
                <a:gd name="T31" fmla="*/ 3666 h 6651"/>
                <a:gd name="T32" fmla="*/ 6633 w 6651"/>
                <a:gd name="T33" fmla="*/ 2985 h 6651"/>
                <a:gd name="T34" fmla="*/ 6502 w 6651"/>
                <a:gd name="T35" fmla="*/ 2336 h 6651"/>
                <a:gd name="T36" fmla="*/ 6250 w 6651"/>
                <a:gd name="T37" fmla="*/ 1740 h 6651"/>
                <a:gd name="T38" fmla="*/ 5891 w 6651"/>
                <a:gd name="T39" fmla="*/ 1210 h 6651"/>
                <a:gd name="T40" fmla="*/ 5440 w 6651"/>
                <a:gd name="T41" fmla="*/ 759 h 6651"/>
                <a:gd name="T42" fmla="*/ 4911 w 6651"/>
                <a:gd name="T43" fmla="*/ 401 h 6651"/>
                <a:gd name="T44" fmla="*/ 4314 w 6651"/>
                <a:gd name="T45" fmla="*/ 149 h 6651"/>
                <a:gd name="T46" fmla="*/ 3665 w 6651"/>
                <a:gd name="T47" fmla="*/ 16 h 6651"/>
                <a:gd name="T48" fmla="*/ 2985 w 6651"/>
                <a:gd name="T49" fmla="*/ 16 h 6651"/>
                <a:gd name="T50" fmla="*/ 2336 w 6651"/>
                <a:gd name="T51" fmla="*/ 149 h 6651"/>
                <a:gd name="T52" fmla="*/ 1741 w 6651"/>
                <a:gd name="T53" fmla="*/ 401 h 6651"/>
                <a:gd name="T54" fmla="*/ 1210 w 6651"/>
                <a:gd name="T55" fmla="*/ 759 h 6651"/>
                <a:gd name="T56" fmla="*/ 759 w 6651"/>
                <a:gd name="T57" fmla="*/ 1210 h 6651"/>
                <a:gd name="T58" fmla="*/ 402 w 6651"/>
                <a:gd name="T59" fmla="*/ 1740 h 6651"/>
                <a:gd name="T60" fmla="*/ 150 w 6651"/>
                <a:gd name="T61" fmla="*/ 2336 h 6651"/>
                <a:gd name="T62" fmla="*/ 17 w 6651"/>
                <a:gd name="T63" fmla="*/ 2985 h 665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651"/>
                <a:gd name="T97" fmla="*/ 0 h 6651"/>
                <a:gd name="T98" fmla="*/ 6651 w 6651"/>
                <a:gd name="T99" fmla="*/ 6651 h 665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651" h="6651">
                  <a:moveTo>
                    <a:pt x="0" y="3325"/>
                  </a:moveTo>
                  <a:lnTo>
                    <a:pt x="17" y="3666"/>
                  </a:lnTo>
                  <a:lnTo>
                    <a:pt x="68" y="3995"/>
                  </a:lnTo>
                  <a:lnTo>
                    <a:pt x="150" y="4315"/>
                  </a:lnTo>
                  <a:lnTo>
                    <a:pt x="261" y="4620"/>
                  </a:lnTo>
                  <a:lnTo>
                    <a:pt x="402" y="4911"/>
                  </a:lnTo>
                  <a:lnTo>
                    <a:pt x="568" y="5185"/>
                  </a:lnTo>
                  <a:lnTo>
                    <a:pt x="759" y="5441"/>
                  </a:lnTo>
                  <a:lnTo>
                    <a:pt x="974" y="5677"/>
                  </a:lnTo>
                  <a:lnTo>
                    <a:pt x="1210" y="5891"/>
                  </a:lnTo>
                  <a:lnTo>
                    <a:pt x="1466" y="6083"/>
                  </a:lnTo>
                  <a:lnTo>
                    <a:pt x="1741" y="6249"/>
                  </a:lnTo>
                  <a:lnTo>
                    <a:pt x="2031" y="6389"/>
                  </a:lnTo>
                  <a:lnTo>
                    <a:pt x="2336" y="6502"/>
                  </a:lnTo>
                  <a:lnTo>
                    <a:pt x="2655" y="6583"/>
                  </a:lnTo>
                  <a:lnTo>
                    <a:pt x="2985" y="6634"/>
                  </a:lnTo>
                  <a:lnTo>
                    <a:pt x="3325" y="6651"/>
                  </a:lnTo>
                  <a:lnTo>
                    <a:pt x="3665" y="6634"/>
                  </a:lnTo>
                  <a:lnTo>
                    <a:pt x="3996" y="6583"/>
                  </a:lnTo>
                  <a:lnTo>
                    <a:pt x="4314" y="6502"/>
                  </a:lnTo>
                  <a:lnTo>
                    <a:pt x="4620" y="6389"/>
                  </a:lnTo>
                  <a:lnTo>
                    <a:pt x="4911" y="6249"/>
                  </a:lnTo>
                  <a:lnTo>
                    <a:pt x="5184" y="6083"/>
                  </a:lnTo>
                  <a:lnTo>
                    <a:pt x="5440" y="5891"/>
                  </a:lnTo>
                  <a:lnTo>
                    <a:pt x="5677" y="5677"/>
                  </a:lnTo>
                  <a:lnTo>
                    <a:pt x="5891" y="5441"/>
                  </a:lnTo>
                  <a:lnTo>
                    <a:pt x="6083" y="5185"/>
                  </a:lnTo>
                  <a:lnTo>
                    <a:pt x="6250" y="4911"/>
                  </a:lnTo>
                  <a:lnTo>
                    <a:pt x="6389" y="4620"/>
                  </a:lnTo>
                  <a:lnTo>
                    <a:pt x="6502" y="4315"/>
                  </a:lnTo>
                  <a:lnTo>
                    <a:pt x="6583" y="3995"/>
                  </a:lnTo>
                  <a:lnTo>
                    <a:pt x="6633" y="3666"/>
                  </a:lnTo>
                  <a:lnTo>
                    <a:pt x="6651" y="3325"/>
                  </a:lnTo>
                  <a:lnTo>
                    <a:pt x="6633" y="2985"/>
                  </a:lnTo>
                  <a:lnTo>
                    <a:pt x="6583" y="2655"/>
                  </a:lnTo>
                  <a:lnTo>
                    <a:pt x="6502" y="2336"/>
                  </a:lnTo>
                  <a:lnTo>
                    <a:pt x="6389" y="2031"/>
                  </a:lnTo>
                  <a:lnTo>
                    <a:pt x="6250" y="1740"/>
                  </a:lnTo>
                  <a:lnTo>
                    <a:pt x="6083" y="1465"/>
                  </a:lnTo>
                  <a:lnTo>
                    <a:pt x="5891" y="1210"/>
                  </a:lnTo>
                  <a:lnTo>
                    <a:pt x="5677" y="974"/>
                  </a:lnTo>
                  <a:lnTo>
                    <a:pt x="5440" y="759"/>
                  </a:lnTo>
                  <a:lnTo>
                    <a:pt x="5184" y="567"/>
                  </a:lnTo>
                  <a:lnTo>
                    <a:pt x="4911" y="401"/>
                  </a:lnTo>
                  <a:lnTo>
                    <a:pt x="4620" y="261"/>
                  </a:lnTo>
                  <a:lnTo>
                    <a:pt x="4314" y="149"/>
                  </a:lnTo>
                  <a:lnTo>
                    <a:pt x="3996" y="67"/>
                  </a:lnTo>
                  <a:lnTo>
                    <a:pt x="3665" y="16"/>
                  </a:lnTo>
                  <a:lnTo>
                    <a:pt x="3325" y="0"/>
                  </a:lnTo>
                  <a:lnTo>
                    <a:pt x="2985" y="16"/>
                  </a:lnTo>
                  <a:lnTo>
                    <a:pt x="2655" y="67"/>
                  </a:lnTo>
                  <a:lnTo>
                    <a:pt x="2336" y="149"/>
                  </a:lnTo>
                  <a:lnTo>
                    <a:pt x="2031" y="261"/>
                  </a:lnTo>
                  <a:lnTo>
                    <a:pt x="1741" y="401"/>
                  </a:lnTo>
                  <a:lnTo>
                    <a:pt x="1466" y="567"/>
                  </a:lnTo>
                  <a:lnTo>
                    <a:pt x="1210" y="759"/>
                  </a:lnTo>
                  <a:lnTo>
                    <a:pt x="974" y="974"/>
                  </a:lnTo>
                  <a:lnTo>
                    <a:pt x="759" y="1210"/>
                  </a:lnTo>
                  <a:lnTo>
                    <a:pt x="568" y="1465"/>
                  </a:lnTo>
                  <a:lnTo>
                    <a:pt x="402" y="1740"/>
                  </a:lnTo>
                  <a:lnTo>
                    <a:pt x="261" y="2031"/>
                  </a:lnTo>
                  <a:lnTo>
                    <a:pt x="150" y="2336"/>
                  </a:lnTo>
                  <a:lnTo>
                    <a:pt x="68" y="2655"/>
                  </a:lnTo>
                  <a:lnTo>
                    <a:pt x="17" y="2985"/>
                  </a:lnTo>
                  <a:lnTo>
                    <a:pt x="0" y="3325"/>
                  </a:lnTo>
                  <a:close/>
                </a:path>
              </a:pathLst>
            </a:custGeom>
            <a:solidFill>
              <a:srgbClr val="EBFFF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15" name="Freeform 5415"/>
            <p:cNvSpPr>
              <a:spLocks/>
            </p:cNvSpPr>
            <p:nvPr/>
          </p:nvSpPr>
          <p:spPr bwMode="auto">
            <a:xfrm>
              <a:off x="482" y="484"/>
              <a:ext cx="621" cy="621"/>
            </a:xfrm>
            <a:custGeom>
              <a:avLst/>
              <a:gdLst>
                <a:gd name="T0" fmla="*/ 15 w 6217"/>
                <a:gd name="T1" fmla="*/ 3427 h 6218"/>
                <a:gd name="T2" fmla="*/ 140 w 6217"/>
                <a:gd name="T3" fmla="*/ 4034 h 6218"/>
                <a:gd name="T4" fmla="*/ 375 w 6217"/>
                <a:gd name="T5" fmla="*/ 4592 h 6218"/>
                <a:gd name="T6" fmla="*/ 709 w 6217"/>
                <a:gd name="T7" fmla="*/ 5087 h 6218"/>
                <a:gd name="T8" fmla="*/ 1131 w 6217"/>
                <a:gd name="T9" fmla="*/ 5509 h 6218"/>
                <a:gd name="T10" fmla="*/ 1627 w 6217"/>
                <a:gd name="T11" fmla="*/ 5844 h 6218"/>
                <a:gd name="T12" fmla="*/ 2184 w 6217"/>
                <a:gd name="T13" fmla="*/ 6079 h 6218"/>
                <a:gd name="T14" fmla="*/ 2791 w 6217"/>
                <a:gd name="T15" fmla="*/ 6203 h 6218"/>
                <a:gd name="T16" fmla="*/ 3427 w 6217"/>
                <a:gd name="T17" fmla="*/ 6203 h 6218"/>
                <a:gd name="T18" fmla="*/ 4033 w 6217"/>
                <a:gd name="T19" fmla="*/ 6079 h 6218"/>
                <a:gd name="T20" fmla="*/ 4590 w 6217"/>
                <a:gd name="T21" fmla="*/ 5844 h 6218"/>
                <a:gd name="T22" fmla="*/ 5086 w 6217"/>
                <a:gd name="T23" fmla="*/ 5509 h 6218"/>
                <a:gd name="T24" fmla="*/ 5507 w 6217"/>
                <a:gd name="T25" fmla="*/ 5087 h 6218"/>
                <a:gd name="T26" fmla="*/ 5842 w 6217"/>
                <a:gd name="T27" fmla="*/ 4592 h 6218"/>
                <a:gd name="T28" fmla="*/ 6078 w 6217"/>
                <a:gd name="T29" fmla="*/ 4034 h 6218"/>
                <a:gd name="T30" fmla="*/ 6201 w 6217"/>
                <a:gd name="T31" fmla="*/ 3427 h 6218"/>
                <a:gd name="T32" fmla="*/ 6201 w 6217"/>
                <a:gd name="T33" fmla="*/ 2791 h 6218"/>
                <a:gd name="T34" fmla="*/ 6078 w 6217"/>
                <a:gd name="T35" fmla="*/ 2185 h 6218"/>
                <a:gd name="T36" fmla="*/ 5842 w 6217"/>
                <a:gd name="T37" fmla="*/ 1628 h 6218"/>
                <a:gd name="T38" fmla="*/ 5507 w 6217"/>
                <a:gd name="T39" fmla="*/ 1132 h 6218"/>
                <a:gd name="T40" fmla="*/ 5086 w 6217"/>
                <a:gd name="T41" fmla="*/ 711 h 6218"/>
                <a:gd name="T42" fmla="*/ 4590 w 6217"/>
                <a:gd name="T43" fmla="*/ 376 h 6218"/>
                <a:gd name="T44" fmla="*/ 4033 w 6217"/>
                <a:gd name="T45" fmla="*/ 140 h 6218"/>
                <a:gd name="T46" fmla="*/ 3427 w 6217"/>
                <a:gd name="T47" fmla="*/ 17 h 6218"/>
                <a:gd name="T48" fmla="*/ 2791 w 6217"/>
                <a:gd name="T49" fmla="*/ 17 h 6218"/>
                <a:gd name="T50" fmla="*/ 2184 w 6217"/>
                <a:gd name="T51" fmla="*/ 140 h 6218"/>
                <a:gd name="T52" fmla="*/ 1627 w 6217"/>
                <a:gd name="T53" fmla="*/ 376 h 6218"/>
                <a:gd name="T54" fmla="*/ 1131 w 6217"/>
                <a:gd name="T55" fmla="*/ 711 h 6218"/>
                <a:gd name="T56" fmla="*/ 709 w 6217"/>
                <a:gd name="T57" fmla="*/ 1132 h 6218"/>
                <a:gd name="T58" fmla="*/ 375 w 6217"/>
                <a:gd name="T59" fmla="*/ 1628 h 6218"/>
                <a:gd name="T60" fmla="*/ 140 w 6217"/>
                <a:gd name="T61" fmla="*/ 2185 h 6218"/>
                <a:gd name="T62" fmla="*/ 15 w 6217"/>
                <a:gd name="T63" fmla="*/ 2791 h 62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217"/>
                <a:gd name="T97" fmla="*/ 0 h 6218"/>
                <a:gd name="T98" fmla="*/ 6217 w 6217"/>
                <a:gd name="T99" fmla="*/ 6218 h 621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217" h="6218">
                  <a:moveTo>
                    <a:pt x="0" y="3109"/>
                  </a:moveTo>
                  <a:lnTo>
                    <a:pt x="15" y="3427"/>
                  </a:lnTo>
                  <a:lnTo>
                    <a:pt x="63" y="3736"/>
                  </a:lnTo>
                  <a:lnTo>
                    <a:pt x="140" y="4034"/>
                  </a:lnTo>
                  <a:lnTo>
                    <a:pt x="244" y="4320"/>
                  </a:lnTo>
                  <a:lnTo>
                    <a:pt x="375" y="4592"/>
                  </a:lnTo>
                  <a:lnTo>
                    <a:pt x="531" y="4848"/>
                  </a:lnTo>
                  <a:lnTo>
                    <a:pt x="709" y="5087"/>
                  </a:lnTo>
                  <a:lnTo>
                    <a:pt x="910" y="5308"/>
                  </a:lnTo>
                  <a:lnTo>
                    <a:pt x="1131" y="5509"/>
                  </a:lnTo>
                  <a:lnTo>
                    <a:pt x="1370" y="5688"/>
                  </a:lnTo>
                  <a:lnTo>
                    <a:pt x="1627" y="5844"/>
                  </a:lnTo>
                  <a:lnTo>
                    <a:pt x="1898" y="5974"/>
                  </a:lnTo>
                  <a:lnTo>
                    <a:pt x="2184" y="6079"/>
                  </a:lnTo>
                  <a:lnTo>
                    <a:pt x="2482" y="6156"/>
                  </a:lnTo>
                  <a:lnTo>
                    <a:pt x="2791" y="6203"/>
                  </a:lnTo>
                  <a:lnTo>
                    <a:pt x="3108" y="6218"/>
                  </a:lnTo>
                  <a:lnTo>
                    <a:pt x="3427" y="6203"/>
                  </a:lnTo>
                  <a:lnTo>
                    <a:pt x="3735" y="6156"/>
                  </a:lnTo>
                  <a:lnTo>
                    <a:pt x="4033" y="6079"/>
                  </a:lnTo>
                  <a:lnTo>
                    <a:pt x="4318" y="5974"/>
                  </a:lnTo>
                  <a:lnTo>
                    <a:pt x="4590" y="5844"/>
                  </a:lnTo>
                  <a:lnTo>
                    <a:pt x="4847" y="5688"/>
                  </a:lnTo>
                  <a:lnTo>
                    <a:pt x="5086" y="5509"/>
                  </a:lnTo>
                  <a:lnTo>
                    <a:pt x="5307" y="5308"/>
                  </a:lnTo>
                  <a:lnTo>
                    <a:pt x="5507" y="5087"/>
                  </a:lnTo>
                  <a:lnTo>
                    <a:pt x="5687" y="4848"/>
                  </a:lnTo>
                  <a:lnTo>
                    <a:pt x="5842" y="4592"/>
                  </a:lnTo>
                  <a:lnTo>
                    <a:pt x="5972" y="4320"/>
                  </a:lnTo>
                  <a:lnTo>
                    <a:pt x="6078" y="4034"/>
                  </a:lnTo>
                  <a:lnTo>
                    <a:pt x="6154" y="3736"/>
                  </a:lnTo>
                  <a:lnTo>
                    <a:pt x="6201" y="3427"/>
                  </a:lnTo>
                  <a:lnTo>
                    <a:pt x="6217" y="3109"/>
                  </a:lnTo>
                  <a:lnTo>
                    <a:pt x="6201" y="2791"/>
                  </a:lnTo>
                  <a:lnTo>
                    <a:pt x="6154" y="2483"/>
                  </a:lnTo>
                  <a:lnTo>
                    <a:pt x="6078" y="2185"/>
                  </a:lnTo>
                  <a:lnTo>
                    <a:pt x="5972" y="1900"/>
                  </a:lnTo>
                  <a:lnTo>
                    <a:pt x="5842" y="1628"/>
                  </a:lnTo>
                  <a:lnTo>
                    <a:pt x="5687" y="1371"/>
                  </a:lnTo>
                  <a:lnTo>
                    <a:pt x="5507" y="1132"/>
                  </a:lnTo>
                  <a:lnTo>
                    <a:pt x="5307" y="911"/>
                  </a:lnTo>
                  <a:lnTo>
                    <a:pt x="5086" y="711"/>
                  </a:lnTo>
                  <a:lnTo>
                    <a:pt x="4847" y="531"/>
                  </a:lnTo>
                  <a:lnTo>
                    <a:pt x="4590" y="376"/>
                  </a:lnTo>
                  <a:lnTo>
                    <a:pt x="4318" y="244"/>
                  </a:lnTo>
                  <a:lnTo>
                    <a:pt x="4033" y="140"/>
                  </a:lnTo>
                  <a:lnTo>
                    <a:pt x="3735" y="64"/>
                  </a:lnTo>
                  <a:lnTo>
                    <a:pt x="3427" y="17"/>
                  </a:lnTo>
                  <a:lnTo>
                    <a:pt x="3108" y="0"/>
                  </a:lnTo>
                  <a:lnTo>
                    <a:pt x="2791" y="17"/>
                  </a:lnTo>
                  <a:lnTo>
                    <a:pt x="2482" y="64"/>
                  </a:lnTo>
                  <a:lnTo>
                    <a:pt x="2184" y="140"/>
                  </a:lnTo>
                  <a:lnTo>
                    <a:pt x="1898" y="244"/>
                  </a:lnTo>
                  <a:lnTo>
                    <a:pt x="1627" y="376"/>
                  </a:lnTo>
                  <a:lnTo>
                    <a:pt x="1370" y="531"/>
                  </a:lnTo>
                  <a:lnTo>
                    <a:pt x="1131" y="711"/>
                  </a:lnTo>
                  <a:lnTo>
                    <a:pt x="910" y="911"/>
                  </a:lnTo>
                  <a:lnTo>
                    <a:pt x="709" y="1132"/>
                  </a:lnTo>
                  <a:lnTo>
                    <a:pt x="531" y="1371"/>
                  </a:lnTo>
                  <a:lnTo>
                    <a:pt x="375" y="1628"/>
                  </a:lnTo>
                  <a:lnTo>
                    <a:pt x="244" y="1900"/>
                  </a:lnTo>
                  <a:lnTo>
                    <a:pt x="140" y="2185"/>
                  </a:lnTo>
                  <a:lnTo>
                    <a:pt x="63" y="2483"/>
                  </a:lnTo>
                  <a:lnTo>
                    <a:pt x="15" y="2791"/>
                  </a:lnTo>
                  <a:lnTo>
                    <a:pt x="0" y="3109"/>
                  </a:lnTo>
                  <a:close/>
                </a:path>
              </a:pathLst>
            </a:custGeom>
            <a:solidFill>
              <a:srgbClr val="F2FFF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16" name="Freeform 5416"/>
            <p:cNvSpPr>
              <a:spLocks/>
            </p:cNvSpPr>
            <p:nvPr/>
          </p:nvSpPr>
          <p:spPr bwMode="auto">
            <a:xfrm>
              <a:off x="503" y="505"/>
              <a:ext cx="579" cy="579"/>
            </a:xfrm>
            <a:custGeom>
              <a:avLst/>
              <a:gdLst>
                <a:gd name="T0" fmla="*/ 16 w 5785"/>
                <a:gd name="T1" fmla="*/ 3188 h 5785"/>
                <a:gd name="T2" fmla="*/ 130 w 5785"/>
                <a:gd name="T3" fmla="*/ 3752 h 5785"/>
                <a:gd name="T4" fmla="*/ 349 w 5785"/>
                <a:gd name="T5" fmla="*/ 4271 h 5785"/>
                <a:gd name="T6" fmla="*/ 661 w 5785"/>
                <a:gd name="T7" fmla="*/ 4733 h 5785"/>
                <a:gd name="T8" fmla="*/ 1052 w 5785"/>
                <a:gd name="T9" fmla="*/ 5125 h 5785"/>
                <a:gd name="T10" fmla="*/ 1514 w 5785"/>
                <a:gd name="T11" fmla="*/ 5436 h 5785"/>
                <a:gd name="T12" fmla="*/ 2032 w 5785"/>
                <a:gd name="T13" fmla="*/ 5655 h 5785"/>
                <a:gd name="T14" fmla="*/ 2596 w 5785"/>
                <a:gd name="T15" fmla="*/ 5770 h 5785"/>
                <a:gd name="T16" fmla="*/ 3188 w 5785"/>
                <a:gd name="T17" fmla="*/ 5770 h 5785"/>
                <a:gd name="T18" fmla="*/ 3752 w 5785"/>
                <a:gd name="T19" fmla="*/ 5655 h 5785"/>
                <a:gd name="T20" fmla="*/ 4271 w 5785"/>
                <a:gd name="T21" fmla="*/ 5436 h 5785"/>
                <a:gd name="T22" fmla="*/ 4732 w 5785"/>
                <a:gd name="T23" fmla="*/ 5125 h 5785"/>
                <a:gd name="T24" fmla="*/ 5124 w 5785"/>
                <a:gd name="T25" fmla="*/ 4733 h 5785"/>
                <a:gd name="T26" fmla="*/ 5435 w 5785"/>
                <a:gd name="T27" fmla="*/ 4271 h 5785"/>
                <a:gd name="T28" fmla="*/ 5654 w 5785"/>
                <a:gd name="T29" fmla="*/ 3752 h 5785"/>
                <a:gd name="T30" fmla="*/ 5770 w 5785"/>
                <a:gd name="T31" fmla="*/ 3188 h 5785"/>
                <a:gd name="T32" fmla="*/ 5770 w 5785"/>
                <a:gd name="T33" fmla="*/ 2597 h 5785"/>
                <a:gd name="T34" fmla="*/ 5654 w 5785"/>
                <a:gd name="T35" fmla="*/ 2033 h 5785"/>
                <a:gd name="T36" fmla="*/ 5435 w 5785"/>
                <a:gd name="T37" fmla="*/ 1514 h 5785"/>
                <a:gd name="T38" fmla="*/ 5124 w 5785"/>
                <a:gd name="T39" fmla="*/ 1053 h 5785"/>
                <a:gd name="T40" fmla="*/ 4732 w 5785"/>
                <a:gd name="T41" fmla="*/ 661 h 5785"/>
                <a:gd name="T42" fmla="*/ 4271 w 5785"/>
                <a:gd name="T43" fmla="*/ 349 h 5785"/>
                <a:gd name="T44" fmla="*/ 3752 w 5785"/>
                <a:gd name="T45" fmla="*/ 130 h 5785"/>
                <a:gd name="T46" fmla="*/ 3188 w 5785"/>
                <a:gd name="T47" fmla="*/ 15 h 5785"/>
                <a:gd name="T48" fmla="*/ 2596 w 5785"/>
                <a:gd name="T49" fmla="*/ 15 h 5785"/>
                <a:gd name="T50" fmla="*/ 2032 w 5785"/>
                <a:gd name="T51" fmla="*/ 130 h 5785"/>
                <a:gd name="T52" fmla="*/ 1514 w 5785"/>
                <a:gd name="T53" fmla="*/ 349 h 5785"/>
                <a:gd name="T54" fmla="*/ 1052 w 5785"/>
                <a:gd name="T55" fmla="*/ 661 h 5785"/>
                <a:gd name="T56" fmla="*/ 661 w 5785"/>
                <a:gd name="T57" fmla="*/ 1053 h 5785"/>
                <a:gd name="T58" fmla="*/ 349 w 5785"/>
                <a:gd name="T59" fmla="*/ 1514 h 5785"/>
                <a:gd name="T60" fmla="*/ 130 w 5785"/>
                <a:gd name="T61" fmla="*/ 2033 h 5785"/>
                <a:gd name="T62" fmla="*/ 16 w 5785"/>
                <a:gd name="T63" fmla="*/ 2597 h 578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785"/>
                <a:gd name="T97" fmla="*/ 0 h 5785"/>
                <a:gd name="T98" fmla="*/ 5785 w 5785"/>
                <a:gd name="T99" fmla="*/ 5785 h 578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785" h="5785">
                  <a:moveTo>
                    <a:pt x="0" y="2892"/>
                  </a:moveTo>
                  <a:lnTo>
                    <a:pt x="16" y="3188"/>
                  </a:lnTo>
                  <a:lnTo>
                    <a:pt x="60" y="3475"/>
                  </a:lnTo>
                  <a:lnTo>
                    <a:pt x="130" y="3752"/>
                  </a:lnTo>
                  <a:lnTo>
                    <a:pt x="228" y="4018"/>
                  </a:lnTo>
                  <a:lnTo>
                    <a:pt x="349" y="4271"/>
                  </a:lnTo>
                  <a:lnTo>
                    <a:pt x="494" y="4509"/>
                  </a:lnTo>
                  <a:lnTo>
                    <a:pt x="661" y="4733"/>
                  </a:lnTo>
                  <a:lnTo>
                    <a:pt x="847" y="4938"/>
                  </a:lnTo>
                  <a:lnTo>
                    <a:pt x="1052" y="5125"/>
                  </a:lnTo>
                  <a:lnTo>
                    <a:pt x="1276" y="5291"/>
                  </a:lnTo>
                  <a:lnTo>
                    <a:pt x="1514" y="5436"/>
                  </a:lnTo>
                  <a:lnTo>
                    <a:pt x="1767" y="5557"/>
                  </a:lnTo>
                  <a:lnTo>
                    <a:pt x="2032" y="5655"/>
                  </a:lnTo>
                  <a:lnTo>
                    <a:pt x="2310" y="5726"/>
                  </a:lnTo>
                  <a:lnTo>
                    <a:pt x="2596" y="5770"/>
                  </a:lnTo>
                  <a:lnTo>
                    <a:pt x="2892" y="5785"/>
                  </a:lnTo>
                  <a:lnTo>
                    <a:pt x="3188" y="5770"/>
                  </a:lnTo>
                  <a:lnTo>
                    <a:pt x="3475" y="5726"/>
                  </a:lnTo>
                  <a:lnTo>
                    <a:pt x="3752" y="5655"/>
                  </a:lnTo>
                  <a:lnTo>
                    <a:pt x="4018" y="5557"/>
                  </a:lnTo>
                  <a:lnTo>
                    <a:pt x="4271" y="5436"/>
                  </a:lnTo>
                  <a:lnTo>
                    <a:pt x="4510" y="5291"/>
                  </a:lnTo>
                  <a:lnTo>
                    <a:pt x="4732" y="5125"/>
                  </a:lnTo>
                  <a:lnTo>
                    <a:pt x="4937" y="4938"/>
                  </a:lnTo>
                  <a:lnTo>
                    <a:pt x="5124" y="4733"/>
                  </a:lnTo>
                  <a:lnTo>
                    <a:pt x="5290" y="4509"/>
                  </a:lnTo>
                  <a:lnTo>
                    <a:pt x="5435" y="4271"/>
                  </a:lnTo>
                  <a:lnTo>
                    <a:pt x="5557" y="4018"/>
                  </a:lnTo>
                  <a:lnTo>
                    <a:pt x="5654" y="3752"/>
                  </a:lnTo>
                  <a:lnTo>
                    <a:pt x="5726" y="3475"/>
                  </a:lnTo>
                  <a:lnTo>
                    <a:pt x="5770" y="3188"/>
                  </a:lnTo>
                  <a:lnTo>
                    <a:pt x="5785" y="2892"/>
                  </a:lnTo>
                  <a:lnTo>
                    <a:pt x="5770" y="2597"/>
                  </a:lnTo>
                  <a:lnTo>
                    <a:pt x="5726" y="2309"/>
                  </a:lnTo>
                  <a:lnTo>
                    <a:pt x="5654" y="2033"/>
                  </a:lnTo>
                  <a:lnTo>
                    <a:pt x="5557" y="1766"/>
                  </a:lnTo>
                  <a:lnTo>
                    <a:pt x="5435" y="1514"/>
                  </a:lnTo>
                  <a:lnTo>
                    <a:pt x="5290" y="1275"/>
                  </a:lnTo>
                  <a:lnTo>
                    <a:pt x="5124" y="1053"/>
                  </a:lnTo>
                  <a:lnTo>
                    <a:pt x="4937" y="847"/>
                  </a:lnTo>
                  <a:lnTo>
                    <a:pt x="4732" y="661"/>
                  </a:lnTo>
                  <a:lnTo>
                    <a:pt x="4510" y="494"/>
                  </a:lnTo>
                  <a:lnTo>
                    <a:pt x="4271" y="349"/>
                  </a:lnTo>
                  <a:lnTo>
                    <a:pt x="4018" y="227"/>
                  </a:lnTo>
                  <a:lnTo>
                    <a:pt x="3752" y="130"/>
                  </a:lnTo>
                  <a:lnTo>
                    <a:pt x="3475" y="59"/>
                  </a:lnTo>
                  <a:lnTo>
                    <a:pt x="3188" y="15"/>
                  </a:lnTo>
                  <a:lnTo>
                    <a:pt x="2892" y="0"/>
                  </a:lnTo>
                  <a:lnTo>
                    <a:pt x="2596" y="15"/>
                  </a:lnTo>
                  <a:lnTo>
                    <a:pt x="2310" y="59"/>
                  </a:lnTo>
                  <a:lnTo>
                    <a:pt x="2032" y="130"/>
                  </a:lnTo>
                  <a:lnTo>
                    <a:pt x="1767" y="227"/>
                  </a:lnTo>
                  <a:lnTo>
                    <a:pt x="1514" y="349"/>
                  </a:lnTo>
                  <a:lnTo>
                    <a:pt x="1276" y="494"/>
                  </a:lnTo>
                  <a:lnTo>
                    <a:pt x="1052" y="661"/>
                  </a:lnTo>
                  <a:lnTo>
                    <a:pt x="847" y="847"/>
                  </a:lnTo>
                  <a:lnTo>
                    <a:pt x="661" y="1053"/>
                  </a:lnTo>
                  <a:lnTo>
                    <a:pt x="494" y="1275"/>
                  </a:lnTo>
                  <a:lnTo>
                    <a:pt x="349" y="1514"/>
                  </a:lnTo>
                  <a:lnTo>
                    <a:pt x="228" y="1766"/>
                  </a:lnTo>
                  <a:lnTo>
                    <a:pt x="130" y="2033"/>
                  </a:lnTo>
                  <a:lnTo>
                    <a:pt x="60" y="2309"/>
                  </a:lnTo>
                  <a:lnTo>
                    <a:pt x="16" y="2597"/>
                  </a:lnTo>
                  <a:lnTo>
                    <a:pt x="0" y="2892"/>
                  </a:lnTo>
                  <a:close/>
                </a:path>
              </a:pathLst>
            </a:custGeom>
            <a:solidFill>
              <a:srgbClr val="F8FFF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17" name="Freeform 5417"/>
            <p:cNvSpPr>
              <a:spLocks/>
            </p:cNvSpPr>
            <p:nvPr/>
          </p:nvSpPr>
          <p:spPr bwMode="auto">
            <a:xfrm>
              <a:off x="525" y="527"/>
              <a:ext cx="535" cy="535"/>
            </a:xfrm>
            <a:custGeom>
              <a:avLst/>
              <a:gdLst>
                <a:gd name="T0" fmla="*/ 14 w 5352"/>
                <a:gd name="T1" fmla="*/ 2401 h 5351"/>
                <a:gd name="T2" fmla="*/ 120 w 5352"/>
                <a:gd name="T3" fmla="*/ 1880 h 5351"/>
                <a:gd name="T4" fmla="*/ 323 w 5352"/>
                <a:gd name="T5" fmla="*/ 1400 h 5351"/>
                <a:gd name="T6" fmla="*/ 611 w 5352"/>
                <a:gd name="T7" fmla="*/ 974 h 5351"/>
                <a:gd name="T8" fmla="*/ 973 w 5352"/>
                <a:gd name="T9" fmla="*/ 610 h 5351"/>
                <a:gd name="T10" fmla="*/ 1400 w 5352"/>
                <a:gd name="T11" fmla="*/ 323 h 5351"/>
                <a:gd name="T12" fmla="*/ 1880 w 5352"/>
                <a:gd name="T13" fmla="*/ 121 h 5351"/>
                <a:gd name="T14" fmla="*/ 2402 w 5352"/>
                <a:gd name="T15" fmla="*/ 13 h 5351"/>
                <a:gd name="T16" fmla="*/ 2949 w 5352"/>
                <a:gd name="T17" fmla="*/ 13 h 5351"/>
                <a:gd name="T18" fmla="*/ 3471 w 5352"/>
                <a:gd name="T19" fmla="*/ 121 h 5351"/>
                <a:gd name="T20" fmla="*/ 3951 w 5352"/>
                <a:gd name="T21" fmla="*/ 323 h 5351"/>
                <a:gd name="T22" fmla="*/ 4377 w 5352"/>
                <a:gd name="T23" fmla="*/ 610 h 5351"/>
                <a:gd name="T24" fmla="*/ 4740 w 5352"/>
                <a:gd name="T25" fmla="*/ 974 h 5351"/>
                <a:gd name="T26" fmla="*/ 5028 w 5352"/>
                <a:gd name="T27" fmla="*/ 1400 h 5351"/>
                <a:gd name="T28" fmla="*/ 5230 w 5352"/>
                <a:gd name="T29" fmla="*/ 1880 h 5351"/>
                <a:gd name="T30" fmla="*/ 5337 w 5352"/>
                <a:gd name="T31" fmla="*/ 2401 h 5351"/>
                <a:gd name="T32" fmla="*/ 5337 w 5352"/>
                <a:gd name="T33" fmla="*/ 2949 h 5351"/>
                <a:gd name="T34" fmla="*/ 5230 w 5352"/>
                <a:gd name="T35" fmla="*/ 3471 h 5351"/>
                <a:gd name="T36" fmla="*/ 5028 w 5352"/>
                <a:gd name="T37" fmla="*/ 3950 h 5351"/>
                <a:gd name="T38" fmla="*/ 4740 w 5352"/>
                <a:gd name="T39" fmla="*/ 4378 h 5351"/>
                <a:gd name="T40" fmla="*/ 4377 w 5352"/>
                <a:gd name="T41" fmla="*/ 4740 h 5351"/>
                <a:gd name="T42" fmla="*/ 3951 w 5352"/>
                <a:gd name="T43" fmla="*/ 5028 h 5351"/>
                <a:gd name="T44" fmla="*/ 3471 w 5352"/>
                <a:gd name="T45" fmla="*/ 5231 h 5351"/>
                <a:gd name="T46" fmla="*/ 2949 w 5352"/>
                <a:gd name="T47" fmla="*/ 5337 h 5351"/>
                <a:gd name="T48" fmla="*/ 2402 w 5352"/>
                <a:gd name="T49" fmla="*/ 5337 h 5351"/>
                <a:gd name="T50" fmla="*/ 1880 w 5352"/>
                <a:gd name="T51" fmla="*/ 5231 h 5351"/>
                <a:gd name="T52" fmla="*/ 1400 w 5352"/>
                <a:gd name="T53" fmla="*/ 5028 h 5351"/>
                <a:gd name="T54" fmla="*/ 973 w 5352"/>
                <a:gd name="T55" fmla="*/ 4740 h 5351"/>
                <a:gd name="T56" fmla="*/ 611 w 5352"/>
                <a:gd name="T57" fmla="*/ 4378 h 5351"/>
                <a:gd name="T58" fmla="*/ 323 w 5352"/>
                <a:gd name="T59" fmla="*/ 3950 h 5351"/>
                <a:gd name="T60" fmla="*/ 120 w 5352"/>
                <a:gd name="T61" fmla="*/ 3471 h 5351"/>
                <a:gd name="T62" fmla="*/ 14 w 5352"/>
                <a:gd name="T63" fmla="*/ 2949 h 535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52"/>
                <a:gd name="T97" fmla="*/ 0 h 5351"/>
                <a:gd name="T98" fmla="*/ 5352 w 5352"/>
                <a:gd name="T99" fmla="*/ 5351 h 535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52" h="5351">
                  <a:moveTo>
                    <a:pt x="0" y="2675"/>
                  </a:moveTo>
                  <a:lnTo>
                    <a:pt x="14" y="2401"/>
                  </a:lnTo>
                  <a:lnTo>
                    <a:pt x="55" y="2136"/>
                  </a:lnTo>
                  <a:lnTo>
                    <a:pt x="120" y="1880"/>
                  </a:lnTo>
                  <a:lnTo>
                    <a:pt x="210" y="1634"/>
                  </a:lnTo>
                  <a:lnTo>
                    <a:pt x="323" y="1400"/>
                  </a:lnTo>
                  <a:lnTo>
                    <a:pt x="457" y="1180"/>
                  </a:lnTo>
                  <a:lnTo>
                    <a:pt x="611" y="974"/>
                  </a:lnTo>
                  <a:lnTo>
                    <a:pt x="783" y="784"/>
                  </a:lnTo>
                  <a:lnTo>
                    <a:pt x="973" y="610"/>
                  </a:lnTo>
                  <a:lnTo>
                    <a:pt x="1179" y="456"/>
                  </a:lnTo>
                  <a:lnTo>
                    <a:pt x="1400" y="323"/>
                  </a:lnTo>
                  <a:lnTo>
                    <a:pt x="1634" y="210"/>
                  </a:lnTo>
                  <a:lnTo>
                    <a:pt x="1880" y="121"/>
                  </a:lnTo>
                  <a:lnTo>
                    <a:pt x="2136" y="54"/>
                  </a:lnTo>
                  <a:lnTo>
                    <a:pt x="2402" y="13"/>
                  </a:lnTo>
                  <a:lnTo>
                    <a:pt x="2675" y="0"/>
                  </a:lnTo>
                  <a:lnTo>
                    <a:pt x="2949" y="13"/>
                  </a:lnTo>
                  <a:lnTo>
                    <a:pt x="3215" y="54"/>
                  </a:lnTo>
                  <a:lnTo>
                    <a:pt x="3471" y="121"/>
                  </a:lnTo>
                  <a:lnTo>
                    <a:pt x="3717" y="210"/>
                  </a:lnTo>
                  <a:lnTo>
                    <a:pt x="3951" y="323"/>
                  </a:lnTo>
                  <a:lnTo>
                    <a:pt x="4171" y="456"/>
                  </a:lnTo>
                  <a:lnTo>
                    <a:pt x="4377" y="610"/>
                  </a:lnTo>
                  <a:lnTo>
                    <a:pt x="4567" y="784"/>
                  </a:lnTo>
                  <a:lnTo>
                    <a:pt x="4740" y="974"/>
                  </a:lnTo>
                  <a:lnTo>
                    <a:pt x="4895" y="1180"/>
                  </a:lnTo>
                  <a:lnTo>
                    <a:pt x="5028" y="1400"/>
                  </a:lnTo>
                  <a:lnTo>
                    <a:pt x="5140" y="1634"/>
                  </a:lnTo>
                  <a:lnTo>
                    <a:pt x="5230" y="1880"/>
                  </a:lnTo>
                  <a:lnTo>
                    <a:pt x="5297" y="2136"/>
                  </a:lnTo>
                  <a:lnTo>
                    <a:pt x="5337" y="2401"/>
                  </a:lnTo>
                  <a:lnTo>
                    <a:pt x="5352" y="2675"/>
                  </a:lnTo>
                  <a:lnTo>
                    <a:pt x="5337" y="2949"/>
                  </a:lnTo>
                  <a:lnTo>
                    <a:pt x="5297" y="3215"/>
                  </a:lnTo>
                  <a:lnTo>
                    <a:pt x="5230" y="3471"/>
                  </a:lnTo>
                  <a:lnTo>
                    <a:pt x="5140" y="3717"/>
                  </a:lnTo>
                  <a:lnTo>
                    <a:pt x="5028" y="3950"/>
                  </a:lnTo>
                  <a:lnTo>
                    <a:pt x="4895" y="4172"/>
                  </a:lnTo>
                  <a:lnTo>
                    <a:pt x="4740" y="4378"/>
                  </a:lnTo>
                  <a:lnTo>
                    <a:pt x="4567" y="4568"/>
                  </a:lnTo>
                  <a:lnTo>
                    <a:pt x="4377" y="4740"/>
                  </a:lnTo>
                  <a:lnTo>
                    <a:pt x="4171" y="4894"/>
                  </a:lnTo>
                  <a:lnTo>
                    <a:pt x="3951" y="5028"/>
                  </a:lnTo>
                  <a:lnTo>
                    <a:pt x="3717" y="5141"/>
                  </a:lnTo>
                  <a:lnTo>
                    <a:pt x="3471" y="5231"/>
                  </a:lnTo>
                  <a:lnTo>
                    <a:pt x="3215" y="5297"/>
                  </a:lnTo>
                  <a:lnTo>
                    <a:pt x="2949" y="5337"/>
                  </a:lnTo>
                  <a:lnTo>
                    <a:pt x="2675" y="5351"/>
                  </a:lnTo>
                  <a:lnTo>
                    <a:pt x="2402" y="5337"/>
                  </a:lnTo>
                  <a:lnTo>
                    <a:pt x="2136" y="5297"/>
                  </a:lnTo>
                  <a:lnTo>
                    <a:pt x="1880" y="5231"/>
                  </a:lnTo>
                  <a:lnTo>
                    <a:pt x="1634" y="5141"/>
                  </a:lnTo>
                  <a:lnTo>
                    <a:pt x="1400" y="5028"/>
                  </a:lnTo>
                  <a:lnTo>
                    <a:pt x="1179" y="4894"/>
                  </a:lnTo>
                  <a:lnTo>
                    <a:pt x="973" y="4740"/>
                  </a:lnTo>
                  <a:lnTo>
                    <a:pt x="783" y="4568"/>
                  </a:lnTo>
                  <a:lnTo>
                    <a:pt x="611" y="4378"/>
                  </a:lnTo>
                  <a:lnTo>
                    <a:pt x="457" y="4172"/>
                  </a:lnTo>
                  <a:lnTo>
                    <a:pt x="323" y="3950"/>
                  </a:lnTo>
                  <a:lnTo>
                    <a:pt x="210" y="3717"/>
                  </a:lnTo>
                  <a:lnTo>
                    <a:pt x="120" y="3471"/>
                  </a:lnTo>
                  <a:lnTo>
                    <a:pt x="55" y="3215"/>
                  </a:lnTo>
                  <a:lnTo>
                    <a:pt x="14" y="2949"/>
                  </a:lnTo>
                  <a:lnTo>
                    <a:pt x="0" y="267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18" name="Freeform 5418"/>
            <p:cNvSpPr>
              <a:spLocks/>
            </p:cNvSpPr>
            <p:nvPr/>
          </p:nvSpPr>
          <p:spPr bwMode="auto">
            <a:xfrm>
              <a:off x="247" y="617"/>
              <a:ext cx="121" cy="405"/>
            </a:xfrm>
            <a:custGeom>
              <a:avLst/>
              <a:gdLst>
                <a:gd name="T0" fmla="*/ 4 w 1695"/>
                <a:gd name="T1" fmla="*/ 1819 h 4050"/>
                <a:gd name="T2" fmla="*/ 38 w 1695"/>
                <a:gd name="T3" fmla="*/ 1424 h 4050"/>
                <a:gd name="T4" fmla="*/ 102 w 1695"/>
                <a:gd name="T5" fmla="*/ 1060 h 4050"/>
                <a:gd name="T6" fmla="*/ 194 w 1695"/>
                <a:gd name="T7" fmla="*/ 737 h 4050"/>
                <a:gd name="T8" fmla="*/ 308 w 1695"/>
                <a:gd name="T9" fmla="*/ 462 h 4050"/>
                <a:gd name="T10" fmla="*/ 444 w 1695"/>
                <a:gd name="T11" fmla="*/ 245 h 4050"/>
                <a:gd name="T12" fmla="*/ 596 w 1695"/>
                <a:gd name="T13" fmla="*/ 91 h 4050"/>
                <a:gd name="T14" fmla="*/ 762 w 1695"/>
                <a:gd name="T15" fmla="*/ 10 h 4050"/>
                <a:gd name="T16" fmla="*/ 935 w 1695"/>
                <a:gd name="T17" fmla="*/ 10 h 4050"/>
                <a:gd name="T18" fmla="*/ 1100 w 1695"/>
                <a:gd name="T19" fmla="*/ 91 h 4050"/>
                <a:gd name="T20" fmla="*/ 1252 w 1695"/>
                <a:gd name="T21" fmla="*/ 245 h 4050"/>
                <a:gd name="T22" fmla="*/ 1387 w 1695"/>
                <a:gd name="T23" fmla="*/ 462 h 4050"/>
                <a:gd name="T24" fmla="*/ 1502 w 1695"/>
                <a:gd name="T25" fmla="*/ 737 h 4050"/>
                <a:gd name="T26" fmla="*/ 1593 w 1695"/>
                <a:gd name="T27" fmla="*/ 1060 h 4050"/>
                <a:gd name="T28" fmla="*/ 1657 w 1695"/>
                <a:gd name="T29" fmla="*/ 1423 h 4050"/>
                <a:gd name="T30" fmla="*/ 1691 w 1695"/>
                <a:gd name="T31" fmla="*/ 1819 h 4050"/>
                <a:gd name="T32" fmla="*/ 1691 w 1695"/>
                <a:gd name="T33" fmla="*/ 2232 h 4050"/>
                <a:gd name="T34" fmla="*/ 1657 w 1695"/>
                <a:gd name="T35" fmla="*/ 2628 h 4050"/>
                <a:gd name="T36" fmla="*/ 1593 w 1695"/>
                <a:gd name="T37" fmla="*/ 2991 h 4050"/>
                <a:gd name="T38" fmla="*/ 1502 w 1695"/>
                <a:gd name="T39" fmla="*/ 3314 h 4050"/>
                <a:gd name="T40" fmla="*/ 1387 w 1695"/>
                <a:gd name="T41" fmla="*/ 3588 h 4050"/>
                <a:gd name="T42" fmla="*/ 1252 w 1695"/>
                <a:gd name="T43" fmla="*/ 3807 h 4050"/>
                <a:gd name="T44" fmla="*/ 1100 w 1695"/>
                <a:gd name="T45" fmla="*/ 3960 h 4050"/>
                <a:gd name="T46" fmla="*/ 935 w 1695"/>
                <a:gd name="T47" fmla="*/ 4040 h 4050"/>
                <a:gd name="T48" fmla="*/ 762 w 1695"/>
                <a:gd name="T49" fmla="*/ 4040 h 4050"/>
                <a:gd name="T50" fmla="*/ 596 w 1695"/>
                <a:gd name="T51" fmla="*/ 3960 h 4050"/>
                <a:gd name="T52" fmla="*/ 444 w 1695"/>
                <a:gd name="T53" fmla="*/ 3807 h 4050"/>
                <a:gd name="T54" fmla="*/ 308 w 1695"/>
                <a:gd name="T55" fmla="*/ 3588 h 4050"/>
                <a:gd name="T56" fmla="*/ 194 w 1695"/>
                <a:gd name="T57" fmla="*/ 3314 h 4050"/>
                <a:gd name="T58" fmla="*/ 102 w 1695"/>
                <a:gd name="T59" fmla="*/ 2991 h 4050"/>
                <a:gd name="T60" fmla="*/ 38 w 1695"/>
                <a:gd name="T61" fmla="*/ 2628 h 4050"/>
                <a:gd name="T62" fmla="*/ 4 w 1695"/>
                <a:gd name="T63" fmla="*/ 2233 h 405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695"/>
                <a:gd name="T97" fmla="*/ 0 h 4050"/>
                <a:gd name="T98" fmla="*/ 1695 w 1695"/>
                <a:gd name="T99" fmla="*/ 4050 h 405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695" h="4050">
                  <a:moveTo>
                    <a:pt x="0" y="2026"/>
                  </a:moveTo>
                  <a:lnTo>
                    <a:pt x="4" y="1819"/>
                  </a:lnTo>
                  <a:lnTo>
                    <a:pt x="18" y="1618"/>
                  </a:lnTo>
                  <a:lnTo>
                    <a:pt x="38" y="1424"/>
                  </a:lnTo>
                  <a:lnTo>
                    <a:pt x="67" y="1237"/>
                  </a:lnTo>
                  <a:lnTo>
                    <a:pt x="102" y="1060"/>
                  </a:lnTo>
                  <a:lnTo>
                    <a:pt x="145" y="893"/>
                  </a:lnTo>
                  <a:lnTo>
                    <a:pt x="194" y="737"/>
                  </a:lnTo>
                  <a:lnTo>
                    <a:pt x="248" y="593"/>
                  </a:lnTo>
                  <a:lnTo>
                    <a:pt x="308" y="462"/>
                  </a:lnTo>
                  <a:lnTo>
                    <a:pt x="374" y="346"/>
                  </a:lnTo>
                  <a:lnTo>
                    <a:pt x="444" y="245"/>
                  </a:lnTo>
                  <a:lnTo>
                    <a:pt x="519" y="159"/>
                  </a:lnTo>
                  <a:lnTo>
                    <a:pt x="596" y="91"/>
                  </a:lnTo>
                  <a:lnTo>
                    <a:pt x="677" y="41"/>
                  </a:lnTo>
                  <a:lnTo>
                    <a:pt x="762" y="10"/>
                  </a:lnTo>
                  <a:lnTo>
                    <a:pt x="848" y="0"/>
                  </a:lnTo>
                  <a:lnTo>
                    <a:pt x="935" y="10"/>
                  </a:lnTo>
                  <a:lnTo>
                    <a:pt x="1019" y="41"/>
                  </a:lnTo>
                  <a:lnTo>
                    <a:pt x="1100" y="91"/>
                  </a:lnTo>
                  <a:lnTo>
                    <a:pt x="1178" y="159"/>
                  </a:lnTo>
                  <a:lnTo>
                    <a:pt x="1252" y="245"/>
                  </a:lnTo>
                  <a:lnTo>
                    <a:pt x="1322" y="346"/>
                  </a:lnTo>
                  <a:lnTo>
                    <a:pt x="1387" y="462"/>
                  </a:lnTo>
                  <a:lnTo>
                    <a:pt x="1447" y="593"/>
                  </a:lnTo>
                  <a:lnTo>
                    <a:pt x="1502" y="737"/>
                  </a:lnTo>
                  <a:lnTo>
                    <a:pt x="1550" y="893"/>
                  </a:lnTo>
                  <a:lnTo>
                    <a:pt x="1593" y="1060"/>
                  </a:lnTo>
                  <a:lnTo>
                    <a:pt x="1629" y="1237"/>
                  </a:lnTo>
                  <a:lnTo>
                    <a:pt x="1657" y="1423"/>
                  </a:lnTo>
                  <a:lnTo>
                    <a:pt x="1679" y="1618"/>
                  </a:lnTo>
                  <a:lnTo>
                    <a:pt x="1691" y="1819"/>
                  </a:lnTo>
                  <a:lnTo>
                    <a:pt x="1695" y="2025"/>
                  </a:lnTo>
                  <a:lnTo>
                    <a:pt x="1691" y="2232"/>
                  </a:lnTo>
                  <a:lnTo>
                    <a:pt x="1679" y="2434"/>
                  </a:lnTo>
                  <a:lnTo>
                    <a:pt x="1657" y="2628"/>
                  </a:lnTo>
                  <a:lnTo>
                    <a:pt x="1629" y="2814"/>
                  </a:lnTo>
                  <a:lnTo>
                    <a:pt x="1593" y="2991"/>
                  </a:lnTo>
                  <a:lnTo>
                    <a:pt x="1550" y="3158"/>
                  </a:lnTo>
                  <a:lnTo>
                    <a:pt x="1502" y="3314"/>
                  </a:lnTo>
                  <a:lnTo>
                    <a:pt x="1447" y="3458"/>
                  </a:lnTo>
                  <a:lnTo>
                    <a:pt x="1387" y="3588"/>
                  </a:lnTo>
                  <a:lnTo>
                    <a:pt x="1322" y="3705"/>
                  </a:lnTo>
                  <a:lnTo>
                    <a:pt x="1252" y="3807"/>
                  </a:lnTo>
                  <a:lnTo>
                    <a:pt x="1178" y="3891"/>
                  </a:lnTo>
                  <a:lnTo>
                    <a:pt x="1100" y="3960"/>
                  </a:lnTo>
                  <a:lnTo>
                    <a:pt x="1019" y="4010"/>
                  </a:lnTo>
                  <a:lnTo>
                    <a:pt x="935" y="4040"/>
                  </a:lnTo>
                  <a:lnTo>
                    <a:pt x="848" y="4050"/>
                  </a:lnTo>
                  <a:lnTo>
                    <a:pt x="762" y="4040"/>
                  </a:lnTo>
                  <a:lnTo>
                    <a:pt x="677" y="4010"/>
                  </a:lnTo>
                  <a:lnTo>
                    <a:pt x="596" y="3960"/>
                  </a:lnTo>
                  <a:lnTo>
                    <a:pt x="519" y="3891"/>
                  </a:lnTo>
                  <a:lnTo>
                    <a:pt x="444" y="3807"/>
                  </a:lnTo>
                  <a:lnTo>
                    <a:pt x="374" y="3705"/>
                  </a:lnTo>
                  <a:lnTo>
                    <a:pt x="308" y="3588"/>
                  </a:lnTo>
                  <a:lnTo>
                    <a:pt x="248" y="3458"/>
                  </a:lnTo>
                  <a:lnTo>
                    <a:pt x="194" y="3314"/>
                  </a:lnTo>
                  <a:lnTo>
                    <a:pt x="145" y="3158"/>
                  </a:lnTo>
                  <a:lnTo>
                    <a:pt x="102" y="2991"/>
                  </a:lnTo>
                  <a:lnTo>
                    <a:pt x="67" y="2814"/>
                  </a:lnTo>
                  <a:lnTo>
                    <a:pt x="38" y="2628"/>
                  </a:lnTo>
                  <a:lnTo>
                    <a:pt x="18" y="2434"/>
                  </a:lnTo>
                  <a:lnTo>
                    <a:pt x="4" y="2233"/>
                  </a:lnTo>
                  <a:lnTo>
                    <a:pt x="0" y="202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19" name="Freeform 5419"/>
            <p:cNvSpPr>
              <a:spLocks/>
            </p:cNvSpPr>
            <p:nvPr/>
          </p:nvSpPr>
          <p:spPr bwMode="auto">
            <a:xfrm>
              <a:off x="235" y="617"/>
              <a:ext cx="121" cy="405"/>
            </a:xfrm>
            <a:custGeom>
              <a:avLst/>
              <a:gdLst>
                <a:gd name="T0" fmla="*/ 4 w 1695"/>
                <a:gd name="T1" fmla="*/ 1819 h 4050"/>
                <a:gd name="T2" fmla="*/ 38 w 1695"/>
                <a:gd name="T3" fmla="*/ 1424 h 4050"/>
                <a:gd name="T4" fmla="*/ 102 w 1695"/>
                <a:gd name="T5" fmla="*/ 1060 h 4050"/>
                <a:gd name="T6" fmla="*/ 194 w 1695"/>
                <a:gd name="T7" fmla="*/ 737 h 4050"/>
                <a:gd name="T8" fmla="*/ 308 w 1695"/>
                <a:gd name="T9" fmla="*/ 462 h 4050"/>
                <a:gd name="T10" fmla="*/ 444 w 1695"/>
                <a:gd name="T11" fmla="*/ 245 h 4050"/>
                <a:gd name="T12" fmla="*/ 596 w 1695"/>
                <a:gd name="T13" fmla="*/ 91 h 4050"/>
                <a:gd name="T14" fmla="*/ 762 w 1695"/>
                <a:gd name="T15" fmla="*/ 10 h 4050"/>
                <a:gd name="T16" fmla="*/ 935 w 1695"/>
                <a:gd name="T17" fmla="*/ 10 h 4050"/>
                <a:gd name="T18" fmla="*/ 1100 w 1695"/>
                <a:gd name="T19" fmla="*/ 91 h 4050"/>
                <a:gd name="T20" fmla="*/ 1252 w 1695"/>
                <a:gd name="T21" fmla="*/ 245 h 4050"/>
                <a:gd name="T22" fmla="*/ 1387 w 1695"/>
                <a:gd name="T23" fmla="*/ 462 h 4050"/>
                <a:gd name="T24" fmla="*/ 1502 w 1695"/>
                <a:gd name="T25" fmla="*/ 737 h 4050"/>
                <a:gd name="T26" fmla="*/ 1593 w 1695"/>
                <a:gd name="T27" fmla="*/ 1060 h 4050"/>
                <a:gd name="T28" fmla="*/ 1657 w 1695"/>
                <a:gd name="T29" fmla="*/ 1423 h 4050"/>
                <a:gd name="T30" fmla="*/ 1691 w 1695"/>
                <a:gd name="T31" fmla="*/ 1819 h 4050"/>
                <a:gd name="T32" fmla="*/ 1691 w 1695"/>
                <a:gd name="T33" fmla="*/ 2232 h 4050"/>
                <a:gd name="T34" fmla="*/ 1657 w 1695"/>
                <a:gd name="T35" fmla="*/ 2628 h 4050"/>
                <a:gd name="T36" fmla="*/ 1593 w 1695"/>
                <a:gd name="T37" fmla="*/ 2991 h 4050"/>
                <a:gd name="T38" fmla="*/ 1502 w 1695"/>
                <a:gd name="T39" fmla="*/ 3314 h 4050"/>
                <a:gd name="T40" fmla="*/ 1387 w 1695"/>
                <a:gd name="T41" fmla="*/ 3588 h 4050"/>
                <a:gd name="T42" fmla="*/ 1252 w 1695"/>
                <a:gd name="T43" fmla="*/ 3807 h 4050"/>
                <a:gd name="T44" fmla="*/ 1100 w 1695"/>
                <a:gd name="T45" fmla="*/ 3960 h 4050"/>
                <a:gd name="T46" fmla="*/ 935 w 1695"/>
                <a:gd name="T47" fmla="*/ 4040 h 4050"/>
                <a:gd name="T48" fmla="*/ 762 w 1695"/>
                <a:gd name="T49" fmla="*/ 4040 h 4050"/>
                <a:gd name="T50" fmla="*/ 596 w 1695"/>
                <a:gd name="T51" fmla="*/ 3960 h 4050"/>
                <a:gd name="T52" fmla="*/ 444 w 1695"/>
                <a:gd name="T53" fmla="*/ 3807 h 4050"/>
                <a:gd name="T54" fmla="*/ 308 w 1695"/>
                <a:gd name="T55" fmla="*/ 3588 h 4050"/>
                <a:gd name="T56" fmla="*/ 194 w 1695"/>
                <a:gd name="T57" fmla="*/ 3314 h 4050"/>
                <a:gd name="T58" fmla="*/ 102 w 1695"/>
                <a:gd name="T59" fmla="*/ 2991 h 4050"/>
                <a:gd name="T60" fmla="*/ 38 w 1695"/>
                <a:gd name="T61" fmla="*/ 2628 h 4050"/>
                <a:gd name="T62" fmla="*/ 4 w 1695"/>
                <a:gd name="T63" fmla="*/ 2233 h 405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695"/>
                <a:gd name="T97" fmla="*/ 0 h 4050"/>
                <a:gd name="T98" fmla="*/ 1695 w 1695"/>
                <a:gd name="T99" fmla="*/ 4050 h 405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695" h="4050">
                  <a:moveTo>
                    <a:pt x="0" y="2026"/>
                  </a:moveTo>
                  <a:lnTo>
                    <a:pt x="4" y="1819"/>
                  </a:lnTo>
                  <a:lnTo>
                    <a:pt x="18" y="1618"/>
                  </a:lnTo>
                  <a:lnTo>
                    <a:pt x="38" y="1424"/>
                  </a:lnTo>
                  <a:lnTo>
                    <a:pt x="67" y="1237"/>
                  </a:lnTo>
                  <a:lnTo>
                    <a:pt x="102" y="1060"/>
                  </a:lnTo>
                  <a:lnTo>
                    <a:pt x="145" y="893"/>
                  </a:lnTo>
                  <a:lnTo>
                    <a:pt x="194" y="737"/>
                  </a:lnTo>
                  <a:lnTo>
                    <a:pt x="248" y="593"/>
                  </a:lnTo>
                  <a:lnTo>
                    <a:pt x="308" y="462"/>
                  </a:lnTo>
                  <a:lnTo>
                    <a:pt x="374" y="346"/>
                  </a:lnTo>
                  <a:lnTo>
                    <a:pt x="444" y="245"/>
                  </a:lnTo>
                  <a:lnTo>
                    <a:pt x="519" y="159"/>
                  </a:lnTo>
                  <a:lnTo>
                    <a:pt x="596" y="91"/>
                  </a:lnTo>
                  <a:lnTo>
                    <a:pt x="677" y="41"/>
                  </a:lnTo>
                  <a:lnTo>
                    <a:pt x="762" y="10"/>
                  </a:lnTo>
                  <a:lnTo>
                    <a:pt x="848" y="0"/>
                  </a:lnTo>
                  <a:lnTo>
                    <a:pt x="935" y="10"/>
                  </a:lnTo>
                  <a:lnTo>
                    <a:pt x="1019" y="41"/>
                  </a:lnTo>
                  <a:lnTo>
                    <a:pt x="1100" y="91"/>
                  </a:lnTo>
                  <a:lnTo>
                    <a:pt x="1178" y="159"/>
                  </a:lnTo>
                  <a:lnTo>
                    <a:pt x="1252" y="245"/>
                  </a:lnTo>
                  <a:lnTo>
                    <a:pt x="1322" y="346"/>
                  </a:lnTo>
                  <a:lnTo>
                    <a:pt x="1387" y="462"/>
                  </a:lnTo>
                  <a:lnTo>
                    <a:pt x="1447" y="593"/>
                  </a:lnTo>
                  <a:lnTo>
                    <a:pt x="1502" y="737"/>
                  </a:lnTo>
                  <a:lnTo>
                    <a:pt x="1550" y="893"/>
                  </a:lnTo>
                  <a:lnTo>
                    <a:pt x="1593" y="1060"/>
                  </a:lnTo>
                  <a:lnTo>
                    <a:pt x="1629" y="1237"/>
                  </a:lnTo>
                  <a:lnTo>
                    <a:pt x="1657" y="1423"/>
                  </a:lnTo>
                  <a:lnTo>
                    <a:pt x="1679" y="1618"/>
                  </a:lnTo>
                  <a:lnTo>
                    <a:pt x="1691" y="1819"/>
                  </a:lnTo>
                  <a:lnTo>
                    <a:pt x="1695" y="2025"/>
                  </a:lnTo>
                  <a:lnTo>
                    <a:pt x="1691" y="2232"/>
                  </a:lnTo>
                  <a:lnTo>
                    <a:pt x="1679" y="2434"/>
                  </a:lnTo>
                  <a:lnTo>
                    <a:pt x="1657" y="2628"/>
                  </a:lnTo>
                  <a:lnTo>
                    <a:pt x="1629" y="2814"/>
                  </a:lnTo>
                  <a:lnTo>
                    <a:pt x="1593" y="2991"/>
                  </a:lnTo>
                  <a:lnTo>
                    <a:pt x="1550" y="3158"/>
                  </a:lnTo>
                  <a:lnTo>
                    <a:pt x="1502" y="3314"/>
                  </a:lnTo>
                  <a:lnTo>
                    <a:pt x="1447" y="3458"/>
                  </a:lnTo>
                  <a:lnTo>
                    <a:pt x="1387" y="3588"/>
                  </a:lnTo>
                  <a:lnTo>
                    <a:pt x="1322" y="3705"/>
                  </a:lnTo>
                  <a:lnTo>
                    <a:pt x="1252" y="3807"/>
                  </a:lnTo>
                  <a:lnTo>
                    <a:pt x="1178" y="3891"/>
                  </a:lnTo>
                  <a:lnTo>
                    <a:pt x="1100" y="3960"/>
                  </a:lnTo>
                  <a:lnTo>
                    <a:pt x="1019" y="4010"/>
                  </a:lnTo>
                  <a:lnTo>
                    <a:pt x="935" y="4040"/>
                  </a:lnTo>
                  <a:lnTo>
                    <a:pt x="848" y="4050"/>
                  </a:lnTo>
                  <a:lnTo>
                    <a:pt x="762" y="4040"/>
                  </a:lnTo>
                  <a:lnTo>
                    <a:pt x="677" y="4010"/>
                  </a:lnTo>
                  <a:lnTo>
                    <a:pt x="596" y="3960"/>
                  </a:lnTo>
                  <a:lnTo>
                    <a:pt x="519" y="3891"/>
                  </a:lnTo>
                  <a:lnTo>
                    <a:pt x="444" y="3807"/>
                  </a:lnTo>
                  <a:lnTo>
                    <a:pt x="374" y="3705"/>
                  </a:lnTo>
                  <a:lnTo>
                    <a:pt x="308" y="3588"/>
                  </a:lnTo>
                  <a:lnTo>
                    <a:pt x="248" y="3458"/>
                  </a:lnTo>
                  <a:lnTo>
                    <a:pt x="194" y="3314"/>
                  </a:lnTo>
                  <a:lnTo>
                    <a:pt x="145" y="3158"/>
                  </a:lnTo>
                  <a:lnTo>
                    <a:pt x="102" y="2991"/>
                  </a:lnTo>
                  <a:lnTo>
                    <a:pt x="67" y="2814"/>
                  </a:lnTo>
                  <a:lnTo>
                    <a:pt x="38" y="2628"/>
                  </a:lnTo>
                  <a:lnTo>
                    <a:pt x="18" y="2434"/>
                  </a:lnTo>
                  <a:lnTo>
                    <a:pt x="4" y="2233"/>
                  </a:lnTo>
                  <a:lnTo>
                    <a:pt x="0" y="2026"/>
                  </a:lnTo>
                </a:path>
              </a:pathLst>
            </a:cu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20" name="Freeform 5420"/>
            <p:cNvSpPr>
              <a:spLocks/>
            </p:cNvSpPr>
            <p:nvPr/>
          </p:nvSpPr>
          <p:spPr bwMode="auto">
            <a:xfrm>
              <a:off x="0" y="505"/>
              <a:ext cx="263" cy="707"/>
            </a:xfrm>
            <a:custGeom>
              <a:avLst/>
              <a:gdLst>
                <a:gd name="T0" fmla="*/ 1903 w 2633"/>
                <a:gd name="T1" fmla="*/ 51 h 7072"/>
                <a:gd name="T2" fmla="*/ 2062 w 2633"/>
                <a:gd name="T3" fmla="*/ 103 h 7072"/>
                <a:gd name="T4" fmla="*/ 2170 w 2633"/>
                <a:gd name="T5" fmla="*/ 196 h 7072"/>
                <a:gd name="T6" fmla="*/ 2196 w 2633"/>
                <a:gd name="T7" fmla="*/ 307 h 7072"/>
                <a:gd name="T8" fmla="*/ 2167 w 2633"/>
                <a:gd name="T9" fmla="*/ 425 h 7072"/>
                <a:gd name="T10" fmla="*/ 2058 w 2633"/>
                <a:gd name="T11" fmla="*/ 564 h 7072"/>
                <a:gd name="T12" fmla="*/ 1826 w 2633"/>
                <a:gd name="T13" fmla="*/ 775 h 7072"/>
                <a:gd name="T14" fmla="*/ 1693 w 2633"/>
                <a:gd name="T15" fmla="*/ 924 h 7072"/>
                <a:gd name="T16" fmla="*/ 1420 w 2633"/>
                <a:gd name="T17" fmla="*/ 1356 h 7072"/>
                <a:gd name="T18" fmla="*/ 1205 w 2633"/>
                <a:gd name="T19" fmla="*/ 1793 h 7072"/>
                <a:gd name="T20" fmla="*/ 1044 w 2633"/>
                <a:gd name="T21" fmla="*/ 2235 h 7072"/>
                <a:gd name="T22" fmla="*/ 936 w 2633"/>
                <a:gd name="T23" fmla="*/ 2679 h 7072"/>
                <a:gd name="T24" fmla="*/ 877 w 2633"/>
                <a:gd name="T25" fmla="*/ 3125 h 7072"/>
                <a:gd name="T26" fmla="*/ 866 w 2633"/>
                <a:gd name="T27" fmla="*/ 3571 h 7072"/>
                <a:gd name="T28" fmla="*/ 901 w 2633"/>
                <a:gd name="T29" fmla="*/ 4015 h 7072"/>
                <a:gd name="T30" fmla="*/ 978 w 2633"/>
                <a:gd name="T31" fmla="*/ 4457 h 7072"/>
                <a:gd name="T32" fmla="*/ 1080 w 2633"/>
                <a:gd name="T33" fmla="*/ 4775 h 7072"/>
                <a:gd name="T34" fmla="*/ 1230 w 2633"/>
                <a:gd name="T35" fmla="*/ 5080 h 7072"/>
                <a:gd name="T36" fmla="*/ 1420 w 2633"/>
                <a:gd name="T37" fmla="*/ 5371 h 7072"/>
                <a:gd name="T38" fmla="*/ 1872 w 2633"/>
                <a:gd name="T39" fmla="*/ 5908 h 7072"/>
                <a:gd name="T40" fmla="*/ 2348 w 2633"/>
                <a:gd name="T41" fmla="*/ 6376 h 7072"/>
                <a:gd name="T42" fmla="*/ 2596 w 2633"/>
                <a:gd name="T43" fmla="*/ 6646 h 7072"/>
                <a:gd name="T44" fmla="*/ 2629 w 2633"/>
                <a:gd name="T45" fmla="*/ 6765 h 7072"/>
                <a:gd name="T46" fmla="*/ 2630 w 2633"/>
                <a:gd name="T47" fmla="*/ 6869 h 7072"/>
                <a:gd name="T48" fmla="*/ 2600 w 2633"/>
                <a:gd name="T49" fmla="*/ 6953 h 7072"/>
                <a:gd name="T50" fmla="*/ 2537 w 2633"/>
                <a:gd name="T51" fmla="*/ 7016 h 7072"/>
                <a:gd name="T52" fmla="*/ 2440 w 2633"/>
                <a:gd name="T53" fmla="*/ 7056 h 7072"/>
                <a:gd name="T54" fmla="*/ 2309 w 2633"/>
                <a:gd name="T55" fmla="*/ 7072 h 7072"/>
                <a:gd name="T56" fmla="*/ 2145 w 2633"/>
                <a:gd name="T57" fmla="*/ 7060 h 7072"/>
                <a:gd name="T58" fmla="*/ 1960 w 2633"/>
                <a:gd name="T59" fmla="*/ 6962 h 7072"/>
                <a:gd name="T60" fmla="*/ 1753 w 2633"/>
                <a:gd name="T61" fmla="*/ 6774 h 7072"/>
                <a:gd name="T62" fmla="*/ 1518 w 2633"/>
                <a:gd name="T63" fmla="*/ 6550 h 7072"/>
                <a:gd name="T64" fmla="*/ 1140 w 2633"/>
                <a:gd name="T65" fmla="*/ 6149 h 7072"/>
                <a:gd name="T66" fmla="*/ 889 w 2633"/>
                <a:gd name="T67" fmla="*/ 5838 h 7072"/>
                <a:gd name="T68" fmla="*/ 652 w 2633"/>
                <a:gd name="T69" fmla="*/ 5491 h 7072"/>
                <a:gd name="T70" fmla="*/ 442 w 2633"/>
                <a:gd name="T71" fmla="*/ 5109 h 7072"/>
                <a:gd name="T72" fmla="*/ 271 w 2633"/>
                <a:gd name="T73" fmla="*/ 4693 h 7072"/>
                <a:gd name="T74" fmla="*/ 161 w 2633"/>
                <a:gd name="T75" fmla="*/ 4333 h 7072"/>
                <a:gd name="T76" fmla="*/ 80 w 2633"/>
                <a:gd name="T77" fmla="*/ 3993 h 7072"/>
                <a:gd name="T78" fmla="*/ 27 w 2633"/>
                <a:gd name="T79" fmla="*/ 3671 h 7072"/>
                <a:gd name="T80" fmla="*/ 0 w 2633"/>
                <a:gd name="T81" fmla="*/ 3078 h 7072"/>
                <a:gd name="T82" fmla="*/ 62 w 2633"/>
                <a:gd name="T83" fmla="*/ 2544 h 7072"/>
                <a:gd name="T84" fmla="*/ 204 w 2633"/>
                <a:gd name="T85" fmla="*/ 2056 h 7072"/>
                <a:gd name="T86" fmla="*/ 410 w 2633"/>
                <a:gd name="T87" fmla="*/ 1607 h 7072"/>
                <a:gd name="T88" fmla="*/ 667 w 2633"/>
                <a:gd name="T89" fmla="*/ 1187 h 7072"/>
                <a:gd name="T90" fmla="*/ 1121 w 2633"/>
                <a:gd name="T91" fmla="*/ 585 h 7072"/>
                <a:gd name="T92" fmla="*/ 1191 w 2633"/>
                <a:gd name="T93" fmla="*/ 488 h 7072"/>
                <a:gd name="T94" fmla="*/ 1397 w 2633"/>
                <a:gd name="T95" fmla="*/ 272 h 7072"/>
                <a:gd name="T96" fmla="*/ 1611 w 2633"/>
                <a:gd name="T97" fmla="*/ 86 h 7072"/>
                <a:gd name="T98" fmla="*/ 1690 w 2633"/>
                <a:gd name="T99" fmla="*/ 27 h 7072"/>
                <a:gd name="T100" fmla="*/ 1732 w 2633"/>
                <a:gd name="T101" fmla="*/ 0 h 7072"/>
                <a:gd name="T102" fmla="*/ 1727 w 2633"/>
                <a:gd name="T103" fmla="*/ 14 h 707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633"/>
                <a:gd name="T157" fmla="*/ 0 h 7072"/>
                <a:gd name="T158" fmla="*/ 2633 w 2633"/>
                <a:gd name="T159" fmla="*/ 7072 h 707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633" h="7072">
                  <a:moveTo>
                    <a:pt x="1727" y="14"/>
                  </a:moveTo>
                  <a:lnTo>
                    <a:pt x="1903" y="51"/>
                  </a:lnTo>
                  <a:lnTo>
                    <a:pt x="1987" y="73"/>
                  </a:lnTo>
                  <a:lnTo>
                    <a:pt x="2062" y="103"/>
                  </a:lnTo>
                  <a:lnTo>
                    <a:pt x="2124" y="143"/>
                  </a:lnTo>
                  <a:lnTo>
                    <a:pt x="2170" y="196"/>
                  </a:lnTo>
                  <a:lnTo>
                    <a:pt x="2194" y="265"/>
                  </a:lnTo>
                  <a:lnTo>
                    <a:pt x="2196" y="307"/>
                  </a:lnTo>
                  <a:lnTo>
                    <a:pt x="2192" y="354"/>
                  </a:lnTo>
                  <a:lnTo>
                    <a:pt x="2167" y="425"/>
                  </a:lnTo>
                  <a:lnTo>
                    <a:pt x="2120" y="495"/>
                  </a:lnTo>
                  <a:lnTo>
                    <a:pt x="2058" y="564"/>
                  </a:lnTo>
                  <a:lnTo>
                    <a:pt x="1984" y="633"/>
                  </a:lnTo>
                  <a:lnTo>
                    <a:pt x="1826" y="775"/>
                  </a:lnTo>
                  <a:lnTo>
                    <a:pt x="1754" y="849"/>
                  </a:lnTo>
                  <a:lnTo>
                    <a:pt x="1693" y="924"/>
                  </a:lnTo>
                  <a:lnTo>
                    <a:pt x="1549" y="1140"/>
                  </a:lnTo>
                  <a:lnTo>
                    <a:pt x="1420" y="1356"/>
                  </a:lnTo>
                  <a:lnTo>
                    <a:pt x="1306" y="1574"/>
                  </a:lnTo>
                  <a:lnTo>
                    <a:pt x="1205" y="1793"/>
                  </a:lnTo>
                  <a:lnTo>
                    <a:pt x="1118" y="2013"/>
                  </a:lnTo>
                  <a:lnTo>
                    <a:pt x="1044" y="2235"/>
                  </a:lnTo>
                  <a:lnTo>
                    <a:pt x="983" y="2457"/>
                  </a:lnTo>
                  <a:lnTo>
                    <a:pt x="936" y="2679"/>
                  </a:lnTo>
                  <a:lnTo>
                    <a:pt x="900" y="2902"/>
                  </a:lnTo>
                  <a:lnTo>
                    <a:pt x="877" y="3125"/>
                  </a:lnTo>
                  <a:lnTo>
                    <a:pt x="866" y="3348"/>
                  </a:lnTo>
                  <a:lnTo>
                    <a:pt x="866" y="3571"/>
                  </a:lnTo>
                  <a:lnTo>
                    <a:pt x="877" y="3794"/>
                  </a:lnTo>
                  <a:lnTo>
                    <a:pt x="901" y="4015"/>
                  </a:lnTo>
                  <a:lnTo>
                    <a:pt x="934" y="4237"/>
                  </a:lnTo>
                  <a:lnTo>
                    <a:pt x="978" y="4457"/>
                  </a:lnTo>
                  <a:lnTo>
                    <a:pt x="1022" y="4617"/>
                  </a:lnTo>
                  <a:lnTo>
                    <a:pt x="1080" y="4775"/>
                  </a:lnTo>
                  <a:lnTo>
                    <a:pt x="1150" y="4929"/>
                  </a:lnTo>
                  <a:lnTo>
                    <a:pt x="1230" y="5080"/>
                  </a:lnTo>
                  <a:lnTo>
                    <a:pt x="1321" y="5228"/>
                  </a:lnTo>
                  <a:lnTo>
                    <a:pt x="1420" y="5371"/>
                  </a:lnTo>
                  <a:lnTo>
                    <a:pt x="1638" y="5648"/>
                  </a:lnTo>
                  <a:lnTo>
                    <a:pt x="1872" y="5908"/>
                  </a:lnTo>
                  <a:lnTo>
                    <a:pt x="2112" y="6151"/>
                  </a:lnTo>
                  <a:lnTo>
                    <a:pt x="2348" y="6376"/>
                  </a:lnTo>
                  <a:lnTo>
                    <a:pt x="2567" y="6580"/>
                  </a:lnTo>
                  <a:lnTo>
                    <a:pt x="2596" y="6646"/>
                  </a:lnTo>
                  <a:lnTo>
                    <a:pt x="2616" y="6708"/>
                  </a:lnTo>
                  <a:lnTo>
                    <a:pt x="2629" y="6765"/>
                  </a:lnTo>
                  <a:lnTo>
                    <a:pt x="2633" y="6820"/>
                  </a:lnTo>
                  <a:lnTo>
                    <a:pt x="2630" y="6869"/>
                  </a:lnTo>
                  <a:lnTo>
                    <a:pt x="2619" y="6913"/>
                  </a:lnTo>
                  <a:lnTo>
                    <a:pt x="2600" y="6953"/>
                  </a:lnTo>
                  <a:lnTo>
                    <a:pt x="2572" y="6987"/>
                  </a:lnTo>
                  <a:lnTo>
                    <a:pt x="2537" y="7016"/>
                  </a:lnTo>
                  <a:lnTo>
                    <a:pt x="2492" y="7039"/>
                  </a:lnTo>
                  <a:lnTo>
                    <a:pt x="2440" y="7056"/>
                  </a:lnTo>
                  <a:lnTo>
                    <a:pt x="2378" y="7068"/>
                  </a:lnTo>
                  <a:lnTo>
                    <a:pt x="2309" y="7072"/>
                  </a:lnTo>
                  <a:lnTo>
                    <a:pt x="2230" y="7070"/>
                  </a:lnTo>
                  <a:lnTo>
                    <a:pt x="2145" y="7060"/>
                  </a:lnTo>
                  <a:lnTo>
                    <a:pt x="2049" y="7044"/>
                  </a:lnTo>
                  <a:lnTo>
                    <a:pt x="1960" y="6962"/>
                  </a:lnTo>
                  <a:lnTo>
                    <a:pt x="1861" y="6873"/>
                  </a:lnTo>
                  <a:lnTo>
                    <a:pt x="1753" y="6774"/>
                  </a:lnTo>
                  <a:lnTo>
                    <a:pt x="1639" y="6666"/>
                  </a:lnTo>
                  <a:lnTo>
                    <a:pt x="1518" y="6550"/>
                  </a:lnTo>
                  <a:lnTo>
                    <a:pt x="1394" y="6426"/>
                  </a:lnTo>
                  <a:lnTo>
                    <a:pt x="1140" y="6149"/>
                  </a:lnTo>
                  <a:lnTo>
                    <a:pt x="1013" y="5998"/>
                  </a:lnTo>
                  <a:lnTo>
                    <a:pt x="889" y="5838"/>
                  </a:lnTo>
                  <a:lnTo>
                    <a:pt x="767" y="5669"/>
                  </a:lnTo>
                  <a:lnTo>
                    <a:pt x="652" y="5491"/>
                  </a:lnTo>
                  <a:lnTo>
                    <a:pt x="543" y="5305"/>
                  </a:lnTo>
                  <a:lnTo>
                    <a:pt x="442" y="5109"/>
                  </a:lnTo>
                  <a:lnTo>
                    <a:pt x="351" y="4905"/>
                  </a:lnTo>
                  <a:lnTo>
                    <a:pt x="271" y="4693"/>
                  </a:lnTo>
                  <a:lnTo>
                    <a:pt x="212" y="4510"/>
                  </a:lnTo>
                  <a:lnTo>
                    <a:pt x="161" y="4333"/>
                  </a:lnTo>
                  <a:lnTo>
                    <a:pt x="117" y="4161"/>
                  </a:lnTo>
                  <a:lnTo>
                    <a:pt x="80" y="3993"/>
                  </a:lnTo>
                  <a:lnTo>
                    <a:pt x="51" y="3831"/>
                  </a:lnTo>
                  <a:lnTo>
                    <a:pt x="27" y="3671"/>
                  </a:lnTo>
                  <a:lnTo>
                    <a:pt x="2" y="3367"/>
                  </a:lnTo>
                  <a:lnTo>
                    <a:pt x="0" y="3078"/>
                  </a:lnTo>
                  <a:lnTo>
                    <a:pt x="20" y="2804"/>
                  </a:lnTo>
                  <a:lnTo>
                    <a:pt x="62" y="2544"/>
                  </a:lnTo>
                  <a:lnTo>
                    <a:pt x="124" y="2295"/>
                  </a:lnTo>
                  <a:lnTo>
                    <a:pt x="204" y="2056"/>
                  </a:lnTo>
                  <a:lnTo>
                    <a:pt x="300" y="1827"/>
                  </a:lnTo>
                  <a:lnTo>
                    <a:pt x="410" y="1607"/>
                  </a:lnTo>
                  <a:lnTo>
                    <a:pt x="533" y="1394"/>
                  </a:lnTo>
                  <a:lnTo>
                    <a:pt x="667" y="1187"/>
                  </a:lnTo>
                  <a:lnTo>
                    <a:pt x="811" y="983"/>
                  </a:lnTo>
                  <a:lnTo>
                    <a:pt x="1121" y="585"/>
                  </a:lnTo>
                  <a:lnTo>
                    <a:pt x="1152" y="538"/>
                  </a:lnTo>
                  <a:lnTo>
                    <a:pt x="1191" y="488"/>
                  </a:lnTo>
                  <a:lnTo>
                    <a:pt x="1287" y="380"/>
                  </a:lnTo>
                  <a:lnTo>
                    <a:pt x="1397" y="272"/>
                  </a:lnTo>
                  <a:lnTo>
                    <a:pt x="1509" y="171"/>
                  </a:lnTo>
                  <a:lnTo>
                    <a:pt x="1611" y="86"/>
                  </a:lnTo>
                  <a:lnTo>
                    <a:pt x="1654" y="53"/>
                  </a:lnTo>
                  <a:lnTo>
                    <a:pt x="1690" y="27"/>
                  </a:lnTo>
                  <a:lnTo>
                    <a:pt x="1716" y="9"/>
                  </a:lnTo>
                  <a:lnTo>
                    <a:pt x="1732" y="0"/>
                  </a:lnTo>
                  <a:lnTo>
                    <a:pt x="1737" y="2"/>
                  </a:lnTo>
                  <a:lnTo>
                    <a:pt x="1727" y="14"/>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21" name="Freeform 5421"/>
            <p:cNvSpPr>
              <a:spLocks/>
            </p:cNvSpPr>
            <p:nvPr/>
          </p:nvSpPr>
          <p:spPr bwMode="auto">
            <a:xfrm>
              <a:off x="0" y="505"/>
              <a:ext cx="263" cy="707"/>
            </a:xfrm>
            <a:custGeom>
              <a:avLst/>
              <a:gdLst>
                <a:gd name="T0" fmla="*/ 1903 w 2633"/>
                <a:gd name="T1" fmla="*/ 51 h 7072"/>
                <a:gd name="T2" fmla="*/ 2062 w 2633"/>
                <a:gd name="T3" fmla="*/ 103 h 7072"/>
                <a:gd name="T4" fmla="*/ 2170 w 2633"/>
                <a:gd name="T5" fmla="*/ 196 h 7072"/>
                <a:gd name="T6" fmla="*/ 2196 w 2633"/>
                <a:gd name="T7" fmla="*/ 307 h 7072"/>
                <a:gd name="T8" fmla="*/ 2167 w 2633"/>
                <a:gd name="T9" fmla="*/ 425 h 7072"/>
                <a:gd name="T10" fmla="*/ 2058 w 2633"/>
                <a:gd name="T11" fmla="*/ 564 h 7072"/>
                <a:gd name="T12" fmla="*/ 1826 w 2633"/>
                <a:gd name="T13" fmla="*/ 775 h 7072"/>
                <a:gd name="T14" fmla="*/ 1693 w 2633"/>
                <a:gd name="T15" fmla="*/ 924 h 7072"/>
                <a:gd name="T16" fmla="*/ 1420 w 2633"/>
                <a:gd name="T17" fmla="*/ 1356 h 7072"/>
                <a:gd name="T18" fmla="*/ 1205 w 2633"/>
                <a:gd name="T19" fmla="*/ 1793 h 7072"/>
                <a:gd name="T20" fmla="*/ 1044 w 2633"/>
                <a:gd name="T21" fmla="*/ 2235 h 7072"/>
                <a:gd name="T22" fmla="*/ 936 w 2633"/>
                <a:gd name="T23" fmla="*/ 2679 h 7072"/>
                <a:gd name="T24" fmla="*/ 877 w 2633"/>
                <a:gd name="T25" fmla="*/ 3125 h 7072"/>
                <a:gd name="T26" fmla="*/ 866 w 2633"/>
                <a:gd name="T27" fmla="*/ 3571 h 7072"/>
                <a:gd name="T28" fmla="*/ 901 w 2633"/>
                <a:gd name="T29" fmla="*/ 4015 h 7072"/>
                <a:gd name="T30" fmla="*/ 978 w 2633"/>
                <a:gd name="T31" fmla="*/ 4457 h 7072"/>
                <a:gd name="T32" fmla="*/ 1080 w 2633"/>
                <a:gd name="T33" fmla="*/ 4775 h 7072"/>
                <a:gd name="T34" fmla="*/ 1230 w 2633"/>
                <a:gd name="T35" fmla="*/ 5080 h 7072"/>
                <a:gd name="T36" fmla="*/ 1420 w 2633"/>
                <a:gd name="T37" fmla="*/ 5371 h 7072"/>
                <a:gd name="T38" fmla="*/ 1872 w 2633"/>
                <a:gd name="T39" fmla="*/ 5908 h 7072"/>
                <a:gd name="T40" fmla="*/ 2348 w 2633"/>
                <a:gd name="T41" fmla="*/ 6376 h 7072"/>
                <a:gd name="T42" fmla="*/ 2596 w 2633"/>
                <a:gd name="T43" fmla="*/ 6646 h 7072"/>
                <a:gd name="T44" fmla="*/ 2629 w 2633"/>
                <a:gd name="T45" fmla="*/ 6765 h 7072"/>
                <a:gd name="T46" fmla="*/ 2630 w 2633"/>
                <a:gd name="T47" fmla="*/ 6869 h 7072"/>
                <a:gd name="T48" fmla="*/ 2600 w 2633"/>
                <a:gd name="T49" fmla="*/ 6953 h 7072"/>
                <a:gd name="T50" fmla="*/ 2537 w 2633"/>
                <a:gd name="T51" fmla="*/ 7016 h 7072"/>
                <a:gd name="T52" fmla="*/ 2440 w 2633"/>
                <a:gd name="T53" fmla="*/ 7056 h 7072"/>
                <a:gd name="T54" fmla="*/ 2309 w 2633"/>
                <a:gd name="T55" fmla="*/ 7072 h 7072"/>
                <a:gd name="T56" fmla="*/ 2145 w 2633"/>
                <a:gd name="T57" fmla="*/ 7060 h 7072"/>
                <a:gd name="T58" fmla="*/ 1960 w 2633"/>
                <a:gd name="T59" fmla="*/ 6962 h 7072"/>
                <a:gd name="T60" fmla="*/ 1753 w 2633"/>
                <a:gd name="T61" fmla="*/ 6774 h 7072"/>
                <a:gd name="T62" fmla="*/ 1518 w 2633"/>
                <a:gd name="T63" fmla="*/ 6550 h 7072"/>
                <a:gd name="T64" fmla="*/ 1140 w 2633"/>
                <a:gd name="T65" fmla="*/ 6149 h 7072"/>
                <a:gd name="T66" fmla="*/ 889 w 2633"/>
                <a:gd name="T67" fmla="*/ 5838 h 7072"/>
                <a:gd name="T68" fmla="*/ 652 w 2633"/>
                <a:gd name="T69" fmla="*/ 5491 h 7072"/>
                <a:gd name="T70" fmla="*/ 442 w 2633"/>
                <a:gd name="T71" fmla="*/ 5109 h 7072"/>
                <a:gd name="T72" fmla="*/ 271 w 2633"/>
                <a:gd name="T73" fmla="*/ 4693 h 7072"/>
                <a:gd name="T74" fmla="*/ 161 w 2633"/>
                <a:gd name="T75" fmla="*/ 4333 h 7072"/>
                <a:gd name="T76" fmla="*/ 80 w 2633"/>
                <a:gd name="T77" fmla="*/ 3993 h 7072"/>
                <a:gd name="T78" fmla="*/ 27 w 2633"/>
                <a:gd name="T79" fmla="*/ 3671 h 7072"/>
                <a:gd name="T80" fmla="*/ 0 w 2633"/>
                <a:gd name="T81" fmla="*/ 3078 h 7072"/>
                <a:gd name="T82" fmla="*/ 62 w 2633"/>
                <a:gd name="T83" fmla="*/ 2544 h 7072"/>
                <a:gd name="T84" fmla="*/ 204 w 2633"/>
                <a:gd name="T85" fmla="*/ 2056 h 7072"/>
                <a:gd name="T86" fmla="*/ 410 w 2633"/>
                <a:gd name="T87" fmla="*/ 1607 h 7072"/>
                <a:gd name="T88" fmla="*/ 667 w 2633"/>
                <a:gd name="T89" fmla="*/ 1187 h 7072"/>
                <a:gd name="T90" fmla="*/ 1121 w 2633"/>
                <a:gd name="T91" fmla="*/ 585 h 7072"/>
                <a:gd name="T92" fmla="*/ 1191 w 2633"/>
                <a:gd name="T93" fmla="*/ 488 h 7072"/>
                <a:gd name="T94" fmla="*/ 1397 w 2633"/>
                <a:gd name="T95" fmla="*/ 272 h 7072"/>
                <a:gd name="T96" fmla="*/ 1611 w 2633"/>
                <a:gd name="T97" fmla="*/ 86 h 7072"/>
                <a:gd name="T98" fmla="*/ 1690 w 2633"/>
                <a:gd name="T99" fmla="*/ 27 h 7072"/>
                <a:gd name="T100" fmla="*/ 1732 w 2633"/>
                <a:gd name="T101" fmla="*/ 0 h 7072"/>
                <a:gd name="T102" fmla="*/ 1727 w 2633"/>
                <a:gd name="T103" fmla="*/ 14 h 707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633"/>
                <a:gd name="T157" fmla="*/ 0 h 7072"/>
                <a:gd name="T158" fmla="*/ 2633 w 2633"/>
                <a:gd name="T159" fmla="*/ 7072 h 707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633" h="7072">
                  <a:moveTo>
                    <a:pt x="1727" y="14"/>
                  </a:moveTo>
                  <a:lnTo>
                    <a:pt x="1903" y="51"/>
                  </a:lnTo>
                  <a:lnTo>
                    <a:pt x="1987" y="73"/>
                  </a:lnTo>
                  <a:lnTo>
                    <a:pt x="2062" y="103"/>
                  </a:lnTo>
                  <a:lnTo>
                    <a:pt x="2124" y="143"/>
                  </a:lnTo>
                  <a:lnTo>
                    <a:pt x="2170" y="196"/>
                  </a:lnTo>
                  <a:lnTo>
                    <a:pt x="2194" y="265"/>
                  </a:lnTo>
                  <a:lnTo>
                    <a:pt x="2196" y="307"/>
                  </a:lnTo>
                  <a:lnTo>
                    <a:pt x="2192" y="354"/>
                  </a:lnTo>
                  <a:lnTo>
                    <a:pt x="2167" y="425"/>
                  </a:lnTo>
                  <a:lnTo>
                    <a:pt x="2120" y="495"/>
                  </a:lnTo>
                  <a:lnTo>
                    <a:pt x="2058" y="564"/>
                  </a:lnTo>
                  <a:lnTo>
                    <a:pt x="1984" y="633"/>
                  </a:lnTo>
                  <a:lnTo>
                    <a:pt x="1826" y="775"/>
                  </a:lnTo>
                  <a:lnTo>
                    <a:pt x="1754" y="849"/>
                  </a:lnTo>
                  <a:lnTo>
                    <a:pt x="1693" y="924"/>
                  </a:lnTo>
                  <a:lnTo>
                    <a:pt x="1549" y="1140"/>
                  </a:lnTo>
                  <a:lnTo>
                    <a:pt x="1420" y="1356"/>
                  </a:lnTo>
                  <a:lnTo>
                    <a:pt x="1306" y="1574"/>
                  </a:lnTo>
                  <a:lnTo>
                    <a:pt x="1205" y="1793"/>
                  </a:lnTo>
                  <a:lnTo>
                    <a:pt x="1118" y="2013"/>
                  </a:lnTo>
                  <a:lnTo>
                    <a:pt x="1044" y="2235"/>
                  </a:lnTo>
                  <a:lnTo>
                    <a:pt x="983" y="2457"/>
                  </a:lnTo>
                  <a:lnTo>
                    <a:pt x="936" y="2679"/>
                  </a:lnTo>
                  <a:lnTo>
                    <a:pt x="900" y="2902"/>
                  </a:lnTo>
                  <a:lnTo>
                    <a:pt x="877" y="3125"/>
                  </a:lnTo>
                  <a:lnTo>
                    <a:pt x="866" y="3348"/>
                  </a:lnTo>
                  <a:lnTo>
                    <a:pt x="866" y="3571"/>
                  </a:lnTo>
                  <a:lnTo>
                    <a:pt x="877" y="3794"/>
                  </a:lnTo>
                  <a:lnTo>
                    <a:pt x="901" y="4015"/>
                  </a:lnTo>
                  <a:lnTo>
                    <a:pt x="934" y="4237"/>
                  </a:lnTo>
                  <a:lnTo>
                    <a:pt x="978" y="4457"/>
                  </a:lnTo>
                  <a:lnTo>
                    <a:pt x="1022" y="4617"/>
                  </a:lnTo>
                  <a:lnTo>
                    <a:pt x="1080" y="4775"/>
                  </a:lnTo>
                  <a:lnTo>
                    <a:pt x="1150" y="4929"/>
                  </a:lnTo>
                  <a:lnTo>
                    <a:pt x="1230" y="5080"/>
                  </a:lnTo>
                  <a:lnTo>
                    <a:pt x="1321" y="5228"/>
                  </a:lnTo>
                  <a:lnTo>
                    <a:pt x="1420" y="5371"/>
                  </a:lnTo>
                  <a:lnTo>
                    <a:pt x="1638" y="5648"/>
                  </a:lnTo>
                  <a:lnTo>
                    <a:pt x="1872" y="5908"/>
                  </a:lnTo>
                  <a:lnTo>
                    <a:pt x="2112" y="6151"/>
                  </a:lnTo>
                  <a:lnTo>
                    <a:pt x="2348" y="6376"/>
                  </a:lnTo>
                  <a:lnTo>
                    <a:pt x="2567" y="6580"/>
                  </a:lnTo>
                  <a:lnTo>
                    <a:pt x="2596" y="6646"/>
                  </a:lnTo>
                  <a:lnTo>
                    <a:pt x="2616" y="6708"/>
                  </a:lnTo>
                  <a:lnTo>
                    <a:pt x="2629" y="6765"/>
                  </a:lnTo>
                  <a:lnTo>
                    <a:pt x="2633" y="6820"/>
                  </a:lnTo>
                  <a:lnTo>
                    <a:pt x="2630" y="6869"/>
                  </a:lnTo>
                  <a:lnTo>
                    <a:pt x="2619" y="6913"/>
                  </a:lnTo>
                  <a:lnTo>
                    <a:pt x="2600" y="6953"/>
                  </a:lnTo>
                  <a:lnTo>
                    <a:pt x="2572" y="6987"/>
                  </a:lnTo>
                  <a:lnTo>
                    <a:pt x="2537" y="7016"/>
                  </a:lnTo>
                  <a:lnTo>
                    <a:pt x="2492" y="7039"/>
                  </a:lnTo>
                  <a:lnTo>
                    <a:pt x="2440" y="7056"/>
                  </a:lnTo>
                  <a:lnTo>
                    <a:pt x="2378" y="7068"/>
                  </a:lnTo>
                  <a:lnTo>
                    <a:pt x="2309" y="7072"/>
                  </a:lnTo>
                  <a:lnTo>
                    <a:pt x="2230" y="7070"/>
                  </a:lnTo>
                  <a:lnTo>
                    <a:pt x="2145" y="7060"/>
                  </a:lnTo>
                  <a:lnTo>
                    <a:pt x="2049" y="7044"/>
                  </a:lnTo>
                  <a:lnTo>
                    <a:pt x="1960" y="6962"/>
                  </a:lnTo>
                  <a:lnTo>
                    <a:pt x="1861" y="6873"/>
                  </a:lnTo>
                  <a:lnTo>
                    <a:pt x="1753" y="6774"/>
                  </a:lnTo>
                  <a:lnTo>
                    <a:pt x="1639" y="6666"/>
                  </a:lnTo>
                  <a:lnTo>
                    <a:pt x="1518" y="6550"/>
                  </a:lnTo>
                  <a:lnTo>
                    <a:pt x="1394" y="6426"/>
                  </a:lnTo>
                  <a:lnTo>
                    <a:pt x="1140" y="6149"/>
                  </a:lnTo>
                  <a:lnTo>
                    <a:pt x="1013" y="5998"/>
                  </a:lnTo>
                  <a:lnTo>
                    <a:pt x="889" y="5838"/>
                  </a:lnTo>
                  <a:lnTo>
                    <a:pt x="767" y="5669"/>
                  </a:lnTo>
                  <a:lnTo>
                    <a:pt x="652" y="5491"/>
                  </a:lnTo>
                  <a:lnTo>
                    <a:pt x="543" y="5305"/>
                  </a:lnTo>
                  <a:lnTo>
                    <a:pt x="442" y="5109"/>
                  </a:lnTo>
                  <a:lnTo>
                    <a:pt x="351" y="4905"/>
                  </a:lnTo>
                  <a:lnTo>
                    <a:pt x="271" y="4693"/>
                  </a:lnTo>
                  <a:lnTo>
                    <a:pt x="212" y="4510"/>
                  </a:lnTo>
                  <a:lnTo>
                    <a:pt x="161" y="4333"/>
                  </a:lnTo>
                  <a:lnTo>
                    <a:pt x="117" y="4161"/>
                  </a:lnTo>
                  <a:lnTo>
                    <a:pt x="80" y="3993"/>
                  </a:lnTo>
                  <a:lnTo>
                    <a:pt x="51" y="3831"/>
                  </a:lnTo>
                  <a:lnTo>
                    <a:pt x="27" y="3671"/>
                  </a:lnTo>
                  <a:lnTo>
                    <a:pt x="2" y="3367"/>
                  </a:lnTo>
                  <a:lnTo>
                    <a:pt x="0" y="3078"/>
                  </a:lnTo>
                  <a:lnTo>
                    <a:pt x="20" y="2804"/>
                  </a:lnTo>
                  <a:lnTo>
                    <a:pt x="62" y="2544"/>
                  </a:lnTo>
                  <a:lnTo>
                    <a:pt x="124" y="2295"/>
                  </a:lnTo>
                  <a:lnTo>
                    <a:pt x="204" y="2056"/>
                  </a:lnTo>
                  <a:lnTo>
                    <a:pt x="300" y="1827"/>
                  </a:lnTo>
                  <a:lnTo>
                    <a:pt x="410" y="1607"/>
                  </a:lnTo>
                  <a:lnTo>
                    <a:pt x="533" y="1394"/>
                  </a:lnTo>
                  <a:lnTo>
                    <a:pt x="667" y="1187"/>
                  </a:lnTo>
                  <a:lnTo>
                    <a:pt x="811" y="983"/>
                  </a:lnTo>
                  <a:lnTo>
                    <a:pt x="1121" y="585"/>
                  </a:lnTo>
                  <a:lnTo>
                    <a:pt x="1152" y="538"/>
                  </a:lnTo>
                  <a:lnTo>
                    <a:pt x="1191" y="488"/>
                  </a:lnTo>
                  <a:lnTo>
                    <a:pt x="1287" y="380"/>
                  </a:lnTo>
                  <a:lnTo>
                    <a:pt x="1397" y="272"/>
                  </a:lnTo>
                  <a:lnTo>
                    <a:pt x="1509" y="171"/>
                  </a:lnTo>
                  <a:lnTo>
                    <a:pt x="1611" y="86"/>
                  </a:lnTo>
                  <a:lnTo>
                    <a:pt x="1654" y="53"/>
                  </a:lnTo>
                  <a:lnTo>
                    <a:pt x="1690" y="27"/>
                  </a:lnTo>
                  <a:lnTo>
                    <a:pt x="1716" y="9"/>
                  </a:lnTo>
                  <a:lnTo>
                    <a:pt x="1732" y="0"/>
                  </a:lnTo>
                  <a:lnTo>
                    <a:pt x="1737" y="2"/>
                  </a:lnTo>
                  <a:lnTo>
                    <a:pt x="1727" y="14"/>
                  </a:lnTo>
                </a:path>
              </a:pathLst>
            </a:cu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22" name="Freeform 5422"/>
            <p:cNvSpPr>
              <a:spLocks/>
            </p:cNvSpPr>
            <p:nvPr/>
          </p:nvSpPr>
          <p:spPr bwMode="auto">
            <a:xfrm>
              <a:off x="214" y="149"/>
              <a:ext cx="1194" cy="754"/>
            </a:xfrm>
            <a:custGeom>
              <a:avLst/>
              <a:gdLst>
                <a:gd name="T0" fmla="*/ 288 w 11938"/>
                <a:gd name="T1" fmla="*/ 5364 h 7550"/>
                <a:gd name="T2" fmla="*/ 366 w 11938"/>
                <a:gd name="T3" fmla="*/ 5184 h 7550"/>
                <a:gd name="T4" fmla="*/ 339 w 11938"/>
                <a:gd name="T5" fmla="*/ 4709 h 7550"/>
                <a:gd name="T6" fmla="*/ 271 w 11938"/>
                <a:gd name="T7" fmla="*/ 4308 h 7550"/>
                <a:gd name="T8" fmla="*/ 398 w 11938"/>
                <a:gd name="T9" fmla="*/ 4215 h 7550"/>
                <a:gd name="T10" fmla="*/ 587 w 11938"/>
                <a:gd name="T11" fmla="*/ 4197 h 7550"/>
                <a:gd name="T12" fmla="*/ 688 w 11938"/>
                <a:gd name="T13" fmla="*/ 4378 h 7550"/>
                <a:gd name="T14" fmla="*/ 846 w 11938"/>
                <a:gd name="T15" fmla="*/ 4196 h 7550"/>
                <a:gd name="T16" fmla="*/ 884 w 11938"/>
                <a:gd name="T17" fmla="*/ 3694 h 7550"/>
                <a:gd name="T18" fmla="*/ 994 w 11938"/>
                <a:gd name="T19" fmla="*/ 3206 h 7550"/>
                <a:gd name="T20" fmla="*/ 1084 w 11938"/>
                <a:gd name="T21" fmla="*/ 2977 h 7550"/>
                <a:gd name="T22" fmla="*/ 1222 w 11938"/>
                <a:gd name="T23" fmla="*/ 2611 h 7550"/>
                <a:gd name="T24" fmla="*/ 1506 w 11938"/>
                <a:gd name="T25" fmla="*/ 2114 h 7550"/>
                <a:gd name="T26" fmla="*/ 2006 w 11938"/>
                <a:gd name="T27" fmla="*/ 1561 h 7550"/>
                <a:gd name="T28" fmla="*/ 2408 w 11938"/>
                <a:gd name="T29" fmla="*/ 1243 h 7550"/>
                <a:gd name="T30" fmla="*/ 3239 w 11938"/>
                <a:gd name="T31" fmla="*/ 724 h 7550"/>
                <a:gd name="T32" fmla="*/ 4065 w 11938"/>
                <a:gd name="T33" fmla="*/ 379 h 7550"/>
                <a:gd name="T34" fmla="*/ 4859 w 11938"/>
                <a:gd name="T35" fmla="*/ 193 h 7550"/>
                <a:gd name="T36" fmla="*/ 5765 w 11938"/>
                <a:gd name="T37" fmla="*/ 141 h 7550"/>
                <a:gd name="T38" fmla="*/ 6779 w 11938"/>
                <a:gd name="T39" fmla="*/ 272 h 7550"/>
                <a:gd name="T40" fmla="*/ 7896 w 11938"/>
                <a:gd name="T41" fmla="*/ 634 h 7550"/>
                <a:gd name="T42" fmla="*/ 8957 w 11938"/>
                <a:gd name="T43" fmla="*/ 1256 h 7550"/>
                <a:gd name="T44" fmla="*/ 9862 w 11938"/>
                <a:gd name="T45" fmla="*/ 2193 h 7550"/>
                <a:gd name="T46" fmla="*/ 10612 w 11938"/>
                <a:gd name="T47" fmla="*/ 3335 h 7550"/>
                <a:gd name="T48" fmla="*/ 11182 w 11938"/>
                <a:gd name="T49" fmla="*/ 4552 h 7550"/>
                <a:gd name="T50" fmla="*/ 11543 w 11938"/>
                <a:gd name="T51" fmla="*/ 5750 h 7550"/>
                <a:gd name="T52" fmla="*/ 11711 w 11938"/>
                <a:gd name="T53" fmla="*/ 6807 h 7550"/>
                <a:gd name="T54" fmla="*/ 11820 w 11938"/>
                <a:gd name="T55" fmla="*/ 7386 h 7550"/>
                <a:gd name="T56" fmla="*/ 11938 w 11938"/>
                <a:gd name="T57" fmla="*/ 7433 h 7550"/>
                <a:gd name="T58" fmla="*/ 11899 w 11938"/>
                <a:gd name="T59" fmla="*/ 6810 h 7550"/>
                <a:gd name="T60" fmla="*/ 11754 w 11938"/>
                <a:gd name="T61" fmla="*/ 5981 h 7550"/>
                <a:gd name="T62" fmla="*/ 11489 w 11938"/>
                <a:gd name="T63" fmla="*/ 5014 h 7550"/>
                <a:gd name="T64" fmla="*/ 10963 w 11938"/>
                <a:gd name="T65" fmla="*/ 3709 h 7550"/>
                <a:gd name="T66" fmla="*/ 10369 w 11938"/>
                <a:gd name="T67" fmla="*/ 2671 h 7550"/>
                <a:gd name="T68" fmla="*/ 9603 w 11938"/>
                <a:gd name="T69" fmla="*/ 1708 h 7550"/>
                <a:gd name="T70" fmla="*/ 8651 w 11938"/>
                <a:gd name="T71" fmla="*/ 890 h 7550"/>
                <a:gd name="T72" fmla="*/ 7608 w 11938"/>
                <a:gd name="T73" fmla="*/ 359 h 7550"/>
                <a:gd name="T74" fmla="*/ 6659 w 11938"/>
                <a:gd name="T75" fmla="*/ 100 h 7550"/>
                <a:gd name="T76" fmla="*/ 5765 w 11938"/>
                <a:gd name="T77" fmla="*/ 2 h 7550"/>
                <a:gd name="T78" fmla="*/ 4930 w 11938"/>
                <a:gd name="T79" fmla="*/ 43 h 7550"/>
                <a:gd name="T80" fmla="*/ 3459 w 11938"/>
                <a:gd name="T81" fmla="*/ 461 h 7550"/>
                <a:gd name="T82" fmla="*/ 2279 w 11938"/>
                <a:gd name="T83" fmla="*/ 1188 h 7550"/>
                <a:gd name="T84" fmla="*/ 1779 w 11938"/>
                <a:gd name="T85" fmla="*/ 1589 h 7550"/>
                <a:gd name="T86" fmla="*/ 1287 w 11938"/>
                <a:gd name="T87" fmla="*/ 2083 h 7550"/>
                <a:gd name="T88" fmla="*/ 320 w 11938"/>
                <a:gd name="T89" fmla="*/ 3290 h 7550"/>
                <a:gd name="T90" fmla="*/ 89 w 11938"/>
                <a:gd name="T91" fmla="*/ 3793 h 7550"/>
                <a:gd name="T92" fmla="*/ 15 w 11938"/>
                <a:gd name="T93" fmla="*/ 4441 h 7550"/>
                <a:gd name="T94" fmla="*/ 29 w 11938"/>
                <a:gd name="T95" fmla="*/ 5004 h 75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1938"/>
                <a:gd name="T145" fmla="*/ 0 h 7550"/>
                <a:gd name="T146" fmla="*/ 11938 w 11938"/>
                <a:gd name="T147" fmla="*/ 7550 h 755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1938" h="7550">
                  <a:moveTo>
                    <a:pt x="156" y="5251"/>
                  </a:moveTo>
                  <a:lnTo>
                    <a:pt x="208" y="5318"/>
                  </a:lnTo>
                  <a:lnTo>
                    <a:pt x="253" y="5355"/>
                  </a:lnTo>
                  <a:lnTo>
                    <a:pt x="288" y="5364"/>
                  </a:lnTo>
                  <a:lnTo>
                    <a:pt x="318" y="5347"/>
                  </a:lnTo>
                  <a:lnTo>
                    <a:pt x="340" y="5311"/>
                  </a:lnTo>
                  <a:lnTo>
                    <a:pt x="356" y="5256"/>
                  </a:lnTo>
                  <a:lnTo>
                    <a:pt x="366" y="5184"/>
                  </a:lnTo>
                  <a:lnTo>
                    <a:pt x="370" y="5102"/>
                  </a:lnTo>
                  <a:lnTo>
                    <a:pt x="369" y="5010"/>
                  </a:lnTo>
                  <a:lnTo>
                    <a:pt x="363" y="4911"/>
                  </a:lnTo>
                  <a:lnTo>
                    <a:pt x="339" y="4709"/>
                  </a:lnTo>
                  <a:lnTo>
                    <a:pt x="302" y="4519"/>
                  </a:lnTo>
                  <a:lnTo>
                    <a:pt x="279" y="4436"/>
                  </a:lnTo>
                  <a:lnTo>
                    <a:pt x="255" y="4367"/>
                  </a:lnTo>
                  <a:lnTo>
                    <a:pt x="271" y="4308"/>
                  </a:lnTo>
                  <a:lnTo>
                    <a:pt x="294" y="4271"/>
                  </a:lnTo>
                  <a:lnTo>
                    <a:pt x="325" y="4248"/>
                  </a:lnTo>
                  <a:lnTo>
                    <a:pt x="360" y="4232"/>
                  </a:lnTo>
                  <a:lnTo>
                    <a:pt x="398" y="4215"/>
                  </a:lnTo>
                  <a:lnTo>
                    <a:pt x="439" y="4189"/>
                  </a:lnTo>
                  <a:lnTo>
                    <a:pt x="481" y="4147"/>
                  </a:lnTo>
                  <a:lnTo>
                    <a:pt x="523" y="4082"/>
                  </a:lnTo>
                  <a:lnTo>
                    <a:pt x="587" y="4197"/>
                  </a:lnTo>
                  <a:lnTo>
                    <a:pt x="636" y="4301"/>
                  </a:lnTo>
                  <a:lnTo>
                    <a:pt x="656" y="4341"/>
                  </a:lnTo>
                  <a:lnTo>
                    <a:pt x="673" y="4368"/>
                  </a:lnTo>
                  <a:lnTo>
                    <a:pt x="688" y="4378"/>
                  </a:lnTo>
                  <a:lnTo>
                    <a:pt x="702" y="4369"/>
                  </a:lnTo>
                  <a:lnTo>
                    <a:pt x="749" y="4307"/>
                  </a:lnTo>
                  <a:lnTo>
                    <a:pt x="802" y="4250"/>
                  </a:lnTo>
                  <a:lnTo>
                    <a:pt x="846" y="4196"/>
                  </a:lnTo>
                  <a:lnTo>
                    <a:pt x="871" y="4138"/>
                  </a:lnTo>
                  <a:lnTo>
                    <a:pt x="883" y="4030"/>
                  </a:lnTo>
                  <a:lnTo>
                    <a:pt x="885" y="3921"/>
                  </a:lnTo>
                  <a:lnTo>
                    <a:pt x="884" y="3694"/>
                  </a:lnTo>
                  <a:lnTo>
                    <a:pt x="893" y="3570"/>
                  </a:lnTo>
                  <a:lnTo>
                    <a:pt x="917" y="3435"/>
                  </a:lnTo>
                  <a:lnTo>
                    <a:pt x="963" y="3286"/>
                  </a:lnTo>
                  <a:lnTo>
                    <a:pt x="994" y="3206"/>
                  </a:lnTo>
                  <a:lnTo>
                    <a:pt x="1035" y="3122"/>
                  </a:lnTo>
                  <a:lnTo>
                    <a:pt x="1048" y="3088"/>
                  </a:lnTo>
                  <a:lnTo>
                    <a:pt x="1065" y="3040"/>
                  </a:lnTo>
                  <a:lnTo>
                    <a:pt x="1084" y="2977"/>
                  </a:lnTo>
                  <a:lnTo>
                    <a:pt x="1109" y="2902"/>
                  </a:lnTo>
                  <a:lnTo>
                    <a:pt x="1139" y="2815"/>
                  </a:lnTo>
                  <a:lnTo>
                    <a:pt x="1177" y="2718"/>
                  </a:lnTo>
                  <a:lnTo>
                    <a:pt x="1222" y="2611"/>
                  </a:lnTo>
                  <a:lnTo>
                    <a:pt x="1276" y="2495"/>
                  </a:lnTo>
                  <a:lnTo>
                    <a:pt x="1341" y="2374"/>
                  </a:lnTo>
                  <a:lnTo>
                    <a:pt x="1417" y="2246"/>
                  </a:lnTo>
                  <a:lnTo>
                    <a:pt x="1506" y="2114"/>
                  </a:lnTo>
                  <a:lnTo>
                    <a:pt x="1608" y="1978"/>
                  </a:lnTo>
                  <a:lnTo>
                    <a:pt x="1724" y="1839"/>
                  </a:lnTo>
                  <a:lnTo>
                    <a:pt x="1857" y="1699"/>
                  </a:lnTo>
                  <a:lnTo>
                    <a:pt x="2006" y="1561"/>
                  </a:lnTo>
                  <a:lnTo>
                    <a:pt x="2173" y="1422"/>
                  </a:lnTo>
                  <a:lnTo>
                    <a:pt x="2243" y="1368"/>
                  </a:lnTo>
                  <a:lnTo>
                    <a:pt x="2322" y="1308"/>
                  </a:lnTo>
                  <a:lnTo>
                    <a:pt x="2408" y="1243"/>
                  </a:lnTo>
                  <a:lnTo>
                    <a:pt x="2503" y="1175"/>
                  </a:lnTo>
                  <a:lnTo>
                    <a:pt x="2717" y="1029"/>
                  </a:lnTo>
                  <a:lnTo>
                    <a:pt x="2963" y="877"/>
                  </a:lnTo>
                  <a:lnTo>
                    <a:pt x="3239" y="724"/>
                  </a:lnTo>
                  <a:lnTo>
                    <a:pt x="3547" y="576"/>
                  </a:lnTo>
                  <a:lnTo>
                    <a:pt x="3713" y="506"/>
                  </a:lnTo>
                  <a:lnTo>
                    <a:pt x="3885" y="440"/>
                  </a:lnTo>
                  <a:lnTo>
                    <a:pt x="4065" y="379"/>
                  </a:lnTo>
                  <a:lnTo>
                    <a:pt x="4253" y="323"/>
                  </a:lnTo>
                  <a:lnTo>
                    <a:pt x="4447" y="273"/>
                  </a:lnTo>
                  <a:lnTo>
                    <a:pt x="4649" y="229"/>
                  </a:lnTo>
                  <a:lnTo>
                    <a:pt x="4859" y="193"/>
                  </a:lnTo>
                  <a:lnTo>
                    <a:pt x="5075" y="166"/>
                  </a:lnTo>
                  <a:lnTo>
                    <a:pt x="5297" y="147"/>
                  </a:lnTo>
                  <a:lnTo>
                    <a:pt x="5528" y="139"/>
                  </a:lnTo>
                  <a:lnTo>
                    <a:pt x="5765" y="141"/>
                  </a:lnTo>
                  <a:lnTo>
                    <a:pt x="6008" y="154"/>
                  </a:lnTo>
                  <a:lnTo>
                    <a:pt x="6259" y="180"/>
                  </a:lnTo>
                  <a:lnTo>
                    <a:pt x="6515" y="219"/>
                  </a:lnTo>
                  <a:lnTo>
                    <a:pt x="6779" y="272"/>
                  </a:lnTo>
                  <a:lnTo>
                    <a:pt x="7048" y="338"/>
                  </a:lnTo>
                  <a:lnTo>
                    <a:pt x="7325" y="421"/>
                  </a:lnTo>
                  <a:lnTo>
                    <a:pt x="7608" y="519"/>
                  </a:lnTo>
                  <a:lnTo>
                    <a:pt x="7896" y="634"/>
                  </a:lnTo>
                  <a:lnTo>
                    <a:pt x="8191" y="767"/>
                  </a:lnTo>
                  <a:lnTo>
                    <a:pt x="8454" y="905"/>
                  </a:lnTo>
                  <a:lnTo>
                    <a:pt x="8710" y="1070"/>
                  </a:lnTo>
                  <a:lnTo>
                    <a:pt x="8957" y="1256"/>
                  </a:lnTo>
                  <a:lnTo>
                    <a:pt x="9196" y="1465"/>
                  </a:lnTo>
                  <a:lnTo>
                    <a:pt x="9427" y="1691"/>
                  </a:lnTo>
                  <a:lnTo>
                    <a:pt x="9648" y="1935"/>
                  </a:lnTo>
                  <a:lnTo>
                    <a:pt x="9862" y="2193"/>
                  </a:lnTo>
                  <a:lnTo>
                    <a:pt x="10065" y="2465"/>
                  </a:lnTo>
                  <a:lnTo>
                    <a:pt x="10258" y="2746"/>
                  </a:lnTo>
                  <a:lnTo>
                    <a:pt x="10440" y="3037"/>
                  </a:lnTo>
                  <a:lnTo>
                    <a:pt x="10612" y="3335"/>
                  </a:lnTo>
                  <a:lnTo>
                    <a:pt x="10772" y="3637"/>
                  </a:lnTo>
                  <a:lnTo>
                    <a:pt x="10921" y="3942"/>
                  </a:lnTo>
                  <a:lnTo>
                    <a:pt x="11058" y="4247"/>
                  </a:lnTo>
                  <a:lnTo>
                    <a:pt x="11182" y="4552"/>
                  </a:lnTo>
                  <a:lnTo>
                    <a:pt x="11294" y="4852"/>
                  </a:lnTo>
                  <a:lnTo>
                    <a:pt x="11371" y="5070"/>
                  </a:lnTo>
                  <a:lnTo>
                    <a:pt x="11437" y="5293"/>
                  </a:lnTo>
                  <a:lnTo>
                    <a:pt x="11543" y="5750"/>
                  </a:lnTo>
                  <a:lnTo>
                    <a:pt x="11623" y="6198"/>
                  </a:lnTo>
                  <a:lnTo>
                    <a:pt x="11655" y="6412"/>
                  </a:lnTo>
                  <a:lnTo>
                    <a:pt x="11684" y="6616"/>
                  </a:lnTo>
                  <a:lnTo>
                    <a:pt x="11711" y="6807"/>
                  </a:lnTo>
                  <a:lnTo>
                    <a:pt x="11737" y="6982"/>
                  </a:lnTo>
                  <a:lnTo>
                    <a:pt x="11763" y="7139"/>
                  </a:lnTo>
                  <a:lnTo>
                    <a:pt x="11790" y="7275"/>
                  </a:lnTo>
                  <a:lnTo>
                    <a:pt x="11820" y="7386"/>
                  </a:lnTo>
                  <a:lnTo>
                    <a:pt x="11852" y="7471"/>
                  </a:lnTo>
                  <a:lnTo>
                    <a:pt x="11890" y="7527"/>
                  </a:lnTo>
                  <a:lnTo>
                    <a:pt x="11934" y="7550"/>
                  </a:lnTo>
                  <a:lnTo>
                    <a:pt x="11938" y="7433"/>
                  </a:lnTo>
                  <a:lnTo>
                    <a:pt x="11938" y="7301"/>
                  </a:lnTo>
                  <a:lnTo>
                    <a:pt x="11931" y="7152"/>
                  </a:lnTo>
                  <a:lnTo>
                    <a:pt x="11919" y="6988"/>
                  </a:lnTo>
                  <a:lnTo>
                    <a:pt x="11899" y="6810"/>
                  </a:lnTo>
                  <a:lnTo>
                    <a:pt x="11874" y="6620"/>
                  </a:lnTo>
                  <a:lnTo>
                    <a:pt x="11841" y="6417"/>
                  </a:lnTo>
                  <a:lnTo>
                    <a:pt x="11801" y="6204"/>
                  </a:lnTo>
                  <a:lnTo>
                    <a:pt x="11754" y="5981"/>
                  </a:lnTo>
                  <a:lnTo>
                    <a:pt x="11700" y="5750"/>
                  </a:lnTo>
                  <a:lnTo>
                    <a:pt x="11638" y="5511"/>
                  </a:lnTo>
                  <a:lnTo>
                    <a:pt x="11568" y="5265"/>
                  </a:lnTo>
                  <a:lnTo>
                    <a:pt x="11489" y="5014"/>
                  </a:lnTo>
                  <a:lnTo>
                    <a:pt x="11401" y="4758"/>
                  </a:lnTo>
                  <a:lnTo>
                    <a:pt x="11305" y="4497"/>
                  </a:lnTo>
                  <a:lnTo>
                    <a:pt x="11200" y="4236"/>
                  </a:lnTo>
                  <a:lnTo>
                    <a:pt x="10963" y="3709"/>
                  </a:lnTo>
                  <a:lnTo>
                    <a:pt x="10830" y="3445"/>
                  </a:lnTo>
                  <a:lnTo>
                    <a:pt x="10686" y="3184"/>
                  </a:lnTo>
                  <a:lnTo>
                    <a:pt x="10533" y="2926"/>
                  </a:lnTo>
                  <a:lnTo>
                    <a:pt x="10369" y="2671"/>
                  </a:lnTo>
                  <a:lnTo>
                    <a:pt x="10194" y="2421"/>
                  </a:lnTo>
                  <a:lnTo>
                    <a:pt x="10009" y="2176"/>
                  </a:lnTo>
                  <a:lnTo>
                    <a:pt x="9812" y="1938"/>
                  </a:lnTo>
                  <a:lnTo>
                    <a:pt x="9603" y="1708"/>
                  </a:lnTo>
                  <a:lnTo>
                    <a:pt x="9383" y="1488"/>
                  </a:lnTo>
                  <a:lnTo>
                    <a:pt x="9151" y="1278"/>
                  </a:lnTo>
                  <a:lnTo>
                    <a:pt x="8908" y="1078"/>
                  </a:lnTo>
                  <a:lnTo>
                    <a:pt x="8651" y="890"/>
                  </a:lnTo>
                  <a:lnTo>
                    <a:pt x="8383" y="716"/>
                  </a:lnTo>
                  <a:lnTo>
                    <a:pt x="8101" y="555"/>
                  </a:lnTo>
                  <a:lnTo>
                    <a:pt x="7852" y="451"/>
                  </a:lnTo>
                  <a:lnTo>
                    <a:pt x="7608" y="359"/>
                  </a:lnTo>
                  <a:lnTo>
                    <a:pt x="7365" y="278"/>
                  </a:lnTo>
                  <a:lnTo>
                    <a:pt x="7126" y="208"/>
                  </a:lnTo>
                  <a:lnTo>
                    <a:pt x="6890" y="149"/>
                  </a:lnTo>
                  <a:lnTo>
                    <a:pt x="6659" y="100"/>
                  </a:lnTo>
                  <a:lnTo>
                    <a:pt x="6429" y="61"/>
                  </a:lnTo>
                  <a:lnTo>
                    <a:pt x="6205" y="33"/>
                  </a:lnTo>
                  <a:lnTo>
                    <a:pt x="5982" y="12"/>
                  </a:lnTo>
                  <a:lnTo>
                    <a:pt x="5765" y="2"/>
                  </a:lnTo>
                  <a:lnTo>
                    <a:pt x="5550" y="0"/>
                  </a:lnTo>
                  <a:lnTo>
                    <a:pt x="5339" y="6"/>
                  </a:lnTo>
                  <a:lnTo>
                    <a:pt x="5133" y="21"/>
                  </a:lnTo>
                  <a:lnTo>
                    <a:pt x="4930" y="43"/>
                  </a:lnTo>
                  <a:lnTo>
                    <a:pt x="4537" y="109"/>
                  </a:lnTo>
                  <a:lnTo>
                    <a:pt x="4160" y="203"/>
                  </a:lnTo>
                  <a:lnTo>
                    <a:pt x="3800" y="321"/>
                  </a:lnTo>
                  <a:lnTo>
                    <a:pt x="3459" y="461"/>
                  </a:lnTo>
                  <a:lnTo>
                    <a:pt x="3135" y="620"/>
                  </a:lnTo>
                  <a:lnTo>
                    <a:pt x="2830" y="796"/>
                  </a:lnTo>
                  <a:lnTo>
                    <a:pt x="2544" y="986"/>
                  </a:lnTo>
                  <a:lnTo>
                    <a:pt x="2279" y="1188"/>
                  </a:lnTo>
                  <a:lnTo>
                    <a:pt x="2034" y="1398"/>
                  </a:lnTo>
                  <a:lnTo>
                    <a:pt x="1964" y="1441"/>
                  </a:lnTo>
                  <a:lnTo>
                    <a:pt x="1878" y="1505"/>
                  </a:lnTo>
                  <a:lnTo>
                    <a:pt x="1779" y="1589"/>
                  </a:lnTo>
                  <a:lnTo>
                    <a:pt x="1669" y="1690"/>
                  </a:lnTo>
                  <a:lnTo>
                    <a:pt x="1549" y="1807"/>
                  </a:lnTo>
                  <a:lnTo>
                    <a:pt x="1422" y="1938"/>
                  </a:lnTo>
                  <a:lnTo>
                    <a:pt x="1287" y="2083"/>
                  </a:lnTo>
                  <a:lnTo>
                    <a:pt x="1149" y="2237"/>
                  </a:lnTo>
                  <a:lnTo>
                    <a:pt x="866" y="2571"/>
                  </a:lnTo>
                  <a:lnTo>
                    <a:pt x="584" y="2927"/>
                  </a:lnTo>
                  <a:lnTo>
                    <a:pt x="320" y="3290"/>
                  </a:lnTo>
                  <a:lnTo>
                    <a:pt x="197" y="3470"/>
                  </a:lnTo>
                  <a:lnTo>
                    <a:pt x="85" y="3646"/>
                  </a:lnTo>
                  <a:lnTo>
                    <a:pt x="90" y="3714"/>
                  </a:lnTo>
                  <a:lnTo>
                    <a:pt x="89" y="3793"/>
                  </a:lnTo>
                  <a:lnTo>
                    <a:pt x="82" y="3884"/>
                  </a:lnTo>
                  <a:lnTo>
                    <a:pt x="71" y="3984"/>
                  </a:lnTo>
                  <a:lnTo>
                    <a:pt x="42" y="4206"/>
                  </a:lnTo>
                  <a:lnTo>
                    <a:pt x="15" y="4441"/>
                  </a:lnTo>
                  <a:lnTo>
                    <a:pt x="0" y="4678"/>
                  </a:lnTo>
                  <a:lnTo>
                    <a:pt x="2" y="4792"/>
                  </a:lnTo>
                  <a:lnTo>
                    <a:pt x="11" y="4902"/>
                  </a:lnTo>
                  <a:lnTo>
                    <a:pt x="29" y="5004"/>
                  </a:lnTo>
                  <a:lnTo>
                    <a:pt x="59" y="5097"/>
                  </a:lnTo>
                  <a:lnTo>
                    <a:pt x="100" y="5180"/>
                  </a:lnTo>
                  <a:lnTo>
                    <a:pt x="156" y="5251"/>
                  </a:lnTo>
                  <a:close/>
                </a:path>
              </a:pathLst>
            </a:custGeom>
            <a:solidFill>
              <a:srgbClr val="C9A0A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23" name="Freeform 5423"/>
            <p:cNvSpPr>
              <a:spLocks/>
            </p:cNvSpPr>
            <p:nvPr/>
          </p:nvSpPr>
          <p:spPr bwMode="auto">
            <a:xfrm>
              <a:off x="214" y="149"/>
              <a:ext cx="1194" cy="754"/>
            </a:xfrm>
            <a:custGeom>
              <a:avLst/>
              <a:gdLst>
                <a:gd name="T0" fmla="*/ 288 w 11938"/>
                <a:gd name="T1" fmla="*/ 5364 h 7550"/>
                <a:gd name="T2" fmla="*/ 366 w 11938"/>
                <a:gd name="T3" fmla="*/ 5184 h 7550"/>
                <a:gd name="T4" fmla="*/ 339 w 11938"/>
                <a:gd name="T5" fmla="*/ 4709 h 7550"/>
                <a:gd name="T6" fmla="*/ 271 w 11938"/>
                <a:gd name="T7" fmla="*/ 4308 h 7550"/>
                <a:gd name="T8" fmla="*/ 398 w 11938"/>
                <a:gd name="T9" fmla="*/ 4215 h 7550"/>
                <a:gd name="T10" fmla="*/ 587 w 11938"/>
                <a:gd name="T11" fmla="*/ 4197 h 7550"/>
                <a:gd name="T12" fmla="*/ 688 w 11938"/>
                <a:gd name="T13" fmla="*/ 4378 h 7550"/>
                <a:gd name="T14" fmla="*/ 846 w 11938"/>
                <a:gd name="T15" fmla="*/ 4196 h 7550"/>
                <a:gd name="T16" fmla="*/ 884 w 11938"/>
                <a:gd name="T17" fmla="*/ 3694 h 7550"/>
                <a:gd name="T18" fmla="*/ 994 w 11938"/>
                <a:gd name="T19" fmla="*/ 3206 h 7550"/>
                <a:gd name="T20" fmla="*/ 1084 w 11938"/>
                <a:gd name="T21" fmla="*/ 2977 h 7550"/>
                <a:gd name="T22" fmla="*/ 1222 w 11938"/>
                <a:gd name="T23" fmla="*/ 2611 h 7550"/>
                <a:gd name="T24" fmla="*/ 1506 w 11938"/>
                <a:gd name="T25" fmla="*/ 2114 h 7550"/>
                <a:gd name="T26" fmla="*/ 2006 w 11938"/>
                <a:gd name="T27" fmla="*/ 1561 h 7550"/>
                <a:gd name="T28" fmla="*/ 2408 w 11938"/>
                <a:gd name="T29" fmla="*/ 1243 h 7550"/>
                <a:gd name="T30" fmla="*/ 3239 w 11938"/>
                <a:gd name="T31" fmla="*/ 724 h 7550"/>
                <a:gd name="T32" fmla="*/ 4065 w 11938"/>
                <a:gd name="T33" fmla="*/ 379 h 7550"/>
                <a:gd name="T34" fmla="*/ 4859 w 11938"/>
                <a:gd name="T35" fmla="*/ 193 h 7550"/>
                <a:gd name="T36" fmla="*/ 5765 w 11938"/>
                <a:gd name="T37" fmla="*/ 141 h 7550"/>
                <a:gd name="T38" fmla="*/ 6779 w 11938"/>
                <a:gd name="T39" fmla="*/ 272 h 7550"/>
                <a:gd name="T40" fmla="*/ 7896 w 11938"/>
                <a:gd name="T41" fmla="*/ 634 h 7550"/>
                <a:gd name="T42" fmla="*/ 8957 w 11938"/>
                <a:gd name="T43" fmla="*/ 1256 h 7550"/>
                <a:gd name="T44" fmla="*/ 9862 w 11938"/>
                <a:gd name="T45" fmla="*/ 2193 h 7550"/>
                <a:gd name="T46" fmla="*/ 10612 w 11938"/>
                <a:gd name="T47" fmla="*/ 3335 h 7550"/>
                <a:gd name="T48" fmla="*/ 11182 w 11938"/>
                <a:gd name="T49" fmla="*/ 4552 h 7550"/>
                <a:gd name="T50" fmla="*/ 11543 w 11938"/>
                <a:gd name="T51" fmla="*/ 5750 h 7550"/>
                <a:gd name="T52" fmla="*/ 11711 w 11938"/>
                <a:gd name="T53" fmla="*/ 6807 h 7550"/>
                <a:gd name="T54" fmla="*/ 11820 w 11938"/>
                <a:gd name="T55" fmla="*/ 7386 h 7550"/>
                <a:gd name="T56" fmla="*/ 11938 w 11938"/>
                <a:gd name="T57" fmla="*/ 7433 h 7550"/>
                <a:gd name="T58" fmla="*/ 11899 w 11938"/>
                <a:gd name="T59" fmla="*/ 6810 h 7550"/>
                <a:gd name="T60" fmla="*/ 11754 w 11938"/>
                <a:gd name="T61" fmla="*/ 5981 h 7550"/>
                <a:gd name="T62" fmla="*/ 11489 w 11938"/>
                <a:gd name="T63" fmla="*/ 5014 h 7550"/>
                <a:gd name="T64" fmla="*/ 10963 w 11938"/>
                <a:gd name="T65" fmla="*/ 3709 h 7550"/>
                <a:gd name="T66" fmla="*/ 10369 w 11938"/>
                <a:gd name="T67" fmla="*/ 2671 h 7550"/>
                <a:gd name="T68" fmla="*/ 9603 w 11938"/>
                <a:gd name="T69" fmla="*/ 1708 h 7550"/>
                <a:gd name="T70" fmla="*/ 8651 w 11938"/>
                <a:gd name="T71" fmla="*/ 890 h 7550"/>
                <a:gd name="T72" fmla="*/ 7608 w 11938"/>
                <a:gd name="T73" fmla="*/ 359 h 7550"/>
                <a:gd name="T74" fmla="*/ 6659 w 11938"/>
                <a:gd name="T75" fmla="*/ 100 h 7550"/>
                <a:gd name="T76" fmla="*/ 5765 w 11938"/>
                <a:gd name="T77" fmla="*/ 2 h 7550"/>
                <a:gd name="T78" fmla="*/ 4930 w 11938"/>
                <a:gd name="T79" fmla="*/ 43 h 7550"/>
                <a:gd name="T80" fmla="*/ 3459 w 11938"/>
                <a:gd name="T81" fmla="*/ 461 h 7550"/>
                <a:gd name="T82" fmla="*/ 2279 w 11938"/>
                <a:gd name="T83" fmla="*/ 1188 h 7550"/>
                <a:gd name="T84" fmla="*/ 1779 w 11938"/>
                <a:gd name="T85" fmla="*/ 1589 h 7550"/>
                <a:gd name="T86" fmla="*/ 1287 w 11938"/>
                <a:gd name="T87" fmla="*/ 2083 h 7550"/>
                <a:gd name="T88" fmla="*/ 320 w 11938"/>
                <a:gd name="T89" fmla="*/ 3290 h 7550"/>
                <a:gd name="T90" fmla="*/ 89 w 11938"/>
                <a:gd name="T91" fmla="*/ 3793 h 7550"/>
                <a:gd name="T92" fmla="*/ 15 w 11938"/>
                <a:gd name="T93" fmla="*/ 4441 h 7550"/>
                <a:gd name="T94" fmla="*/ 29 w 11938"/>
                <a:gd name="T95" fmla="*/ 5004 h 75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1938"/>
                <a:gd name="T145" fmla="*/ 0 h 7550"/>
                <a:gd name="T146" fmla="*/ 11938 w 11938"/>
                <a:gd name="T147" fmla="*/ 7550 h 755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1938" h="7550">
                  <a:moveTo>
                    <a:pt x="156" y="5251"/>
                  </a:moveTo>
                  <a:lnTo>
                    <a:pt x="208" y="5318"/>
                  </a:lnTo>
                  <a:lnTo>
                    <a:pt x="253" y="5355"/>
                  </a:lnTo>
                  <a:lnTo>
                    <a:pt x="288" y="5364"/>
                  </a:lnTo>
                  <a:lnTo>
                    <a:pt x="318" y="5347"/>
                  </a:lnTo>
                  <a:lnTo>
                    <a:pt x="340" y="5311"/>
                  </a:lnTo>
                  <a:lnTo>
                    <a:pt x="356" y="5256"/>
                  </a:lnTo>
                  <a:lnTo>
                    <a:pt x="366" y="5184"/>
                  </a:lnTo>
                  <a:lnTo>
                    <a:pt x="370" y="5102"/>
                  </a:lnTo>
                  <a:lnTo>
                    <a:pt x="369" y="5010"/>
                  </a:lnTo>
                  <a:lnTo>
                    <a:pt x="363" y="4911"/>
                  </a:lnTo>
                  <a:lnTo>
                    <a:pt x="339" y="4709"/>
                  </a:lnTo>
                  <a:lnTo>
                    <a:pt x="302" y="4519"/>
                  </a:lnTo>
                  <a:lnTo>
                    <a:pt x="279" y="4436"/>
                  </a:lnTo>
                  <a:lnTo>
                    <a:pt x="255" y="4367"/>
                  </a:lnTo>
                  <a:lnTo>
                    <a:pt x="271" y="4308"/>
                  </a:lnTo>
                  <a:lnTo>
                    <a:pt x="294" y="4271"/>
                  </a:lnTo>
                  <a:lnTo>
                    <a:pt x="325" y="4248"/>
                  </a:lnTo>
                  <a:lnTo>
                    <a:pt x="360" y="4232"/>
                  </a:lnTo>
                  <a:lnTo>
                    <a:pt x="398" y="4215"/>
                  </a:lnTo>
                  <a:lnTo>
                    <a:pt x="439" y="4189"/>
                  </a:lnTo>
                  <a:lnTo>
                    <a:pt x="481" y="4147"/>
                  </a:lnTo>
                  <a:lnTo>
                    <a:pt x="523" y="4082"/>
                  </a:lnTo>
                  <a:lnTo>
                    <a:pt x="587" y="4197"/>
                  </a:lnTo>
                  <a:lnTo>
                    <a:pt x="636" y="4301"/>
                  </a:lnTo>
                  <a:lnTo>
                    <a:pt x="656" y="4341"/>
                  </a:lnTo>
                  <a:lnTo>
                    <a:pt x="673" y="4368"/>
                  </a:lnTo>
                  <a:lnTo>
                    <a:pt x="688" y="4378"/>
                  </a:lnTo>
                  <a:lnTo>
                    <a:pt x="702" y="4369"/>
                  </a:lnTo>
                  <a:lnTo>
                    <a:pt x="749" y="4307"/>
                  </a:lnTo>
                  <a:lnTo>
                    <a:pt x="802" y="4250"/>
                  </a:lnTo>
                  <a:lnTo>
                    <a:pt x="846" y="4196"/>
                  </a:lnTo>
                  <a:lnTo>
                    <a:pt x="871" y="4138"/>
                  </a:lnTo>
                  <a:lnTo>
                    <a:pt x="883" y="4030"/>
                  </a:lnTo>
                  <a:lnTo>
                    <a:pt x="885" y="3921"/>
                  </a:lnTo>
                  <a:lnTo>
                    <a:pt x="884" y="3694"/>
                  </a:lnTo>
                  <a:lnTo>
                    <a:pt x="893" y="3570"/>
                  </a:lnTo>
                  <a:lnTo>
                    <a:pt x="917" y="3435"/>
                  </a:lnTo>
                  <a:lnTo>
                    <a:pt x="963" y="3286"/>
                  </a:lnTo>
                  <a:lnTo>
                    <a:pt x="994" y="3206"/>
                  </a:lnTo>
                  <a:lnTo>
                    <a:pt x="1035" y="3122"/>
                  </a:lnTo>
                  <a:lnTo>
                    <a:pt x="1048" y="3088"/>
                  </a:lnTo>
                  <a:lnTo>
                    <a:pt x="1065" y="3040"/>
                  </a:lnTo>
                  <a:lnTo>
                    <a:pt x="1084" y="2977"/>
                  </a:lnTo>
                  <a:lnTo>
                    <a:pt x="1109" y="2902"/>
                  </a:lnTo>
                  <a:lnTo>
                    <a:pt x="1139" y="2815"/>
                  </a:lnTo>
                  <a:lnTo>
                    <a:pt x="1177" y="2718"/>
                  </a:lnTo>
                  <a:lnTo>
                    <a:pt x="1222" y="2611"/>
                  </a:lnTo>
                  <a:lnTo>
                    <a:pt x="1276" y="2495"/>
                  </a:lnTo>
                  <a:lnTo>
                    <a:pt x="1341" y="2374"/>
                  </a:lnTo>
                  <a:lnTo>
                    <a:pt x="1417" y="2246"/>
                  </a:lnTo>
                  <a:lnTo>
                    <a:pt x="1506" y="2114"/>
                  </a:lnTo>
                  <a:lnTo>
                    <a:pt x="1608" y="1978"/>
                  </a:lnTo>
                  <a:lnTo>
                    <a:pt x="1724" y="1839"/>
                  </a:lnTo>
                  <a:lnTo>
                    <a:pt x="1857" y="1699"/>
                  </a:lnTo>
                  <a:lnTo>
                    <a:pt x="2006" y="1561"/>
                  </a:lnTo>
                  <a:lnTo>
                    <a:pt x="2173" y="1422"/>
                  </a:lnTo>
                  <a:lnTo>
                    <a:pt x="2243" y="1368"/>
                  </a:lnTo>
                  <a:lnTo>
                    <a:pt x="2322" y="1308"/>
                  </a:lnTo>
                  <a:lnTo>
                    <a:pt x="2408" y="1243"/>
                  </a:lnTo>
                  <a:lnTo>
                    <a:pt x="2503" y="1175"/>
                  </a:lnTo>
                  <a:lnTo>
                    <a:pt x="2717" y="1029"/>
                  </a:lnTo>
                  <a:lnTo>
                    <a:pt x="2963" y="877"/>
                  </a:lnTo>
                  <a:lnTo>
                    <a:pt x="3239" y="724"/>
                  </a:lnTo>
                  <a:lnTo>
                    <a:pt x="3547" y="576"/>
                  </a:lnTo>
                  <a:lnTo>
                    <a:pt x="3713" y="506"/>
                  </a:lnTo>
                  <a:lnTo>
                    <a:pt x="3885" y="440"/>
                  </a:lnTo>
                  <a:lnTo>
                    <a:pt x="4065" y="379"/>
                  </a:lnTo>
                  <a:lnTo>
                    <a:pt x="4253" y="323"/>
                  </a:lnTo>
                  <a:lnTo>
                    <a:pt x="4447" y="273"/>
                  </a:lnTo>
                  <a:lnTo>
                    <a:pt x="4649" y="229"/>
                  </a:lnTo>
                  <a:lnTo>
                    <a:pt x="4859" y="193"/>
                  </a:lnTo>
                  <a:lnTo>
                    <a:pt x="5075" y="166"/>
                  </a:lnTo>
                  <a:lnTo>
                    <a:pt x="5297" y="147"/>
                  </a:lnTo>
                  <a:lnTo>
                    <a:pt x="5528" y="139"/>
                  </a:lnTo>
                  <a:lnTo>
                    <a:pt x="5765" y="141"/>
                  </a:lnTo>
                  <a:lnTo>
                    <a:pt x="6008" y="154"/>
                  </a:lnTo>
                  <a:lnTo>
                    <a:pt x="6259" y="180"/>
                  </a:lnTo>
                  <a:lnTo>
                    <a:pt x="6515" y="219"/>
                  </a:lnTo>
                  <a:lnTo>
                    <a:pt x="6779" y="272"/>
                  </a:lnTo>
                  <a:lnTo>
                    <a:pt x="7048" y="338"/>
                  </a:lnTo>
                  <a:lnTo>
                    <a:pt x="7325" y="421"/>
                  </a:lnTo>
                  <a:lnTo>
                    <a:pt x="7608" y="519"/>
                  </a:lnTo>
                  <a:lnTo>
                    <a:pt x="7896" y="634"/>
                  </a:lnTo>
                  <a:lnTo>
                    <a:pt x="8191" y="767"/>
                  </a:lnTo>
                  <a:lnTo>
                    <a:pt x="8454" y="905"/>
                  </a:lnTo>
                  <a:lnTo>
                    <a:pt x="8710" y="1070"/>
                  </a:lnTo>
                  <a:lnTo>
                    <a:pt x="8957" y="1256"/>
                  </a:lnTo>
                  <a:lnTo>
                    <a:pt x="9196" y="1465"/>
                  </a:lnTo>
                  <a:lnTo>
                    <a:pt x="9427" y="1691"/>
                  </a:lnTo>
                  <a:lnTo>
                    <a:pt x="9648" y="1935"/>
                  </a:lnTo>
                  <a:lnTo>
                    <a:pt x="9862" y="2193"/>
                  </a:lnTo>
                  <a:lnTo>
                    <a:pt x="10065" y="2465"/>
                  </a:lnTo>
                  <a:lnTo>
                    <a:pt x="10258" y="2746"/>
                  </a:lnTo>
                  <a:lnTo>
                    <a:pt x="10440" y="3037"/>
                  </a:lnTo>
                  <a:lnTo>
                    <a:pt x="10612" y="3335"/>
                  </a:lnTo>
                  <a:lnTo>
                    <a:pt x="10772" y="3637"/>
                  </a:lnTo>
                  <a:lnTo>
                    <a:pt x="10921" y="3942"/>
                  </a:lnTo>
                  <a:lnTo>
                    <a:pt x="11058" y="4247"/>
                  </a:lnTo>
                  <a:lnTo>
                    <a:pt x="11182" y="4552"/>
                  </a:lnTo>
                  <a:lnTo>
                    <a:pt x="11294" y="4852"/>
                  </a:lnTo>
                  <a:lnTo>
                    <a:pt x="11371" y="5070"/>
                  </a:lnTo>
                  <a:lnTo>
                    <a:pt x="11437" y="5293"/>
                  </a:lnTo>
                  <a:lnTo>
                    <a:pt x="11543" y="5750"/>
                  </a:lnTo>
                  <a:lnTo>
                    <a:pt x="11623" y="6198"/>
                  </a:lnTo>
                  <a:lnTo>
                    <a:pt x="11655" y="6412"/>
                  </a:lnTo>
                  <a:lnTo>
                    <a:pt x="11684" y="6616"/>
                  </a:lnTo>
                  <a:lnTo>
                    <a:pt x="11711" y="6807"/>
                  </a:lnTo>
                  <a:lnTo>
                    <a:pt x="11737" y="6982"/>
                  </a:lnTo>
                  <a:lnTo>
                    <a:pt x="11763" y="7139"/>
                  </a:lnTo>
                  <a:lnTo>
                    <a:pt x="11790" y="7275"/>
                  </a:lnTo>
                  <a:lnTo>
                    <a:pt x="11820" y="7386"/>
                  </a:lnTo>
                  <a:lnTo>
                    <a:pt x="11852" y="7471"/>
                  </a:lnTo>
                  <a:lnTo>
                    <a:pt x="11890" y="7527"/>
                  </a:lnTo>
                  <a:lnTo>
                    <a:pt x="11934" y="7550"/>
                  </a:lnTo>
                  <a:lnTo>
                    <a:pt x="11938" y="7433"/>
                  </a:lnTo>
                  <a:lnTo>
                    <a:pt x="11938" y="7301"/>
                  </a:lnTo>
                  <a:lnTo>
                    <a:pt x="11931" y="7152"/>
                  </a:lnTo>
                  <a:lnTo>
                    <a:pt x="11919" y="6988"/>
                  </a:lnTo>
                  <a:lnTo>
                    <a:pt x="11899" y="6810"/>
                  </a:lnTo>
                  <a:lnTo>
                    <a:pt x="11874" y="6620"/>
                  </a:lnTo>
                  <a:lnTo>
                    <a:pt x="11841" y="6417"/>
                  </a:lnTo>
                  <a:lnTo>
                    <a:pt x="11801" y="6204"/>
                  </a:lnTo>
                  <a:lnTo>
                    <a:pt x="11754" y="5981"/>
                  </a:lnTo>
                  <a:lnTo>
                    <a:pt x="11700" y="5750"/>
                  </a:lnTo>
                  <a:lnTo>
                    <a:pt x="11638" y="5511"/>
                  </a:lnTo>
                  <a:lnTo>
                    <a:pt x="11568" y="5265"/>
                  </a:lnTo>
                  <a:lnTo>
                    <a:pt x="11489" y="5014"/>
                  </a:lnTo>
                  <a:lnTo>
                    <a:pt x="11401" y="4758"/>
                  </a:lnTo>
                  <a:lnTo>
                    <a:pt x="11305" y="4497"/>
                  </a:lnTo>
                  <a:lnTo>
                    <a:pt x="11200" y="4236"/>
                  </a:lnTo>
                  <a:lnTo>
                    <a:pt x="10963" y="3709"/>
                  </a:lnTo>
                  <a:lnTo>
                    <a:pt x="10830" y="3445"/>
                  </a:lnTo>
                  <a:lnTo>
                    <a:pt x="10686" y="3184"/>
                  </a:lnTo>
                  <a:lnTo>
                    <a:pt x="10533" y="2926"/>
                  </a:lnTo>
                  <a:lnTo>
                    <a:pt x="10369" y="2671"/>
                  </a:lnTo>
                  <a:lnTo>
                    <a:pt x="10194" y="2421"/>
                  </a:lnTo>
                  <a:lnTo>
                    <a:pt x="10009" y="2176"/>
                  </a:lnTo>
                  <a:lnTo>
                    <a:pt x="9812" y="1938"/>
                  </a:lnTo>
                  <a:lnTo>
                    <a:pt x="9603" y="1708"/>
                  </a:lnTo>
                  <a:lnTo>
                    <a:pt x="9383" y="1488"/>
                  </a:lnTo>
                  <a:lnTo>
                    <a:pt x="9151" y="1278"/>
                  </a:lnTo>
                  <a:lnTo>
                    <a:pt x="8908" y="1078"/>
                  </a:lnTo>
                  <a:lnTo>
                    <a:pt x="8651" y="890"/>
                  </a:lnTo>
                  <a:lnTo>
                    <a:pt x="8383" y="716"/>
                  </a:lnTo>
                  <a:lnTo>
                    <a:pt x="8101" y="555"/>
                  </a:lnTo>
                  <a:lnTo>
                    <a:pt x="7852" y="451"/>
                  </a:lnTo>
                  <a:lnTo>
                    <a:pt x="7608" y="359"/>
                  </a:lnTo>
                  <a:lnTo>
                    <a:pt x="7365" y="278"/>
                  </a:lnTo>
                  <a:lnTo>
                    <a:pt x="7126" y="208"/>
                  </a:lnTo>
                  <a:lnTo>
                    <a:pt x="6890" y="149"/>
                  </a:lnTo>
                  <a:lnTo>
                    <a:pt x="6659" y="100"/>
                  </a:lnTo>
                  <a:lnTo>
                    <a:pt x="6429" y="61"/>
                  </a:lnTo>
                  <a:lnTo>
                    <a:pt x="6205" y="33"/>
                  </a:lnTo>
                  <a:lnTo>
                    <a:pt x="5982" y="12"/>
                  </a:lnTo>
                  <a:lnTo>
                    <a:pt x="5765" y="2"/>
                  </a:lnTo>
                  <a:lnTo>
                    <a:pt x="5550" y="0"/>
                  </a:lnTo>
                  <a:lnTo>
                    <a:pt x="5339" y="6"/>
                  </a:lnTo>
                  <a:lnTo>
                    <a:pt x="5133" y="21"/>
                  </a:lnTo>
                  <a:lnTo>
                    <a:pt x="4930" y="43"/>
                  </a:lnTo>
                  <a:lnTo>
                    <a:pt x="4537" y="109"/>
                  </a:lnTo>
                  <a:lnTo>
                    <a:pt x="4160" y="203"/>
                  </a:lnTo>
                  <a:lnTo>
                    <a:pt x="3800" y="321"/>
                  </a:lnTo>
                  <a:lnTo>
                    <a:pt x="3459" y="461"/>
                  </a:lnTo>
                  <a:lnTo>
                    <a:pt x="3135" y="620"/>
                  </a:lnTo>
                  <a:lnTo>
                    <a:pt x="2830" y="796"/>
                  </a:lnTo>
                  <a:lnTo>
                    <a:pt x="2544" y="986"/>
                  </a:lnTo>
                  <a:lnTo>
                    <a:pt x="2279" y="1188"/>
                  </a:lnTo>
                  <a:lnTo>
                    <a:pt x="2034" y="1398"/>
                  </a:lnTo>
                  <a:lnTo>
                    <a:pt x="1964" y="1441"/>
                  </a:lnTo>
                  <a:lnTo>
                    <a:pt x="1878" y="1505"/>
                  </a:lnTo>
                  <a:lnTo>
                    <a:pt x="1779" y="1589"/>
                  </a:lnTo>
                  <a:lnTo>
                    <a:pt x="1669" y="1690"/>
                  </a:lnTo>
                  <a:lnTo>
                    <a:pt x="1549" y="1807"/>
                  </a:lnTo>
                  <a:lnTo>
                    <a:pt x="1422" y="1938"/>
                  </a:lnTo>
                  <a:lnTo>
                    <a:pt x="1287" y="2083"/>
                  </a:lnTo>
                  <a:lnTo>
                    <a:pt x="1149" y="2237"/>
                  </a:lnTo>
                  <a:lnTo>
                    <a:pt x="866" y="2571"/>
                  </a:lnTo>
                  <a:lnTo>
                    <a:pt x="584" y="2927"/>
                  </a:lnTo>
                  <a:lnTo>
                    <a:pt x="320" y="3290"/>
                  </a:lnTo>
                  <a:lnTo>
                    <a:pt x="197" y="3470"/>
                  </a:lnTo>
                  <a:lnTo>
                    <a:pt x="85" y="3646"/>
                  </a:lnTo>
                  <a:lnTo>
                    <a:pt x="90" y="3714"/>
                  </a:lnTo>
                  <a:lnTo>
                    <a:pt x="89" y="3793"/>
                  </a:lnTo>
                  <a:lnTo>
                    <a:pt x="82" y="3884"/>
                  </a:lnTo>
                  <a:lnTo>
                    <a:pt x="71" y="3984"/>
                  </a:lnTo>
                  <a:lnTo>
                    <a:pt x="42" y="4206"/>
                  </a:lnTo>
                  <a:lnTo>
                    <a:pt x="15" y="4441"/>
                  </a:lnTo>
                  <a:lnTo>
                    <a:pt x="0" y="4678"/>
                  </a:lnTo>
                  <a:lnTo>
                    <a:pt x="2" y="4792"/>
                  </a:lnTo>
                  <a:lnTo>
                    <a:pt x="11" y="4902"/>
                  </a:lnTo>
                  <a:lnTo>
                    <a:pt x="29" y="5004"/>
                  </a:lnTo>
                  <a:lnTo>
                    <a:pt x="59" y="5097"/>
                  </a:lnTo>
                  <a:lnTo>
                    <a:pt x="100" y="5180"/>
                  </a:lnTo>
                  <a:lnTo>
                    <a:pt x="156" y="5251"/>
                  </a:lnTo>
                </a:path>
              </a:pathLst>
            </a:cu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24" name="Freeform 5424"/>
            <p:cNvSpPr>
              <a:spLocks/>
            </p:cNvSpPr>
            <p:nvPr/>
          </p:nvSpPr>
          <p:spPr bwMode="auto">
            <a:xfrm>
              <a:off x="2" y="121"/>
              <a:ext cx="548" cy="1374"/>
            </a:xfrm>
            <a:custGeom>
              <a:avLst/>
              <a:gdLst>
                <a:gd name="T0" fmla="*/ 5486 w 5486"/>
                <a:gd name="T1" fmla="*/ 13589 h 13740"/>
                <a:gd name="T2" fmla="*/ 5315 w 5486"/>
                <a:gd name="T3" fmla="*/ 13639 h 13740"/>
                <a:gd name="T4" fmla="*/ 5144 w 5486"/>
                <a:gd name="T5" fmla="*/ 13699 h 13740"/>
                <a:gd name="T6" fmla="*/ 4974 w 5486"/>
                <a:gd name="T7" fmla="*/ 13738 h 13740"/>
                <a:gd name="T8" fmla="*/ 4890 w 5486"/>
                <a:gd name="T9" fmla="*/ 13740 h 13740"/>
                <a:gd name="T10" fmla="*/ 4806 w 5486"/>
                <a:gd name="T11" fmla="*/ 13725 h 13740"/>
                <a:gd name="T12" fmla="*/ 4355 w 5486"/>
                <a:gd name="T13" fmla="*/ 13403 h 13740"/>
                <a:gd name="T14" fmla="*/ 3902 w 5486"/>
                <a:gd name="T15" fmla="*/ 13047 h 13740"/>
                <a:gd name="T16" fmla="*/ 3450 w 5486"/>
                <a:gd name="T17" fmla="*/ 12662 h 13740"/>
                <a:gd name="T18" fmla="*/ 3003 w 5486"/>
                <a:gd name="T19" fmla="*/ 12245 h 13740"/>
                <a:gd name="T20" fmla="*/ 2564 w 5486"/>
                <a:gd name="T21" fmla="*/ 11800 h 13740"/>
                <a:gd name="T22" fmla="*/ 2135 w 5486"/>
                <a:gd name="T23" fmla="*/ 11326 h 13740"/>
                <a:gd name="T24" fmla="*/ 1721 w 5486"/>
                <a:gd name="T25" fmla="*/ 10825 h 13740"/>
                <a:gd name="T26" fmla="*/ 1520 w 5486"/>
                <a:gd name="T27" fmla="*/ 10565 h 13740"/>
                <a:gd name="T28" fmla="*/ 1324 w 5486"/>
                <a:gd name="T29" fmla="*/ 10297 h 13740"/>
                <a:gd name="T30" fmla="*/ 1149 w 5486"/>
                <a:gd name="T31" fmla="*/ 10079 h 13740"/>
                <a:gd name="T32" fmla="*/ 988 w 5486"/>
                <a:gd name="T33" fmla="*/ 9862 h 13740"/>
                <a:gd name="T34" fmla="*/ 840 w 5486"/>
                <a:gd name="T35" fmla="*/ 9647 h 13740"/>
                <a:gd name="T36" fmla="*/ 705 w 5486"/>
                <a:gd name="T37" fmla="*/ 9434 h 13740"/>
                <a:gd name="T38" fmla="*/ 584 w 5486"/>
                <a:gd name="T39" fmla="*/ 9223 h 13740"/>
                <a:gd name="T40" fmla="*/ 474 w 5486"/>
                <a:gd name="T41" fmla="*/ 9014 h 13740"/>
                <a:gd name="T42" fmla="*/ 377 w 5486"/>
                <a:gd name="T43" fmla="*/ 8806 h 13740"/>
                <a:gd name="T44" fmla="*/ 291 w 5486"/>
                <a:gd name="T45" fmla="*/ 8600 h 13740"/>
                <a:gd name="T46" fmla="*/ 216 w 5486"/>
                <a:gd name="T47" fmla="*/ 8397 h 13740"/>
                <a:gd name="T48" fmla="*/ 154 w 5486"/>
                <a:gd name="T49" fmla="*/ 8196 h 13740"/>
                <a:gd name="T50" fmla="*/ 102 w 5486"/>
                <a:gd name="T51" fmla="*/ 7997 h 13740"/>
                <a:gd name="T52" fmla="*/ 61 w 5486"/>
                <a:gd name="T53" fmla="*/ 7799 h 13740"/>
                <a:gd name="T54" fmla="*/ 31 w 5486"/>
                <a:gd name="T55" fmla="*/ 7604 h 13740"/>
                <a:gd name="T56" fmla="*/ 10 w 5486"/>
                <a:gd name="T57" fmla="*/ 7411 h 13740"/>
                <a:gd name="T58" fmla="*/ 1 w 5486"/>
                <a:gd name="T59" fmla="*/ 7221 h 13740"/>
                <a:gd name="T60" fmla="*/ 0 w 5486"/>
                <a:gd name="T61" fmla="*/ 7032 h 13740"/>
                <a:gd name="T62" fmla="*/ 9 w 5486"/>
                <a:gd name="T63" fmla="*/ 6845 h 13740"/>
                <a:gd name="T64" fmla="*/ 28 w 5486"/>
                <a:gd name="T65" fmla="*/ 6661 h 13740"/>
                <a:gd name="T66" fmla="*/ 91 w 5486"/>
                <a:gd name="T67" fmla="*/ 6300 h 13740"/>
                <a:gd name="T68" fmla="*/ 188 w 5486"/>
                <a:gd name="T69" fmla="*/ 5948 h 13740"/>
                <a:gd name="T70" fmla="*/ 318 w 5486"/>
                <a:gd name="T71" fmla="*/ 5606 h 13740"/>
                <a:gd name="T72" fmla="*/ 476 w 5486"/>
                <a:gd name="T73" fmla="*/ 5274 h 13740"/>
                <a:gd name="T74" fmla="*/ 661 w 5486"/>
                <a:gd name="T75" fmla="*/ 4951 h 13740"/>
                <a:gd name="T76" fmla="*/ 872 w 5486"/>
                <a:gd name="T77" fmla="*/ 4640 h 13740"/>
                <a:gd name="T78" fmla="*/ 1106 w 5486"/>
                <a:gd name="T79" fmla="*/ 4338 h 13740"/>
                <a:gd name="T80" fmla="*/ 1216 w 5486"/>
                <a:gd name="T81" fmla="*/ 4086 h 13740"/>
                <a:gd name="T82" fmla="*/ 1343 w 5486"/>
                <a:gd name="T83" fmla="*/ 3830 h 13740"/>
                <a:gd name="T84" fmla="*/ 1486 w 5486"/>
                <a:gd name="T85" fmla="*/ 3570 h 13740"/>
                <a:gd name="T86" fmla="*/ 1643 w 5486"/>
                <a:gd name="T87" fmla="*/ 3307 h 13740"/>
                <a:gd name="T88" fmla="*/ 1815 w 5486"/>
                <a:gd name="T89" fmla="*/ 3041 h 13740"/>
                <a:gd name="T90" fmla="*/ 2000 w 5486"/>
                <a:gd name="T91" fmla="*/ 2772 h 13740"/>
                <a:gd name="T92" fmla="*/ 2198 w 5486"/>
                <a:gd name="T93" fmla="*/ 2502 h 13740"/>
                <a:gd name="T94" fmla="*/ 2408 w 5486"/>
                <a:gd name="T95" fmla="*/ 2229 h 13740"/>
                <a:gd name="T96" fmla="*/ 2630 w 5486"/>
                <a:gd name="T97" fmla="*/ 1956 h 13740"/>
                <a:gd name="T98" fmla="*/ 2860 w 5486"/>
                <a:gd name="T99" fmla="*/ 1681 h 13740"/>
                <a:gd name="T100" fmla="*/ 3351 w 5486"/>
                <a:gd name="T101" fmla="*/ 1131 h 13740"/>
                <a:gd name="T102" fmla="*/ 3875 w 5486"/>
                <a:gd name="T103" fmla="*/ 583 h 13740"/>
                <a:gd name="T104" fmla="*/ 4426 w 5486"/>
                <a:gd name="T105" fmla="*/ 38 h 13740"/>
                <a:gd name="T106" fmla="*/ 4497 w 5486"/>
                <a:gd name="T107" fmla="*/ 12 h 13740"/>
                <a:gd name="T108" fmla="*/ 4573 w 5486"/>
                <a:gd name="T109" fmla="*/ 0 h 13740"/>
                <a:gd name="T110" fmla="*/ 4730 w 5486"/>
                <a:gd name="T111" fmla="*/ 5 h 13740"/>
                <a:gd name="T112" fmla="*/ 4891 w 5486"/>
                <a:gd name="T113" fmla="*/ 26 h 13740"/>
                <a:gd name="T114" fmla="*/ 5051 w 5486"/>
                <a:gd name="T115" fmla="*/ 38 h 1374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486"/>
                <a:gd name="T175" fmla="*/ 0 h 13740"/>
                <a:gd name="T176" fmla="*/ 5486 w 5486"/>
                <a:gd name="T177" fmla="*/ 13740 h 1374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486" h="13740">
                  <a:moveTo>
                    <a:pt x="5486" y="13589"/>
                  </a:moveTo>
                  <a:lnTo>
                    <a:pt x="5315" y="13639"/>
                  </a:lnTo>
                  <a:lnTo>
                    <a:pt x="5144" y="13699"/>
                  </a:lnTo>
                  <a:lnTo>
                    <a:pt x="4974" y="13738"/>
                  </a:lnTo>
                  <a:lnTo>
                    <a:pt x="4890" y="13740"/>
                  </a:lnTo>
                  <a:lnTo>
                    <a:pt x="4806" y="13725"/>
                  </a:lnTo>
                  <a:lnTo>
                    <a:pt x="4355" y="13403"/>
                  </a:lnTo>
                  <a:lnTo>
                    <a:pt x="3902" y="13047"/>
                  </a:lnTo>
                  <a:lnTo>
                    <a:pt x="3450" y="12662"/>
                  </a:lnTo>
                  <a:lnTo>
                    <a:pt x="3003" y="12245"/>
                  </a:lnTo>
                  <a:lnTo>
                    <a:pt x="2564" y="11800"/>
                  </a:lnTo>
                  <a:lnTo>
                    <a:pt x="2135" y="11326"/>
                  </a:lnTo>
                  <a:lnTo>
                    <a:pt x="1721" y="10825"/>
                  </a:lnTo>
                  <a:lnTo>
                    <a:pt x="1520" y="10565"/>
                  </a:lnTo>
                  <a:lnTo>
                    <a:pt x="1324" y="10297"/>
                  </a:lnTo>
                  <a:lnTo>
                    <a:pt x="1149" y="10079"/>
                  </a:lnTo>
                  <a:lnTo>
                    <a:pt x="988" y="9862"/>
                  </a:lnTo>
                  <a:lnTo>
                    <a:pt x="840" y="9647"/>
                  </a:lnTo>
                  <a:lnTo>
                    <a:pt x="705" y="9434"/>
                  </a:lnTo>
                  <a:lnTo>
                    <a:pt x="584" y="9223"/>
                  </a:lnTo>
                  <a:lnTo>
                    <a:pt x="474" y="9014"/>
                  </a:lnTo>
                  <a:lnTo>
                    <a:pt x="377" y="8806"/>
                  </a:lnTo>
                  <a:lnTo>
                    <a:pt x="291" y="8600"/>
                  </a:lnTo>
                  <a:lnTo>
                    <a:pt x="216" y="8397"/>
                  </a:lnTo>
                  <a:lnTo>
                    <a:pt x="154" y="8196"/>
                  </a:lnTo>
                  <a:lnTo>
                    <a:pt x="102" y="7997"/>
                  </a:lnTo>
                  <a:lnTo>
                    <a:pt x="61" y="7799"/>
                  </a:lnTo>
                  <a:lnTo>
                    <a:pt x="31" y="7604"/>
                  </a:lnTo>
                  <a:lnTo>
                    <a:pt x="10" y="7411"/>
                  </a:lnTo>
                  <a:lnTo>
                    <a:pt x="1" y="7221"/>
                  </a:lnTo>
                  <a:lnTo>
                    <a:pt x="0" y="7032"/>
                  </a:lnTo>
                  <a:lnTo>
                    <a:pt x="9" y="6845"/>
                  </a:lnTo>
                  <a:lnTo>
                    <a:pt x="28" y="6661"/>
                  </a:lnTo>
                  <a:lnTo>
                    <a:pt x="91" y="6300"/>
                  </a:lnTo>
                  <a:lnTo>
                    <a:pt x="188" y="5948"/>
                  </a:lnTo>
                  <a:lnTo>
                    <a:pt x="318" y="5606"/>
                  </a:lnTo>
                  <a:lnTo>
                    <a:pt x="476" y="5274"/>
                  </a:lnTo>
                  <a:lnTo>
                    <a:pt x="661" y="4951"/>
                  </a:lnTo>
                  <a:lnTo>
                    <a:pt x="872" y="4640"/>
                  </a:lnTo>
                  <a:lnTo>
                    <a:pt x="1106" y="4338"/>
                  </a:lnTo>
                  <a:lnTo>
                    <a:pt x="1216" y="4086"/>
                  </a:lnTo>
                  <a:lnTo>
                    <a:pt x="1343" y="3830"/>
                  </a:lnTo>
                  <a:lnTo>
                    <a:pt x="1486" y="3570"/>
                  </a:lnTo>
                  <a:lnTo>
                    <a:pt x="1643" y="3307"/>
                  </a:lnTo>
                  <a:lnTo>
                    <a:pt x="1815" y="3041"/>
                  </a:lnTo>
                  <a:lnTo>
                    <a:pt x="2000" y="2772"/>
                  </a:lnTo>
                  <a:lnTo>
                    <a:pt x="2198" y="2502"/>
                  </a:lnTo>
                  <a:lnTo>
                    <a:pt x="2408" y="2229"/>
                  </a:lnTo>
                  <a:lnTo>
                    <a:pt x="2630" y="1956"/>
                  </a:lnTo>
                  <a:lnTo>
                    <a:pt x="2860" y="1681"/>
                  </a:lnTo>
                  <a:lnTo>
                    <a:pt x="3351" y="1131"/>
                  </a:lnTo>
                  <a:lnTo>
                    <a:pt x="3875" y="583"/>
                  </a:lnTo>
                  <a:lnTo>
                    <a:pt x="4426" y="38"/>
                  </a:lnTo>
                  <a:lnTo>
                    <a:pt x="4497" y="12"/>
                  </a:lnTo>
                  <a:lnTo>
                    <a:pt x="4573" y="0"/>
                  </a:lnTo>
                  <a:lnTo>
                    <a:pt x="4730" y="5"/>
                  </a:lnTo>
                  <a:lnTo>
                    <a:pt x="4891" y="26"/>
                  </a:lnTo>
                  <a:lnTo>
                    <a:pt x="5051" y="38"/>
                  </a:lnTo>
                </a:path>
              </a:pathLst>
            </a:custGeom>
            <a:noFill/>
            <a:ln w="19050">
              <a:solidFill>
                <a:srgbClr val="000000"/>
              </a:solid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25" name="Freeform 5425"/>
            <p:cNvSpPr>
              <a:spLocks/>
            </p:cNvSpPr>
            <p:nvPr/>
          </p:nvSpPr>
          <p:spPr bwMode="auto">
            <a:xfrm>
              <a:off x="1514" y="880"/>
              <a:ext cx="85" cy="299"/>
            </a:xfrm>
            <a:custGeom>
              <a:avLst/>
              <a:gdLst>
                <a:gd name="T0" fmla="*/ 714 w 851"/>
                <a:gd name="T1" fmla="*/ 0 h 2988"/>
                <a:gd name="T2" fmla="*/ 751 w 851"/>
                <a:gd name="T3" fmla="*/ 35 h 2988"/>
                <a:gd name="T4" fmla="*/ 783 w 851"/>
                <a:gd name="T5" fmla="*/ 83 h 2988"/>
                <a:gd name="T6" fmla="*/ 808 w 851"/>
                <a:gd name="T7" fmla="*/ 143 h 2988"/>
                <a:gd name="T8" fmla="*/ 827 w 851"/>
                <a:gd name="T9" fmla="*/ 215 h 2988"/>
                <a:gd name="T10" fmla="*/ 840 w 851"/>
                <a:gd name="T11" fmla="*/ 298 h 2988"/>
                <a:gd name="T12" fmla="*/ 848 w 851"/>
                <a:gd name="T13" fmla="*/ 390 h 2988"/>
                <a:gd name="T14" fmla="*/ 851 w 851"/>
                <a:gd name="T15" fmla="*/ 490 h 2988"/>
                <a:gd name="T16" fmla="*/ 850 w 851"/>
                <a:gd name="T17" fmla="*/ 598 h 2988"/>
                <a:gd name="T18" fmla="*/ 832 w 851"/>
                <a:gd name="T19" fmla="*/ 834 h 2988"/>
                <a:gd name="T20" fmla="*/ 798 w 851"/>
                <a:gd name="T21" fmla="*/ 1088 h 2988"/>
                <a:gd name="T22" fmla="*/ 750 w 851"/>
                <a:gd name="T23" fmla="*/ 1353 h 2988"/>
                <a:gd name="T24" fmla="*/ 689 w 851"/>
                <a:gd name="T25" fmla="*/ 1623 h 2988"/>
                <a:gd name="T26" fmla="*/ 618 w 851"/>
                <a:gd name="T27" fmla="*/ 1888 h 2988"/>
                <a:gd name="T28" fmla="*/ 538 w 851"/>
                <a:gd name="T29" fmla="*/ 2141 h 2988"/>
                <a:gd name="T30" fmla="*/ 452 w 851"/>
                <a:gd name="T31" fmla="*/ 2376 h 2988"/>
                <a:gd name="T32" fmla="*/ 363 w 851"/>
                <a:gd name="T33" fmla="*/ 2583 h 2988"/>
                <a:gd name="T34" fmla="*/ 270 w 851"/>
                <a:gd name="T35" fmla="*/ 2755 h 2988"/>
                <a:gd name="T36" fmla="*/ 224 w 851"/>
                <a:gd name="T37" fmla="*/ 2826 h 2988"/>
                <a:gd name="T38" fmla="*/ 178 w 851"/>
                <a:gd name="T39" fmla="*/ 2885 h 2988"/>
                <a:gd name="T40" fmla="*/ 132 w 851"/>
                <a:gd name="T41" fmla="*/ 2932 h 2988"/>
                <a:gd name="T42" fmla="*/ 87 w 851"/>
                <a:gd name="T43" fmla="*/ 2965 h 2988"/>
                <a:gd name="T44" fmla="*/ 43 w 851"/>
                <a:gd name="T45" fmla="*/ 2984 h 2988"/>
                <a:gd name="T46" fmla="*/ 0 w 851"/>
                <a:gd name="T47" fmla="*/ 2988 h 2988"/>
                <a:gd name="T48" fmla="*/ 17 w 851"/>
                <a:gd name="T49" fmla="*/ 2803 h 2988"/>
                <a:gd name="T50" fmla="*/ 36 w 851"/>
                <a:gd name="T51" fmla="*/ 2632 h 2988"/>
                <a:gd name="T52" fmla="*/ 59 w 851"/>
                <a:gd name="T53" fmla="*/ 2472 h 2988"/>
                <a:gd name="T54" fmla="*/ 84 w 851"/>
                <a:gd name="T55" fmla="*/ 2318 h 2988"/>
                <a:gd name="T56" fmla="*/ 142 w 851"/>
                <a:gd name="T57" fmla="*/ 2024 h 2988"/>
                <a:gd name="T58" fmla="*/ 210 w 851"/>
                <a:gd name="T59" fmla="*/ 1723 h 2988"/>
                <a:gd name="T60" fmla="*/ 313 w 851"/>
                <a:gd name="T61" fmla="*/ 1282 h 2988"/>
                <a:gd name="T62" fmla="*/ 427 w 851"/>
                <a:gd name="T63" fmla="*/ 842 h 2988"/>
                <a:gd name="T64" fmla="*/ 558 w 851"/>
                <a:gd name="T65" fmla="*/ 412 h 2988"/>
                <a:gd name="T66" fmla="*/ 632 w 851"/>
                <a:gd name="T67" fmla="*/ 203 h 2988"/>
                <a:gd name="T68" fmla="*/ 714 w 851"/>
                <a:gd name="T69" fmla="*/ 0 h 298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51"/>
                <a:gd name="T106" fmla="*/ 0 h 2988"/>
                <a:gd name="T107" fmla="*/ 851 w 851"/>
                <a:gd name="T108" fmla="*/ 2988 h 298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51" h="2988">
                  <a:moveTo>
                    <a:pt x="714" y="0"/>
                  </a:moveTo>
                  <a:lnTo>
                    <a:pt x="751" y="35"/>
                  </a:lnTo>
                  <a:lnTo>
                    <a:pt x="783" y="83"/>
                  </a:lnTo>
                  <a:lnTo>
                    <a:pt x="808" y="143"/>
                  </a:lnTo>
                  <a:lnTo>
                    <a:pt x="827" y="215"/>
                  </a:lnTo>
                  <a:lnTo>
                    <a:pt x="840" y="298"/>
                  </a:lnTo>
                  <a:lnTo>
                    <a:pt x="848" y="390"/>
                  </a:lnTo>
                  <a:lnTo>
                    <a:pt x="851" y="490"/>
                  </a:lnTo>
                  <a:lnTo>
                    <a:pt x="850" y="598"/>
                  </a:lnTo>
                  <a:lnTo>
                    <a:pt x="832" y="834"/>
                  </a:lnTo>
                  <a:lnTo>
                    <a:pt x="798" y="1088"/>
                  </a:lnTo>
                  <a:lnTo>
                    <a:pt x="750" y="1353"/>
                  </a:lnTo>
                  <a:lnTo>
                    <a:pt x="689" y="1623"/>
                  </a:lnTo>
                  <a:lnTo>
                    <a:pt x="618" y="1888"/>
                  </a:lnTo>
                  <a:lnTo>
                    <a:pt x="538" y="2141"/>
                  </a:lnTo>
                  <a:lnTo>
                    <a:pt x="452" y="2376"/>
                  </a:lnTo>
                  <a:lnTo>
                    <a:pt x="363" y="2583"/>
                  </a:lnTo>
                  <a:lnTo>
                    <a:pt x="270" y="2755"/>
                  </a:lnTo>
                  <a:lnTo>
                    <a:pt x="224" y="2826"/>
                  </a:lnTo>
                  <a:lnTo>
                    <a:pt x="178" y="2885"/>
                  </a:lnTo>
                  <a:lnTo>
                    <a:pt x="132" y="2932"/>
                  </a:lnTo>
                  <a:lnTo>
                    <a:pt x="87" y="2965"/>
                  </a:lnTo>
                  <a:lnTo>
                    <a:pt x="43" y="2984"/>
                  </a:lnTo>
                  <a:lnTo>
                    <a:pt x="0" y="2988"/>
                  </a:lnTo>
                  <a:lnTo>
                    <a:pt x="17" y="2803"/>
                  </a:lnTo>
                  <a:lnTo>
                    <a:pt x="36" y="2632"/>
                  </a:lnTo>
                  <a:lnTo>
                    <a:pt x="59" y="2472"/>
                  </a:lnTo>
                  <a:lnTo>
                    <a:pt x="84" y="2318"/>
                  </a:lnTo>
                  <a:lnTo>
                    <a:pt x="142" y="2024"/>
                  </a:lnTo>
                  <a:lnTo>
                    <a:pt x="210" y="1723"/>
                  </a:lnTo>
                  <a:lnTo>
                    <a:pt x="313" y="1282"/>
                  </a:lnTo>
                  <a:lnTo>
                    <a:pt x="427" y="842"/>
                  </a:lnTo>
                  <a:lnTo>
                    <a:pt x="558" y="412"/>
                  </a:lnTo>
                  <a:lnTo>
                    <a:pt x="632" y="203"/>
                  </a:lnTo>
                  <a:lnTo>
                    <a:pt x="714"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26" name="Freeform 5426"/>
            <p:cNvSpPr>
              <a:spLocks/>
            </p:cNvSpPr>
            <p:nvPr/>
          </p:nvSpPr>
          <p:spPr bwMode="auto">
            <a:xfrm>
              <a:off x="1514" y="880"/>
              <a:ext cx="85" cy="299"/>
            </a:xfrm>
            <a:custGeom>
              <a:avLst/>
              <a:gdLst>
                <a:gd name="T0" fmla="*/ 714 w 851"/>
                <a:gd name="T1" fmla="*/ 0 h 2988"/>
                <a:gd name="T2" fmla="*/ 751 w 851"/>
                <a:gd name="T3" fmla="*/ 35 h 2988"/>
                <a:gd name="T4" fmla="*/ 783 w 851"/>
                <a:gd name="T5" fmla="*/ 83 h 2988"/>
                <a:gd name="T6" fmla="*/ 808 w 851"/>
                <a:gd name="T7" fmla="*/ 143 h 2988"/>
                <a:gd name="T8" fmla="*/ 827 w 851"/>
                <a:gd name="T9" fmla="*/ 215 h 2988"/>
                <a:gd name="T10" fmla="*/ 840 w 851"/>
                <a:gd name="T11" fmla="*/ 298 h 2988"/>
                <a:gd name="T12" fmla="*/ 848 w 851"/>
                <a:gd name="T13" fmla="*/ 390 h 2988"/>
                <a:gd name="T14" fmla="*/ 851 w 851"/>
                <a:gd name="T15" fmla="*/ 490 h 2988"/>
                <a:gd name="T16" fmla="*/ 850 w 851"/>
                <a:gd name="T17" fmla="*/ 598 h 2988"/>
                <a:gd name="T18" fmla="*/ 832 w 851"/>
                <a:gd name="T19" fmla="*/ 834 h 2988"/>
                <a:gd name="T20" fmla="*/ 798 w 851"/>
                <a:gd name="T21" fmla="*/ 1088 h 2988"/>
                <a:gd name="T22" fmla="*/ 750 w 851"/>
                <a:gd name="T23" fmla="*/ 1353 h 2988"/>
                <a:gd name="T24" fmla="*/ 689 w 851"/>
                <a:gd name="T25" fmla="*/ 1623 h 2988"/>
                <a:gd name="T26" fmla="*/ 618 w 851"/>
                <a:gd name="T27" fmla="*/ 1888 h 2988"/>
                <a:gd name="T28" fmla="*/ 538 w 851"/>
                <a:gd name="T29" fmla="*/ 2141 h 2988"/>
                <a:gd name="T30" fmla="*/ 452 w 851"/>
                <a:gd name="T31" fmla="*/ 2376 h 2988"/>
                <a:gd name="T32" fmla="*/ 363 w 851"/>
                <a:gd name="T33" fmla="*/ 2583 h 2988"/>
                <a:gd name="T34" fmla="*/ 270 w 851"/>
                <a:gd name="T35" fmla="*/ 2755 h 2988"/>
                <a:gd name="T36" fmla="*/ 224 w 851"/>
                <a:gd name="T37" fmla="*/ 2826 h 2988"/>
                <a:gd name="T38" fmla="*/ 178 w 851"/>
                <a:gd name="T39" fmla="*/ 2885 h 2988"/>
                <a:gd name="T40" fmla="*/ 132 w 851"/>
                <a:gd name="T41" fmla="*/ 2932 h 2988"/>
                <a:gd name="T42" fmla="*/ 87 w 851"/>
                <a:gd name="T43" fmla="*/ 2965 h 2988"/>
                <a:gd name="T44" fmla="*/ 43 w 851"/>
                <a:gd name="T45" fmla="*/ 2984 h 2988"/>
                <a:gd name="T46" fmla="*/ 0 w 851"/>
                <a:gd name="T47" fmla="*/ 2988 h 2988"/>
                <a:gd name="T48" fmla="*/ 17 w 851"/>
                <a:gd name="T49" fmla="*/ 2803 h 2988"/>
                <a:gd name="T50" fmla="*/ 36 w 851"/>
                <a:gd name="T51" fmla="*/ 2632 h 2988"/>
                <a:gd name="T52" fmla="*/ 59 w 851"/>
                <a:gd name="T53" fmla="*/ 2472 h 2988"/>
                <a:gd name="T54" fmla="*/ 84 w 851"/>
                <a:gd name="T55" fmla="*/ 2318 h 2988"/>
                <a:gd name="T56" fmla="*/ 142 w 851"/>
                <a:gd name="T57" fmla="*/ 2024 h 2988"/>
                <a:gd name="T58" fmla="*/ 210 w 851"/>
                <a:gd name="T59" fmla="*/ 1723 h 2988"/>
                <a:gd name="T60" fmla="*/ 313 w 851"/>
                <a:gd name="T61" fmla="*/ 1282 h 2988"/>
                <a:gd name="T62" fmla="*/ 427 w 851"/>
                <a:gd name="T63" fmla="*/ 842 h 2988"/>
                <a:gd name="T64" fmla="*/ 558 w 851"/>
                <a:gd name="T65" fmla="*/ 412 h 2988"/>
                <a:gd name="T66" fmla="*/ 632 w 851"/>
                <a:gd name="T67" fmla="*/ 203 h 2988"/>
                <a:gd name="T68" fmla="*/ 714 w 851"/>
                <a:gd name="T69" fmla="*/ 0 h 298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51"/>
                <a:gd name="T106" fmla="*/ 0 h 2988"/>
                <a:gd name="T107" fmla="*/ 851 w 851"/>
                <a:gd name="T108" fmla="*/ 2988 h 298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51" h="2988">
                  <a:moveTo>
                    <a:pt x="714" y="0"/>
                  </a:moveTo>
                  <a:lnTo>
                    <a:pt x="751" y="35"/>
                  </a:lnTo>
                  <a:lnTo>
                    <a:pt x="783" y="83"/>
                  </a:lnTo>
                  <a:lnTo>
                    <a:pt x="808" y="143"/>
                  </a:lnTo>
                  <a:lnTo>
                    <a:pt x="827" y="215"/>
                  </a:lnTo>
                  <a:lnTo>
                    <a:pt x="840" y="298"/>
                  </a:lnTo>
                  <a:lnTo>
                    <a:pt x="848" y="390"/>
                  </a:lnTo>
                  <a:lnTo>
                    <a:pt x="851" y="490"/>
                  </a:lnTo>
                  <a:lnTo>
                    <a:pt x="850" y="598"/>
                  </a:lnTo>
                  <a:lnTo>
                    <a:pt x="832" y="834"/>
                  </a:lnTo>
                  <a:lnTo>
                    <a:pt x="798" y="1088"/>
                  </a:lnTo>
                  <a:lnTo>
                    <a:pt x="750" y="1353"/>
                  </a:lnTo>
                  <a:lnTo>
                    <a:pt x="689" y="1623"/>
                  </a:lnTo>
                  <a:lnTo>
                    <a:pt x="618" y="1888"/>
                  </a:lnTo>
                  <a:lnTo>
                    <a:pt x="538" y="2141"/>
                  </a:lnTo>
                  <a:lnTo>
                    <a:pt x="452" y="2376"/>
                  </a:lnTo>
                  <a:lnTo>
                    <a:pt x="363" y="2583"/>
                  </a:lnTo>
                  <a:lnTo>
                    <a:pt x="270" y="2755"/>
                  </a:lnTo>
                  <a:lnTo>
                    <a:pt x="224" y="2826"/>
                  </a:lnTo>
                  <a:lnTo>
                    <a:pt x="178" y="2885"/>
                  </a:lnTo>
                  <a:lnTo>
                    <a:pt x="132" y="2932"/>
                  </a:lnTo>
                  <a:lnTo>
                    <a:pt x="87" y="2965"/>
                  </a:lnTo>
                  <a:lnTo>
                    <a:pt x="43" y="2984"/>
                  </a:lnTo>
                  <a:lnTo>
                    <a:pt x="0" y="2988"/>
                  </a:lnTo>
                  <a:lnTo>
                    <a:pt x="17" y="2803"/>
                  </a:lnTo>
                  <a:lnTo>
                    <a:pt x="36" y="2632"/>
                  </a:lnTo>
                  <a:lnTo>
                    <a:pt x="59" y="2472"/>
                  </a:lnTo>
                  <a:lnTo>
                    <a:pt x="84" y="2318"/>
                  </a:lnTo>
                  <a:lnTo>
                    <a:pt x="142" y="2024"/>
                  </a:lnTo>
                  <a:lnTo>
                    <a:pt x="210" y="1723"/>
                  </a:lnTo>
                  <a:lnTo>
                    <a:pt x="313" y="1282"/>
                  </a:lnTo>
                  <a:lnTo>
                    <a:pt x="427" y="842"/>
                  </a:lnTo>
                  <a:lnTo>
                    <a:pt x="558" y="412"/>
                  </a:lnTo>
                  <a:lnTo>
                    <a:pt x="632" y="203"/>
                  </a:lnTo>
                  <a:lnTo>
                    <a:pt x="714" y="0"/>
                  </a:lnTo>
                </a:path>
              </a:pathLst>
            </a:cu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27" name="Freeform 5427"/>
            <p:cNvSpPr>
              <a:spLocks/>
            </p:cNvSpPr>
            <p:nvPr/>
          </p:nvSpPr>
          <p:spPr bwMode="auto">
            <a:xfrm>
              <a:off x="1522" y="945"/>
              <a:ext cx="53" cy="176"/>
            </a:xfrm>
            <a:custGeom>
              <a:avLst/>
              <a:gdLst>
                <a:gd name="T0" fmla="*/ 418 w 530"/>
                <a:gd name="T1" fmla="*/ 0 h 1760"/>
                <a:gd name="T2" fmla="*/ 469 w 530"/>
                <a:gd name="T3" fmla="*/ 140 h 1760"/>
                <a:gd name="T4" fmla="*/ 504 w 530"/>
                <a:gd name="T5" fmla="*/ 267 h 1760"/>
                <a:gd name="T6" fmla="*/ 523 w 530"/>
                <a:gd name="T7" fmla="*/ 387 h 1760"/>
                <a:gd name="T8" fmla="*/ 530 w 530"/>
                <a:gd name="T9" fmla="*/ 499 h 1760"/>
                <a:gd name="T10" fmla="*/ 524 w 530"/>
                <a:gd name="T11" fmla="*/ 607 h 1760"/>
                <a:gd name="T12" fmla="*/ 511 w 530"/>
                <a:gd name="T13" fmla="*/ 714 h 1760"/>
                <a:gd name="T14" fmla="*/ 466 w 530"/>
                <a:gd name="T15" fmla="*/ 933 h 1760"/>
                <a:gd name="T16" fmla="*/ 435 w 530"/>
                <a:gd name="T17" fmla="*/ 1045 h 1760"/>
                <a:gd name="T18" fmla="*/ 397 w 530"/>
                <a:gd name="T19" fmla="*/ 1153 h 1760"/>
                <a:gd name="T20" fmla="*/ 298 w 530"/>
                <a:gd name="T21" fmla="*/ 1358 h 1760"/>
                <a:gd name="T22" fmla="*/ 166 w 530"/>
                <a:gd name="T23" fmla="*/ 1558 h 1760"/>
                <a:gd name="T24" fmla="*/ 88 w 530"/>
                <a:gd name="T25" fmla="*/ 1658 h 1760"/>
                <a:gd name="T26" fmla="*/ 0 w 530"/>
                <a:gd name="T27" fmla="*/ 1760 h 1760"/>
                <a:gd name="T28" fmla="*/ 5 w 530"/>
                <a:gd name="T29" fmla="*/ 1690 h 1760"/>
                <a:gd name="T30" fmla="*/ 15 w 530"/>
                <a:gd name="T31" fmla="*/ 1606 h 1760"/>
                <a:gd name="T32" fmla="*/ 30 w 530"/>
                <a:gd name="T33" fmla="*/ 1511 h 1760"/>
                <a:gd name="T34" fmla="*/ 48 w 530"/>
                <a:gd name="T35" fmla="*/ 1408 h 1760"/>
                <a:gd name="T36" fmla="*/ 93 w 530"/>
                <a:gd name="T37" fmla="*/ 1179 h 1760"/>
                <a:gd name="T38" fmla="*/ 148 w 530"/>
                <a:gd name="T39" fmla="*/ 931 h 1760"/>
                <a:gd name="T40" fmla="*/ 211 w 530"/>
                <a:gd name="T41" fmla="*/ 676 h 1760"/>
                <a:gd name="T42" fmla="*/ 280 w 530"/>
                <a:gd name="T43" fmla="*/ 428 h 1760"/>
                <a:gd name="T44" fmla="*/ 349 w 530"/>
                <a:gd name="T45" fmla="*/ 198 h 1760"/>
                <a:gd name="T46" fmla="*/ 418 w 530"/>
                <a:gd name="T47" fmla="*/ 0 h 176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30"/>
                <a:gd name="T73" fmla="*/ 0 h 1760"/>
                <a:gd name="T74" fmla="*/ 530 w 530"/>
                <a:gd name="T75" fmla="*/ 1760 h 176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30" h="1760">
                  <a:moveTo>
                    <a:pt x="418" y="0"/>
                  </a:moveTo>
                  <a:lnTo>
                    <a:pt x="469" y="140"/>
                  </a:lnTo>
                  <a:lnTo>
                    <a:pt x="504" y="267"/>
                  </a:lnTo>
                  <a:lnTo>
                    <a:pt x="523" y="387"/>
                  </a:lnTo>
                  <a:lnTo>
                    <a:pt x="530" y="499"/>
                  </a:lnTo>
                  <a:lnTo>
                    <a:pt x="524" y="607"/>
                  </a:lnTo>
                  <a:lnTo>
                    <a:pt x="511" y="714"/>
                  </a:lnTo>
                  <a:lnTo>
                    <a:pt x="466" y="933"/>
                  </a:lnTo>
                  <a:lnTo>
                    <a:pt x="435" y="1045"/>
                  </a:lnTo>
                  <a:lnTo>
                    <a:pt x="397" y="1153"/>
                  </a:lnTo>
                  <a:lnTo>
                    <a:pt x="298" y="1358"/>
                  </a:lnTo>
                  <a:lnTo>
                    <a:pt x="166" y="1558"/>
                  </a:lnTo>
                  <a:lnTo>
                    <a:pt x="88" y="1658"/>
                  </a:lnTo>
                  <a:lnTo>
                    <a:pt x="0" y="1760"/>
                  </a:lnTo>
                  <a:lnTo>
                    <a:pt x="5" y="1690"/>
                  </a:lnTo>
                  <a:lnTo>
                    <a:pt x="15" y="1606"/>
                  </a:lnTo>
                  <a:lnTo>
                    <a:pt x="30" y="1511"/>
                  </a:lnTo>
                  <a:lnTo>
                    <a:pt x="48" y="1408"/>
                  </a:lnTo>
                  <a:lnTo>
                    <a:pt x="93" y="1179"/>
                  </a:lnTo>
                  <a:lnTo>
                    <a:pt x="148" y="931"/>
                  </a:lnTo>
                  <a:lnTo>
                    <a:pt x="211" y="676"/>
                  </a:lnTo>
                  <a:lnTo>
                    <a:pt x="280" y="428"/>
                  </a:lnTo>
                  <a:lnTo>
                    <a:pt x="349" y="198"/>
                  </a:lnTo>
                  <a:lnTo>
                    <a:pt x="418"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28" name="Freeform 5428"/>
            <p:cNvSpPr>
              <a:spLocks/>
            </p:cNvSpPr>
            <p:nvPr/>
          </p:nvSpPr>
          <p:spPr bwMode="auto">
            <a:xfrm>
              <a:off x="1522" y="945"/>
              <a:ext cx="53" cy="176"/>
            </a:xfrm>
            <a:custGeom>
              <a:avLst/>
              <a:gdLst>
                <a:gd name="T0" fmla="*/ 418 w 530"/>
                <a:gd name="T1" fmla="*/ 0 h 1760"/>
                <a:gd name="T2" fmla="*/ 469 w 530"/>
                <a:gd name="T3" fmla="*/ 140 h 1760"/>
                <a:gd name="T4" fmla="*/ 504 w 530"/>
                <a:gd name="T5" fmla="*/ 267 h 1760"/>
                <a:gd name="T6" fmla="*/ 523 w 530"/>
                <a:gd name="T7" fmla="*/ 387 h 1760"/>
                <a:gd name="T8" fmla="*/ 530 w 530"/>
                <a:gd name="T9" fmla="*/ 499 h 1760"/>
                <a:gd name="T10" fmla="*/ 524 w 530"/>
                <a:gd name="T11" fmla="*/ 607 h 1760"/>
                <a:gd name="T12" fmla="*/ 511 w 530"/>
                <a:gd name="T13" fmla="*/ 714 h 1760"/>
                <a:gd name="T14" fmla="*/ 466 w 530"/>
                <a:gd name="T15" fmla="*/ 933 h 1760"/>
                <a:gd name="T16" fmla="*/ 435 w 530"/>
                <a:gd name="T17" fmla="*/ 1045 h 1760"/>
                <a:gd name="T18" fmla="*/ 397 w 530"/>
                <a:gd name="T19" fmla="*/ 1153 h 1760"/>
                <a:gd name="T20" fmla="*/ 298 w 530"/>
                <a:gd name="T21" fmla="*/ 1358 h 1760"/>
                <a:gd name="T22" fmla="*/ 166 w 530"/>
                <a:gd name="T23" fmla="*/ 1558 h 1760"/>
                <a:gd name="T24" fmla="*/ 88 w 530"/>
                <a:gd name="T25" fmla="*/ 1658 h 1760"/>
                <a:gd name="T26" fmla="*/ 0 w 530"/>
                <a:gd name="T27" fmla="*/ 1760 h 1760"/>
                <a:gd name="T28" fmla="*/ 5 w 530"/>
                <a:gd name="T29" fmla="*/ 1690 h 1760"/>
                <a:gd name="T30" fmla="*/ 15 w 530"/>
                <a:gd name="T31" fmla="*/ 1606 h 1760"/>
                <a:gd name="T32" fmla="*/ 30 w 530"/>
                <a:gd name="T33" fmla="*/ 1511 h 1760"/>
                <a:gd name="T34" fmla="*/ 48 w 530"/>
                <a:gd name="T35" fmla="*/ 1408 h 1760"/>
                <a:gd name="T36" fmla="*/ 93 w 530"/>
                <a:gd name="T37" fmla="*/ 1179 h 1760"/>
                <a:gd name="T38" fmla="*/ 148 w 530"/>
                <a:gd name="T39" fmla="*/ 931 h 1760"/>
                <a:gd name="T40" fmla="*/ 211 w 530"/>
                <a:gd name="T41" fmla="*/ 676 h 1760"/>
                <a:gd name="T42" fmla="*/ 280 w 530"/>
                <a:gd name="T43" fmla="*/ 428 h 1760"/>
                <a:gd name="T44" fmla="*/ 349 w 530"/>
                <a:gd name="T45" fmla="*/ 198 h 1760"/>
                <a:gd name="T46" fmla="*/ 418 w 530"/>
                <a:gd name="T47" fmla="*/ 0 h 176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30"/>
                <a:gd name="T73" fmla="*/ 0 h 1760"/>
                <a:gd name="T74" fmla="*/ 530 w 530"/>
                <a:gd name="T75" fmla="*/ 1760 h 176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30" h="1760">
                  <a:moveTo>
                    <a:pt x="418" y="0"/>
                  </a:moveTo>
                  <a:lnTo>
                    <a:pt x="469" y="140"/>
                  </a:lnTo>
                  <a:lnTo>
                    <a:pt x="504" y="267"/>
                  </a:lnTo>
                  <a:lnTo>
                    <a:pt x="523" y="387"/>
                  </a:lnTo>
                  <a:lnTo>
                    <a:pt x="530" y="499"/>
                  </a:lnTo>
                  <a:lnTo>
                    <a:pt x="524" y="607"/>
                  </a:lnTo>
                  <a:lnTo>
                    <a:pt x="511" y="714"/>
                  </a:lnTo>
                  <a:lnTo>
                    <a:pt x="466" y="933"/>
                  </a:lnTo>
                  <a:lnTo>
                    <a:pt x="435" y="1045"/>
                  </a:lnTo>
                  <a:lnTo>
                    <a:pt x="397" y="1153"/>
                  </a:lnTo>
                  <a:lnTo>
                    <a:pt x="298" y="1358"/>
                  </a:lnTo>
                  <a:lnTo>
                    <a:pt x="166" y="1558"/>
                  </a:lnTo>
                  <a:lnTo>
                    <a:pt x="88" y="1658"/>
                  </a:lnTo>
                  <a:lnTo>
                    <a:pt x="0" y="1760"/>
                  </a:lnTo>
                  <a:lnTo>
                    <a:pt x="5" y="1690"/>
                  </a:lnTo>
                  <a:lnTo>
                    <a:pt x="15" y="1606"/>
                  </a:lnTo>
                  <a:lnTo>
                    <a:pt x="30" y="1511"/>
                  </a:lnTo>
                  <a:lnTo>
                    <a:pt x="48" y="1408"/>
                  </a:lnTo>
                  <a:lnTo>
                    <a:pt x="93" y="1179"/>
                  </a:lnTo>
                  <a:lnTo>
                    <a:pt x="148" y="931"/>
                  </a:lnTo>
                  <a:lnTo>
                    <a:pt x="211" y="676"/>
                  </a:lnTo>
                  <a:lnTo>
                    <a:pt x="280" y="428"/>
                  </a:lnTo>
                  <a:lnTo>
                    <a:pt x="349" y="198"/>
                  </a:lnTo>
                  <a:lnTo>
                    <a:pt x="418" y="0"/>
                  </a:lnTo>
                </a:path>
              </a:pathLst>
            </a:cu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29" name="Freeform 5429"/>
            <p:cNvSpPr>
              <a:spLocks/>
            </p:cNvSpPr>
            <p:nvPr/>
          </p:nvSpPr>
          <p:spPr bwMode="auto">
            <a:xfrm>
              <a:off x="105" y="608"/>
              <a:ext cx="138" cy="509"/>
            </a:xfrm>
            <a:custGeom>
              <a:avLst/>
              <a:gdLst>
                <a:gd name="T0" fmla="*/ 910 w 1375"/>
                <a:gd name="T1" fmla="*/ 0 h 5098"/>
                <a:gd name="T2" fmla="*/ 912 w 1375"/>
                <a:gd name="T3" fmla="*/ 86 h 5098"/>
                <a:gd name="T4" fmla="*/ 916 w 1375"/>
                <a:gd name="T5" fmla="*/ 185 h 5098"/>
                <a:gd name="T6" fmla="*/ 921 w 1375"/>
                <a:gd name="T7" fmla="*/ 295 h 5098"/>
                <a:gd name="T8" fmla="*/ 927 w 1375"/>
                <a:gd name="T9" fmla="*/ 417 h 5098"/>
                <a:gd name="T10" fmla="*/ 944 w 1375"/>
                <a:gd name="T11" fmla="*/ 689 h 5098"/>
                <a:gd name="T12" fmla="*/ 963 w 1375"/>
                <a:gd name="T13" fmla="*/ 994 h 5098"/>
                <a:gd name="T14" fmla="*/ 988 w 1375"/>
                <a:gd name="T15" fmla="*/ 1329 h 5098"/>
                <a:gd name="T16" fmla="*/ 1014 w 1375"/>
                <a:gd name="T17" fmla="*/ 1685 h 5098"/>
                <a:gd name="T18" fmla="*/ 1045 w 1375"/>
                <a:gd name="T19" fmla="*/ 2057 h 5098"/>
                <a:gd name="T20" fmla="*/ 1077 w 1375"/>
                <a:gd name="T21" fmla="*/ 2438 h 5098"/>
                <a:gd name="T22" fmla="*/ 1148 w 1375"/>
                <a:gd name="T23" fmla="*/ 3205 h 5098"/>
                <a:gd name="T24" fmla="*/ 1186 w 1375"/>
                <a:gd name="T25" fmla="*/ 3577 h 5098"/>
                <a:gd name="T26" fmla="*/ 1223 w 1375"/>
                <a:gd name="T27" fmla="*/ 3935 h 5098"/>
                <a:gd name="T28" fmla="*/ 1262 w 1375"/>
                <a:gd name="T29" fmla="*/ 4272 h 5098"/>
                <a:gd name="T30" fmla="*/ 1300 w 1375"/>
                <a:gd name="T31" fmla="*/ 4581 h 5098"/>
                <a:gd name="T32" fmla="*/ 1338 w 1375"/>
                <a:gd name="T33" fmla="*/ 4857 h 5098"/>
                <a:gd name="T34" fmla="*/ 1375 w 1375"/>
                <a:gd name="T35" fmla="*/ 5093 h 5098"/>
                <a:gd name="T36" fmla="*/ 1308 w 1375"/>
                <a:gd name="T37" fmla="*/ 5098 h 5098"/>
                <a:gd name="T38" fmla="*/ 1234 w 1375"/>
                <a:gd name="T39" fmla="*/ 5081 h 5098"/>
                <a:gd name="T40" fmla="*/ 1158 w 1375"/>
                <a:gd name="T41" fmla="*/ 5044 h 5098"/>
                <a:gd name="T42" fmla="*/ 1077 w 1375"/>
                <a:gd name="T43" fmla="*/ 4988 h 5098"/>
                <a:gd name="T44" fmla="*/ 994 w 1375"/>
                <a:gd name="T45" fmla="*/ 4915 h 5098"/>
                <a:gd name="T46" fmla="*/ 908 w 1375"/>
                <a:gd name="T47" fmla="*/ 4824 h 5098"/>
                <a:gd name="T48" fmla="*/ 821 w 1375"/>
                <a:gd name="T49" fmla="*/ 4718 h 5098"/>
                <a:gd name="T50" fmla="*/ 736 w 1375"/>
                <a:gd name="T51" fmla="*/ 4597 h 5098"/>
                <a:gd name="T52" fmla="*/ 650 w 1375"/>
                <a:gd name="T53" fmla="*/ 4461 h 5098"/>
                <a:gd name="T54" fmla="*/ 565 w 1375"/>
                <a:gd name="T55" fmla="*/ 4313 h 5098"/>
                <a:gd name="T56" fmla="*/ 483 w 1375"/>
                <a:gd name="T57" fmla="*/ 4154 h 5098"/>
                <a:gd name="T58" fmla="*/ 406 w 1375"/>
                <a:gd name="T59" fmla="*/ 3983 h 5098"/>
                <a:gd name="T60" fmla="*/ 331 w 1375"/>
                <a:gd name="T61" fmla="*/ 3804 h 5098"/>
                <a:gd name="T62" fmla="*/ 263 w 1375"/>
                <a:gd name="T63" fmla="*/ 3616 h 5098"/>
                <a:gd name="T64" fmla="*/ 201 w 1375"/>
                <a:gd name="T65" fmla="*/ 3421 h 5098"/>
                <a:gd name="T66" fmla="*/ 145 w 1375"/>
                <a:gd name="T67" fmla="*/ 3219 h 5098"/>
                <a:gd name="T68" fmla="*/ 97 w 1375"/>
                <a:gd name="T69" fmla="*/ 3012 h 5098"/>
                <a:gd name="T70" fmla="*/ 57 w 1375"/>
                <a:gd name="T71" fmla="*/ 2800 h 5098"/>
                <a:gd name="T72" fmla="*/ 27 w 1375"/>
                <a:gd name="T73" fmla="*/ 2586 h 5098"/>
                <a:gd name="T74" fmla="*/ 8 w 1375"/>
                <a:gd name="T75" fmla="*/ 2370 h 5098"/>
                <a:gd name="T76" fmla="*/ 0 w 1375"/>
                <a:gd name="T77" fmla="*/ 2152 h 5098"/>
                <a:gd name="T78" fmla="*/ 5 w 1375"/>
                <a:gd name="T79" fmla="*/ 1935 h 5098"/>
                <a:gd name="T80" fmla="*/ 21 w 1375"/>
                <a:gd name="T81" fmla="*/ 1720 h 5098"/>
                <a:gd name="T82" fmla="*/ 53 w 1375"/>
                <a:gd name="T83" fmla="*/ 1505 h 5098"/>
                <a:gd name="T84" fmla="*/ 99 w 1375"/>
                <a:gd name="T85" fmla="*/ 1294 h 5098"/>
                <a:gd name="T86" fmla="*/ 161 w 1375"/>
                <a:gd name="T87" fmla="*/ 1088 h 5098"/>
                <a:gd name="T88" fmla="*/ 239 w 1375"/>
                <a:gd name="T89" fmla="*/ 887 h 5098"/>
                <a:gd name="T90" fmla="*/ 334 w 1375"/>
                <a:gd name="T91" fmla="*/ 692 h 5098"/>
                <a:gd name="T92" fmla="*/ 449 w 1375"/>
                <a:gd name="T93" fmla="*/ 505 h 5098"/>
                <a:gd name="T94" fmla="*/ 582 w 1375"/>
                <a:gd name="T95" fmla="*/ 327 h 5098"/>
                <a:gd name="T96" fmla="*/ 736 w 1375"/>
                <a:gd name="T97" fmla="*/ 158 h 5098"/>
                <a:gd name="T98" fmla="*/ 910 w 1375"/>
                <a:gd name="T99" fmla="*/ 0 h 509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375"/>
                <a:gd name="T151" fmla="*/ 0 h 5098"/>
                <a:gd name="T152" fmla="*/ 1375 w 1375"/>
                <a:gd name="T153" fmla="*/ 5098 h 509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375" h="5098">
                  <a:moveTo>
                    <a:pt x="910" y="0"/>
                  </a:moveTo>
                  <a:lnTo>
                    <a:pt x="912" y="86"/>
                  </a:lnTo>
                  <a:lnTo>
                    <a:pt x="916" y="185"/>
                  </a:lnTo>
                  <a:lnTo>
                    <a:pt x="921" y="295"/>
                  </a:lnTo>
                  <a:lnTo>
                    <a:pt x="927" y="417"/>
                  </a:lnTo>
                  <a:lnTo>
                    <a:pt x="944" y="689"/>
                  </a:lnTo>
                  <a:lnTo>
                    <a:pt x="963" y="994"/>
                  </a:lnTo>
                  <a:lnTo>
                    <a:pt x="988" y="1329"/>
                  </a:lnTo>
                  <a:lnTo>
                    <a:pt x="1014" y="1685"/>
                  </a:lnTo>
                  <a:lnTo>
                    <a:pt x="1045" y="2057"/>
                  </a:lnTo>
                  <a:lnTo>
                    <a:pt x="1077" y="2438"/>
                  </a:lnTo>
                  <a:lnTo>
                    <a:pt x="1148" y="3205"/>
                  </a:lnTo>
                  <a:lnTo>
                    <a:pt x="1186" y="3577"/>
                  </a:lnTo>
                  <a:lnTo>
                    <a:pt x="1223" y="3935"/>
                  </a:lnTo>
                  <a:lnTo>
                    <a:pt x="1262" y="4272"/>
                  </a:lnTo>
                  <a:lnTo>
                    <a:pt x="1300" y="4581"/>
                  </a:lnTo>
                  <a:lnTo>
                    <a:pt x="1338" y="4857"/>
                  </a:lnTo>
                  <a:lnTo>
                    <a:pt x="1375" y="5093"/>
                  </a:lnTo>
                  <a:lnTo>
                    <a:pt x="1308" y="5098"/>
                  </a:lnTo>
                  <a:lnTo>
                    <a:pt x="1234" y="5081"/>
                  </a:lnTo>
                  <a:lnTo>
                    <a:pt x="1158" y="5044"/>
                  </a:lnTo>
                  <a:lnTo>
                    <a:pt x="1077" y="4988"/>
                  </a:lnTo>
                  <a:lnTo>
                    <a:pt x="994" y="4915"/>
                  </a:lnTo>
                  <a:lnTo>
                    <a:pt x="908" y="4824"/>
                  </a:lnTo>
                  <a:lnTo>
                    <a:pt x="821" y="4718"/>
                  </a:lnTo>
                  <a:lnTo>
                    <a:pt x="736" y="4597"/>
                  </a:lnTo>
                  <a:lnTo>
                    <a:pt x="650" y="4461"/>
                  </a:lnTo>
                  <a:lnTo>
                    <a:pt x="565" y="4313"/>
                  </a:lnTo>
                  <a:lnTo>
                    <a:pt x="483" y="4154"/>
                  </a:lnTo>
                  <a:lnTo>
                    <a:pt x="406" y="3983"/>
                  </a:lnTo>
                  <a:lnTo>
                    <a:pt x="331" y="3804"/>
                  </a:lnTo>
                  <a:lnTo>
                    <a:pt x="263" y="3616"/>
                  </a:lnTo>
                  <a:lnTo>
                    <a:pt x="201" y="3421"/>
                  </a:lnTo>
                  <a:lnTo>
                    <a:pt x="145" y="3219"/>
                  </a:lnTo>
                  <a:lnTo>
                    <a:pt x="97" y="3012"/>
                  </a:lnTo>
                  <a:lnTo>
                    <a:pt x="57" y="2800"/>
                  </a:lnTo>
                  <a:lnTo>
                    <a:pt x="27" y="2586"/>
                  </a:lnTo>
                  <a:lnTo>
                    <a:pt x="8" y="2370"/>
                  </a:lnTo>
                  <a:lnTo>
                    <a:pt x="0" y="2152"/>
                  </a:lnTo>
                  <a:lnTo>
                    <a:pt x="5" y="1935"/>
                  </a:lnTo>
                  <a:lnTo>
                    <a:pt x="21" y="1720"/>
                  </a:lnTo>
                  <a:lnTo>
                    <a:pt x="53" y="1505"/>
                  </a:lnTo>
                  <a:lnTo>
                    <a:pt x="99" y="1294"/>
                  </a:lnTo>
                  <a:lnTo>
                    <a:pt x="161" y="1088"/>
                  </a:lnTo>
                  <a:lnTo>
                    <a:pt x="239" y="887"/>
                  </a:lnTo>
                  <a:lnTo>
                    <a:pt x="334" y="692"/>
                  </a:lnTo>
                  <a:lnTo>
                    <a:pt x="449" y="505"/>
                  </a:lnTo>
                  <a:lnTo>
                    <a:pt x="582" y="327"/>
                  </a:lnTo>
                  <a:lnTo>
                    <a:pt x="736" y="158"/>
                  </a:lnTo>
                  <a:lnTo>
                    <a:pt x="910" y="0"/>
                  </a:lnTo>
                  <a:close/>
                </a:path>
              </a:pathLst>
            </a:custGeom>
            <a:solidFill>
              <a:srgbClr val="C1FFF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30" name="Freeform 5430"/>
            <p:cNvSpPr>
              <a:spLocks/>
            </p:cNvSpPr>
            <p:nvPr/>
          </p:nvSpPr>
          <p:spPr bwMode="auto">
            <a:xfrm>
              <a:off x="112" y="623"/>
              <a:ext cx="125" cy="477"/>
            </a:xfrm>
            <a:custGeom>
              <a:avLst/>
              <a:gdLst>
                <a:gd name="T0" fmla="*/ 1250 w 1250"/>
                <a:gd name="T1" fmla="*/ 4769 h 4774"/>
                <a:gd name="T2" fmla="*/ 1205 w 1250"/>
                <a:gd name="T3" fmla="*/ 4548 h 4774"/>
                <a:gd name="T4" fmla="*/ 1161 w 1250"/>
                <a:gd name="T5" fmla="*/ 4294 h 4774"/>
                <a:gd name="T6" fmla="*/ 1120 w 1250"/>
                <a:gd name="T7" fmla="*/ 4011 h 4774"/>
                <a:gd name="T8" fmla="*/ 1079 w 1250"/>
                <a:gd name="T9" fmla="*/ 3706 h 4774"/>
                <a:gd name="T10" fmla="*/ 1040 w 1250"/>
                <a:gd name="T11" fmla="*/ 3382 h 4774"/>
                <a:gd name="T12" fmla="*/ 1003 w 1250"/>
                <a:gd name="T13" fmla="*/ 3045 h 4774"/>
                <a:gd name="T14" fmla="*/ 938 w 1250"/>
                <a:gd name="T15" fmla="*/ 2350 h 4774"/>
                <a:gd name="T16" fmla="*/ 886 w 1250"/>
                <a:gd name="T17" fmla="*/ 1659 h 4774"/>
                <a:gd name="T18" fmla="*/ 866 w 1250"/>
                <a:gd name="T19" fmla="*/ 1327 h 4774"/>
                <a:gd name="T20" fmla="*/ 849 w 1250"/>
                <a:gd name="T21" fmla="*/ 1012 h 4774"/>
                <a:gd name="T22" fmla="*/ 837 w 1250"/>
                <a:gd name="T23" fmla="*/ 716 h 4774"/>
                <a:gd name="T24" fmla="*/ 829 w 1250"/>
                <a:gd name="T25" fmla="*/ 445 h 4774"/>
                <a:gd name="T26" fmla="*/ 827 w 1250"/>
                <a:gd name="T27" fmla="*/ 206 h 4774"/>
                <a:gd name="T28" fmla="*/ 830 w 1250"/>
                <a:gd name="T29" fmla="*/ 0 h 4774"/>
                <a:gd name="T30" fmla="*/ 670 w 1250"/>
                <a:gd name="T31" fmla="*/ 162 h 4774"/>
                <a:gd name="T32" fmla="*/ 530 w 1250"/>
                <a:gd name="T33" fmla="*/ 332 h 4774"/>
                <a:gd name="T34" fmla="*/ 408 w 1250"/>
                <a:gd name="T35" fmla="*/ 510 h 4774"/>
                <a:gd name="T36" fmla="*/ 304 w 1250"/>
                <a:gd name="T37" fmla="*/ 694 h 4774"/>
                <a:gd name="T38" fmla="*/ 217 w 1250"/>
                <a:gd name="T39" fmla="*/ 884 h 4774"/>
                <a:gd name="T40" fmla="*/ 145 w 1250"/>
                <a:gd name="T41" fmla="*/ 1078 h 4774"/>
                <a:gd name="T42" fmla="*/ 89 w 1250"/>
                <a:gd name="T43" fmla="*/ 1276 h 4774"/>
                <a:gd name="T44" fmla="*/ 47 w 1250"/>
                <a:gd name="T45" fmla="*/ 1477 h 4774"/>
                <a:gd name="T46" fmla="*/ 20 w 1250"/>
                <a:gd name="T47" fmla="*/ 1680 h 4774"/>
                <a:gd name="T48" fmla="*/ 3 w 1250"/>
                <a:gd name="T49" fmla="*/ 1883 h 4774"/>
                <a:gd name="T50" fmla="*/ 0 w 1250"/>
                <a:gd name="T51" fmla="*/ 2087 h 4774"/>
                <a:gd name="T52" fmla="*/ 8 w 1250"/>
                <a:gd name="T53" fmla="*/ 2290 h 4774"/>
                <a:gd name="T54" fmla="*/ 26 w 1250"/>
                <a:gd name="T55" fmla="*/ 2491 h 4774"/>
                <a:gd name="T56" fmla="*/ 53 w 1250"/>
                <a:gd name="T57" fmla="*/ 2690 h 4774"/>
                <a:gd name="T58" fmla="*/ 90 w 1250"/>
                <a:gd name="T59" fmla="*/ 2885 h 4774"/>
                <a:gd name="T60" fmla="*/ 134 w 1250"/>
                <a:gd name="T61" fmla="*/ 3075 h 4774"/>
                <a:gd name="T62" fmla="*/ 185 w 1250"/>
                <a:gd name="T63" fmla="*/ 3261 h 4774"/>
                <a:gd name="T64" fmla="*/ 242 w 1250"/>
                <a:gd name="T65" fmla="*/ 3439 h 4774"/>
                <a:gd name="T66" fmla="*/ 305 w 1250"/>
                <a:gd name="T67" fmla="*/ 3611 h 4774"/>
                <a:gd name="T68" fmla="*/ 373 w 1250"/>
                <a:gd name="T69" fmla="*/ 3775 h 4774"/>
                <a:gd name="T70" fmla="*/ 444 w 1250"/>
                <a:gd name="T71" fmla="*/ 3929 h 4774"/>
                <a:gd name="T72" fmla="*/ 519 w 1250"/>
                <a:gd name="T73" fmla="*/ 4073 h 4774"/>
                <a:gd name="T74" fmla="*/ 595 w 1250"/>
                <a:gd name="T75" fmla="*/ 4207 h 4774"/>
                <a:gd name="T76" fmla="*/ 673 w 1250"/>
                <a:gd name="T77" fmla="*/ 4329 h 4774"/>
                <a:gd name="T78" fmla="*/ 751 w 1250"/>
                <a:gd name="T79" fmla="*/ 4438 h 4774"/>
                <a:gd name="T80" fmla="*/ 830 w 1250"/>
                <a:gd name="T81" fmla="*/ 4533 h 4774"/>
                <a:gd name="T82" fmla="*/ 907 w 1250"/>
                <a:gd name="T83" fmla="*/ 4614 h 4774"/>
                <a:gd name="T84" fmla="*/ 983 w 1250"/>
                <a:gd name="T85" fmla="*/ 4679 h 4774"/>
                <a:gd name="T86" fmla="*/ 1055 w 1250"/>
                <a:gd name="T87" fmla="*/ 4729 h 4774"/>
                <a:gd name="T88" fmla="*/ 1126 w 1250"/>
                <a:gd name="T89" fmla="*/ 4761 h 4774"/>
                <a:gd name="T90" fmla="*/ 1190 w 1250"/>
                <a:gd name="T91" fmla="*/ 4774 h 4774"/>
                <a:gd name="T92" fmla="*/ 1250 w 1250"/>
                <a:gd name="T93" fmla="*/ 4769 h 477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50"/>
                <a:gd name="T142" fmla="*/ 0 h 4774"/>
                <a:gd name="T143" fmla="*/ 1250 w 1250"/>
                <a:gd name="T144" fmla="*/ 4774 h 477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50" h="4774">
                  <a:moveTo>
                    <a:pt x="1250" y="4769"/>
                  </a:moveTo>
                  <a:lnTo>
                    <a:pt x="1205" y="4548"/>
                  </a:lnTo>
                  <a:lnTo>
                    <a:pt x="1161" y="4294"/>
                  </a:lnTo>
                  <a:lnTo>
                    <a:pt x="1120" y="4011"/>
                  </a:lnTo>
                  <a:lnTo>
                    <a:pt x="1079" y="3706"/>
                  </a:lnTo>
                  <a:lnTo>
                    <a:pt x="1040" y="3382"/>
                  </a:lnTo>
                  <a:lnTo>
                    <a:pt x="1003" y="3045"/>
                  </a:lnTo>
                  <a:lnTo>
                    <a:pt x="938" y="2350"/>
                  </a:lnTo>
                  <a:lnTo>
                    <a:pt x="886" y="1659"/>
                  </a:lnTo>
                  <a:lnTo>
                    <a:pt x="866" y="1327"/>
                  </a:lnTo>
                  <a:lnTo>
                    <a:pt x="849" y="1012"/>
                  </a:lnTo>
                  <a:lnTo>
                    <a:pt x="837" y="716"/>
                  </a:lnTo>
                  <a:lnTo>
                    <a:pt x="829" y="445"/>
                  </a:lnTo>
                  <a:lnTo>
                    <a:pt x="827" y="206"/>
                  </a:lnTo>
                  <a:lnTo>
                    <a:pt x="830" y="0"/>
                  </a:lnTo>
                  <a:lnTo>
                    <a:pt x="670" y="162"/>
                  </a:lnTo>
                  <a:lnTo>
                    <a:pt x="530" y="332"/>
                  </a:lnTo>
                  <a:lnTo>
                    <a:pt x="408" y="510"/>
                  </a:lnTo>
                  <a:lnTo>
                    <a:pt x="304" y="694"/>
                  </a:lnTo>
                  <a:lnTo>
                    <a:pt x="217" y="884"/>
                  </a:lnTo>
                  <a:lnTo>
                    <a:pt x="145" y="1078"/>
                  </a:lnTo>
                  <a:lnTo>
                    <a:pt x="89" y="1276"/>
                  </a:lnTo>
                  <a:lnTo>
                    <a:pt x="47" y="1477"/>
                  </a:lnTo>
                  <a:lnTo>
                    <a:pt x="20" y="1680"/>
                  </a:lnTo>
                  <a:lnTo>
                    <a:pt x="3" y="1883"/>
                  </a:lnTo>
                  <a:lnTo>
                    <a:pt x="0" y="2087"/>
                  </a:lnTo>
                  <a:lnTo>
                    <a:pt x="8" y="2290"/>
                  </a:lnTo>
                  <a:lnTo>
                    <a:pt x="26" y="2491"/>
                  </a:lnTo>
                  <a:lnTo>
                    <a:pt x="53" y="2690"/>
                  </a:lnTo>
                  <a:lnTo>
                    <a:pt x="90" y="2885"/>
                  </a:lnTo>
                  <a:lnTo>
                    <a:pt x="134" y="3075"/>
                  </a:lnTo>
                  <a:lnTo>
                    <a:pt x="185" y="3261"/>
                  </a:lnTo>
                  <a:lnTo>
                    <a:pt x="242" y="3439"/>
                  </a:lnTo>
                  <a:lnTo>
                    <a:pt x="305" y="3611"/>
                  </a:lnTo>
                  <a:lnTo>
                    <a:pt x="373" y="3775"/>
                  </a:lnTo>
                  <a:lnTo>
                    <a:pt x="444" y="3929"/>
                  </a:lnTo>
                  <a:lnTo>
                    <a:pt x="519" y="4073"/>
                  </a:lnTo>
                  <a:lnTo>
                    <a:pt x="595" y="4207"/>
                  </a:lnTo>
                  <a:lnTo>
                    <a:pt x="673" y="4329"/>
                  </a:lnTo>
                  <a:lnTo>
                    <a:pt x="751" y="4438"/>
                  </a:lnTo>
                  <a:lnTo>
                    <a:pt x="830" y="4533"/>
                  </a:lnTo>
                  <a:lnTo>
                    <a:pt x="907" y="4614"/>
                  </a:lnTo>
                  <a:lnTo>
                    <a:pt x="983" y="4679"/>
                  </a:lnTo>
                  <a:lnTo>
                    <a:pt x="1055" y="4729"/>
                  </a:lnTo>
                  <a:lnTo>
                    <a:pt x="1126" y="4761"/>
                  </a:lnTo>
                  <a:lnTo>
                    <a:pt x="1190" y="4774"/>
                  </a:lnTo>
                  <a:lnTo>
                    <a:pt x="1250" y="4769"/>
                  </a:lnTo>
                  <a:close/>
                </a:path>
              </a:pathLst>
            </a:custGeom>
            <a:solidFill>
              <a:srgbClr val="D1FFF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31" name="Freeform 5431"/>
            <p:cNvSpPr>
              <a:spLocks/>
            </p:cNvSpPr>
            <p:nvPr/>
          </p:nvSpPr>
          <p:spPr bwMode="auto">
            <a:xfrm>
              <a:off x="119" y="638"/>
              <a:ext cx="113" cy="446"/>
            </a:xfrm>
            <a:custGeom>
              <a:avLst/>
              <a:gdLst>
                <a:gd name="T0" fmla="*/ 1125 w 1125"/>
                <a:gd name="T1" fmla="*/ 4446 h 4452"/>
                <a:gd name="T2" fmla="*/ 1072 w 1125"/>
                <a:gd name="T3" fmla="*/ 4239 h 4452"/>
                <a:gd name="T4" fmla="*/ 1022 w 1125"/>
                <a:gd name="T5" fmla="*/ 4006 h 4452"/>
                <a:gd name="T6" fmla="*/ 976 w 1125"/>
                <a:gd name="T7" fmla="*/ 3752 h 4452"/>
                <a:gd name="T8" fmla="*/ 933 w 1125"/>
                <a:gd name="T9" fmla="*/ 3477 h 4452"/>
                <a:gd name="T10" fmla="*/ 894 w 1125"/>
                <a:gd name="T11" fmla="*/ 3188 h 4452"/>
                <a:gd name="T12" fmla="*/ 858 w 1125"/>
                <a:gd name="T13" fmla="*/ 2886 h 4452"/>
                <a:gd name="T14" fmla="*/ 799 w 1125"/>
                <a:gd name="T15" fmla="*/ 2263 h 4452"/>
                <a:gd name="T16" fmla="*/ 757 w 1125"/>
                <a:gd name="T17" fmla="*/ 1634 h 4452"/>
                <a:gd name="T18" fmla="*/ 743 w 1125"/>
                <a:gd name="T19" fmla="*/ 1327 h 4452"/>
                <a:gd name="T20" fmla="*/ 733 w 1125"/>
                <a:gd name="T21" fmla="*/ 1029 h 4452"/>
                <a:gd name="T22" fmla="*/ 729 w 1125"/>
                <a:gd name="T23" fmla="*/ 743 h 4452"/>
                <a:gd name="T24" fmla="*/ 730 w 1125"/>
                <a:gd name="T25" fmla="*/ 475 h 4452"/>
                <a:gd name="T26" fmla="*/ 736 w 1125"/>
                <a:gd name="T27" fmla="*/ 226 h 4452"/>
                <a:gd name="T28" fmla="*/ 748 w 1125"/>
                <a:gd name="T29" fmla="*/ 0 h 4452"/>
                <a:gd name="T30" fmla="*/ 604 w 1125"/>
                <a:gd name="T31" fmla="*/ 167 h 4452"/>
                <a:gd name="T32" fmla="*/ 476 w 1125"/>
                <a:gd name="T33" fmla="*/ 338 h 4452"/>
                <a:gd name="T34" fmla="*/ 366 w 1125"/>
                <a:gd name="T35" fmla="*/ 515 h 4452"/>
                <a:gd name="T36" fmla="*/ 272 w 1125"/>
                <a:gd name="T37" fmla="*/ 696 h 4452"/>
                <a:gd name="T38" fmla="*/ 194 w 1125"/>
                <a:gd name="T39" fmla="*/ 881 h 4452"/>
                <a:gd name="T40" fmla="*/ 129 w 1125"/>
                <a:gd name="T41" fmla="*/ 1069 h 4452"/>
                <a:gd name="T42" fmla="*/ 78 w 1125"/>
                <a:gd name="T43" fmla="*/ 1258 h 4452"/>
                <a:gd name="T44" fmla="*/ 40 w 1125"/>
                <a:gd name="T45" fmla="*/ 1450 h 4452"/>
                <a:gd name="T46" fmla="*/ 16 w 1125"/>
                <a:gd name="T47" fmla="*/ 1640 h 4452"/>
                <a:gd name="T48" fmla="*/ 2 w 1125"/>
                <a:gd name="T49" fmla="*/ 1832 h 4452"/>
                <a:gd name="T50" fmla="*/ 0 w 1125"/>
                <a:gd name="T51" fmla="*/ 2023 h 4452"/>
                <a:gd name="T52" fmla="*/ 7 w 1125"/>
                <a:gd name="T53" fmla="*/ 2211 h 4452"/>
                <a:gd name="T54" fmla="*/ 23 w 1125"/>
                <a:gd name="T55" fmla="*/ 2398 h 4452"/>
                <a:gd name="T56" fmla="*/ 49 w 1125"/>
                <a:gd name="T57" fmla="*/ 2580 h 4452"/>
                <a:gd name="T58" fmla="*/ 81 w 1125"/>
                <a:gd name="T59" fmla="*/ 2759 h 4452"/>
                <a:gd name="T60" fmla="*/ 122 w 1125"/>
                <a:gd name="T61" fmla="*/ 2933 h 4452"/>
                <a:gd name="T62" fmla="*/ 168 w 1125"/>
                <a:gd name="T63" fmla="*/ 3102 h 4452"/>
                <a:gd name="T64" fmla="*/ 220 w 1125"/>
                <a:gd name="T65" fmla="*/ 3264 h 4452"/>
                <a:gd name="T66" fmla="*/ 277 w 1125"/>
                <a:gd name="T67" fmla="*/ 3419 h 4452"/>
                <a:gd name="T68" fmla="*/ 338 w 1125"/>
                <a:gd name="T69" fmla="*/ 3567 h 4452"/>
                <a:gd name="T70" fmla="*/ 403 w 1125"/>
                <a:gd name="T71" fmla="*/ 3706 h 4452"/>
                <a:gd name="T72" fmla="*/ 470 w 1125"/>
                <a:gd name="T73" fmla="*/ 3834 h 4452"/>
                <a:gd name="T74" fmla="*/ 539 w 1125"/>
                <a:gd name="T75" fmla="*/ 3954 h 4452"/>
                <a:gd name="T76" fmla="*/ 610 w 1125"/>
                <a:gd name="T77" fmla="*/ 4062 h 4452"/>
                <a:gd name="T78" fmla="*/ 680 w 1125"/>
                <a:gd name="T79" fmla="*/ 4159 h 4452"/>
                <a:gd name="T80" fmla="*/ 751 w 1125"/>
                <a:gd name="T81" fmla="*/ 4244 h 4452"/>
                <a:gd name="T82" fmla="*/ 820 w 1125"/>
                <a:gd name="T83" fmla="*/ 4314 h 4452"/>
                <a:gd name="T84" fmla="*/ 888 w 1125"/>
                <a:gd name="T85" fmla="*/ 4371 h 4452"/>
                <a:gd name="T86" fmla="*/ 953 w 1125"/>
                <a:gd name="T87" fmla="*/ 4414 h 4452"/>
                <a:gd name="T88" fmla="*/ 1015 w 1125"/>
                <a:gd name="T89" fmla="*/ 4441 h 4452"/>
                <a:gd name="T90" fmla="*/ 1072 w 1125"/>
                <a:gd name="T91" fmla="*/ 4452 h 4452"/>
                <a:gd name="T92" fmla="*/ 1125 w 1125"/>
                <a:gd name="T93" fmla="*/ 4446 h 445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25"/>
                <a:gd name="T142" fmla="*/ 0 h 4452"/>
                <a:gd name="T143" fmla="*/ 1125 w 1125"/>
                <a:gd name="T144" fmla="*/ 4452 h 445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25" h="4452">
                  <a:moveTo>
                    <a:pt x="1125" y="4446"/>
                  </a:moveTo>
                  <a:lnTo>
                    <a:pt x="1072" y="4239"/>
                  </a:lnTo>
                  <a:lnTo>
                    <a:pt x="1022" y="4006"/>
                  </a:lnTo>
                  <a:lnTo>
                    <a:pt x="976" y="3752"/>
                  </a:lnTo>
                  <a:lnTo>
                    <a:pt x="933" y="3477"/>
                  </a:lnTo>
                  <a:lnTo>
                    <a:pt x="894" y="3188"/>
                  </a:lnTo>
                  <a:lnTo>
                    <a:pt x="858" y="2886"/>
                  </a:lnTo>
                  <a:lnTo>
                    <a:pt x="799" y="2263"/>
                  </a:lnTo>
                  <a:lnTo>
                    <a:pt x="757" y="1634"/>
                  </a:lnTo>
                  <a:lnTo>
                    <a:pt x="743" y="1327"/>
                  </a:lnTo>
                  <a:lnTo>
                    <a:pt x="733" y="1029"/>
                  </a:lnTo>
                  <a:lnTo>
                    <a:pt x="729" y="743"/>
                  </a:lnTo>
                  <a:lnTo>
                    <a:pt x="730" y="475"/>
                  </a:lnTo>
                  <a:lnTo>
                    <a:pt x="736" y="226"/>
                  </a:lnTo>
                  <a:lnTo>
                    <a:pt x="748" y="0"/>
                  </a:lnTo>
                  <a:lnTo>
                    <a:pt x="604" y="167"/>
                  </a:lnTo>
                  <a:lnTo>
                    <a:pt x="476" y="338"/>
                  </a:lnTo>
                  <a:lnTo>
                    <a:pt x="366" y="515"/>
                  </a:lnTo>
                  <a:lnTo>
                    <a:pt x="272" y="696"/>
                  </a:lnTo>
                  <a:lnTo>
                    <a:pt x="194" y="881"/>
                  </a:lnTo>
                  <a:lnTo>
                    <a:pt x="129" y="1069"/>
                  </a:lnTo>
                  <a:lnTo>
                    <a:pt x="78" y="1258"/>
                  </a:lnTo>
                  <a:lnTo>
                    <a:pt x="40" y="1450"/>
                  </a:lnTo>
                  <a:lnTo>
                    <a:pt x="16" y="1640"/>
                  </a:lnTo>
                  <a:lnTo>
                    <a:pt x="2" y="1832"/>
                  </a:lnTo>
                  <a:lnTo>
                    <a:pt x="0" y="2023"/>
                  </a:lnTo>
                  <a:lnTo>
                    <a:pt x="7" y="2211"/>
                  </a:lnTo>
                  <a:lnTo>
                    <a:pt x="23" y="2398"/>
                  </a:lnTo>
                  <a:lnTo>
                    <a:pt x="49" y="2580"/>
                  </a:lnTo>
                  <a:lnTo>
                    <a:pt x="81" y="2759"/>
                  </a:lnTo>
                  <a:lnTo>
                    <a:pt x="122" y="2933"/>
                  </a:lnTo>
                  <a:lnTo>
                    <a:pt x="168" y="3102"/>
                  </a:lnTo>
                  <a:lnTo>
                    <a:pt x="220" y="3264"/>
                  </a:lnTo>
                  <a:lnTo>
                    <a:pt x="277" y="3419"/>
                  </a:lnTo>
                  <a:lnTo>
                    <a:pt x="338" y="3567"/>
                  </a:lnTo>
                  <a:lnTo>
                    <a:pt x="403" y="3706"/>
                  </a:lnTo>
                  <a:lnTo>
                    <a:pt x="470" y="3834"/>
                  </a:lnTo>
                  <a:lnTo>
                    <a:pt x="539" y="3954"/>
                  </a:lnTo>
                  <a:lnTo>
                    <a:pt x="610" y="4062"/>
                  </a:lnTo>
                  <a:lnTo>
                    <a:pt x="680" y="4159"/>
                  </a:lnTo>
                  <a:lnTo>
                    <a:pt x="751" y="4244"/>
                  </a:lnTo>
                  <a:lnTo>
                    <a:pt x="820" y="4314"/>
                  </a:lnTo>
                  <a:lnTo>
                    <a:pt x="888" y="4371"/>
                  </a:lnTo>
                  <a:lnTo>
                    <a:pt x="953" y="4414"/>
                  </a:lnTo>
                  <a:lnTo>
                    <a:pt x="1015" y="4441"/>
                  </a:lnTo>
                  <a:lnTo>
                    <a:pt x="1072" y="4452"/>
                  </a:lnTo>
                  <a:lnTo>
                    <a:pt x="1125" y="4446"/>
                  </a:lnTo>
                  <a:close/>
                </a:path>
              </a:pathLst>
            </a:custGeom>
            <a:solidFill>
              <a:srgbClr val="E0FFF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32" name="Freeform 5432"/>
            <p:cNvSpPr>
              <a:spLocks/>
            </p:cNvSpPr>
            <p:nvPr/>
          </p:nvSpPr>
          <p:spPr bwMode="auto">
            <a:xfrm>
              <a:off x="126" y="654"/>
              <a:ext cx="101" cy="413"/>
            </a:xfrm>
            <a:custGeom>
              <a:avLst/>
              <a:gdLst>
                <a:gd name="T0" fmla="*/ 1002 w 1002"/>
                <a:gd name="T1" fmla="*/ 4120 h 4127"/>
                <a:gd name="T2" fmla="*/ 941 w 1002"/>
                <a:gd name="T3" fmla="*/ 3928 h 4127"/>
                <a:gd name="T4" fmla="*/ 885 w 1002"/>
                <a:gd name="T5" fmla="*/ 3717 h 4127"/>
                <a:gd name="T6" fmla="*/ 835 w 1002"/>
                <a:gd name="T7" fmla="*/ 3490 h 4127"/>
                <a:gd name="T8" fmla="*/ 789 w 1002"/>
                <a:gd name="T9" fmla="*/ 3247 h 4127"/>
                <a:gd name="T10" fmla="*/ 749 w 1002"/>
                <a:gd name="T11" fmla="*/ 2992 h 4127"/>
                <a:gd name="T12" fmla="*/ 714 w 1002"/>
                <a:gd name="T13" fmla="*/ 2726 h 4127"/>
                <a:gd name="T14" fmla="*/ 685 w 1002"/>
                <a:gd name="T15" fmla="*/ 2453 h 4127"/>
                <a:gd name="T16" fmla="*/ 660 w 1002"/>
                <a:gd name="T17" fmla="*/ 2174 h 4127"/>
                <a:gd name="T18" fmla="*/ 629 w 1002"/>
                <a:gd name="T19" fmla="*/ 1608 h 4127"/>
                <a:gd name="T20" fmla="*/ 619 w 1002"/>
                <a:gd name="T21" fmla="*/ 1045 h 4127"/>
                <a:gd name="T22" fmla="*/ 623 w 1002"/>
                <a:gd name="T23" fmla="*/ 770 h 4127"/>
                <a:gd name="T24" fmla="*/ 633 w 1002"/>
                <a:gd name="T25" fmla="*/ 503 h 4127"/>
                <a:gd name="T26" fmla="*/ 647 w 1002"/>
                <a:gd name="T27" fmla="*/ 246 h 4127"/>
                <a:gd name="T28" fmla="*/ 668 w 1002"/>
                <a:gd name="T29" fmla="*/ 0 h 4127"/>
                <a:gd name="T30" fmla="*/ 539 w 1002"/>
                <a:gd name="T31" fmla="*/ 169 h 4127"/>
                <a:gd name="T32" fmla="*/ 425 w 1002"/>
                <a:gd name="T33" fmla="*/ 342 h 4127"/>
                <a:gd name="T34" fmla="*/ 327 w 1002"/>
                <a:gd name="T35" fmla="*/ 518 h 4127"/>
                <a:gd name="T36" fmla="*/ 242 w 1002"/>
                <a:gd name="T37" fmla="*/ 697 h 4127"/>
                <a:gd name="T38" fmla="*/ 171 w 1002"/>
                <a:gd name="T39" fmla="*/ 876 h 4127"/>
                <a:gd name="T40" fmla="*/ 114 w 1002"/>
                <a:gd name="T41" fmla="*/ 1057 h 4127"/>
                <a:gd name="T42" fmla="*/ 69 w 1002"/>
                <a:gd name="T43" fmla="*/ 1238 h 4127"/>
                <a:gd name="T44" fmla="*/ 37 w 1002"/>
                <a:gd name="T45" fmla="*/ 1419 h 4127"/>
                <a:gd name="T46" fmla="*/ 14 w 1002"/>
                <a:gd name="T47" fmla="*/ 1600 h 4127"/>
                <a:gd name="T48" fmla="*/ 2 w 1002"/>
                <a:gd name="T49" fmla="*/ 1778 h 4127"/>
                <a:gd name="T50" fmla="*/ 0 w 1002"/>
                <a:gd name="T51" fmla="*/ 1956 h 4127"/>
                <a:gd name="T52" fmla="*/ 7 w 1002"/>
                <a:gd name="T53" fmla="*/ 2130 h 4127"/>
                <a:gd name="T54" fmla="*/ 23 w 1002"/>
                <a:gd name="T55" fmla="*/ 2301 h 4127"/>
                <a:gd name="T56" fmla="*/ 45 w 1002"/>
                <a:gd name="T57" fmla="*/ 2468 h 4127"/>
                <a:gd name="T58" fmla="*/ 76 w 1002"/>
                <a:gd name="T59" fmla="*/ 2631 h 4127"/>
                <a:gd name="T60" fmla="*/ 111 w 1002"/>
                <a:gd name="T61" fmla="*/ 2789 h 4127"/>
                <a:gd name="T62" fmla="*/ 153 w 1002"/>
                <a:gd name="T63" fmla="*/ 2941 h 4127"/>
                <a:gd name="T64" fmla="*/ 200 w 1002"/>
                <a:gd name="T65" fmla="*/ 3087 h 4127"/>
                <a:gd name="T66" fmla="*/ 306 w 1002"/>
                <a:gd name="T67" fmla="*/ 3357 h 4127"/>
                <a:gd name="T68" fmla="*/ 425 w 1002"/>
                <a:gd name="T69" fmla="*/ 3594 h 4127"/>
                <a:gd name="T70" fmla="*/ 549 w 1002"/>
                <a:gd name="T71" fmla="*/ 3794 h 4127"/>
                <a:gd name="T72" fmla="*/ 611 w 1002"/>
                <a:gd name="T73" fmla="*/ 3878 h 4127"/>
                <a:gd name="T74" fmla="*/ 674 w 1002"/>
                <a:gd name="T75" fmla="*/ 3951 h 4127"/>
                <a:gd name="T76" fmla="*/ 736 w 1002"/>
                <a:gd name="T77" fmla="*/ 4013 h 4127"/>
                <a:gd name="T78" fmla="*/ 795 w 1002"/>
                <a:gd name="T79" fmla="*/ 4061 h 4127"/>
                <a:gd name="T80" fmla="*/ 852 w 1002"/>
                <a:gd name="T81" fmla="*/ 4097 h 4127"/>
                <a:gd name="T82" fmla="*/ 906 w 1002"/>
                <a:gd name="T83" fmla="*/ 4119 h 4127"/>
                <a:gd name="T84" fmla="*/ 956 w 1002"/>
                <a:gd name="T85" fmla="*/ 4127 h 4127"/>
                <a:gd name="T86" fmla="*/ 1002 w 1002"/>
                <a:gd name="T87" fmla="*/ 4120 h 412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02"/>
                <a:gd name="T133" fmla="*/ 0 h 4127"/>
                <a:gd name="T134" fmla="*/ 1002 w 1002"/>
                <a:gd name="T135" fmla="*/ 4127 h 412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02" h="4127">
                  <a:moveTo>
                    <a:pt x="1002" y="4120"/>
                  </a:moveTo>
                  <a:lnTo>
                    <a:pt x="941" y="3928"/>
                  </a:lnTo>
                  <a:lnTo>
                    <a:pt x="885" y="3717"/>
                  </a:lnTo>
                  <a:lnTo>
                    <a:pt x="835" y="3490"/>
                  </a:lnTo>
                  <a:lnTo>
                    <a:pt x="789" y="3247"/>
                  </a:lnTo>
                  <a:lnTo>
                    <a:pt x="749" y="2992"/>
                  </a:lnTo>
                  <a:lnTo>
                    <a:pt x="714" y="2726"/>
                  </a:lnTo>
                  <a:lnTo>
                    <a:pt x="685" y="2453"/>
                  </a:lnTo>
                  <a:lnTo>
                    <a:pt x="660" y="2174"/>
                  </a:lnTo>
                  <a:lnTo>
                    <a:pt x="629" y="1608"/>
                  </a:lnTo>
                  <a:lnTo>
                    <a:pt x="619" y="1045"/>
                  </a:lnTo>
                  <a:lnTo>
                    <a:pt x="623" y="770"/>
                  </a:lnTo>
                  <a:lnTo>
                    <a:pt x="633" y="503"/>
                  </a:lnTo>
                  <a:lnTo>
                    <a:pt x="647" y="246"/>
                  </a:lnTo>
                  <a:lnTo>
                    <a:pt x="668" y="0"/>
                  </a:lnTo>
                  <a:lnTo>
                    <a:pt x="539" y="169"/>
                  </a:lnTo>
                  <a:lnTo>
                    <a:pt x="425" y="342"/>
                  </a:lnTo>
                  <a:lnTo>
                    <a:pt x="327" y="518"/>
                  </a:lnTo>
                  <a:lnTo>
                    <a:pt x="242" y="697"/>
                  </a:lnTo>
                  <a:lnTo>
                    <a:pt x="171" y="876"/>
                  </a:lnTo>
                  <a:lnTo>
                    <a:pt x="114" y="1057"/>
                  </a:lnTo>
                  <a:lnTo>
                    <a:pt x="69" y="1238"/>
                  </a:lnTo>
                  <a:lnTo>
                    <a:pt x="37" y="1419"/>
                  </a:lnTo>
                  <a:lnTo>
                    <a:pt x="14" y="1600"/>
                  </a:lnTo>
                  <a:lnTo>
                    <a:pt x="2" y="1778"/>
                  </a:lnTo>
                  <a:lnTo>
                    <a:pt x="0" y="1956"/>
                  </a:lnTo>
                  <a:lnTo>
                    <a:pt x="7" y="2130"/>
                  </a:lnTo>
                  <a:lnTo>
                    <a:pt x="23" y="2301"/>
                  </a:lnTo>
                  <a:lnTo>
                    <a:pt x="45" y="2468"/>
                  </a:lnTo>
                  <a:lnTo>
                    <a:pt x="76" y="2631"/>
                  </a:lnTo>
                  <a:lnTo>
                    <a:pt x="111" y="2789"/>
                  </a:lnTo>
                  <a:lnTo>
                    <a:pt x="153" y="2941"/>
                  </a:lnTo>
                  <a:lnTo>
                    <a:pt x="200" y="3087"/>
                  </a:lnTo>
                  <a:lnTo>
                    <a:pt x="306" y="3357"/>
                  </a:lnTo>
                  <a:lnTo>
                    <a:pt x="425" y="3594"/>
                  </a:lnTo>
                  <a:lnTo>
                    <a:pt x="549" y="3794"/>
                  </a:lnTo>
                  <a:lnTo>
                    <a:pt x="611" y="3878"/>
                  </a:lnTo>
                  <a:lnTo>
                    <a:pt x="674" y="3951"/>
                  </a:lnTo>
                  <a:lnTo>
                    <a:pt x="736" y="4013"/>
                  </a:lnTo>
                  <a:lnTo>
                    <a:pt x="795" y="4061"/>
                  </a:lnTo>
                  <a:lnTo>
                    <a:pt x="852" y="4097"/>
                  </a:lnTo>
                  <a:lnTo>
                    <a:pt x="906" y="4119"/>
                  </a:lnTo>
                  <a:lnTo>
                    <a:pt x="956" y="4127"/>
                  </a:lnTo>
                  <a:lnTo>
                    <a:pt x="1002" y="4120"/>
                  </a:lnTo>
                  <a:close/>
                </a:path>
              </a:pathLst>
            </a:custGeom>
            <a:solidFill>
              <a:srgbClr val="EFFFF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sp>
          <p:nvSpPr>
            <p:cNvPr id="5433" name="Freeform 5433"/>
            <p:cNvSpPr>
              <a:spLocks/>
            </p:cNvSpPr>
            <p:nvPr/>
          </p:nvSpPr>
          <p:spPr bwMode="auto">
            <a:xfrm>
              <a:off x="134" y="669"/>
              <a:ext cx="87" cy="381"/>
            </a:xfrm>
            <a:custGeom>
              <a:avLst/>
              <a:gdLst>
                <a:gd name="T0" fmla="*/ 587 w 878"/>
                <a:gd name="T1" fmla="*/ 0 h 3804"/>
                <a:gd name="T2" fmla="*/ 534 w 878"/>
                <a:gd name="T3" fmla="*/ 531 h 3804"/>
                <a:gd name="T4" fmla="*/ 505 w 878"/>
                <a:gd name="T5" fmla="*/ 1061 h 3804"/>
                <a:gd name="T6" fmla="*/ 500 w 878"/>
                <a:gd name="T7" fmla="*/ 1582 h 3804"/>
                <a:gd name="T8" fmla="*/ 508 w 878"/>
                <a:gd name="T9" fmla="*/ 1837 h 3804"/>
                <a:gd name="T10" fmla="*/ 522 w 878"/>
                <a:gd name="T11" fmla="*/ 2087 h 3804"/>
                <a:gd name="T12" fmla="*/ 542 w 878"/>
                <a:gd name="T13" fmla="*/ 2330 h 3804"/>
                <a:gd name="T14" fmla="*/ 570 w 878"/>
                <a:gd name="T15" fmla="*/ 2567 h 3804"/>
                <a:gd name="T16" fmla="*/ 604 w 878"/>
                <a:gd name="T17" fmla="*/ 2797 h 3804"/>
                <a:gd name="T18" fmla="*/ 644 w 878"/>
                <a:gd name="T19" fmla="*/ 3017 h 3804"/>
                <a:gd name="T20" fmla="*/ 692 w 878"/>
                <a:gd name="T21" fmla="*/ 3228 h 3804"/>
                <a:gd name="T22" fmla="*/ 746 w 878"/>
                <a:gd name="T23" fmla="*/ 3430 h 3804"/>
                <a:gd name="T24" fmla="*/ 809 w 878"/>
                <a:gd name="T25" fmla="*/ 3618 h 3804"/>
                <a:gd name="T26" fmla="*/ 878 w 878"/>
                <a:gd name="T27" fmla="*/ 3796 h 3804"/>
                <a:gd name="T28" fmla="*/ 839 w 878"/>
                <a:gd name="T29" fmla="*/ 3804 h 3804"/>
                <a:gd name="T30" fmla="*/ 796 w 878"/>
                <a:gd name="T31" fmla="*/ 3799 h 3804"/>
                <a:gd name="T32" fmla="*/ 750 w 878"/>
                <a:gd name="T33" fmla="*/ 3782 h 3804"/>
                <a:gd name="T34" fmla="*/ 700 w 878"/>
                <a:gd name="T35" fmla="*/ 3752 h 3804"/>
                <a:gd name="T36" fmla="*/ 649 w 878"/>
                <a:gd name="T37" fmla="*/ 3712 h 3804"/>
                <a:gd name="T38" fmla="*/ 595 w 878"/>
                <a:gd name="T39" fmla="*/ 3660 h 3804"/>
                <a:gd name="T40" fmla="*/ 486 w 878"/>
                <a:gd name="T41" fmla="*/ 3526 h 3804"/>
                <a:gd name="T42" fmla="*/ 377 w 878"/>
                <a:gd name="T43" fmla="*/ 3354 h 3804"/>
                <a:gd name="T44" fmla="*/ 273 w 878"/>
                <a:gd name="T45" fmla="*/ 3148 h 3804"/>
                <a:gd name="T46" fmla="*/ 179 w 878"/>
                <a:gd name="T47" fmla="*/ 2910 h 3804"/>
                <a:gd name="T48" fmla="*/ 100 w 878"/>
                <a:gd name="T49" fmla="*/ 2646 h 3804"/>
                <a:gd name="T50" fmla="*/ 41 w 878"/>
                <a:gd name="T51" fmla="*/ 2358 h 3804"/>
                <a:gd name="T52" fmla="*/ 21 w 878"/>
                <a:gd name="T53" fmla="*/ 2206 h 3804"/>
                <a:gd name="T54" fmla="*/ 7 w 878"/>
                <a:gd name="T55" fmla="*/ 2050 h 3804"/>
                <a:gd name="T56" fmla="*/ 0 w 878"/>
                <a:gd name="T57" fmla="*/ 1891 h 3804"/>
                <a:gd name="T58" fmla="*/ 2 w 878"/>
                <a:gd name="T59" fmla="*/ 1726 h 3804"/>
                <a:gd name="T60" fmla="*/ 12 w 878"/>
                <a:gd name="T61" fmla="*/ 1560 h 3804"/>
                <a:gd name="T62" fmla="*/ 31 w 878"/>
                <a:gd name="T63" fmla="*/ 1391 h 3804"/>
                <a:gd name="T64" fmla="*/ 60 w 878"/>
                <a:gd name="T65" fmla="*/ 1219 h 3804"/>
                <a:gd name="T66" fmla="*/ 99 w 878"/>
                <a:gd name="T67" fmla="*/ 1047 h 3804"/>
                <a:gd name="T68" fmla="*/ 149 w 878"/>
                <a:gd name="T69" fmla="*/ 872 h 3804"/>
                <a:gd name="T70" fmla="*/ 212 w 878"/>
                <a:gd name="T71" fmla="*/ 698 h 3804"/>
                <a:gd name="T72" fmla="*/ 285 w 878"/>
                <a:gd name="T73" fmla="*/ 522 h 3804"/>
                <a:gd name="T74" fmla="*/ 372 w 878"/>
                <a:gd name="T75" fmla="*/ 348 h 3804"/>
                <a:gd name="T76" fmla="*/ 473 w 878"/>
                <a:gd name="T77" fmla="*/ 173 h 3804"/>
                <a:gd name="T78" fmla="*/ 587 w 878"/>
                <a:gd name="T79" fmla="*/ 0 h 380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78"/>
                <a:gd name="T121" fmla="*/ 0 h 3804"/>
                <a:gd name="T122" fmla="*/ 878 w 878"/>
                <a:gd name="T123" fmla="*/ 3804 h 380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78" h="3804">
                  <a:moveTo>
                    <a:pt x="587" y="0"/>
                  </a:moveTo>
                  <a:lnTo>
                    <a:pt x="534" y="531"/>
                  </a:lnTo>
                  <a:lnTo>
                    <a:pt x="505" y="1061"/>
                  </a:lnTo>
                  <a:lnTo>
                    <a:pt x="500" y="1582"/>
                  </a:lnTo>
                  <a:lnTo>
                    <a:pt x="508" y="1837"/>
                  </a:lnTo>
                  <a:lnTo>
                    <a:pt x="522" y="2087"/>
                  </a:lnTo>
                  <a:lnTo>
                    <a:pt x="542" y="2330"/>
                  </a:lnTo>
                  <a:lnTo>
                    <a:pt x="570" y="2567"/>
                  </a:lnTo>
                  <a:lnTo>
                    <a:pt x="604" y="2797"/>
                  </a:lnTo>
                  <a:lnTo>
                    <a:pt x="644" y="3017"/>
                  </a:lnTo>
                  <a:lnTo>
                    <a:pt x="692" y="3228"/>
                  </a:lnTo>
                  <a:lnTo>
                    <a:pt x="746" y="3430"/>
                  </a:lnTo>
                  <a:lnTo>
                    <a:pt x="809" y="3618"/>
                  </a:lnTo>
                  <a:lnTo>
                    <a:pt x="878" y="3796"/>
                  </a:lnTo>
                  <a:lnTo>
                    <a:pt x="839" y="3804"/>
                  </a:lnTo>
                  <a:lnTo>
                    <a:pt x="796" y="3799"/>
                  </a:lnTo>
                  <a:lnTo>
                    <a:pt x="750" y="3782"/>
                  </a:lnTo>
                  <a:lnTo>
                    <a:pt x="700" y="3752"/>
                  </a:lnTo>
                  <a:lnTo>
                    <a:pt x="649" y="3712"/>
                  </a:lnTo>
                  <a:lnTo>
                    <a:pt x="595" y="3660"/>
                  </a:lnTo>
                  <a:lnTo>
                    <a:pt x="486" y="3526"/>
                  </a:lnTo>
                  <a:lnTo>
                    <a:pt x="377" y="3354"/>
                  </a:lnTo>
                  <a:lnTo>
                    <a:pt x="273" y="3148"/>
                  </a:lnTo>
                  <a:lnTo>
                    <a:pt x="179" y="2910"/>
                  </a:lnTo>
                  <a:lnTo>
                    <a:pt x="100" y="2646"/>
                  </a:lnTo>
                  <a:lnTo>
                    <a:pt x="41" y="2358"/>
                  </a:lnTo>
                  <a:lnTo>
                    <a:pt x="21" y="2206"/>
                  </a:lnTo>
                  <a:lnTo>
                    <a:pt x="7" y="2050"/>
                  </a:lnTo>
                  <a:lnTo>
                    <a:pt x="0" y="1891"/>
                  </a:lnTo>
                  <a:lnTo>
                    <a:pt x="2" y="1726"/>
                  </a:lnTo>
                  <a:lnTo>
                    <a:pt x="12" y="1560"/>
                  </a:lnTo>
                  <a:lnTo>
                    <a:pt x="31" y="1391"/>
                  </a:lnTo>
                  <a:lnTo>
                    <a:pt x="60" y="1219"/>
                  </a:lnTo>
                  <a:lnTo>
                    <a:pt x="99" y="1047"/>
                  </a:lnTo>
                  <a:lnTo>
                    <a:pt x="149" y="872"/>
                  </a:lnTo>
                  <a:lnTo>
                    <a:pt x="212" y="698"/>
                  </a:lnTo>
                  <a:lnTo>
                    <a:pt x="285" y="522"/>
                  </a:lnTo>
                  <a:lnTo>
                    <a:pt x="372" y="348"/>
                  </a:lnTo>
                  <a:lnTo>
                    <a:pt x="473" y="173"/>
                  </a:lnTo>
                  <a:lnTo>
                    <a:pt x="58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atin typeface="Arial" pitchFamily="34" charset="0"/>
                <a:cs typeface="Arial" pitchFamily="34" charset="0"/>
              </a:endParaRPr>
            </a:p>
          </p:txBody>
        </p:sp>
      </p:grpSp>
      <p:sp>
        <p:nvSpPr>
          <p:cNvPr id="59" name="TextBox 58"/>
          <p:cNvSpPr txBox="1"/>
          <p:nvPr/>
        </p:nvSpPr>
        <p:spPr>
          <a:xfrm>
            <a:off x="1631504" y="5356374"/>
            <a:ext cx="8964488" cy="1384995"/>
          </a:xfrm>
          <a:prstGeom prst="rect">
            <a:avLst/>
          </a:prstGeom>
          <a:noFill/>
        </p:spPr>
        <p:txBody>
          <a:bodyPr wrap="square" rtlCol="0">
            <a:spAutoFit/>
          </a:bodyPr>
          <a:lstStyle/>
          <a:p>
            <a:pPr algn="ctr"/>
            <a:r>
              <a:rPr lang="en-GB" sz="2800" b="1" dirty="0"/>
              <a:t>Stretch: </a:t>
            </a:r>
            <a:r>
              <a:rPr lang="en-GB" sz="2800" dirty="0"/>
              <a:t>As we get older the lens of our eye stiffens and the </a:t>
            </a:r>
            <a:r>
              <a:rPr lang="en-GB" sz="2800" dirty="0" err="1"/>
              <a:t>ciliary</a:t>
            </a:r>
            <a:r>
              <a:rPr lang="en-GB" sz="2800" dirty="0"/>
              <a:t> muscles can become weaker. Explain the effect this would have and suggest a way to solve it. </a:t>
            </a:r>
            <a:r>
              <a:rPr lang="en-GB" sz="2800" b="1" dirty="0"/>
              <a:t> </a:t>
            </a:r>
            <a:endParaRPr lang="en-GB" sz="2800" dirty="0"/>
          </a:p>
        </p:txBody>
      </p:sp>
      <p:sp>
        <p:nvSpPr>
          <p:cNvPr id="60" name="TextBox 59"/>
          <p:cNvSpPr txBox="1"/>
          <p:nvPr/>
        </p:nvSpPr>
        <p:spPr>
          <a:xfrm>
            <a:off x="1524000" y="551582"/>
            <a:ext cx="9144000" cy="1077218"/>
          </a:xfrm>
          <a:prstGeom prst="rect">
            <a:avLst/>
          </a:prstGeom>
          <a:noFill/>
        </p:spPr>
        <p:txBody>
          <a:bodyPr wrap="square" rtlCol="0">
            <a:spAutoFit/>
          </a:bodyPr>
          <a:lstStyle/>
          <a:p>
            <a:pPr algn="ctr"/>
            <a:r>
              <a:rPr lang="en-GB" sz="3200" dirty="0"/>
              <a:t>Use your knowledge of lenses and the eye to complete the eye ray diagrams worksheet.</a:t>
            </a:r>
          </a:p>
        </p:txBody>
      </p:sp>
      <p:pic>
        <p:nvPicPr>
          <p:cNvPr id="61" name="MS900074799[1].wav">
            <a:hlinkClick r:id="" action="ppaction://media"/>
          </p:cNvPr>
          <p:cNvPicPr>
            <a:picLocks noRot="1"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7302135" y="3320989"/>
            <a:ext cx="244475" cy="244475"/>
          </a:xfrm>
          <a:prstGeom prst="rect">
            <a:avLst/>
          </a:prstGeom>
        </p:spPr>
      </p:pic>
      <p:sp>
        <p:nvSpPr>
          <p:cNvPr id="62" name="Oval 61"/>
          <p:cNvSpPr/>
          <p:nvPr/>
        </p:nvSpPr>
        <p:spPr>
          <a:xfrm>
            <a:off x="6744072" y="2528900"/>
            <a:ext cx="2052228" cy="2052228"/>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Oval 62"/>
          <p:cNvSpPr/>
          <p:nvPr/>
        </p:nvSpPr>
        <p:spPr>
          <a:xfrm>
            <a:off x="6744072" y="2528900"/>
            <a:ext cx="2052228" cy="2052228"/>
          </a:xfrm>
          <a:prstGeom prst="ellipse">
            <a:avLst/>
          </a:prstGeom>
          <a:solidFill>
            <a:srgbClr val="3333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2060"/>
              </a:solidFill>
            </a:endParaRPr>
          </a:p>
        </p:txBody>
      </p:sp>
      <p:sp>
        <p:nvSpPr>
          <p:cNvPr id="64" name="TextBox 63"/>
          <p:cNvSpPr txBox="1"/>
          <p:nvPr/>
        </p:nvSpPr>
        <p:spPr>
          <a:xfrm>
            <a:off x="6981413" y="2024845"/>
            <a:ext cx="1577547" cy="461665"/>
          </a:xfrm>
          <a:prstGeom prst="rect">
            <a:avLst/>
          </a:prstGeom>
          <a:noFill/>
        </p:spPr>
        <p:txBody>
          <a:bodyPr wrap="none" rtlCol="0">
            <a:spAutoFit/>
          </a:bodyPr>
          <a:lstStyle/>
          <a:p>
            <a:pPr algn="ctr"/>
            <a:r>
              <a:rPr lang="en-GB" sz="2400" dirty="0"/>
              <a:t>15 minutes</a:t>
            </a:r>
          </a:p>
        </p:txBody>
      </p:sp>
      <p:sp>
        <p:nvSpPr>
          <p:cNvPr id="3" name="Slide Number Placeholder 2">
            <a:extLst>
              <a:ext uri="{FF2B5EF4-FFF2-40B4-BE49-F238E27FC236}">
                <a16:creationId xmlns:a16="http://schemas.microsoft.com/office/drawing/2014/main" id="{655BE73C-CB09-1345-A41A-209D4201796B}"/>
              </a:ext>
            </a:extLst>
          </p:cNvPr>
          <p:cNvSpPr>
            <a:spLocks noGrp="1"/>
          </p:cNvSpPr>
          <p:nvPr>
            <p:ph type="sldNum" sz="quarter" idx="12"/>
          </p:nvPr>
        </p:nvSpPr>
        <p:spPr/>
        <p:txBody>
          <a:bodyPr/>
          <a:lstStyle/>
          <a:p>
            <a:fld id="{25F4D205-A511-4D9F-BF18-0E193C9B365C}" type="slidenum">
              <a:rPr lang="en-GB" smtClean="0"/>
              <a:t>107</a:t>
            </a:fld>
            <a:endParaRPr lang="en-GB"/>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2"/>
                    </p:tgtEl>
                  </p:cond>
                </p:stCondLst>
                <p:endSync evt="end" delay="0">
                  <p:rtn val="all"/>
                </p:endSync>
                <p:childTnLst>
                  <p:par>
                    <p:cTn id="3" fill="hold">
                      <p:stCondLst>
                        <p:cond delay="0"/>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wheel(1)">
                                      <p:cBhvr>
                                        <p:cTn id="7" dur="900000"/>
                                        <p:tgtEl>
                                          <p:spTgt spid="63"/>
                                        </p:tgtEl>
                                      </p:cBhvr>
                                    </p:animEffect>
                                  </p:childTnLst>
                                </p:cTn>
                              </p:par>
                            </p:childTnLst>
                          </p:cTn>
                        </p:par>
                        <p:par>
                          <p:cTn id="8" fill="hold">
                            <p:stCondLst>
                              <p:cond delay="900000"/>
                            </p:stCondLst>
                            <p:childTnLst>
                              <p:par>
                                <p:cTn id="9" presetID="1" presetClass="mediacall" presetSubtype="0" fill="hold" nodeType="afterEffect">
                                  <p:stCondLst>
                                    <p:cond delay="0"/>
                                  </p:stCondLst>
                                  <p:childTnLst>
                                    <p:cmd type="call" cmd="playFrom(0.0)">
                                      <p:cBhvr>
                                        <p:cTn id="10" dur="2178" fill="hold"/>
                                        <p:tgtEl>
                                          <p:spTgt spid="61"/>
                                        </p:tgtEl>
                                      </p:cBhvr>
                                    </p:cmd>
                                  </p:childTnLst>
                                </p:cTn>
                              </p:par>
                            </p:childTnLst>
                          </p:cTn>
                        </p:par>
                      </p:childTnLst>
                    </p:cTn>
                  </p:par>
                </p:childTnLst>
              </p:cTn>
              <p:nextCondLst>
                <p:cond evt="onClick" delay="0">
                  <p:tgtEl>
                    <p:spTgt spid="62"/>
                  </p:tgtEl>
                </p:cond>
              </p:nextCondLst>
            </p:seq>
            <p:audio>
              <p:cMediaNode>
                <p:cTn id="11" fill="hold" display="0">
                  <p:stCondLst>
                    <p:cond delay="indefinite"/>
                  </p:stCondLst>
                  <p:endCondLst>
                    <p:cond evt="onNext" delay="0">
                      <p:tgtEl>
                        <p:sldTgt/>
                      </p:tgtEl>
                    </p:cond>
                    <p:cond evt="onPrev" delay="0">
                      <p:tgtEl>
                        <p:sldTgt/>
                      </p:tgtEl>
                    </p:cond>
                    <p:cond evt="onStopAudio" delay="0">
                      <p:tgtEl>
                        <p:sldTgt/>
                      </p:tgtEl>
                    </p:cond>
                  </p:endCondLst>
                </p:cTn>
                <p:tgtEl>
                  <p:spTgt spid="61"/>
                </p:tgtEl>
              </p:cMediaNode>
            </p:audio>
          </p:childTnLst>
        </p:cTn>
      </p:par>
    </p:tnLst>
    <p:bldLst>
      <p:bldP spid="63"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73D02-B46D-634B-2459-625F12B80551}"/>
              </a:ext>
            </a:extLst>
          </p:cNvPr>
          <p:cNvSpPr>
            <a:spLocks noGrp="1"/>
          </p:cNvSpPr>
          <p:nvPr>
            <p:ph type="title"/>
          </p:nvPr>
        </p:nvSpPr>
        <p:spPr>
          <a:xfrm>
            <a:off x="1036685" y="1152145"/>
            <a:ext cx="3794760" cy="1373342"/>
          </a:xfrm>
        </p:spPr>
        <p:txBody>
          <a:bodyPr vert="horz" lIns="91440" tIns="45720" rIns="91440" bIns="45720" rtlCol="0" anchor="b">
            <a:normAutofit fontScale="90000"/>
          </a:bodyPr>
          <a:lstStyle/>
          <a:p>
            <a:r>
              <a:rPr lang="en-US" sz="5600" kern="1200" dirty="0">
                <a:solidFill>
                  <a:schemeClr val="tx1"/>
                </a:solidFill>
                <a:latin typeface="+mj-lt"/>
                <a:ea typeface="+mj-ea"/>
                <a:cs typeface="+mj-cs"/>
              </a:rPr>
              <a:t>Exit Pass</a:t>
            </a:r>
            <a:br>
              <a:rPr lang="en-US" sz="5600" kern="1200" dirty="0">
                <a:solidFill>
                  <a:schemeClr val="tx1"/>
                </a:solidFill>
                <a:latin typeface="+mj-lt"/>
                <a:ea typeface="+mj-ea"/>
                <a:cs typeface="+mj-cs"/>
              </a:rPr>
            </a:br>
            <a:endParaRPr lang="en-US" sz="5600" kern="1200" dirty="0">
              <a:solidFill>
                <a:schemeClr val="tx1"/>
              </a:solidFill>
              <a:latin typeface="+mj-lt"/>
              <a:ea typeface="+mj-ea"/>
              <a:cs typeface="+mj-cs"/>
            </a:endParaRPr>
          </a:p>
        </p:txBody>
      </p:sp>
      <p:sp>
        <p:nvSpPr>
          <p:cNvPr id="4" name="Slide Number Placeholder 3">
            <a:extLst>
              <a:ext uri="{FF2B5EF4-FFF2-40B4-BE49-F238E27FC236}">
                <a16:creationId xmlns:a16="http://schemas.microsoft.com/office/drawing/2014/main" id="{95D380E0-1CA4-4A28-D823-25D35F845C99}"/>
              </a:ext>
            </a:extLst>
          </p:cNvPr>
          <p:cNvSpPr>
            <a:spLocks noGrp="1"/>
          </p:cNvSpPr>
          <p:nvPr>
            <p:ph type="sldNum" sz="quarter" idx="12"/>
          </p:nvPr>
        </p:nvSpPr>
        <p:spPr/>
        <p:txBody>
          <a:bodyPr/>
          <a:lstStyle/>
          <a:p>
            <a:fld id="{25F4D205-A511-4D9F-BF18-0E193C9B365C}" type="slidenum">
              <a:rPr lang="en-GB" smtClean="0"/>
              <a:pPr/>
              <a:t>108</a:t>
            </a:fld>
            <a:endParaRPr lang="en-GB"/>
          </a:p>
        </p:txBody>
      </p:sp>
      <p:pic>
        <p:nvPicPr>
          <p:cNvPr id="15" name="Picture 14" descr="Icon&#10;&#10;Description automatically generated with medium confidence">
            <a:extLst>
              <a:ext uri="{FF2B5EF4-FFF2-40B4-BE49-F238E27FC236}">
                <a16:creationId xmlns:a16="http://schemas.microsoft.com/office/drawing/2014/main" id="{5AE4C26C-2B14-911E-7532-21451FD332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9564" y="504241"/>
            <a:ext cx="4486640" cy="5608300"/>
          </a:xfrm>
          <a:prstGeom prst="rect">
            <a:avLst/>
          </a:prstGeom>
        </p:spPr>
      </p:pic>
      <p:grpSp>
        <p:nvGrpSpPr>
          <p:cNvPr id="10" name="Group 9">
            <a:extLst>
              <a:ext uri="{FF2B5EF4-FFF2-40B4-BE49-F238E27FC236}">
                <a16:creationId xmlns:a16="http://schemas.microsoft.com/office/drawing/2014/main" id="{A89250C8-4135-F8BE-489F-A4E4E7B67D4B}"/>
              </a:ext>
            </a:extLst>
          </p:cNvPr>
          <p:cNvGrpSpPr/>
          <p:nvPr/>
        </p:nvGrpSpPr>
        <p:grpSpPr>
          <a:xfrm>
            <a:off x="571189" y="1838816"/>
            <a:ext cx="6254153" cy="4479618"/>
            <a:chOff x="2606213" y="3090002"/>
            <a:chExt cx="6254153" cy="4479618"/>
          </a:xfrm>
        </p:grpSpPr>
        <p:pic>
          <p:nvPicPr>
            <p:cNvPr id="12" name="Picture 4" descr="http://images.clipartpanda.com/post-it-notes-clipart-7eTMnGXin.png">
              <a:extLst>
                <a:ext uri="{FF2B5EF4-FFF2-40B4-BE49-F238E27FC236}">
                  <a16:creationId xmlns:a16="http://schemas.microsoft.com/office/drawing/2014/main" id="{DA0D947F-2E63-7272-691F-E1454E6D1279}"/>
                </a:ext>
              </a:extLst>
            </p:cNvPr>
            <p:cNvPicPr>
              <a:picLocks noChangeAspect="1" noChangeArrowheads="1"/>
            </p:cNvPicPr>
            <p:nvPr/>
          </p:nvPicPr>
          <p:blipFill>
            <a:blip r:embed="rId3" cstate="print"/>
            <a:srcRect/>
            <a:stretch>
              <a:fillRect/>
            </a:stretch>
          </p:blipFill>
          <p:spPr bwMode="auto">
            <a:xfrm>
              <a:off x="2606213" y="3090002"/>
              <a:ext cx="6254153" cy="4479618"/>
            </a:xfrm>
            <a:prstGeom prst="rect">
              <a:avLst/>
            </a:prstGeom>
            <a:noFill/>
          </p:spPr>
        </p:pic>
        <p:sp>
          <p:nvSpPr>
            <p:cNvPr id="14" name="TextBox 13">
              <a:extLst>
                <a:ext uri="{FF2B5EF4-FFF2-40B4-BE49-F238E27FC236}">
                  <a16:creationId xmlns:a16="http://schemas.microsoft.com/office/drawing/2014/main" id="{0F47EC75-E494-A30B-162A-B8463A23E0FF}"/>
                </a:ext>
              </a:extLst>
            </p:cNvPr>
            <p:cNvSpPr txBox="1"/>
            <p:nvPr/>
          </p:nvSpPr>
          <p:spPr>
            <a:xfrm rot="20832804">
              <a:off x="3856631" y="4229505"/>
              <a:ext cx="3499411" cy="2554545"/>
            </a:xfrm>
            <a:prstGeom prst="rect">
              <a:avLst/>
            </a:prstGeom>
            <a:noFill/>
          </p:spPr>
          <p:txBody>
            <a:bodyPr wrap="square" rtlCol="0">
              <a:spAutoFit/>
            </a:bodyPr>
            <a:lstStyle/>
            <a:p>
              <a:pPr algn="ctr"/>
              <a:r>
                <a:rPr lang="en-GB" sz="3200" dirty="0">
                  <a:solidFill>
                    <a:srgbClr val="FF0000"/>
                  </a:solidFill>
                  <a:latin typeface="Abadi" panose="020B0604020104020204" pitchFamily="34" charset="0"/>
                </a:rPr>
                <a:t>Exit Ticket</a:t>
              </a:r>
            </a:p>
            <a:p>
              <a:pPr algn="ctr"/>
              <a:r>
                <a:rPr lang="en-GB" sz="3200" dirty="0">
                  <a:latin typeface="Abadi" panose="020B0604020104020204" pitchFamily="34" charset="0"/>
                </a:rPr>
                <a:t>State 2 of the 3 types of eye defect and how they can be corrected</a:t>
              </a:r>
            </a:p>
          </p:txBody>
        </p:sp>
      </p:grpSp>
    </p:spTree>
    <p:extLst>
      <p:ext uri="{BB962C8B-B14F-4D97-AF65-F5344CB8AC3E}">
        <p14:creationId xmlns:p14="http://schemas.microsoft.com/office/powerpoint/2010/main" val="32491439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Microphone and piano">
            <a:extLst>
              <a:ext uri="{FF2B5EF4-FFF2-40B4-BE49-F238E27FC236}">
                <a16:creationId xmlns:a16="http://schemas.microsoft.com/office/drawing/2014/main" id="{9A62779F-CEA9-8039-561C-5EC2C10AD997}"/>
              </a:ext>
            </a:extLst>
          </p:cNvPr>
          <p:cNvPicPr>
            <a:picLocks noChangeAspect="1"/>
          </p:cNvPicPr>
          <p:nvPr/>
        </p:nvPicPr>
        <p:blipFill rotWithShape="1">
          <a:blip r:embed="rId2"/>
          <a:srcRect t="9091" r="23872"/>
          <a:stretch/>
        </p:blipFill>
        <p:spPr>
          <a:xfrm>
            <a:off x="3523488" y="10"/>
            <a:ext cx="8668512" cy="6857990"/>
          </a:xfrm>
          <a:prstGeom prst="rect">
            <a:avLst/>
          </a:prstGeom>
        </p:spPr>
      </p:pic>
      <p:sp>
        <p:nvSpPr>
          <p:cNvPr id="2" name="Title 1">
            <a:extLst>
              <a:ext uri="{FF2B5EF4-FFF2-40B4-BE49-F238E27FC236}">
                <a16:creationId xmlns:a16="http://schemas.microsoft.com/office/drawing/2014/main" id="{91BBFAEE-AE41-EC59-00B3-F7B126DF8D57}"/>
              </a:ext>
            </a:extLst>
          </p:cNvPr>
          <p:cNvSpPr>
            <a:spLocks noGrp="1"/>
          </p:cNvSpPr>
          <p:nvPr>
            <p:ph type="title"/>
          </p:nvPr>
        </p:nvSpPr>
        <p:spPr>
          <a:xfrm>
            <a:off x="195759" y="62682"/>
            <a:ext cx="3139112" cy="3204134"/>
          </a:xfrm>
        </p:spPr>
        <p:txBody>
          <a:bodyPr vert="horz" lIns="91440" tIns="45720" rIns="91440" bIns="45720" rtlCol="0" anchor="b">
            <a:normAutofit fontScale="90000"/>
          </a:bodyPr>
          <a:lstStyle/>
          <a:p>
            <a:r>
              <a:rPr lang="en-US" sz="4800" dirty="0"/>
              <a:t>Let’s start with a song to set the scene!</a:t>
            </a:r>
          </a:p>
        </p:txBody>
      </p:sp>
      <p:sp>
        <p:nvSpPr>
          <p:cNvPr id="3" name="Slide Number Placeholder 2">
            <a:extLst>
              <a:ext uri="{FF2B5EF4-FFF2-40B4-BE49-F238E27FC236}">
                <a16:creationId xmlns:a16="http://schemas.microsoft.com/office/drawing/2014/main" id="{03728384-09A2-877B-3E99-1AFB07FD8F69}"/>
              </a:ext>
            </a:extLst>
          </p:cNvPr>
          <p:cNvSpPr>
            <a:spLocks noGrp="1"/>
          </p:cNvSpPr>
          <p:nvPr>
            <p:ph type="sldNum" sz="quarter" idx="12"/>
          </p:nvPr>
        </p:nvSpPr>
        <p:spPr/>
        <p:txBody>
          <a:bodyPr/>
          <a:lstStyle/>
          <a:p>
            <a:fld id="{25F4D205-A511-4D9F-BF18-0E193C9B365C}" type="slidenum">
              <a:rPr lang="en-GB" smtClean="0"/>
              <a:pPr/>
              <a:t>109</a:t>
            </a:fld>
            <a:endParaRPr lang="en-GB"/>
          </a:p>
        </p:txBody>
      </p:sp>
      <p:sp>
        <p:nvSpPr>
          <p:cNvPr id="11" name="TextBox 10">
            <a:extLst>
              <a:ext uri="{FF2B5EF4-FFF2-40B4-BE49-F238E27FC236}">
                <a16:creationId xmlns:a16="http://schemas.microsoft.com/office/drawing/2014/main" id="{E66D62D1-B871-9226-6421-8B0785593F2B}"/>
              </a:ext>
            </a:extLst>
          </p:cNvPr>
          <p:cNvSpPr txBox="1"/>
          <p:nvPr/>
        </p:nvSpPr>
        <p:spPr>
          <a:xfrm>
            <a:off x="190773" y="3413489"/>
            <a:ext cx="3047279" cy="923330"/>
          </a:xfrm>
          <a:prstGeom prst="rect">
            <a:avLst/>
          </a:prstGeom>
          <a:noFill/>
        </p:spPr>
        <p:txBody>
          <a:bodyPr wrap="square">
            <a:spAutoFit/>
          </a:bodyPr>
          <a:lstStyle/>
          <a:p>
            <a:r>
              <a:rPr lang="en-GB" dirty="0">
                <a:hlinkClick r:id="rId3"/>
              </a:rPr>
              <a:t>https://www.youtube.com/watch?v=bjOGNVH3D4Y</a:t>
            </a:r>
            <a:endParaRPr lang="en-GB" dirty="0"/>
          </a:p>
          <a:p>
            <a:endParaRPr lang="en-GB" dirty="0"/>
          </a:p>
        </p:txBody>
      </p:sp>
      <p:sp>
        <p:nvSpPr>
          <p:cNvPr id="4" name="TextBox 3">
            <a:extLst>
              <a:ext uri="{FF2B5EF4-FFF2-40B4-BE49-F238E27FC236}">
                <a16:creationId xmlns:a16="http://schemas.microsoft.com/office/drawing/2014/main" id="{F1E77216-34CD-0378-85C1-9840C50FD5FF}"/>
              </a:ext>
            </a:extLst>
          </p:cNvPr>
          <p:cNvSpPr txBox="1"/>
          <p:nvPr/>
        </p:nvSpPr>
        <p:spPr>
          <a:xfrm>
            <a:off x="381192" y="4258580"/>
            <a:ext cx="2574638" cy="1200329"/>
          </a:xfrm>
          <a:prstGeom prst="rect">
            <a:avLst/>
          </a:prstGeom>
          <a:noFill/>
        </p:spPr>
        <p:txBody>
          <a:bodyPr wrap="square" rtlCol="0">
            <a:spAutoFit/>
          </a:bodyPr>
          <a:lstStyle/>
          <a:p>
            <a:r>
              <a:rPr lang="en-GB" dirty="0">
                <a:latin typeface="Abadi" panose="020B0604020104020204" pitchFamily="34" charset="0"/>
              </a:rPr>
              <a:t>Before we do work on the EM Spectrum we need to find out more about WAVES</a:t>
            </a:r>
          </a:p>
        </p:txBody>
      </p:sp>
    </p:spTree>
    <p:extLst>
      <p:ext uri="{BB962C8B-B14F-4D97-AF65-F5344CB8AC3E}">
        <p14:creationId xmlns:p14="http://schemas.microsoft.com/office/powerpoint/2010/main" val="100777314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anim calcmode="lin" valueType="num">
                                      <p:cBhvr>
                                        <p:cTn id="13" dur="2000" fill="hold"/>
                                        <p:tgtEl>
                                          <p:spTgt spid="4">
                                            <p:txEl>
                                              <p:pRg st="0" end="0"/>
                                            </p:txEl>
                                          </p:spTgt>
                                        </p:tgtEl>
                                        <p:attrNameLst>
                                          <p:attrName>ppt_w</p:attrName>
                                        </p:attrNameLst>
                                      </p:cBhvr>
                                      <p:tavLst>
                                        <p:tav tm="0" fmla="#ppt_w*sin(2.5*pi*$)">
                                          <p:val>
                                            <p:fltVal val="0"/>
                                          </p:val>
                                        </p:tav>
                                        <p:tav tm="100000">
                                          <p:val>
                                            <p:fltVal val="1"/>
                                          </p:val>
                                        </p:tav>
                                      </p:tavLst>
                                    </p:anim>
                                    <p:anim calcmode="lin" valueType="num">
                                      <p:cBhvr>
                                        <p:cTn id="14" dur="2000" fill="hold"/>
                                        <p:tgtEl>
                                          <p:spTgt spid="4">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9FBF9DC-5886-1E30-3369-7A7ECEEA2964}"/>
              </a:ext>
            </a:extLst>
          </p:cNvPr>
          <p:cNvSpPr>
            <a:spLocks noGrp="1"/>
          </p:cNvSpPr>
          <p:nvPr>
            <p:ph type="sldNum" sz="quarter" idx="12"/>
          </p:nvPr>
        </p:nvSpPr>
        <p:spPr>
          <a:xfrm>
            <a:off x="11704320" y="6455664"/>
            <a:ext cx="448056" cy="365125"/>
          </a:xfrm>
        </p:spPr>
        <p:txBody>
          <a:bodyPr>
            <a:normAutofit/>
          </a:bodyPr>
          <a:lstStyle/>
          <a:p>
            <a:pPr>
              <a:spcAft>
                <a:spcPts val="600"/>
              </a:spcAft>
            </a:pPr>
            <a:fld id="{25F4D205-A511-4D9F-BF18-0E193C9B365C}" type="slidenum">
              <a:rPr lang="en-GB" sz="1100">
                <a:solidFill>
                  <a:srgbClr val="FFFFFF"/>
                </a:solidFill>
              </a:rPr>
              <a:pPr>
                <a:spcAft>
                  <a:spcPts val="600"/>
                </a:spcAft>
              </a:pPr>
              <a:t>11</a:t>
            </a:fld>
            <a:endParaRPr lang="en-GB" sz="1100">
              <a:solidFill>
                <a:srgbClr val="FFFFFF"/>
              </a:solidFill>
            </a:endParaRPr>
          </a:p>
        </p:txBody>
      </p:sp>
      <p:grpSp>
        <p:nvGrpSpPr>
          <p:cNvPr id="7" name="Group 6">
            <a:extLst>
              <a:ext uri="{FF2B5EF4-FFF2-40B4-BE49-F238E27FC236}">
                <a16:creationId xmlns:a16="http://schemas.microsoft.com/office/drawing/2014/main" id="{63B81D24-FE27-3F9D-9B2B-6CC227ACDC2C}"/>
              </a:ext>
            </a:extLst>
          </p:cNvPr>
          <p:cNvGrpSpPr/>
          <p:nvPr/>
        </p:nvGrpSpPr>
        <p:grpSpPr>
          <a:xfrm>
            <a:off x="446847" y="155743"/>
            <a:ext cx="10942460" cy="6702257"/>
            <a:chOff x="446847" y="155743"/>
            <a:chExt cx="10942460" cy="6702257"/>
          </a:xfrm>
        </p:grpSpPr>
        <p:pic>
          <p:nvPicPr>
            <p:cNvPr id="1026" name="Picture 2" descr="LONGITUDINAL WAVE AND TRANSVERSE WAVE &#10;Waveength &#10;LONGITUDINAL WAVE &#10;Longitudinal waves are those waves in &#10;which the particles of the medium move &#10;parallel to the propagation of the wave. &#10;For example, sound waves are longitudinal &#10;waves &#10;Wavelength &#10;TRANSVERSE WAVE &#10;Transverse waves are those waves in which &#10;the particles of the medium move &#10;perpendicular to the direction of the &#10;propagation of the wave. For example, &#10;ripples formed on the surface of the water, &#10;is a transverse wave. ">
              <a:extLst>
                <a:ext uri="{FF2B5EF4-FFF2-40B4-BE49-F238E27FC236}">
                  <a16:creationId xmlns:a16="http://schemas.microsoft.com/office/drawing/2014/main" id="{C99A0E7A-E50B-54EA-6450-ECE96092650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46847" y="155743"/>
              <a:ext cx="10942460" cy="670225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7C15D0EA-4CBC-200E-D4B1-BF330155524A}"/>
                </a:ext>
              </a:extLst>
            </p:cNvPr>
            <p:cNvPicPr>
              <a:picLocks noChangeAspect="1"/>
            </p:cNvPicPr>
            <p:nvPr/>
          </p:nvPicPr>
          <p:blipFill>
            <a:blip r:embed="rId3"/>
            <a:stretch>
              <a:fillRect/>
            </a:stretch>
          </p:blipFill>
          <p:spPr>
            <a:xfrm>
              <a:off x="802693" y="1660892"/>
              <a:ext cx="4998469" cy="1861242"/>
            </a:xfrm>
            <a:prstGeom prst="rect">
              <a:avLst/>
            </a:prstGeom>
          </p:spPr>
        </p:pic>
        <p:pic>
          <p:nvPicPr>
            <p:cNvPr id="6" name="Picture 5">
              <a:extLst>
                <a:ext uri="{FF2B5EF4-FFF2-40B4-BE49-F238E27FC236}">
                  <a16:creationId xmlns:a16="http://schemas.microsoft.com/office/drawing/2014/main" id="{D913D3E1-880D-7F03-018E-4EC0980356B3}"/>
                </a:ext>
              </a:extLst>
            </p:cNvPr>
            <p:cNvPicPr>
              <a:picLocks noChangeAspect="1"/>
            </p:cNvPicPr>
            <p:nvPr/>
          </p:nvPicPr>
          <p:blipFill>
            <a:blip r:embed="rId4"/>
            <a:stretch>
              <a:fillRect/>
            </a:stretch>
          </p:blipFill>
          <p:spPr>
            <a:xfrm>
              <a:off x="6315231" y="1512712"/>
              <a:ext cx="4784234" cy="2178755"/>
            </a:xfrm>
            <a:prstGeom prst="rect">
              <a:avLst/>
            </a:prstGeom>
          </p:spPr>
        </p:pic>
      </p:grpSp>
    </p:spTree>
    <p:extLst>
      <p:ext uri="{BB962C8B-B14F-4D97-AF65-F5344CB8AC3E}">
        <p14:creationId xmlns:p14="http://schemas.microsoft.com/office/powerpoint/2010/main" val="363583848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Starter thinkers</a:t>
            </a:r>
          </a:p>
        </p:txBody>
      </p:sp>
      <p:sp>
        <p:nvSpPr>
          <p:cNvPr id="3" name="Slide Number Placeholder 2">
            <a:extLst>
              <a:ext uri="{FF2B5EF4-FFF2-40B4-BE49-F238E27FC236}">
                <a16:creationId xmlns:a16="http://schemas.microsoft.com/office/drawing/2014/main" id="{79503493-75B2-350F-46D5-77C7F026AD3A}"/>
              </a:ext>
            </a:extLst>
          </p:cNvPr>
          <p:cNvSpPr>
            <a:spLocks noGrp="1"/>
          </p:cNvSpPr>
          <p:nvPr>
            <p:ph type="sldNum" sz="quarter" idx="12"/>
          </p:nvPr>
        </p:nvSpPr>
        <p:spPr/>
        <p:txBody>
          <a:bodyPr/>
          <a:lstStyle/>
          <a:p>
            <a:fld id="{25F4D205-A511-4D9F-BF18-0E193C9B365C}" type="slidenum">
              <a:rPr lang="en-GB" smtClean="0"/>
              <a:pPr/>
              <a:t>110</a:t>
            </a:fld>
            <a:endParaRPr lang="en-GB"/>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183" y="1697896"/>
            <a:ext cx="2857500" cy="4762500"/>
          </a:xfrm>
          <a:prstGeom prst="rect">
            <a:avLst/>
          </a:prstGeom>
        </p:spPr>
      </p:pic>
      <p:sp>
        <p:nvSpPr>
          <p:cNvPr id="10" name="Content Placeholder 9">
            <a:extLst>
              <a:ext uri="{FF2B5EF4-FFF2-40B4-BE49-F238E27FC236}">
                <a16:creationId xmlns:a16="http://schemas.microsoft.com/office/drawing/2014/main" id="{D20CEF25-2DE2-B73B-56A0-DD6843F438B9}"/>
              </a:ext>
            </a:extLst>
          </p:cNvPr>
          <p:cNvSpPr>
            <a:spLocks noGrp="1"/>
          </p:cNvSpPr>
          <p:nvPr>
            <p:ph idx="1"/>
          </p:nvPr>
        </p:nvSpPr>
        <p:spPr>
          <a:xfrm>
            <a:off x="3352175" y="2252244"/>
            <a:ext cx="8462642" cy="4094127"/>
          </a:xfrm>
        </p:spPr>
        <p:txBody>
          <a:bodyPr/>
          <a:lstStyle/>
          <a:p>
            <a:r>
              <a:rPr lang="en-GB" dirty="0"/>
              <a:t>Draw a diagram of a transverse wave and label as much as you can</a:t>
            </a:r>
          </a:p>
          <a:p>
            <a:r>
              <a:rPr lang="en-GB" dirty="0"/>
              <a:t>State the function of the iris in the eye</a:t>
            </a:r>
          </a:p>
          <a:p>
            <a:r>
              <a:rPr lang="en-GB" dirty="0"/>
              <a:t>State one form of eye defect</a:t>
            </a:r>
          </a:p>
          <a:p>
            <a:r>
              <a:rPr lang="en-GB" dirty="0"/>
              <a:t>List the colours in a rainbow!</a:t>
            </a:r>
          </a:p>
          <a:p>
            <a:endParaRPr lang="en-GB" dirty="0"/>
          </a:p>
        </p:txBody>
      </p:sp>
    </p:spTree>
    <p:extLst>
      <p:ext uri="{BB962C8B-B14F-4D97-AF65-F5344CB8AC3E}">
        <p14:creationId xmlns:p14="http://schemas.microsoft.com/office/powerpoint/2010/main" val="394008987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2FD15-75FE-308E-9D21-6E3657F9FC88}"/>
              </a:ext>
            </a:extLst>
          </p:cNvPr>
          <p:cNvSpPr>
            <a:spLocks noGrp="1"/>
          </p:cNvSpPr>
          <p:nvPr>
            <p:ph type="title"/>
          </p:nvPr>
        </p:nvSpPr>
        <p:spPr/>
        <p:txBody>
          <a:bodyPr/>
          <a:lstStyle/>
          <a:p>
            <a:r>
              <a:rPr lang="en-GB" dirty="0"/>
              <a:t>THE REST OF THE BLOCK IS IN THE NEXT POWER POINT ELECTOMAGNETIC SPECTRUM</a:t>
            </a:r>
          </a:p>
        </p:txBody>
      </p:sp>
      <p:sp>
        <p:nvSpPr>
          <p:cNvPr id="3" name="Content Placeholder 2">
            <a:extLst>
              <a:ext uri="{FF2B5EF4-FFF2-40B4-BE49-F238E27FC236}">
                <a16:creationId xmlns:a16="http://schemas.microsoft.com/office/drawing/2014/main" id="{E507A6EA-57CA-3CD6-DCDC-7DBA37967733}"/>
              </a:ext>
            </a:extLst>
          </p:cNvPr>
          <p:cNvSpPr>
            <a:spLocks noGrp="1"/>
          </p:cNvSpPr>
          <p:nvPr>
            <p:ph idx="1"/>
          </p:nvPr>
        </p:nvSpPr>
        <p:spPr>
          <a:xfrm>
            <a:off x="913775" y="2367093"/>
            <a:ext cx="3277225" cy="3424107"/>
          </a:xfrm>
        </p:spPr>
        <p:txBody>
          <a:bodyPr/>
          <a:lstStyle/>
          <a:p>
            <a:r>
              <a:rPr lang="en-GB" dirty="0"/>
              <a:t>The electromagnetic spectrum!</a:t>
            </a:r>
          </a:p>
        </p:txBody>
      </p:sp>
      <p:sp>
        <p:nvSpPr>
          <p:cNvPr id="4" name="Slide Number Placeholder 3">
            <a:extLst>
              <a:ext uri="{FF2B5EF4-FFF2-40B4-BE49-F238E27FC236}">
                <a16:creationId xmlns:a16="http://schemas.microsoft.com/office/drawing/2014/main" id="{E4D4D770-C283-361F-0F38-96E66C4C7B72}"/>
              </a:ext>
            </a:extLst>
          </p:cNvPr>
          <p:cNvSpPr>
            <a:spLocks noGrp="1"/>
          </p:cNvSpPr>
          <p:nvPr>
            <p:ph type="sldNum" sz="quarter" idx="12"/>
          </p:nvPr>
        </p:nvSpPr>
        <p:spPr/>
        <p:txBody>
          <a:bodyPr/>
          <a:lstStyle/>
          <a:p>
            <a:fld id="{25F4D205-A511-4D9F-BF18-0E193C9B365C}" type="slidenum">
              <a:rPr lang="en-GB" smtClean="0"/>
              <a:pPr/>
              <a:t>111</a:t>
            </a:fld>
            <a:endParaRPr lang="en-GB" dirty="0"/>
          </a:p>
        </p:txBody>
      </p:sp>
      <p:pic>
        <p:nvPicPr>
          <p:cNvPr id="5" name="Picture 4" descr="A picture containing text&#10;&#10;Description automatically generated">
            <a:extLst>
              <a:ext uri="{FF2B5EF4-FFF2-40B4-BE49-F238E27FC236}">
                <a16:creationId xmlns:a16="http://schemas.microsoft.com/office/drawing/2014/main" id="{F5F29E50-50F6-5BDC-3778-03FBB073D4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4400" y="2381858"/>
            <a:ext cx="6858000" cy="3857625"/>
          </a:xfrm>
          <a:prstGeom prst="rect">
            <a:avLst/>
          </a:prstGeom>
        </p:spPr>
      </p:pic>
    </p:spTree>
    <p:extLst>
      <p:ext uri="{BB962C8B-B14F-4D97-AF65-F5344CB8AC3E}">
        <p14:creationId xmlns:p14="http://schemas.microsoft.com/office/powerpoint/2010/main" val="362837262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images.clipartpanda.com/post-it-notes-clipart-7eTMnGXin.png">
            <a:extLst>
              <a:ext uri="{FF2B5EF4-FFF2-40B4-BE49-F238E27FC236}">
                <a16:creationId xmlns:a16="http://schemas.microsoft.com/office/drawing/2014/main" id="{91A7D8BC-EA25-36F4-6B99-A7D7FF0439BB}"/>
              </a:ext>
            </a:extLst>
          </p:cNvPr>
          <p:cNvPicPr>
            <a:picLocks noChangeAspect="1" noChangeArrowheads="1"/>
          </p:cNvPicPr>
          <p:nvPr/>
        </p:nvPicPr>
        <p:blipFill>
          <a:blip r:embed="rId2" cstate="print"/>
          <a:srcRect/>
          <a:stretch>
            <a:fillRect/>
          </a:stretch>
        </p:blipFill>
        <p:spPr bwMode="auto">
          <a:xfrm>
            <a:off x="435429" y="2035124"/>
            <a:ext cx="6254153" cy="4479618"/>
          </a:xfrm>
          <a:prstGeom prst="rect">
            <a:avLst/>
          </a:prstGeom>
          <a:noFill/>
        </p:spPr>
      </p:pic>
      <p:sp>
        <p:nvSpPr>
          <p:cNvPr id="2" name="Title 1">
            <a:extLst>
              <a:ext uri="{FF2B5EF4-FFF2-40B4-BE49-F238E27FC236}">
                <a16:creationId xmlns:a16="http://schemas.microsoft.com/office/drawing/2014/main" id="{E0073D02-B46D-634B-2459-625F12B80551}"/>
              </a:ext>
            </a:extLst>
          </p:cNvPr>
          <p:cNvSpPr>
            <a:spLocks noGrp="1"/>
          </p:cNvSpPr>
          <p:nvPr>
            <p:ph type="title"/>
          </p:nvPr>
        </p:nvSpPr>
        <p:spPr>
          <a:xfrm>
            <a:off x="1036685" y="1152145"/>
            <a:ext cx="3794760" cy="1373342"/>
          </a:xfrm>
        </p:spPr>
        <p:txBody>
          <a:bodyPr vert="horz" lIns="91440" tIns="45720" rIns="91440" bIns="45720" rtlCol="0" anchor="b">
            <a:normAutofit fontScale="90000"/>
          </a:bodyPr>
          <a:lstStyle/>
          <a:p>
            <a:r>
              <a:rPr lang="en-US" sz="5600" kern="1200" dirty="0">
                <a:solidFill>
                  <a:schemeClr val="tx1"/>
                </a:solidFill>
                <a:latin typeface="+mj-lt"/>
                <a:ea typeface="+mj-ea"/>
                <a:cs typeface="+mj-cs"/>
              </a:rPr>
              <a:t>Exit Pass</a:t>
            </a:r>
            <a:br>
              <a:rPr lang="en-US" sz="5600" kern="1200" dirty="0">
                <a:solidFill>
                  <a:schemeClr val="tx1"/>
                </a:solidFill>
                <a:latin typeface="+mj-lt"/>
                <a:ea typeface="+mj-ea"/>
                <a:cs typeface="+mj-cs"/>
              </a:rPr>
            </a:br>
            <a:endParaRPr lang="en-US" sz="5600" kern="1200" dirty="0">
              <a:solidFill>
                <a:schemeClr val="tx1"/>
              </a:solidFill>
              <a:latin typeface="+mj-lt"/>
              <a:ea typeface="+mj-ea"/>
              <a:cs typeface="+mj-cs"/>
            </a:endParaRPr>
          </a:p>
        </p:txBody>
      </p:sp>
      <p:sp>
        <p:nvSpPr>
          <p:cNvPr id="4" name="Slide Number Placeholder 3">
            <a:extLst>
              <a:ext uri="{FF2B5EF4-FFF2-40B4-BE49-F238E27FC236}">
                <a16:creationId xmlns:a16="http://schemas.microsoft.com/office/drawing/2014/main" id="{95D380E0-1CA4-4A28-D823-25D35F845C99}"/>
              </a:ext>
            </a:extLst>
          </p:cNvPr>
          <p:cNvSpPr>
            <a:spLocks noGrp="1"/>
          </p:cNvSpPr>
          <p:nvPr>
            <p:ph type="sldNum" sz="quarter" idx="12"/>
          </p:nvPr>
        </p:nvSpPr>
        <p:spPr/>
        <p:txBody>
          <a:bodyPr/>
          <a:lstStyle/>
          <a:p>
            <a:fld id="{25F4D205-A511-4D9F-BF18-0E193C9B365C}" type="slidenum">
              <a:rPr lang="en-GB" smtClean="0"/>
              <a:pPr/>
              <a:t>112</a:t>
            </a:fld>
            <a:endParaRPr lang="en-GB"/>
          </a:p>
        </p:txBody>
      </p:sp>
      <p:pic>
        <p:nvPicPr>
          <p:cNvPr id="9" name="Picture 8" descr="Text&#10;&#10;Description automatically generated">
            <a:extLst>
              <a:ext uri="{FF2B5EF4-FFF2-40B4-BE49-F238E27FC236}">
                <a16:creationId xmlns:a16="http://schemas.microsoft.com/office/drawing/2014/main" id="{7A427C2E-14BC-1EA8-B2B0-F352686D87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5203" y="296895"/>
            <a:ext cx="5011368" cy="6264210"/>
          </a:xfrm>
          <a:prstGeom prst="rect">
            <a:avLst/>
          </a:prstGeom>
        </p:spPr>
      </p:pic>
      <p:sp>
        <p:nvSpPr>
          <p:cNvPr id="5" name="TextBox 4">
            <a:extLst>
              <a:ext uri="{FF2B5EF4-FFF2-40B4-BE49-F238E27FC236}">
                <a16:creationId xmlns:a16="http://schemas.microsoft.com/office/drawing/2014/main" id="{C423BAD9-5759-4885-8A24-458D40DC80A7}"/>
              </a:ext>
            </a:extLst>
          </p:cNvPr>
          <p:cNvSpPr txBox="1"/>
          <p:nvPr/>
        </p:nvSpPr>
        <p:spPr>
          <a:xfrm rot="20832804">
            <a:off x="1724780" y="3338766"/>
            <a:ext cx="3499411" cy="2554545"/>
          </a:xfrm>
          <a:prstGeom prst="rect">
            <a:avLst/>
          </a:prstGeom>
          <a:noFill/>
        </p:spPr>
        <p:txBody>
          <a:bodyPr wrap="square" rtlCol="0">
            <a:spAutoFit/>
          </a:bodyPr>
          <a:lstStyle/>
          <a:p>
            <a:pPr algn="ctr"/>
            <a:r>
              <a:rPr lang="en-GB" sz="3200" dirty="0">
                <a:solidFill>
                  <a:srgbClr val="FF0000"/>
                </a:solidFill>
                <a:latin typeface="Abadi" panose="020B0604020104020204" pitchFamily="34" charset="0"/>
              </a:rPr>
              <a:t>Exit Ticket</a:t>
            </a:r>
          </a:p>
          <a:p>
            <a:pPr algn="ctr"/>
            <a:r>
              <a:rPr lang="en-GB" sz="3200" dirty="0">
                <a:latin typeface="Abadi" panose="020B0604020104020204" pitchFamily="34" charset="0"/>
              </a:rPr>
              <a:t>Write down 10 words from this topic and give 1 meaning</a:t>
            </a:r>
          </a:p>
        </p:txBody>
      </p:sp>
    </p:spTree>
    <p:extLst>
      <p:ext uri="{BB962C8B-B14F-4D97-AF65-F5344CB8AC3E}">
        <p14:creationId xmlns:p14="http://schemas.microsoft.com/office/powerpoint/2010/main" val="536929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DA6B9-7F68-C04B-C987-55E95E9888DB}"/>
              </a:ext>
            </a:extLst>
          </p:cNvPr>
          <p:cNvSpPr>
            <a:spLocks noGrp="1"/>
          </p:cNvSpPr>
          <p:nvPr>
            <p:ph type="title"/>
          </p:nvPr>
        </p:nvSpPr>
        <p:spPr>
          <a:xfrm>
            <a:off x="913775" y="618517"/>
            <a:ext cx="10364451" cy="1596177"/>
          </a:xfrm>
        </p:spPr>
        <p:txBody>
          <a:bodyPr>
            <a:normAutofit/>
          </a:bodyPr>
          <a:lstStyle/>
          <a:p>
            <a:r>
              <a:rPr lang="en-GB"/>
              <a:t>Frequency and period</a:t>
            </a:r>
          </a:p>
        </p:txBody>
      </p:sp>
      <p:sp>
        <p:nvSpPr>
          <p:cNvPr id="4" name="Slide Number Placeholder 3">
            <a:extLst>
              <a:ext uri="{FF2B5EF4-FFF2-40B4-BE49-F238E27FC236}">
                <a16:creationId xmlns:a16="http://schemas.microsoft.com/office/drawing/2014/main" id="{59F2004D-6F73-34B7-5F79-52BACC0749C9}"/>
              </a:ext>
            </a:extLst>
          </p:cNvPr>
          <p:cNvSpPr>
            <a:spLocks noGrp="1"/>
          </p:cNvSpPr>
          <p:nvPr>
            <p:ph type="sldNum" sz="quarter" idx="12"/>
          </p:nvPr>
        </p:nvSpPr>
        <p:spPr>
          <a:xfrm>
            <a:off x="10514011" y="5883275"/>
            <a:ext cx="764215" cy="365125"/>
          </a:xfrm>
        </p:spPr>
        <p:txBody>
          <a:bodyPr>
            <a:normAutofit/>
          </a:bodyPr>
          <a:lstStyle/>
          <a:p>
            <a:pPr>
              <a:spcAft>
                <a:spcPts val="600"/>
              </a:spcAft>
            </a:pPr>
            <a:fld id="{25F4D205-A511-4D9F-BF18-0E193C9B365C}" type="slidenum">
              <a:rPr lang="en-GB"/>
              <a:pPr>
                <a:spcAft>
                  <a:spcPts val="600"/>
                </a:spcAft>
              </a:pPr>
              <a:t>12</a:t>
            </a:fld>
            <a:endParaRPr lang="en-GB"/>
          </a:p>
        </p:txBody>
      </p:sp>
      <p:graphicFrame>
        <p:nvGraphicFramePr>
          <p:cNvPr id="6" name="Content Placeholder 2">
            <a:extLst>
              <a:ext uri="{FF2B5EF4-FFF2-40B4-BE49-F238E27FC236}">
                <a16:creationId xmlns:a16="http://schemas.microsoft.com/office/drawing/2014/main" id="{18E6B612-E9E8-5B4C-3002-9B1A01C00696}"/>
              </a:ext>
            </a:extLst>
          </p:cNvPr>
          <p:cNvGraphicFramePr>
            <a:graphicFrameLocks noGrp="1"/>
          </p:cNvGraphicFramePr>
          <p:nvPr>
            <p:ph idx="1"/>
            <p:extLst>
              <p:ext uri="{D42A27DB-BD31-4B8C-83A1-F6EECF244321}">
                <p14:modId xmlns:p14="http://schemas.microsoft.com/office/powerpoint/2010/main" val="3328005971"/>
              </p:ext>
            </p:extLst>
          </p:nvPr>
        </p:nvGraphicFramePr>
        <p:xfrm>
          <a:off x="914400" y="2532475"/>
          <a:ext cx="10363200" cy="3029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44785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7A095-E3EE-4F9D-2767-E63BD9B0A72D}"/>
              </a:ext>
            </a:extLst>
          </p:cNvPr>
          <p:cNvSpPr>
            <a:spLocks noGrp="1"/>
          </p:cNvSpPr>
          <p:nvPr>
            <p:ph type="title"/>
          </p:nvPr>
        </p:nvSpPr>
        <p:spPr>
          <a:xfrm>
            <a:off x="556532" y="643467"/>
            <a:ext cx="11210925" cy="744836"/>
          </a:xfrm>
          <a:solidFill>
            <a:srgbClr val="FF0000"/>
          </a:solidFill>
        </p:spPr>
        <p:txBody>
          <a:bodyPr vert="horz" lIns="91440" tIns="45720" rIns="91440" bIns="45720" rtlCol="0" anchor="ctr">
            <a:normAutofit fontScale="90000"/>
          </a:bodyPr>
          <a:lstStyle/>
          <a:p>
            <a:pPr algn="ctr"/>
            <a:r>
              <a:rPr lang="en-US" sz="2700" kern="1200" dirty="0">
                <a:solidFill>
                  <a:schemeClr val="bg1"/>
                </a:solidFill>
                <a:latin typeface="+mj-lt"/>
                <a:ea typeface="+mj-ea"/>
                <a:cs typeface="+mj-cs"/>
              </a:rPr>
              <a:t>Can you find the number of waves passing a point per second (frequency)?</a:t>
            </a:r>
          </a:p>
        </p:txBody>
      </p:sp>
      <p:pic>
        <p:nvPicPr>
          <p:cNvPr id="5" name="Screen Recording 4">
            <a:hlinkClick r:id="" action="ppaction://media"/>
            <a:extLst>
              <a:ext uri="{FF2B5EF4-FFF2-40B4-BE49-F238E27FC236}">
                <a16:creationId xmlns:a16="http://schemas.microsoft.com/office/drawing/2014/main" id="{2D20DD0D-C3D9-8C8F-B7B2-061FD8123E9A}"/>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417763" y="1679575"/>
            <a:ext cx="6553200" cy="4914900"/>
          </a:xfrm>
          <a:prstGeom prst="rect">
            <a:avLst/>
          </a:prstGeom>
        </p:spPr>
      </p:pic>
      <p:sp>
        <p:nvSpPr>
          <p:cNvPr id="4" name="Slide Number Placeholder 3">
            <a:extLst>
              <a:ext uri="{FF2B5EF4-FFF2-40B4-BE49-F238E27FC236}">
                <a16:creationId xmlns:a16="http://schemas.microsoft.com/office/drawing/2014/main" id="{48ADAB73-EF0F-4AEA-E0A6-5935789FF092}"/>
              </a:ext>
            </a:extLst>
          </p:cNvPr>
          <p:cNvSpPr>
            <a:spLocks noGrp="1"/>
          </p:cNvSpPr>
          <p:nvPr>
            <p:ph type="sldNum" sz="quarter" idx="12"/>
          </p:nvPr>
        </p:nvSpPr>
        <p:spPr/>
        <p:txBody>
          <a:bodyPr vert="horz" lIns="91440" tIns="45720" rIns="91440" bIns="45720" rtlCol="0" anchor="ctr">
            <a:normAutofit/>
          </a:bodyPr>
          <a:lstStyle/>
          <a:p>
            <a:pPr>
              <a:spcAft>
                <a:spcPts val="600"/>
              </a:spcAft>
            </a:pPr>
            <a:fld id="{25F4D205-A511-4D9F-BF18-0E193C9B365C}" type="slidenum">
              <a:rPr lang="en-US" smtClean="0"/>
              <a:pPr>
                <a:spcAft>
                  <a:spcPts val="600"/>
                </a:spcAft>
              </a:pPr>
              <a:t>13</a:t>
            </a:fld>
            <a:endParaRPr lang="en-US"/>
          </a:p>
        </p:txBody>
      </p:sp>
      <p:sp>
        <p:nvSpPr>
          <p:cNvPr id="6" name="TextBox 5">
            <a:extLst>
              <a:ext uri="{FF2B5EF4-FFF2-40B4-BE49-F238E27FC236}">
                <a16:creationId xmlns:a16="http://schemas.microsoft.com/office/drawing/2014/main" id="{DE383E80-8A72-8B76-2B04-F56FCF08D404}"/>
              </a:ext>
            </a:extLst>
          </p:cNvPr>
          <p:cNvSpPr txBox="1"/>
          <p:nvPr/>
        </p:nvSpPr>
        <p:spPr>
          <a:xfrm>
            <a:off x="3519612" y="1490561"/>
            <a:ext cx="4024948"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rtlCol="0">
            <a:spAutoFit/>
          </a:bodyPr>
          <a:lstStyle/>
          <a:p>
            <a:r>
              <a:rPr lang="en-GB" dirty="0"/>
              <a:t>So how else can you find the frequency? </a:t>
            </a:r>
          </a:p>
        </p:txBody>
      </p:sp>
      <p:sp>
        <p:nvSpPr>
          <p:cNvPr id="8" name="TextBox 7">
            <a:extLst>
              <a:ext uri="{FF2B5EF4-FFF2-40B4-BE49-F238E27FC236}">
                <a16:creationId xmlns:a16="http://schemas.microsoft.com/office/drawing/2014/main" id="{ADA1B5A2-75FC-E56B-F93F-043F2D799F4C}"/>
              </a:ext>
            </a:extLst>
          </p:cNvPr>
          <p:cNvSpPr txBox="1"/>
          <p:nvPr/>
        </p:nvSpPr>
        <p:spPr>
          <a:xfrm>
            <a:off x="751258" y="6265085"/>
            <a:ext cx="9185335"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rtlCol="0">
            <a:spAutoFit/>
          </a:bodyPr>
          <a:lstStyle/>
          <a:p>
            <a:r>
              <a:rPr lang="en-GB" dirty="0"/>
              <a:t>The best way is to TIME for 10 waves to pass point Y but don’t forget the first crest is zero, not 1! </a:t>
            </a:r>
          </a:p>
        </p:txBody>
      </p:sp>
    </p:spTree>
    <p:extLst>
      <p:ext uri="{BB962C8B-B14F-4D97-AF65-F5344CB8AC3E}">
        <p14:creationId xmlns:p14="http://schemas.microsoft.com/office/powerpoint/2010/main" val="1240249037"/>
      </p:ext>
    </p:extLst>
  </p:cSld>
  <p:clrMapOvr>
    <a:masterClrMapping/>
  </p:clrMapOvr>
  <mc:AlternateContent xmlns:mc="http://schemas.openxmlformats.org/markup-compatibility/2006" xmlns:p14="http://schemas.microsoft.com/office/powerpoint/2010/main">
    <mc:Choice Requires="p14">
      <p:transition spd="slow" p14:dur="2000" advTm="19065"/>
    </mc:Choice>
    <mc:Fallback xmlns="">
      <p:transition spd="slow" advTm="190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065"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21" fill="hold" display="0">
                  <p:stCondLst>
                    <p:cond delay="indefinite"/>
                  </p:stCondLst>
                </p:cTn>
                <p:tgtEl>
                  <p:spTgt spid="5"/>
                </p:tgtEl>
              </p:cMediaNode>
            </p:video>
            <p:seq concurrent="1" nextAc="seek">
              <p:cTn id="22" restart="whenNotActive" fill="hold" evtFilter="cancelBubble" nodeType="interactiveSeq">
                <p:stCondLst>
                  <p:cond evt="onClick" delay="0">
                    <p:tgtEl>
                      <p:spTgt spid="5"/>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clickEffect">
                                  <p:stCondLst>
                                    <p:cond delay="0"/>
                                  </p:stCondLst>
                                  <p:childTnLst>
                                    <p:cmd type="call" cmd="togglePause">
                                      <p:cBhvr>
                                        <p:cTn id="26" dur="1" fill="hold"/>
                                        <p:tgtEl>
                                          <p:spTgt spid="5"/>
                                        </p:tgtEl>
                                      </p:cBhvr>
                                    </p:cmd>
                                  </p:childTnLst>
                                </p:cTn>
                              </p:par>
                            </p:childTnLst>
                          </p:cTn>
                        </p:par>
                      </p:childTnLst>
                    </p:cTn>
                  </p:par>
                </p:childTnLst>
              </p:cTn>
              <p:nextCondLst>
                <p:cond evt="onClick" delay="0">
                  <p:tgtEl>
                    <p:spTgt spid="5"/>
                  </p:tgtEl>
                </p:cond>
              </p:nextCondLst>
            </p:seq>
          </p:childTnLst>
        </p:cTn>
      </p:par>
    </p:tnLst>
    <p:bldLst>
      <p:bldP spid="6"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86FB7-45C3-316D-5C75-DB44A5A3EAE9}"/>
              </a:ext>
            </a:extLst>
          </p:cNvPr>
          <p:cNvSpPr>
            <a:spLocks noGrp="1"/>
          </p:cNvSpPr>
          <p:nvPr>
            <p:ph type="title"/>
          </p:nvPr>
        </p:nvSpPr>
        <p:spPr>
          <a:xfrm>
            <a:off x="852948" y="338989"/>
            <a:ext cx="9392421" cy="1330841"/>
          </a:xfrm>
          <a:solidFill>
            <a:srgbClr val="FF0000"/>
          </a:solidFill>
        </p:spPr>
        <p:txBody>
          <a:bodyPr>
            <a:normAutofit/>
          </a:bodyPr>
          <a:lstStyle/>
          <a:p>
            <a:r>
              <a:rPr lang="en-GB"/>
              <a:t>Now a little bit of maths</a:t>
            </a:r>
            <a:endParaRPr lang="en-GB"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230457D-0979-041C-02B6-168A119E41E0}"/>
                  </a:ext>
                </a:extLst>
              </p:cNvPr>
              <p:cNvSpPr>
                <a:spLocks noGrp="1"/>
              </p:cNvSpPr>
              <p:nvPr>
                <p:ph idx="1"/>
              </p:nvPr>
            </p:nvSpPr>
            <p:spPr>
              <a:xfrm>
                <a:off x="838201" y="1940438"/>
                <a:ext cx="5535966" cy="4175697"/>
              </a:xfrm>
            </p:spPr>
            <p:txBody>
              <a:bodyPr>
                <a:normAutofit fontScale="85000" lnSpcReduction="20000"/>
              </a:bodyPr>
              <a:lstStyle/>
              <a:p>
                <a:r>
                  <a:rPr lang="en-GB" sz="2000" dirty="0"/>
                  <a:t>If 10 waves take 20 seconds to pass Y then how long will it take 1 wave to pass point Y?</a:t>
                </a:r>
              </a:p>
              <a:p>
                <a:r>
                  <a:rPr lang="en-GB" sz="2000" dirty="0"/>
                  <a:t>The time for 1 wave is the period, T, (</a:t>
                </a:r>
                <a:r>
                  <a:rPr lang="en-GB" sz="2000" cap="none" dirty="0">
                    <a:latin typeface="Abadi" panose="020B0604020104020204" pitchFamily="34" charset="0"/>
                  </a:rPr>
                  <a:t>s</a:t>
                </a:r>
                <a:r>
                  <a:rPr lang="en-GB" sz="2000" dirty="0"/>
                  <a:t>)</a:t>
                </a:r>
              </a:p>
              <a:p>
                <a14:m>
                  <m:oMath xmlns:m="http://schemas.openxmlformats.org/officeDocument/2006/math">
                    <m:r>
                      <a:rPr lang="en-GB" sz="2000" b="0" i="1">
                        <a:latin typeface="Cambria Math" panose="02040503050406030204" pitchFamily="18" charset="0"/>
                      </a:rPr>
                      <m:t>𝑇</m:t>
                    </m:r>
                    <m:r>
                      <a:rPr lang="en-GB" sz="2000" b="0" i="1">
                        <a:latin typeface="Cambria Math" panose="02040503050406030204" pitchFamily="18" charset="0"/>
                      </a:rPr>
                      <m:t>=</m:t>
                    </m:r>
                    <m:f>
                      <m:fPr>
                        <m:ctrlPr>
                          <a:rPr lang="en-GB" sz="2000" b="0" i="1">
                            <a:latin typeface="Cambria Math" panose="02040503050406030204" pitchFamily="18" charset="0"/>
                          </a:rPr>
                        </m:ctrlPr>
                      </m:fPr>
                      <m:num>
                        <m:r>
                          <a:rPr lang="en-GB" sz="2000" b="0" i="1">
                            <a:latin typeface="Cambria Math" panose="02040503050406030204" pitchFamily="18" charset="0"/>
                          </a:rPr>
                          <m:t>𝑡𝑖𝑚𝑒</m:t>
                        </m:r>
                      </m:num>
                      <m:den>
                        <m:r>
                          <a:rPr lang="en-GB" sz="2000" b="0" i="1">
                            <a:latin typeface="Cambria Math" panose="02040503050406030204" pitchFamily="18" charset="0"/>
                          </a:rPr>
                          <m:t>𝑛𝑢𝑚𝑏𝑒𝑟</m:t>
                        </m:r>
                        <m:r>
                          <a:rPr lang="en-GB" sz="2000" b="0" i="1">
                            <a:latin typeface="Cambria Math" panose="02040503050406030204" pitchFamily="18" charset="0"/>
                          </a:rPr>
                          <m:t> </m:t>
                        </m:r>
                        <m:r>
                          <a:rPr lang="en-GB" sz="2000" b="0" i="1">
                            <a:latin typeface="Cambria Math" panose="02040503050406030204" pitchFamily="18" charset="0"/>
                          </a:rPr>
                          <m:t>𝑜𝑓</m:t>
                        </m:r>
                        <m:r>
                          <a:rPr lang="en-GB" sz="2000" b="0" i="1">
                            <a:latin typeface="Cambria Math" panose="02040503050406030204" pitchFamily="18" charset="0"/>
                          </a:rPr>
                          <m:t> </m:t>
                        </m:r>
                        <m:r>
                          <a:rPr lang="en-GB" sz="2000" b="0" i="1">
                            <a:latin typeface="Cambria Math" panose="02040503050406030204" pitchFamily="18" charset="0"/>
                          </a:rPr>
                          <m:t>𝑤𝑎𝑣𝑒𝑠</m:t>
                        </m:r>
                      </m:den>
                    </m:f>
                    <m:r>
                      <a:rPr lang="en-GB" sz="2000" b="0" i="1">
                        <a:latin typeface="Cambria Math" panose="02040503050406030204" pitchFamily="18" charset="0"/>
                      </a:rPr>
                      <m:t>=</m:t>
                    </m:r>
                    <m:f>
                      <m:fPr>
                        <m:ctrlPr>
                          <a:rPr lang="en-GB" sz="2000" b="0" i="1">
                            <a:latin typeface="Cambria Math" panose="02040503050406030204" pitchFamily="18" charset="0"/>
                          </a:rPr>
                        </m:ctrlPr>
                      </m:fPr>
                      <m:num>
                        <m:r>
                          <a:rPr lang="en-GB" sz="2000" b="0" i="1">
                            <a:latin typeface="Cambria Math" panose="02040503050406030204" pitchFamily="18" charset="0"/>
                          </a:rPr>
                          <m:t>20</m:t>
                        </m:r>
                      </m:num>
                      <m:den>
                        <m:r>
                          <a:rPr lang="en-GB" sz="2000" b="0" i="1">
                            <a:latin typeface="Cambria Math" panose="02040503050406030204" pitchFamily="18" charset="0"/>
                          </a:rPr>
                          <m:t>10</m:t>
                        </m:r>
                      </m:den>
                    </m:f>
                    <m:r>
                      <a:rPr lang="en-GB" sz="2000" b="0" i="1">
                        <a:latin typeface="Cambria Math" panose="02040503050406030204" pitchFamily="18" charset="0"/>
                      </a:rPr>
                      <m:t>=</m:t>
                    </m:r>
                    <m:r>
                      <a:rPr lang="en-GB" sz="2000" b="0" i="1" smtClean="0">
                        <a:latin typeface="Cambria Math" panose="02040503050406030204" pitchFamily="18" charset="0"/>
                      </a:rPr>
                      <m:t>2</m:t>
                    </m:r>
                    <m:r>
                      <a:rPr lang="en-GB" sz="2000" b="0" i="1" smtClean="0">
                        <a:latin typeface="Cambria Math" panose="02040503050406030204" pitchFamily="18" charset="0"/>
                      </a:rPr>
                      <m:t>𝑠</m:t>
                    </m:r>
                  </m:oMath>
                </a14:m>
                <a:endParaRPr lang="en-GB" sz="2000" b="0" dirty="0"/>
              </a:p>
              <a:p>
                <a:r>
                  <a:rPr lang="en-GB" sz="2000" dirty="0"/>
                  <a:t>The frequency is the number of waves per second.</a:t>
                </a:r>
              </a:p>
              <a:p>
                <a:r>
                  <a:rPr lang="en-GB" sz="2000" dirty="0"/>
                  <a:t>So if one wave takes 2 seconds to pass point Y in 1 second how many waves pass?</a:t>
                </a:r>
              </a:p>
              <a:p>
                <a14:m>
                  <m:oMath xmlns:m="http://schemas.openxmlformats.org/officeDocument/2006/math">
                    <m:r>
                      <a:rPr lang="en-GB" sz="2000" b="0" i="1" smtClean="0">
                        <a:latin typeface="Cambria Math" panose="02040503050406030204" pitchFamily="18" charset="0"/>
                      </a:rPr>
                      <m:t>𝑓</m:t>
                    </m:r>
                    <m:r>
                      <a:rPr lang="en-GB" sz="2000" b="0" i="1" smtClean="0">
                        <a:latin typeface="Cambria Math" panose="02040503050406030204" pitchFamily="18" charset="0"/>
                      </a:rPr>
                      <m:t>=</m:t>
                    </m:r>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𝑛𝑢𝑚𝑏𝑒𝑟</m:t>
                        </m:r>
                        <m:r>
                          <a:rPr lang="en-GB" sz="2000" b="0" i="1" smtClean="0">
                            <a:latin typeface="Cambria Math" panose="02040503050406030204" pitchFamily="18" charset="0"/>
                          </a:rPr>
                          <m:t> </m:t>
                        </m:r>
                        <m:r>
                          <a:rPr lang="en-GB" sz="2000" b="0" i="1" smtClean="0">
                            <a:latin typeface="Cambria Math" panose="02040503050406030204" pitchFamily="18" charset="0"/>
                          </a:rPr>
                          <m:t>𝑜𝑓</m:t>
                        </m:r>
                        <m:r>
                          <a:rPr lang="en-GB" sz="2000" b="0" i="1" smtClean="0">
                            <a:latin typeface="Cambria Math" panose="02040503050406030204" pitchFamily="18" charset="0"/>
                          </a:rPr>
                          <m:t> </m:t>
                        </m:r>
                        <m:r>
                          <a:rPr lang="en-GB" sz="2000" b="0" i="1" smtClean="0">
                            <a:latin typeface="Cambria Math" panose="02040503050406030204" pitchFamily="18" charset="0"/>
                          </a:rPr>
                          <m:t>𝑤𝑎𝑣𝑒𝑠</m:t>
                        </m:r>
                      </m:num>
                      <m:den>
                        <m:r>
                          <a:rPr lang="en-GB" sz="2000" b="0" i="1" smtClean="0">
                            <a:latin typeface="Cambria Math" panose="02040503050406030204" pitchFamily="18" charset="0"/>
                          </a:rPr>
                          <m:t>𝑡𝑖𝑚𝑒</m:t>
                        </m:r>
                      </m:den>
                    </m:f>
                    <m:r>
                      <a:rPr lang="en-GB" sz="2000" b="0" i="1" smtClean="0">
                        <a:latin typeface="Cambria Math" panose="02040503050406030204" pitchFamily="18" charset="0"/>
                      </a:rPr>
                      <m:t>=</m:t>
                    </m:r>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10</m:t>
                        </m:r>
                      </m:num>
                      <m:den>
                        <m:r>
                          <a:rPr lang="en-GB" sz="2000" b="0" i="1" smtClean="0">
                            <a:latin typeface="Cambria Math" panose="02040503050406030204" pitchFamily="18" charset="0"/>
                          </a:rPr>
                          <m:t>20</m:t>
                        </m:r>
                      </m:den>
                    </m:f>
                    <m:r>
                      <a:rPr lang="en-GB" sz="2000" b="0" i="1" smtClean="0">
                        <a:latin typeface="Cambria Math" panose="02040503050406030204" pitchFamily="18" charset="0"/>
                      </a:rPr>
                      <m:t>=</m:t>
                    </m:r>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1</m:t>
                        </m:r>
                      </m:num>
                      <m:den>
                        <m:r>
                          <a:rPr lang="en-GB" sz="2000" b="0" i="1" smtClean="0">
                            <a:latin typeface="Cambria Math" panose="02040503050406030204" pitchFamily="18" charset="0"/>
                          </a:rPr>
                          <m:t>𝑇</m:t>
                        </m:r>
                      </m:den>
                    </m:f>
                    <m:r>
                      <a:rPr lang="en-GB" sz="2000" b="0" i="1" smtClean="0">
                        <a:latin typeface="Cambria Math" panose="02040503050406030204" pitchFamily="18" charset="0"/>
                      </a:rPr>
                      <m:t>=</m:t>
                    </m:r>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1</m:t>
                        </m:r>
                      </m:num>
                      <m:den>
                        <m:r>
                          <a:rPr lang="en-GB" sz="2000" b="0" i="1" smtClean="0">
                            <a:latin typeface="Cambria Math" panose="02040503050406030204" pitchFamily="18" charset="0"/>
                          </a:rPr>
                          <m:t>2</m:t>
                        </m:r>
                      </m:den>
                    </m:f>
                    <m:r>
                      <a:rPr lang="en-GB" sz="2000" b="0" i="1" smtClean="0">
                        <a:latin typeface="Cambria Math" panose="02040503050406030204" pitchFamily="18" charset="0"/>
                      </a:rPr>
                      <m:t>=0.5 </m:t>
                    </m:r>
                    <m:r>
                      <a:rPr lang="en-GB" sz="2000" b="0" i="1" smtClean="0">
                        <a:latin typeface="Cambria Math" panose="02040503050406030204" pitchFamily="18" charset="0"/>
                      </a:rPr>
                      <m:t>𝐻𝑧</m:t>
                    </m:r>
                  </m:oMath>
                </a14:m>
                <a:endParaRPr lang="en-GB" sz="2000" dirty="0"/>
              </a:p>
              <a:p>
                <a:r>
                  <a:rPr lang="en-GB" sz="2000" b="1" dirty="0"/>
                  <a:t>Now try this method for waves A and then go forward for wave B. </a:t>
                </a:r>
              </a:p>
            </p:txBody>
          </p:sp>
        </mc:Choice>
        <mc:Fallback xmlns="">
          <p:sp>
            <p:nvSpPr>
              <p:cNvPr id="3" name="Content Placeholder 2">
                <a:extLst>
                  <a:ext uri="{FF2B5EF4-FFF2-40B4-BE49-F238E27FC236}">
                    <a16:creationId xmlns:a16="http://schemas.microsoft.com/office/drawing/2014/main" id="{9230457D-0979-041C-02B6-168A119E41E0}"/>
                  </a:ext>
                </a:extLst>
              </p:cNvPr>
              <p:cNvSpPr>
                <a:spLocks noGrp="1" noRot="1" noChangeAspect="1" noMove="1" noResize="1" noEditPoints="1" noAdjustHandles="1" noChangeArrowheads="1" noChangeShapeType="1" noTextEdit="1"/>
              </p:cNvSpPr>
              <p:nvPr>
                <p:ph idx="1"/>
              </p:nvPr>
            </p:nvSpPr>
            <p:spPr>
              <a:xfrm>
                <a:off x="838201" y="1940438"/>
                <a:ext cx="5535966" cy="4175697"/>
              </a:xfrm>
              <a:blipFill>
                <a:blip r:embed="rId2"/>
                <a:stretch>
                  <a:fillRect l="-551" t="-438" b="-730"/>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01631DFF-33C5-55EA-37B2-65288B05C353}"/>
              </a:ext>
            </a:extLst>
          </p:cNvPr>
          <p:cNvSpPr>
            <a:spLocks noGrp="1"/>
          </p:cNvSpPr>
          <p:nvPr>
            <p:ph type="sldNum" sz="quarter" idx="12"/>
          </p:nvPr>
        </p:nvSpPr>
        <p:spPr/>
        <p:txBody>
          <a:bodyPr>
            <a:normAutofit/>
          </a:bodyPr>
          <a:lstStyle/>
          <a:p>
            <a:pPr>
              <a:spcAft>
                <a:spcPts val="600"/>
              </a:spcAft>
            </a:pPr>
            <a:fld id="{25F4D205-A511-4D9F-BF18-0E193C9B365C}" type="slidenum">
              <a:rPr lang="en-GB" sz="1000" smtClean="0"/>
              <a:pPr>
                <a:spcAft>
                  <a:spcPts val="600"/>
                </a:spcAft>
              </a:pPr>
              <a:t>14</a:t>
            </a:fld>
            <a:endParaRPr lang="en-GB" sz="1000"/>
          </a:p>
        </p:txBody>
      </p:sp>
      <p:pic>
        <p:nvPicPr>
          <p:cNvPr id="6" name="Picture 5">
            <a:extLst>
              <a:ext uri="{FF2B5EF4-FFF2-40B4-BE49-F238E27FC236}">
                <a16:creationId xmlns:a16="http://schemas.microsoft.com/office/drawing/2014/main" id="{B3423F0A-B353-EE40-4F93-B4629B93AEB4}"/>
              </a:ext>
            </a:extLst>
          </p:cNvPr>
          <p:cNvPicPr>
            <a:picLocks noChangeAspect="1"/>
          </p:cNvPicPr>
          <p:nvPr/>
        </p:nvPicPr>
        <p:blipFill>
          <a:blip r:embed="rId3"/>
          <a:stretch>
            <a:fillRect/>
          </a:stretch>
        </p:blipFill>
        <p:spPr>
          <a:xfrm>
            <a:off x="6565295" y="2733177"/>
            <a:ext cx="4788505" cy="2250597"/>
          </a:xfrm>
          <a:prstGeom prst="rect">
            <a:avLst/>
          </a:prstGeom>
        </p:spPr>
      </p:pic>
    </p:spTree>
    <p:extLst>
      <p:ext uri="{BB962C8B-B14F-4D97-AF65-F5344CB8AC3E}">
        <p14:creationId xmlns:p14="http://schemas.microsoft.com/office/powerpoint/2010/main" val="4013502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100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100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100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100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100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100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DE0F1E2-6DCD-0468-FF87-A89AB9225E27}"/>
              </a:ext>
            </a:extLst>
          </p:cNvPr>
          <p:cNvSpPr>
            <a:spLocks noGrp="1"/>
          </p:cNvSpPr>
          <p:nvPr>
            <p:ph type="title"/>
          </p:nvPr>
        </p:nvSpPr>
        <p:spPr>
          <a:xfrm>
            <a:off x="484214" y="226990"/>
            <a:ext cx="3505495" cy="1622321"/>
          </a:xfrm>
          <a:solidFill>
            <a:srgbClr val="FF0000"/>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fontScale="90000"/>
          </a:bodyPr>
          <a:lstStyle/>
          <a:p>
            <a:r>
              <a:rPr lang="en-US" sz="2800" kern="1200" dirty="0">
                <a:solidFill>
                  <a:schemeClr val="bg1"/>
                </a:solidFill>
                <a:latin typeface="+mj-lt"/>
                <a:ea typeface="+mj-ea"/>
                <a:cs typeface="+mj-cs"/>
              </a:rPr>
              <a:t>Replace the numbers in our example with those for wave A</a:t>
            </a:r>
          </a:p>
        </p:txBody>
      </p:sp>
      <p:pic>
        <p:nvPicPr>
          <p:cNvPr id="5" name="Screen Recording 4" descr="Chart, histogram&#10;&#10;Description automatically generated">
            <a:hlinkClick r:id="" action="ppaction://media"/>
            <a:extLst>
              <a:ext uri="{FF2B5EF4-FFF2-40B4-BE49-F238E27FC236}">
                <a16:creationId xmlns:a16="http://schemas.microsoft.com/office/drawing/2014/main" id="{2D20DD0D-C3D9-8C8F-B7B2-061FD8123E9A}"/>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263064" y="779157"/>
            <a:ext cx="7774615" cy="5104118"/>
          </a:xfrm>
          <a:prstGeom prst="rect">
            <a:avLst/>
          </a:prstGeom>
          <a:effectLst/>
        </p:spPr>
      </p:pic>
      <p:sp>
        <p:nvSpPr>
          <p:cNvPr id="4" name="Slide Number Placeholder 3">
            <a:extLst>
              <a:ext uri="{FF2B5EF4-FFF2-40B4-BE49-F238E27FC236}">
                <a16:creationId xmlns:a16="http://schemas.microsoft.com/office/drawing/2014/main" id="{48ADAB73-EF0F-4AEA-E0A6-5935789FF092}"/>
              </a:ext>
            </a:extLst>
          </p:cNvPr>
          <p:cNvSpPr>
            <a:spLocks noGrp="1"/>
          </p:cNvSpPr>
          <p:nvPr>
            <p:ph type="sldNum" sz="quarter" idx="12"/>
          </p:nvPr>
        </p:nvSpPr>
        <p:spPr/>
        <p:txBody>
          <a:bodyPr vert="horz" lIns="91440" tIns="45720" rIns="91440" bIns="45720" rtlCol="0" anchor="ctr">
            <a:normAutofit/>
          </a:bodyPr>
          <a:lstStyle/>
          <a:p>
            <a:pPr>
              <a:spcAft>
                <a:spcPts val="600"/>
              </a:spcAft>
            </a:pPr>
            <a:fld id="{25F4D205-A511-4D9F-BF18-0E193C9B365C}" type="slidenum">
              <a:rPr lang="en-US">
                <a:solidFill>
                  <a:srgbClr val="303030"/>
                </a:solidFill>
              </a:rPr>
              <a:pPr>
                <a:spcAft>
                  <a:spcPts val="600"/>
                </a:spcAft>
              </a:pPr>
              <a:t>15</a:t>
            </a:fld>
            <a:endParaRPr lang="en-US">
              <a:solidFill>
                <a:srgbClr val="303030"/>
              </a:solidFill>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72B3ADBF-654A-D68A-A92B-955F6B7C3653}"/>
                  </a:ext>
                </a:extLst>
              </p:cNvPr>
              <p:cNvSpPr txBox="1"/>
              <p:nvPr/>
            </p:nvSpPr>
            <p:spPr>
              <a:xfrm>
                <a:off x="648931" y="2438400"/>
                <a:ext cx="3761704" cy="3785419"/>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700" dirty="0"/>
                  <a:t>If 10 waves take 20 seconds to pass Y then how long will it take 1 wave to pass point Y?</a:t>
                </a:r>
              </a:p>
              <a:p>
                <a:pPr indent="-228600">
                  <a:lnSpc>
                    <a:spcPct val="90000"/>
                  </a:lnSpc>
                  <a:spcAft>
                    <a:spcPts val="600"/>
                  </a:spcAft>
                  <a:buFont typeface="Arial" panose="020B0604020202020204" pitchFamily="34" charset="0"/>
                  <a:buChar char="•"/>
                </a:pPr>
                <a:r>
                  <a:rPr lang="en-US" sz="1700" dirty="0"/>
                  <a:t>The time for 1 wave is the period, T </a:t>
                </a:r>
              </a:p>
              <a:p>
                <a:pPr indent="-228600">
                  <a:lnSpc>
                    <a:spcPct val="90000"/>
                  </a:lnSpc>
                  <a:spcAft>
                    <a:spcPts val="600"/>
                  </a:spcAft>
                  <a:buFont typeface="Arial" panose="020B0604020202020204" pitchFamily="34" charset="0"/>
                  <a:buChar char="•"/>
                </a:pPr>
                <a14:m>
                  <m:oMath xmlns:m="http://schemas.openxmlformats.org/officeDocument/2006/math">
                    <m:r>
                      <a:rPr lang="en-US" sz="1700" b="0" i="1">
                        <a:latin typeface="Cambria Math" panose="02040503050406030204" pitchFamily="18" charset="0"/>
                      </a:rPr>
                      <m:t>𝑇</m:t>
                    </m:r>
                    <m:r>
                      <a:rPr lang="en-US" sz="1700" b="0" i="1">
                        <a:latin typeface="Cambria Math" panose="02040503050406030204" pitchFamily="18" charset="0"/>
                      </a:rPr>
                      <m:t>=</m:t>
                    </m:r>
                    <m:f>
                      <m:fPr>
                        <m:ctrlPr>
                          <a:rPr lang="en-US" sz="1700" b="0" i="1">
                            <a:latin typeface="Cambria Math" panose="02040503050406030204" pitchFamily="18" charset="0"/>
                          </a:rPr>
                        </m:ctrlPr>
                      </m:fPr>
                      <m:num>
                        <m:r>
                          <a:rPr lang="en-US" sz="1700" b="0" i="1">
                            <a:latin typeface="Cambria Math" panose="02040503050406030204" pitchFamily="18" charset="0"/>
                          </a:rPr>
                          <m:t>𝑡𝑖𝑚𝑒</m:t>
                        </m:r>
                      </m:num>
                      <m:den>
                        <m:r>
                          <a:rPr lang="en-US" sz="1700" b="0" i="1">
                            <a:latin typeface="Cambria Math" panose="02040503050406030204" pitchFamily="18" charset="0"/>
                          </a:rPr>
                          <m:t>𝑛𝑢𝑚𝑏𝑒𝑟</m:t>
                        </m:r>
                        <m:r>
                          <a:rPr lang="en-US" sz="1700" b="0" i="1">
                            <a:latin typeface="Cambria Math" panose="02040503050406030204" pitchFamily="18" charset="0"/>
                          </a:rPr>
                          <m:t> </m:t>
                        </m:r>
                        <m:r>
                          <a:rPr lang="en-US" sz="1700" b="0" i="1">
                            <a:latin typeface="Cambria Math" panose="02040503050406030204" pitchFamily="18" charset="0"/>
                          </a:rPr>
                          <m:t>𝑜𝑓</m:t>
                        </m:r>
                        <m:r>
                          <a:rPr lang="en-US" sz="1700" b="0" i="1">
                            <a:latin typeface="Cambria Math" panose="02040503050406030204" pitchFamily="18" charset="0"/>
                          </a:rPr>
                          <m:t> </m:t>
                        </m:r>
                        <m:r>
                          <a:rPr lang="en-US" sz="1700" b="0" i="1">
                            <a:latin typeface="Cambria Math" panose="02040503050406030204" pitchFamily="18" charset="0"/>
                          </a:rPr>
                          <m:t>𝑤𝑎𝑣𝑒𝑠</m:t>
                        </m:r>
                      </m:den>
                    </m:f>
                    <m:r>
                      <a:rPr lang="en-US" sz="1700" b="0" i="1">
                        <a:latin typeface="Cambria Math" panose="02040503050406030204" pitchFamily="18" charset="0"/>
                      </a:rPr>
                      <m:t>=</m:t>
                    </m:r>
                    <m:f>
                      <m:fPr>
                        <m:ctrlPr>
                          <a:rPr lang="en-US" sz="1700" b="0" i="1">
                            <a:latin typeface="Cambria Math" panose="02040503050406030204" pitchFamily="18" charset="0"/>
                          </a:rPr>
                        </m:ctrlPr>
                      </m:fPr>
                      <m:num>
                        <m:r>
                          <a:rPr lang="en-US" sz="1700" b="0" i="1">
                            <a:latin typeface="Cambria Math" panose="02040503050406030204" pitchFamily="18" charset="0"/>
                          </a:rPr>
                          <m:t>20</m:t>
                        </m:r>
                      </m:num>
                      <m:den>
                        <m:r>
                          <a:rPr lang="en-US" sz="1700" b="0" i="1">
                            <a:latin typeface="Cambria Math" panose="02040503050406030204" pitchFamily="18" charset="0"/>
                          </a:rPr>
                          <m:t>10</m:t>
                        </m:r>
                      </m:den>
                    </m:f>
                    <m:r>
                      <a:rPr lang="en-US" sz="1700" b="0" i="1">
                        <a:latin typeface="Cambria Math" panose="02040503050406030204" pitchFamily="18" charset="0"/>
                      </a:rPr>
                      <m:t>=2</m:t>
                    </m:r>
                    <m:r>
                      <a:rPr lang="en-US" sz="1700" b="0" i="1">
                        <a:latin typeface="Cambria Math" panose="02040503050406030204" pitchFamily="18" charset="0"/>
                      </a:rPr>
                      <m:t>𝑠</m:t>
                    </m:r>
                  </m:oMath>
                </a14:m>
                <a:endParaRPr lang="en-US" sz="1700" b="0" dirty="0"/>
              </a:p>
              <a:p>
                <a:pPr indent="-228600">
                  <a:lnSpc>
                    <a:spcPct val="90000"/>
                  </a:lnSpc>
                  <a:spcAft>
                    <a:spcPts val="600"/>
                  </a:spcAft>
                  <a:buFont typeface="Arial" panose="020B0604020202020204" pitchFamily="34" charset="0"/>
                  <a:buChar char="•"/>
                </a:pPr>
                <a:r>
                  <a:rPr lang="en-US" sz="1700" dirty="0"/>
                  <a:t>The frequency is the number of waves per second.</a:t>
                </a:r>
              </a:p>
              <a:p>
                <a:pPr indent="-228600">
                  <a:lnSpc>
                    <a:spcPct val="90000"/>
                  </a:lnSpc>
                  <a:spcAft>
                    <a:spcPts val="600"/>
                  </a:spcAft>
                  <a:buFont typeface="Arial" panose="020B0604020202020204" pitchFamily="34" charset="0"/>
                  <a:buChar char="•"/>
                </a:pPr>
                <a:r>
                  <a:rPr lang="en-US" sz="1700" dirty="0"/>
                  <a:t>So if one wave takes 2 seconds to pass point Y in 1 second how many waves pass?</a:t>
                </a:r>
              </a:p>
              <a:p>
                <a:pPr indent="-228600">
                  <a:lnSpc>
                    <a:spcPct val="90000"/>
                  </a:lnSpc>
                  <a:spcAft>
                    <a:spcPts val="600"/>
                  </a:spcAft>
                  <a:buFont typeface="Arial" panose="020B0604020202020204" pitchFamily="34" charset="0"/>
                  <a:buChar char="•"/>
                </a:pPr>
                <a14:m>
                  <m:oMath xmlns:m="http://schemas.openxmlformats.org/officeDocument/2006/math">
                    <m:r>
                      <a:rPr lang="en-US" sz="1700" b="0" i="1">
                        <a:latin typeface="Cambria Math" panose="02040503050406030204" pitchFamily="18" charset="0"/>
                      </a:rPr>
                      <m:t>𝑓</m:t>
                    </m:r>
                    <m:r>
                      <a:rPr lang="en-US" sz="1700" b="0" i="1">
                        <a:latin typeface="Cambria Math" panose="02040503050406030204" pitchFamily="18" charset="0"/>
                      </a:rPr>
                      <m:t>=</m:t>
                    </m:r>
                    <m:f>
                      <m:fPr>
                        <m:ctrlPr>
                          <a:rPr lang="en-US" sz="1700" b="0" i="1">
                            <a:latin typeface="Cambria Math" panose="02040503050406030204" pitchFamily="18" charset="0"/>
                          </a:rPr>
                        </m:ctrlPr>
                      </m:fPr>
                      <m:num>
                        <m:r>
                          <a:rPr lang="en-US" sz="1700" b="0" i="1">
                            <a:latin typeface="Cambria Math" panose="02040503050406030204" pitchFamily="18" charset="0"/>
                          </a:rPr>
                          <m:t>𝑛𝑢𝑚𝑏𝑒𝑟</m:t>
                        </m:r>
                        <m:r>
                          <a:rPr lang="en-US" sz="1700" b="0" i="1">
                            <a:latin typeface="Cambria Math" panose="02040503050406030204" pitchFamily="18" charset="0"/>
                          </a:rPr>
                          <m:t> </m:t>
                        </m:r>
                        <m:r>
                          <a:rPr lang="en-US" sz="1700" b="0" i="1">
                            <a:latin typeface="Cambria Math" panose="02040503050406030204" pitchFamily="18" charset="0"/>
                          </a:rPr>
                          <m:t>𝑜𝑓</m:t>
                        </m:r>
                        <m:r>
                          <a:rPr lang="en-US" sz="1700" b="0" i="1">
                            <a:latin typeface="Cambria Math" panose="02040503050406030204" pitchFamily="18" charset="0"/>
                          </a:rPr>
                          <m:t> </m:t>
                        </m:r>
                        <m:r>
                          <a:rPr lang="en-US" sz="1700" b="0" i="1">
                            <a:latin typeface="Cambria Math" panose="02040503050406030204" pitchFamily="18" charset="0"/>
                          </a:rPr>
                          <m:t>𝑤𝑎𝑣𝑒𝑠</m:t>
                        </m:r>
                      </m:num>
                      <m:den>
                        <m:r>
                          <a:rPr lang="en-US" sz="1700" b="0" i="1">
                            <a:latin typeface="Cambria Math" panose="02040503050406030204" pitchFamily="18" charset="0"/>
                          </a:rPr>
                          <m:t>𝑡𝑖𝑚𝑒</m:t>
                        </m:r>
                      </m:den>
                    </m:f>
                    <m:r>
                      <a:rPr lang="en-US" sz="1700" b="0" i="1">
                        <a:latin typeface="Cambria Math" panose="02040503050406030204" pitchFamily="18" charset="0"/>
                      </a:rPr>
                      <m:t>=</m:t>
                    </m:r>
                    <m:f>
                      <m:fPr>
                        <m:ctrlPr>
                          <a:rPr lang="en-US" sz="1700" b="0" i="1">
                            <a:latin typeface="Cambria Math" panose="02040503050406030204" pitchFamily="18" charset="0"/>
                          </a:rPr>
                        </m:ctrlPr>
                      </m:fPr>
                      <m:num>
                        <m:r>
                          <a:rPr lang="en-US" sz="1700" b="0" i="1">
                            <a:latin typeface="Cambria Math" panose="02040503050406030204" pitchFamily="18" charset="0"/>
                          </a:rPr>
                          <m:t>1</m:t>
                        </m:r>
                      </m:num>
                      <m:den>
                        <m:r>
                          <a:rPr lang="en-US" sz="1700" b="0" i="1">
                            <a:latin typeface="Cambria Math" panose="02040503050406030204" pitchFamily="18" charset="0"/>
                          </a:rPr>
                          <m:t>𝑇</m:t>
                        </m:r>
                      </m:den>
                    </m:f>
                    <m:r>
                      <a:rPr lang="en-US" sz="1700" b="0" i="1">
                        <a:latin typeface="Cambria Math" panose="02040503050406030204" pitchFamily="18" charset="0"/>
                      </a:rPr>
                      <m:t>=</m:t>
                    </m:r>
                    <m:f>
                      <m:fPr>
                        <m:ctrlPr>
                          <a:rPr lang="en-US" sz="1700" b="0" i="1">
                            <a:latin typeface="Cambria Math" panose="02040503050406030204" pitchFamily="18" charset="0"/>
                          </a:rPr>
                        </m:ctrlPr>
                      </m:fPr>
                      <m:num>
                        <m:r>
                          <a:rPr lang="en-US" sz="1700" b="0" i="1">
                            <a:latin typeface="Cambria Math" panose="02040503050406030204" pitchFamily="18" charset="0"/>
                          </a:rPr>
                          <m:t>1</m:t>
                        </m:r>
                      </m:num>
                      <m:den>
                        <m:r>
                          <a:rPr lang="en-US" sz="1700" b="0" i="1">
                            <a:latin typeface="Cambria Math" panose="02040503050406030204" pitchFamily="18" charset="0"/>
                          </a:rPr>
                          <m:t>2</m:t>
                        </m:r>
                      </m:den>
                    </m:f>
                    <m:r>
                      <a:rPr lang="en-US" sz="1700" b="0" i="1">
                        <a:latin typeface="Cambria Math" panose="02040503050406030204" pitchFamily="18" charset="0"/>
                      </a:rPr>
                      <m:t>=0.5 </m:t>
                    </m:r>
                    <m:r>
                      <a:rPr lang="en-US" sz="1700" b="0" i="1">
                        <a:latin typeface="Cambria Math" panose="02040503050406030204" pitchFamily="18" charset="0"/>
                      </a:rPr>
                      <m:t>𝐻𝑧</m:t>
                    </m:r>
                  </m:oMath>
                </a14:m>
                <a:endParaRPr lang="en-US" sz="1700" dirty="0"/>
              </a:p>
            </p:txBody>
          </p:sp>
        </mc:Choice>
        <mc:Fallback xmlns="">
          <p:sp>
            <p:nvSpPr>
              <p:cNvPr id="10" name="TextBox 9">
                <a:extLst>
                  <a:ext uri="{FF2B5EF4-FFF2-40B4-BE49-F238E27FC236}">
                    <a16:creationId xmlns:a16="http://schemas.microsoft.com/office/drawing/2014/main" id="{72B3ADBF-654A-D68A-A92B-955F6B7C3653}"/>
                  </a:ext>
                </a:extLst>
              </p:cNvPr>
              <p:cNvSpPr txBox="1">
                <a:spLocks noRot="1" noChangeAspect="1" noMove="1" noResize="1" noEditPoints="1" noAdjustHandles="1" noChangeArrowheads="1" noChangeShapeType="1" noTextEdit="1"/>
              </p:cNvSpPr>
              <p:nvPr/>
            </p:nvSpPr>
            <p:spPr>
              <a:xfrm>
                <a:off x="648931" y="2438400"/>
                <a:ext cx="3761704" cy="3785419"/>
              </a:xfrm>
              <a:prstGeom prst="rect">
                <a:avLst/>
              </a:prstGeom>
              <a:blipFill>
                <a:blip r:embed="rId5"/>
                <a:stretch>
                  <a:fillRect l="-971" t="-1127" r="-485"/>
                </a:stretch>
              </a:blipFill>
            </p:spPr>
            <p:txBody>
              <a:bodyPr/>
              <a:lstStyle/>
              <a:p>
                <a:r>
                  <a:rPr lang="en-GB">
                    <a:noFill/>
                  </a:rPr>
                  <a:t> </a:t>
                </a:r>
              </a:p>
            </p:txBody>
          </p:sp>
        </mc:Fallback>
      </mc:AlternateContent>
    </p:spTree>
    <p:extLst>
      <p:ext uri="{BB962C8B-B14F-4D97-AF65-F5344CB8AC3E}">
        <p14:creationId xmlns:p14="http://schemas.microsoft.com/office/powerpoint/2010/main" val="2776894060"/>
      </p:ext>
    </p:extLst>
  </p:cSld>
  <p:clrMapOvr>
    <a:masterClrMapping/>
  </p:clrMapOvr>
  <mc:AlternateContent xmlns:mc="http://schemas.openxmlformats.org/markup-compatibility/2006" xmlns:p14="http://schemas.microsoft.com/office/powerpoint/2010/main">
    <mc:Choice Requires="p14">
      <p:transition spd="slow" p14:dur="2000" advTm="19065"/>
    </mc:Choice>
    <mc:Fallback xmlns="">
      <p:transition spd="slow" advTm="190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06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7A095-E3EE-4F9D-2767-E63BD9B0A72D}"/>
              </a:ext>
            </a:extLst>
          </p:cNvPr>
          <p:cNvSpPr>
            <a:spLocks noGrp="1"/>
          </p:cNvSpPr>
          <p:nvPr>
            <p:ph type="title"/>
          </p:nvPr>
        </p:nvSpPr>
        <p:spPr>
          <a:xfrm>
            <a:off x="378978" y="280974"/>
            <a:ext cx="11210925" cy="744836"/>
          </a:xfrm>
        </p:spPr>
        <p:style>
          <a:lnRef idx="3">
            <a:schemeClr val="lt1"/>
          </a:lnRef>
          <a:fillRef idx="1">
            <a:schemeClr val="dk1"/>
          </a:fillRef>
          <a:effectRef idx="1">
            <a:schemeClr val="dk1"/>
          </a:effectRef>
          <a:fontRef idx="minor">
            <a:schemeClr val="lt1"/>
          </a:fontRef>
        </p:style>
        <p:txBody>
          <a:bodyPr vert="horz" lIns="91440" tIns="45720" rIns="91440" bIns="45720" rtlCol="0" anchor="ctr">
            <a:normAutofit/>
          </a:bodyPr>
          <a:lstStyle/>
          <a:p>
            <a:pPr algn="ctr"/>
            <a:r>
              <a:rPr lang="en-US" sz="2700" kern="1200" dirty="0">
                <a:solidFill>
                  <a:schemeClr val="bg1"/>
                </a:solidFill>
                <a:latin typeface="+mj-lt"/>
                <a:ea typeface="+mj-ea"/>
                <a:cs typeface="+mj-cs"/>
              </a:rPr>
              <a:t>Find the frequency and period for Wave B</a:t>
            </a:r>
          </a:p>
        </p:txBody>
      </p:sp>
      <p:pic>
        <p:nvPicPr>
          <p:cNvPr id="11" name="Screen Recording 10">
            <a:hlinkClick r:id="" action="ppaction://media"/>
            <a:extLst>
              <a:ext uri="{FF2B5EF4-FFF2-40B4-BE49-F238E27FC236}">
                <a16:creationId xmlns:a16="http://schemas.microsoft.com/office/drawing/2014/main" id="{4B926379-99C2-F70B-652E-D30DE27AA18E}"/>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62580" y="1025525"/>
            <a:ext cx="9679020" cy="5375275"/>
          </a:xfrm>
        </p:spPr>
      </p:pic>
      <p:sp>
        <p:nvSpPr>
          <p:cNvPr id="4" name="Slide Number Placeholder 3">
            <a:extLst>
              <a:ext uri="{FF2B5EF4-FFF2-40B4-BE49-F238E27FC236}">
                <a16:creationId xmlns:a16="http://schemas.microsoft.com/office/drawing/2014/main" id="{48ADAB73-EF0F-4AEA-E0A6-5935789FF092}"/>
              </a:ext>
            </a:extLst>
          </p:cNvPr>
          <p:cNvSpPr>
            <a:spLocks noGrp="1"/>
          </p:cNvSpPr>
          <p:nvPr>
            <p:ph type="sldNum" sz="quarter" idx="12"/>
          </p:nvPr>
        </p:nvSpPr>
        <p:spPr/>
        <p:txBody>
          <a:bodyPr vert="horz" lIns="91440" tIns="45720" rIns="91440" bIns="45720" rtlCol="0" anchor="ctr">
            <a:normAutofit/>
          </a:bodyPr>
          <a:lstStyle/>
          <a:p>
            <a:pPr>
              <a:spcAft>
                <a:spcPts val="600"/>
              </a:spcAft>
            </a:pPr>
            <a:fld id="{25F4D205-A511-4D9F-BF18-0E193C9B365C}" type="slidenum">
              <a:rPr lang="en-US" smtClean="0"/>
              <a:pPr>
                <a:spcAft>
                  <a:spcPts val="600"/>
                </a:spcAft>
              </a:pPr>
              <a:t>16</a:t>
            </a:fld>
            <a:endParaRPr lang="en-US"/>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7D572A81-939D-96C8-741D-0D56877B3A9E}"/>
                  </a:ext>
                </a:extLst>
              </p:cNvPr>
              <p:cNvSpPr txBox="1"/>
              <p:nvPr/>
            </p:nvSpPr>
            <p:spPr>
              <a:xfrm>
                <a:off x="2808302" y="5056327"/>
                <a:ext cx="6096000" cy="148258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GB" sz="1800" b="0" i="1" smtClean="0">
                          <a:latin typeface="Cambria Math" panose="02040503050406030204" pitchFamily="18" charset="0"/>
                        </a:rPr>
                        <m:t>𝑇</m:t>
                      </m:r>
                      <m:r>
                        <a:rPr lang="en-GB" sz="1800" b="0" i="1" smtClean="0">
                          <a:latin typeface="Cambria Math" panose="02040503050406030204" pitchFamily="18" charset="0"/>
                        </a:rPr>
                        <m:t>=</m:t>
                      </m:r>
                      <m:f>
                        <m:fPr>
                          <m:ctrlPr>
                            <a:rPr lang="en-GB" sz="1800" b="0" i="1">
                              <a:latin typeface="Cambria Math" panose="02040503050406030204" pitchFamily="18" charset="0"/>
                            </a:rPr>
                          </m:ctrlPr>
                        </m:fPr>
                        <m:num>
                          <m:r>
                            <a:rPr lang="en-GB" sz="1800" b="0" i="1">
                              <a:latin typeface="Cambria Math" panose="02040503050406030204" pitchFamily="18" charset="0"/>
                            </a:rPr>
                            <m:t>𝑡𝑖𝑚𝑒</m:t>
                          </m:r>
                        </m:num>
                        <m:den>
                          <m:r>
                            <a:rPr lang="en-GB" sz="1800" b="0" i="1">
                              <a:latin typeface="Cambria Math" panose="02040503050406030204" pitchFamily="18" charset="0"/>
                            </a:rPr>
                            <m:t>𝑛𝑢𝑚𝑏𝑒𝑟</m:t>
                          </m:r>
                          <m:r>
                            <a:rPr lang="en-GB" sz="1800" b="0" i="1">
                              <a:latin typeface="Cambria Math" panose="02040503050406030204" pitchFamily="18" charset="0"/>
                            </a:rPr>
                            <m:t> </m:t>
                          </m:r>
                          <m:r>
                            <a:rPr lang="en-GB" sz="1800" b="0" i="1">
                              <a:latin typeface="Cambria Math" panose="02040503050406030204" pitchFamily="18" charset="0"/>
                            </a:rPr>
                            <m:t>𝑜𝑓</m:t>
                          </m:r>
                          <m:r>
                            <a:rPr lang="en-GB" sz="1800" b="0" i="1">
                              <a:latin typeface="Cambria Math" panose="02040503050406030204" pitchFamily="18" charset="0"/>
                            </a:rPr>
                            <m:t> </m:t>
                          </m:r>
                          <m:r>
                            <a:rPr lang="en-GB" sz="1800" b="0" i="1">
                              <a:latin typeface="Cambria Math" panose="02040503050406030204" pitchFamily="18" charset="0"/>
                            </a:rPr>
                            <m:t>𝑤𝑎𝑣𝑒𝑠</m:t>
                          </m:r>
                        </m:den>
                      </m:f>
                      <m:r>
                        <a:rPr lang="en-GB" sz="1800" b="0" i="1">
                          <a:latin typeface="Cambria Math" panose="02040503050406030204" pitchFamily="18" charset="0"/>
                        </a:rPr>
                        <m:t>=</m:t>
                      </m:r>
                      <m:f>
                        <m:fPr>
                          <m:ctrlPr>
                            <a:rPr lang="en-GB" sz="1800" b="0" i="1">
                              <a:latin typeface="Cambria Math" panose="02040503050406030204" pitchFamily="18" charset="0"/>
                            </a:rPr>
                          </m:ctrlPr>
                        </m:fPr>
                        <m:num>
                          <m:r>
                            <a:rPr lang="en-GB" sz="1800" b="0" i="1" smtClean="0">
                              <a:latin typeface="Cambria Math" panose="02040503050406030204" pitchFamily="18" charset="0"/>
                            </a:rPr>
                            <m:t>???</m:t>
                          </m:r>
                        </m:num>
                        <m:den>
                          <m:r>
                            <a:rPr lang="en-GB" sz="1800" b="0" i="1">
                              <a:latin typeface="Cambria Math" panose="02040503050406030204" pitchFamily="18" charset="0"/>
                            </a:rPr>
                            <m:t>10</m:t>
                          </m:r>
                        </m:den>
                      </m:f>
                      <m:r>
                        <a:rPr lang="en-GB" sz="1800" b="0" i="1">
                          <a:latin typeface="Cambria Math" panose="02040503050406030204" pitchFamily="18" charset="0"/>
                        </a:rPr>
                        <m:t>=</m:t>
                      </m:r>
                      <m:r>
                        <a:rPr lang="en-GB" sz="1800" b="0" i="1" smtClean="0">
                          <a:latin typeface="Cambria Math" panose="02040503050406030204" pitchFamily="18" charset="0"/>
                        </a:rPr>
                        <m:t>????</m:t>
                      </m:r>
                      <m:r>
                        <a:rPr lang="en-GB" sz="1800" b="0" i="1" smtClean="0">
                          <a:latin typeface="Cambria Math" panose="02040503050406030204" pitchFamily="18" charset="0"/>
                        </a:rPr>
                        <m:t>𝑠</m:t>
                      </m:r>
                    </m:oMath>
                  </m:oMathPara>
                </a14:m>
                <a:endParaRPr lang="en-GB" sz="1800" b="0" dirty="0"/>
              </a:p>
              <a:p>
                <a:r>
                  <a:rPr lang="en-GB" sz="1800" dirty="0"/>
                  <a:t>The frequency is the number of waves per second.</a:t>
                </a:r>
              </a:p>
              <a:p>
                <a:pPr/>
                <a14:m>
                  <m:oMathPara xmlns:m="http://schemas.openxmlformats.org/officeDocument/2006/math">
                    <m:oMathParaPr>
                      <m:jc m:val="centerGroup"/>
                    </m:oMathParaPr>
                    <m:oMath xmlns:m="http://schemas.openxmlformats.org/officeDocument/2006/math">
                      <m:r>
                        <a:rPr lang="en-GB" sz="1800" b="0" i="1" smtClean="0">
                          <a:latin typeface="Cambria Math" panose="02040503050406030204" pitchFamily="18" charset="0"/>
                        </a:rPr>
                        <m:t>𝑓</m:t>
                      </m:r>
                      <m:r>
                        <a:rPr lang="en-GB" sz="1800" b="0" i="1" smtClean="0">
                          <a:latin typeface="Cambria Math" panose="02040503050406030204" pitchFamily="18" charset="0"/>
                        </a:rPr>
                        <m:t>=</m:t>
                      </m:r>
                      <m:f>
                        <m:fPr>
                          <m:ctrlPr>
                            <a:rPr lang="en-GB" sz="1800" b="0" i="1" smtClean="0">
                              <a:latin typeface="Cambria Math" panose="02040503050406030204" pitchFamily="18" charset="0"/>
                            </a:rPr>
                          </m:ctrlPr>
                        </m:fPr>
                        <m:num>
                          <m:r>
                            <a:rPr lang="en-GB" sz="1800" b="0" i="1" smtClean="0">
                              <a:latin typeface="Cambria Math" panose="02040503050406030204" pitchFamily="18" charset="0"/>
                            </a:rPr>
                            <m:t>𝑛𝑢𝑚𝑏𝑒𝑟</m:t>
                          </m:r>
                          <m:r>
                            <a:rPr lang="en-GB" sz="1800" b="0" i="1" smtClean="0">
                              <a:latin typeface="Cambria Math" panose="02040503050406030204" pitchFamily="18" charset="0"/>
                            </a:rPr>
                            <m:t> </m:t>
                          </m:r>
                          <m:r>
                            <a:rPr lang="en-GB" sz="1800" b="0" i="1" smtClean="0">
                              <a:latin typeface="Cambria Math" panose="02040503050406030204" pitchFamily="18" charset="0"/>
                            </a:rPr>
                            <m:t>𝑜𝑓</m:t>
                          </m:r>
                          <m:r>
                            <a:rPr lang="en-GB" sz="1800" b="0" i="1" smtClean="0">
                              <a:latin typeface="Cambria Math" panose="02040503050406030204" pitchFamily="18" charset="0"/>
                            </a:rPr>
                            <m:t> </m:t>
                          </m:r>
                          <m:r>
                            <a:rPr lang="en-GB" sz="1800" b="0" i="1" smtClean="0">
                              <a:latin typeface="Cambria Math" panose="02040503050406030204" pitchFamily="18" charset="0"/>
                            </a:rPr>
                            <m:t>𝑤𝑎𝑣𝑒𝑠</m:t>
                          </m:r>
                        </m:num>
                        <m:den>
                          <m:r>
                            <a:rPr lang="en-GB" sz="1800" b="0" i="1" smtClean="0">
                              <a:latin typeface="Cambria Math" panose="02040503050406030204" pitchFamily="18" charset="0"/>
                            </a:rPr>
                            <m:t>𝑡𝑖𝑚𝑒</m:t>
                          </m:r>
                        </m:den>
                      </m:f>
                      <m:r>
                        <a:rPr lang="en-GB" sz="1800" b="0" i="1" smtClean="0">
                          <a:latin typeface="Cambria Math" panose="02040503050406030204" pitchFamily="18" charset="0"/>
                        </a:rPr>
                        <m:t>= </m:t>
                      </m:r>
                      <m:f>
                        <m:fPr>
                          <m:ctrlPr>
                            <a:rPr lang="en-GB" sz="1800" b="0" i="1" smtClean="0">
                              <a:latin typeface="Cambria Math" panose="02040503050406030204" pitchFamily="18" charset="0"/>
                            </a:rPr>
                          </m:ctrlPr>
                        </m:fPr>
                        <m:num>
                          <m:r>
                            <a:rPr lang="en-GB" sz="1800" b="0" i="1" smtClean="0">
                              <a:latin typeface="Cambria Math" panose="02040503050406030204" pitchFamily="18" charset="0"/>
                            </a:rPr>
                            <m:t>10</m:t>
                          </m:r>
                        </m:num>
                        <m:den>
                          <m:r>
                            <a:rPr lang="en-GB" sz="1800" b="0" i="1" smtClean="0">
                              <a:latin typeface="Cambria Math" panose="02040503050406030204" pitchFamily="18" charset="0"/>
                            </a:rPr>
                            <m:t>????</m:t>
                          </m:r>
                        </m:den>
                      </m:f>
                      <m:r>
                        <a:rPr lang="en-GB" sz="1800" b="0" i="1" smtClean="0">
                          <a:latin typeface="Cambria Math" panose="02040503050406030204" pitchFamily="18" charset="0"/>
                        </a:rPr>
                        <m:t>=</m:t>
                      </m:r>
                      <m:f>
                        <m:fPr>
                          <m:ctrlPr>
                            <a:rPr lang="en-GB" sz="1800" b="0" i="1" smtClean="0">
                              <a:latin typeface="Cambria Math" panose="02040503050406030204" pitchFamily="18" charset="0"/>
                            </a:rPr>
                          </m:ctrlPr>
                        </m:fPr>
                        <m:num>
                          <m:r>
                            <a:rPr lang="en-GB" sz="1800" b="0" i="1" smtClean="0">
                              <a:latin typeface="Cambria Math" panose="02040503050406030204" pitchFamily="18" charset="0"/>
                            </a:rPr>
                            <m:t>1</m:t>
                          </m:r>
                        </m:num>
                        <m:den>
                          <m:r>
                            <a:rPr lang="en-GB" sz="1800" b="0" i="1" smtClean="0">
                              <a:latin typeface="Cambria Math" panose="02040503050406030204" pitchFamily="18" charset="0"/>
                            </a:rPr>
                            <m:t>𝑇</m:t>
                          </m:r>
                        </m:den>
                      </m:f>
                      <m:r>
                        <a:rPr lang="en-GB" sz="1800" b="0" i="1" smtClean="0">
                          <a:latin typeface="Cambria Math" panose="02040503050406030204" pitchFamily="18" charset="0"/>
                        </a:rPr>
                        <m:t>=</m:t>
                      </m:r>
                      <m:f>
                        <m:fPr>
                          <m:ctrlPr>
                            <a:rPr lang="en-GB" sz="1800" b="0" i="1" smtClean="0">
                              <a:latin typeface="Cambria Math" panose="02040503050406030204" pitchFamily="18" charset="0"/>
                            </a:rPr>
                          </m:ctrlPr>
                        </m:fPr>
                        <m:num>
                          <m:r>
                            <a:rPr lang="en-GB" sz="1800" b="0" i="1" smtClean="0">
                              <a:latin typeface="Cambria Math" panose="02040503050406030204" pitchFamily="18" charset="0"/>
                            </a:rPr>
                            <m:t>1</m:t>
                          </m:r>
                        </m:num>
                        <m:den>
                          <m:r>
                            <a:rPr lang="en-GB" sz="1800" b="0" i="1" smtClean="0">
                              <a:latin typeface="Cambria Math" panose="02040503050406030204" pitchFamily="18" charset="0"/>
                            </a:rPr>
                            <m:t>????</m:t>
                          </m:r>
                        </m:den>
                      </m:f>
                      <m:r>
                        <a:rPr lang="en-GB" sz="1800" b="0" i="1" smtClean="0">
                          <a:latin typeface="Cambria Math" panose="02040503050406030204" pitchFamily="18" charset="0"/>
                        </a:rPr>
                        <m:t>=???? </m:t>
                      </m:r>
                      <m:r>
                        <a:rPr lang="en-GB" sz="1800" b="0" i="1" smtClean="0">
                          <a:latin typeface="Cambria Math" panose="02040503050406030204" pitchFamily="18" charset="0"/>
                        </a:rPr>
                        <m:t>𝐻𝑧</m:t>
                      </m:r>
                    </m:oMath>
                  </m:oMathPara>
                </a14:m>
                <a:endParaRPr lang="en-GB" sz="1800" dirty="0"/>
              </a:p>
            </p:txBody>
          </p:sp>
        </mc:Choice>
        <mc:Fallback xmlns="">
          <p:sp>
            <p:nvSpPr>
              <p:cNvPr id="13" name="TextBox 12">
                <a:extLst>
                  <a:ext uri="{FF2B5EF4-FFF2-40B4-BE49-F238E27FC236}">
                    <a16:creationId xmlns:a16="http://schemas.microsoft.com/office/drawing/2014/main" id="{7D572A81-939D-96C8-741D-0D56877B3A9E}"/>
                  </a:ext>
                </a:extLst>
              </p:cNvPr>
              <p:cNvSpPr txBox="1">
                <a:spLocks noRot="1" noChangeAspect="1" noMove="1" noResize="1" noEditPoints="1" noAdjustHandles="1" noChangeArrowheads="1" noChangeShapeType="1" noTextEdit="1"/>
              </p:cNvSpPr>
              <p:nvPr/>
            </p:nvSpPr>
            <p:spPr>
              <a:xfrm>
                <a:off x="2808302" y="5056327"/>
                <a:ext cx="6096000" cy="1482585"/>
              </a:xfrm>
              <a:prstGeom prst="rect">
                <a:avLst/>
              </a:prstGeom>
              <a:blipFill>
                <a:blip r:embed="rId5"/>
                <a:stretch>
                  <a:fillRect l="-900"/>
                </a:stretch>
              </a:blipFill>
            </p:spPr>
            <p:txBody>
              <a:bodyPr/>
              <a:lstStyle/>
              <a:p>
                <a:r>
                  <a:rPr lang="en-GB">
                    <a:noFill/>
                  </a:rPr>
                  <a:t> </a:t>
                </a:r>
              </a:p>
            </p:txBody>
          </p:sp>
        </mc:Fallback>
      </mc:AlternateContent>
    </p:spTree>
    <p:extLst>
      <p:ext uri="{BB962C8B-B14F-4D97-AF65-F5344CB8AC3E}">
        <p14:creationId xmlns:p14="http://schemas.microsoft.com/office/powerpoint/2010/main" val="28857811"/>
      </p:ext>
    </p:extLst>
  </p:cSld>
  <p:clrMapOvr>
    <a:masterClrMapping/>
  </p:clrMapOvr>
  <mc:AlternateContent xmlns:mc="http://schemas.openxmlformats.org/markup-compatibility/2006" xmlns:p14="http://schemas.microsoft.com/office/powerpoint/2010/main">
    <mc:Choice Requires="p14">
      <p:transition spd="slow" p14:dur="2000" advTm="19065"/>
    </mc:Choice>
    <mc:Fallback xmlns="">
      <p:transition spd="slow" advTm="190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43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D617A-00B1-272B-8556-94A141017146}"/>
              </a:ext>
            </a:extLst>
          </p:cNvPr>
          <p:cNvSpPr>
            <a:spLocks noGrp="1"/>
          </p:cNvSpPr>
          <p:nvPr>
            <p:ph type="title"/>
          </p:nvPr>
        </p:nvSpPr>
        <p:spPr>
          <a:xfrm>
            <a:off x="838200" y="365126"/>
            <a:ext cx="10515600" cy="882762"/>
          </a:xfrm>
          <a:solidFill>
            <a:srgbClr val="FF0000"/>
          </a:solidFill>
        </p:spPr>
        <p:style>
          <a:lnRef idx="0">
            <a:schemeClr val="accent2"/>
          </a:lnRef>
          <a:fillRef idx="3">
            <a:schemeClr val="accent2"/>
          </a:fillRef>
          <a:effectRef idx="3">
            <a:schemeClr val="accent2"/>
          </a:effectRef>
          <a:fontRef idx="minor">
            <a:schemeClr val="lt1"/>
          </a:fontRef>
        </p:style>
        <p:txBody>
          <a:bodyPr/>
          <a:lstStyle/>
          <a:p>
            <a:r>
              <a:rPr lang="en-GB" dirty="0"/>
              <a:t>Questions on frequency and period.</a:t>
            </a:r>
          </a:p>
        </p:txBody>
      </p:sp>
      <p:sp>
        <p:nvSpPr>
          <p:cNvPr id="3" name="Content Placeholder 2">
            <a:extLst>
              <a:ext uri="{FF2B5EF4-FFF2-40B4-BE49-F238E27FC236}">
                <a16:creationId xmlns:a16="http://schemas.microsoft.com/office/drawing/2014/main" id="{6F20C828-CEDB-CF05-978F-6176437614F1}"/>
              </a:ext>
            </a:extLst>
          </p:cNvPr>
          <p:cNvSpPr>
            <a:spLocks noGrp="1"/>
          </p:cNvSpPr>
          <p:nvPr>
            <p:ph idx="1"/>
          </p:nvPr>
        </p:nvSpPr>
        <p:spPr>
          <a:xfrm>
            <a:off x="687593" y="1825625"/>
            <a:ext cx="10515600" cy="4351338"/>
          </a:xfrm>
        </p:spPr>
        <p:txBody>
          <a:bodyPr>
            <a:normAutofit fontScale="92500" lnSpcReduction="10000"/>
          </a:bodyPr>
          <a:lstStyle/>
          <a:p>
            <a:pPr marL="742950" lvl="1" indent="-285750">
              <a:lnSpc>
                <a:spcPct val="115000"/>
              </a:lnSpc>
              <a:spcBef>
                <a:spcPts val="600"/>
              </a:spcBef>
              <a:spcAft>
                <a:spcPts val="600"/>
              </a:spcAft>
              <a:buFont typeface="+mj-lt"/>
              <a:buAutoNum type="arabicPeriod"/>
            </a:pPr>
            <a:r>
              <a:rPr lang="en-GB" sz="2000" cap="none" dirty="0">
                <a:effectLst/>
                <a:latin typeface="Trebuchet MS" panose="020B0603020202020204" pitchFamily="34" charset="0"/>
                <a:ea typeface="Calibri" panose="020F0502020204030204" pitchFamily="34" charset="0"/>
                <a:cs typeface="Times New Roman" panose="02020603050405020304" pitchFamily="18" charset="0"/>
              </a:rPr>
              <a:t>State the frequency of the waves if 10 waves are produced in one second. </a:t>
            </a:r>
          </a:p>
          <a:p>
            <a:pPr marL="742950" lvl="1" indent="-285750">
              <a:lnSpc>
                <a:spcPct val="115000"/>
              </a:lnSpc>
              <a:spcBef>
                <a:spcPts val="600"/>
              </a:spcBef>
              <a:spcAft>
                <a:spcPts val="600"/>
              </a:spcAft>
              <a:buFont typeface="+mj-lt"/>
              <a:buAutoNum type="arabicPeriod"/>
            </a:pPr>
            <a:r>
              <a:rPr lang="en-GB" sz="2000" cap="none" dirty="0">
                <a:effectLst/>
                <a:latin typeface="Trebuchet MS" panose="020B0603020202020204" pitchFamily="34" charset="0"/>
                <a:ea typeface="Calibri" panose="020F0502020204030204" pitchFamily="34" charset="0"/>
                <a:cs typeface="Times New Roman" panose="02020603050405020304" pitchFamily="18" charset="0"/>
              </a:rPr>
              <a:t>Determine the frequency if 500 waves are produced in one second. </a:t>
            </a:r>
          </a:p>
          <a:p>
            <a:pPr marL="742950" lvl="1" indent="-285750">
              <a:lnSpc>
                <a:spcPct val="115000"/>
              </a:lnSpc>
              <a:spcBef>
                <a:spcPts val="600"/>
              </a:spcBef>
              <a:spcAft>
                <a:spcPts val="600"/>
              </a:spcAft>
              <a:buFont typeface="+mj-lt"/>
              <a:buAutoNum type="arabicPeriod"/>
            </a:pPr>
            <a:r>
              <a:rPr lang="en-GB" sz="2000" cap="none" dirty="0">
                <a:effectLst/>
                <a:latin typeface="Trebuchet MS" panose="020B0603020202020204" pitchFamily="34" charset="0"/>
                <a:ea typeface="Calibri" panose="020F0502020204030204" pitchFamily="34" charset="0"/>
                <a:cs typeface="Times New Roman" panose="02020603050405020304" pitchFamily="18" charset="0"/>
              </a:rPr>
              <a:t>If 10 waves are produced in 2.0 seconds, then 5 waves must be produced in 1.0 second. Calculate the frequency of the wave in this case. </a:t>
            </a:r>
          </a:p>
          <a:p>
            <a:pPr marL="742950" lvl="1" indent="-285750">
              <a:lnSpc>
                <a:spcPct val="115000"/>
              </a:lnSpc>
              <a:spcBef>
                <a:spcPts val="600"/>
              </a:spcBef>
              <a:spcAft>
                <a:spcPts val="600"/>
              </a:spcAft>
              <a:buFont typeface="+mj-lt"/>
              <a:buAutoNum type="arabicPeriod"/>
            </a:pPr>
            <a:r>
              <a:rPr lang="en-GB" sz="2000" cap="none" dirty="0">
                <a:latin typeface="Trebuchet MS" panose="020B0603020202020204" pitchFamily="34" charset="0"/>
                <a:ea typeface="Calibri" panose="020F0502020204030204" pitchFamily="34" charset="0"/>
                <a:cs typeface="Times New Roman" panose="02020603050405020304" pitchFamily="18" charset="0"/>
              </a:rPr>
              <a:t>If 20 waves are produced in 2.0 seconds, determine the period of the waves.</a:t>
            </a:r>
          </a:p>
          <a:p>
            <a:pPr marL="742950" lvl="1" indent="-285750">
              <a:lnSpc>
                <a:spcPct val="115000"/>
              </a:lnSpc>
              <a:spcBef>
                <a:spcPts val="600"/>
              </a:spcBef>
              <a:spcAft>
                <a:spcPts val="600"/>
              </a:spcAft>
              <a:buFont typeface="+mj-lt"/>
              <a:buAutoNum type="arabicPeriod"/>
            </a:pPr>
            <a:r>
              <a:rPr lang="en-GB" sz="2000" cap="none" dirty="0">
                <a:latin typeface="Trebuchet MS" panose="020B0603020202020204" pitchFamily="34" charset="0"/>
                <a:ea typeface="Calibri" panose="020F0502020204030204" pitchFamily="34" charset="0"/>
                <a:cs typeface="Times New Roman" panose="02020603050405020304" pitchFamily="18" charset="0"/>
              </a:rPr>
              <a:t>If 20 waves are produced in 2.0 seconds, calculate the frequency of the waves.</a:t>
            </a:r>
            <a:endParaRPr lang="en-GB" sz="2000" cap="none" dirty="0">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nSpc>
                <a:spcPct val="115000"/>
              </a:lnSpc>
              <a:spcBef>
                <a:spcPts val="600"/>
              </a:spcBef>
              <a:spcAft>
                <a:spcPts val="600"/>
              </a:spcAft>
              <a:buFont typeface="+mj-lt"/>
              <a:buAutoNum type="arabicPeriod"/>
            </a:pPr>
            <a:r>
              <a:rPr lang="en-GB" sz="2000" cap="none" dirty="0">
                <a:effectLst/>
                <a:latin typeface="Trebuchet MS" panose="020B0603020202020204" pitchFamily="34" charset="0"/>
                <a:ea typeface="Calibri" panose="020F0502020204030204" pitchFamily="34" charset="0"/>
                <a:cs typeface="Times New Roman" panose="02020603050405020304" pitchFamily="18" charset="0"/>
              </a:rPr>
              <a:t>6000 waves are produced in 10 seconds. State the frequency of the source. </a:t>
            </a:r>
          </a:p>
          <a:p>
            <a:pPr marL="742950" lvl="1" indent="-285750">
              <a:lnSpc>
                <a:spcPct val="115000"/>
              </a:lnSpc>
              <a:spcBef>
                <a:spcPts val="600"/>
              </a:spcBef>
              <a:spcAft>
                <a:spcPts val="600"/>
              </a:spcAft>
              <a:buFont typeface="+mj-lt"/>
              <a:buAutoNum type="arabicPeriod"/>
            </a:pPr>
            <a:r>
              <a:rPr lang="en-GB" sz="2000" cap="none" dirty="0">
                <a:effectLst/>
                <a:latin typeface="Trebuchet MS" panose="020B0603020202020204" pitchFamily="34" charset="0"/>
                <a:ea typeface="Calibri" panose="020F0502020204030204" pitchFamily="34" charset="0"/>
                <a:cs typeface="Times New Roman" panose="02020603050405020304" pitchFamily="18" charset="0"/>
              </a:rPr>
              <a:t>It takes 0.2s for a source to produce one wave. State the period of the wave and calculate the frequency of the source.</a:t>
            </a:r>
          </a:p>
          <a:p>
            <a:pPr marL="742950" lvl="1" indent="-285750">
              <a:lnSpc>
                <a:spcPct val="115000"/>
              </a:lnSpc>
              <a:spcBef>
                <a:spcPts val="600"/>
              </a:spcBef>
              <a:spcAft>
                <a:spcPts val="600"/>
              </a:spcAft>
              <a:buFont typeface="+mj-lt"/>
              <a:buAutoNum type="arabicPeriod"/>
            </a:pPr>
            <a:r>
              <a:rPr lang="en-GB" sz="2000" cap="none" dirty="0">
                <a:latin typeface="Trebuchet MS" panose="020B0603020202020204" pitchFamily="34" charset="0"/>
                <a:ea typeface="Calibri" panose="020F0502020204030204" pitchFamily="34" charset="0"/>
                <a:cs typeface="Times New Roman" panose="02020603050405020304" pitchFamily="18" charset="0"/>
              </a:rPr>
              <a:t>120 waves pass a point in one minute, calculate the frequency and period of the waves</a:t>
            </a:r>
            <a:r>
              <a:rPr lang="en-GB" sz="1800" dirty="0">
                <a:latin typeface="Trebuchet MS" panose="020B0603020202020204" pitchFamily="34" charset="0"/>
                <a:ea typeface="Calibri" panose="020F0502020204030204" pitchFamily="34" charset="0"/>
                <a:cs typeface="Times New Roman" panose="02020603050405020304" pitchFamily="18" charset="0"/>
              </a:rPr>
              <a: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a:extLst>
              <a:ext uri="{FF2B5EF4-FFF2-40B4-BE49-F238E27FC236}">
                <a16:creationId xmlns:a16="http://schemas.microsoft.com/office/drawing/2014/main" id="{977600E7-40EB-2212-5A37-8B1C7A653B47}"/>
              </a:ext>
            </a:extLst>
          </p:cNvPr>
          <p:cNvSpPr>
            <a:spLocks noGrp="1"/>
          </p:cNvSpPr>
          <p:nvPr>
            <p:ph type="sldNum" sz="quarter" idx="12"/>
          </p:nvPr>
        </p:nvSpPr>
        <p:spPr/>
        <p:txBody>
          <a:bodyPr/>
          <a:lstStyle/>
          <a:p>
            <a:fld id="{25F4D205-A511-4D9F-BF18-0E193C9B365C}" type="slidenum">
              <a:rPr lang="en-GB" smtClean="0"/>
              <a:pPr/>
              <a:t>17</a:t>
            </a:fld>
            <a:endParaRPr lang="en-GB" dirty="0"/>
          </a:p>
        </p:txBody>
      </p:sp>
      <p:sp>
        <p:nvSpPr>
          <p:cNvPr id="5" name="TextBox 4">
            <a:extLst>
              <a:ext uri="{FF2B5EF4-FFF2-40B4-BE49-F238E27FC236}">
                <a16:creationId xmlns:a16="http://schemas.microsoft.com/office/drawing/2014/main" id="{3DE686AD-34B5-3814-89A3-F6B27C7C98B9}"/>
              </a:ext>
            </a:extLst>
          </p:cNvPr>
          <p:cNvSpPr txBox="1"/>
          <p:nvPr/>
        </p:nvSpPr>
        <p:spPr>
          <a:xfrm>
            <a:off x="9628094" y="1825625"/>
            <a:ext cx="742511" cy="369332"/>
          </a:xfrm>
          <a:prstGeom prst="rect">
            <a:avLst/>
          </a:prstGeom>
          <a:noFill/>
        </p:spPr>
        <p:txBody>
          <a:bodyPr wrap="none" rtlCol="0">
            <a:spAutoFit/>
          </a:bodyPr>
          <a:lstStyle/>
          <a:p>
            <a:r>
              <a:rPr lang="en-GB" b="1" dirty="0">
                <a:solidFill>
                  <a:srgbClr val="FF0000"/>
                </a:solidFill>
              </a:rPr>
              <a:t>10 Hz</a:t>
            </a:r>
          </a:p>
        </p:txBody>
      </p:sp>
      <p:sp>
        <p:nvSpPr>
          <p:cNvPr id="6" name="TextBox 5">
            <a:extLst>
              <a:ext uri="{FF2B5EF4-FFF2-40B4-BE49-F238E27FC236}">
                <a16:creationId xmlns:a16="http://schemas.microsoft.com/office/drawing/2014/main" id="{B667A02A-DC50-9B8A-1CC2-8386A01F52BD}"/>
              </a:ext>
            </a:extLst>
          </p:cNvPr>
          <p:cNvSpPr txBox="1"/>
          <p:nvPr/>
        </p:nvSpPr>
        <p:spPr>
          <a:xfrm>
            <a:off x="8885816" y="2225841"/>
            <a:ext cx="867545" cy="369332"/>
          </a:xfrm>
          <a:prstGeom prst="rect">
            <a:avLst/>
          </a:prstGeom>
          <a:noFill/>
        </p:spPr>
        <p:txBody>
          <a:bodyPr wrap="none" rtlCol="0">
            <a:spAutoFit/>
          </a:bodyPr>
          <a:lstStyle/>
          <a:p>
            <a:r>
              <a:rPr lang="en-GB" b="1" dirty="0">
                <a:solidFill>
                  <a:srgbClr val="FF0000"/>
                </a:solidFill>
              </a:rPr>
              <a:t>500 Hz</a:t>
            </a:r>
          </a:p>
        </p:txBody>
      </p:sp>
      <p:sp>
        <p:nvSpPr>
          <p:cNvPr id="7" name="TextBox 6">
            <a:extLst>
              <a:ext uri="{FF2B5EF4-FFF2-40B4-BE49-F238E27FC236}">
                <a16:creationId xmlns:a16="http://schemas.microsoft.com/office/drawing/2014/main" id="{ED48BECE-D9DE-FFDF-35D6-4A90D5AA6FE9}"/>
              </a:ext>
            </a:extLst>
          </p:cNvPr>
          <p:cNvSpPr txBox="1"/>
          <p:nvPr/>
        </p:nvSpPr>
        <p:spPr>
          <a:xfrm>
            <a:off x="7736541" y="3011583"/>
            <a:ext cx="623889" cy="369332"/>
          </a:xfrm>
          <a:prstGeom prst="rect">
            <a:avLst/>
          </a:prstGeom>
          <a:noFill/>
        </p:spPr>
        <p:txBody>
          <a:bodyPr wrap="none" rtlCol="0">
            <a:spAutoFit/>
          </a:bodyPr>
          <a:lstStyle/>
          <a:p>
            <a:r>
              <a:rPr lang="en-GB" b="1" dirty="0">
                <a:solidFill>
                  <a:srgbClr val="FF0000"/>
                </a:solidFill>
              </a:rPr>
              <a:t>5 Hz</a:t>
            </a:r>
          </a:p>
        </p:txBody>
      </p:sp>
      <p:sp>
        <p:nvSpPr>
          <p:cNvPr id="8" name="TextBox 7">
            <a:extLst>
              <a:ext uri="{FF2B5EF4-FFF2-40B4-BE49-F238E27FC236}">
                <a16:creationId xmlns:a16="http://schemas.microsoft.com/office/drawing/2014/main" id="{2DBE492C-7EF9-A356-72C0-132D5D481A61}"/>
              </a:ext>
            </a:extLst>
          </p:cNvPr>
          <p:cNvSpPr txBox="1"/>
          <p:nvPr/>
        </p:nvSpPr>
        <p:spPr>
          <a:xfrm>
            <a:off x="9782491" y="3485118"/>
            <a:ext cx="646331" cy="369332"/>
          </a:xfrm>
          <a:prstGeom prst="rect">
            <a:avLst/>
          </a:prstGeom>
          <a:noFill/>
        </p:spPr>
        <p:txBody>
          <a:bodyPr wrap="none" rtlCol="0">
            <a:spAutoFit/>
          </a:bodyPr>
          <a:lstStyle/>
          <a:p>
            <a:r>
              <a:rPr lang="en-GB" b="1" dirty="0">
                <a:solidFill>
                  <a:srgbClr val="FF0000"/>
                </a:solidFill>
              </a:rPr>
              <a:t>0.1 s</a:t>
            </a:r>
          </a:p>
        </p:txBody>
      </p:sp>
      <p:sp>
        <p:nvSpPr>
          <p:cNvPr id="9" name="TextBox 8">
            <a:extLst>
              <a:ext uri="{FF2B5EF4-FFF2-40B4-BE49-F238E27FC236}">
                <a16:creationId xmlns:a16="http://schemas.microsoft.com/office/drawing/2014/main" id="{388FEC90-1B24-8183-7D35-79F0DB00C694}"/>
              </a:ext>
            </a:extLst>
          </p:cNvPr>
          <p:cNvSpPr txBox="1"/>
          <p:nvPr/>
        </p:nvSpPr>
        <p:spPr>
          <a:xfrm>
            <a:off x="10153607" y="3864657"/>
            <a:ext cx="742511" cy="369332"/>
          </a:xfrm>
          <a:prstGeom prst="rect">
            <a:avLst/>
          </a:prstGeom>
          <a:noFill/>
        </p:spPr>
        <p:txBody>
          <a:bodyPr wrap="none" rtlCol="0">
            <a:spAutoFit/>
          </a:bodyPr>
          <a:lstStyle/>
          <a:p>
            <a:r>
              <a:rPr lang="en-GB" b="1" dirty="0">
                <a:solidFill>
                  <a:srgbClr val="FF0000"/>
                </a:solidFill>
              </a:rPr>
              <a:t>10 Hz</a:t>
            </a:r>
          </a:p>
        </p:txBody>
      </p:sp>
      <p:sp>
        <p:nvSpPr>
          <p:cNvPr id="10" name="TextBox 9">
            <a:extLst>
              <a:ext uri="{FF2B5EF4-FFF2-40B4-BE49-F238E27FC236}">
                <a16:creationId xmlns:a16="http://schemas.microsoft.com/office/drawing/2014/main" id="{05674F1E-CA0F-0C4C-CF64-1E83AE196F76}"/>
              </a:ext>
            </a:extLst>
          </p:cNvPr>
          <p:cNvSpPr txBox="1"/>
          <p:nvPr/>
        </p:nvSpPr>
        <p:spPr>
          <a:xfrm>
            <a:off x="9909586" y="4309761"/>
            <a:ext cx="867545" cy="369332"/>
          </a:xfrm>
          <a:prstGeom prst="rect">
            <a:avLst/>
          </a:prstGeom>
          <a:noFill/>
        </p:spPr>
        <p:txBody>
          <a:bodyPr wrap="none" rtlCol="0">
            <a:spAutoFit/>
          </a:bodyPr>
          <a:lstStyle/>
          <a:p>
            <a:r>
              <a:rPr lang="en-GB" b="1" dirty="0">
                <a:solidFill>
                  <a:srgbClr val="FF0000"/>
                </a:solidFill>
              </a:rPr>
              <a:t>600 Hz</a:t>
            </a:r>
          </a:p>
        </p:txBody>
      </p:sp>
      <p:sp>
        <p:nvSpPr>
          <p:cNvPr id="11" name="TextBox 10">
            <a:extLst>
              <a:ext uri="{FF2B5EF4-FFF2-40B4-BE49-F238E27FC236}">
                <a16:creationId xmlns:a16="http://schemas.microsoft.com/office/drawing/2014/main" id="{1913585E-7A83-9C85-EEB4-C1AC0FAACD0F}"/>
              </a:ext>
            </a:extLst>
          </p:cNvPr>
          <p:cNvSpPr txBox="1"/>
          <p:nvPr/>
        </p:nvSpPr>
        <p:spPr>
          <a:xfrm>
            <a:off x="6096000" y="5130016"/>
            <a:ext cx="1085554" cy="369332"/>
          </a:xfrm>
          <a:prstGeom prst="rect">
            <a:avLst/>
          </a:prstGeom>
          <a:noFill/>
        </p:spPr>
        <p:txBody>
          <a:bodyPr wrap="none" rtlCol="0">
            <a:spAutoFit/>
          </a:bodyPr>
          <a:lstStyle/>
          <a:p>
            <a:r>
              <a:rPr lang="en-GB" b="1" dirty="0">
                <a:solidFill>
                  <a:srgbClr val="FF0000"/>
                </a:solidFill>
              </a:rPr>
              <a:t>0.2s 5 Hz</a:t>
            </a:r>
          </a:p>
        </p:txBody>
      </p:sp>
      <p:sp>
        <p:nvSpPr>
          <p:cNvPr id="12" name="TextBox 11">
            <a:extLst>
              <a:ext uri="{FF2B5EF4-FFF2-40B4-BE49-F238E27FC236}">
                <a16:creationId xmlns:a16="http://schemas.microsoft.com/office/drawing/2014/main" id="{258EABB2-9A99-8E13-B758-01D8B0430DE1}"/>
              </a:ext>
            </a:extLst>
          </p:cNvPr>
          <p:cNvSpPr txBox="1"/>
          <p:nvPr/>
        </p:nvSpPr>
        <p:spPr>
          <a:xfrm>
            <a:off x="3347421" y="5992297"/>
            <a:ext cx="1144865" cy="369332"/>
          </a:xfrm>
          <a:prstGeom prst="rect">
            <a:avLst/>
          </a:prstGeom>
          <a:noFill/>
        </p:spPr>
        <p:txBody>
          <a:bodyPr wrap="none" rtlCol="0">
            <a:spAutoFit/>
          </a:bodyPr>
          <a:lstStyle/>
          <a:p>
            <a:r>
              <a:rPr lang="en-GB" b="1" dirty="0">
                <a:solidFill>
                  <a:srgbClr val="FF0000"/>
                </a:solidFill>
              </a:rPr>
              <a:t>2 Hz, 0.5s</a:t>
            </a:r>
          </a:p>
        </p:txBody>
      </p:sp>
    </p:spTree>
    <p:extLst>
      <p:ext uri="{BB962C8B-B14F-4D97-AF65-F5344CB8AC3E}">
        <p14:creationId xmlns:p14="http://schemas.microsoft.com/office/powerpoint/2010/main" val="1471912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1+#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1+#ppt_w/2"/>
                                          </p:val>
                                        </p:tav>
                                        <p:tav tm="100000">
                                          <p:val>
                                            <p:strVal val="#ppt_x"/>
                                          </p:val>
                                        </p:tav>
                                      </p:tavLst>
                                    </p:anim>
                                    <p:anim calcmode="lin" valueType="num">
                                      <p:cBhvr additive="base">
                                        <p:cTn id="20"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1+#ppt_w/2"/>
                                          </p:val>
                                        </p:tav>
                                        <p:tav tm="100000">
                                          <p:val>
                                            <p:strVal val="#ppt_x"/>
                                          </p:val>
                                        </p:tav>
                                      </p:tavLst>
                                    </p:anim>
                                    <p:anim calcmode="lin" valueType="num">
                                      <p:cBhvr additive="base">
                                        <p:cTn id="26"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1+#ppt_w/2"/>
                                          </p:val>
                                        </p:tav>
                                        <p:tav tm="100000">
                                          <p:val>
                                            <p:strVal val="#ppt_x"/>
                                          </p:val>
                                        </p:tav>
                                      </p:tavLst>
                                    </p:anim>
                                    <p:anim calcmode="lin" valueType="num">
                                      <p:cBhvr additive="base">
                                        <p:cTn id="32"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1+#ppt_w/2"/>
                                          </p:val>
                                        </p:tav>
                                        <p:tav tm="100000">
                                          <p:val>
                                            <p:strVal val="#ppt_x"/>
                                          </p:val>
                                        </p:tav>
                                      </p:tavLst>
                                    </p:anim>
                                    <p:anim calcmode="lin" valueType="num">
                                      <p:cBhvr additive="base">
                                        <p:cTn id="3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1+#ppt_w/2"/>
                                          </p:val>
                                        </p:tav>
                                        <p:tav tm="100000">
                                          <p:val>
                                            <p:strVal val="#ppt_x"/>
                                          </p:val>
                                        </p:tav>
                                      </p:tavLst>
                                    </p:anim>
                                    <p:anim calcmode="lin" valueType="num">
                                      <p:cBhvr additive="base">
                                        <p:cTn id="44"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1+#ppt_w/2"/>
                                          </p:val>
                                        </p:tav>
                                        <p:tav tm="100000">
                                          <p:val>
                                            <p:strVal val="#ppt_x"/>
                                          </p:val>
                                        </p:tav>
                                      </p:tavLst>
                                    </p:anim>
                                    <p:anim calcmode="lin" valueType="num">
                                      <p:cBhvr additive="base">
                                        <p:cTn id="50"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2"/>
          <p:cNvSpPr txBox="1">
            <a:spLocks noChangeArrowheads="1"/>
          </p:cNvSpPr>
          <p:nvPr/>
        </p:nvSpPr>
        <p:spPr bwMode="auto">
          <a:xfrm>
            <a:off x="3546476" y="1530350"/>
            <a:ext cx="6232525"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buFontTx/>
              <a:buAutoNum type="arabicPeriod"/>
            </a:pPr>
            <a:r>
              <a:rPr lang="en-GB" altLang="en-US" sz="2400" b="1" dirty="0">
                <a:solidFill>
                  <a:srgbClr val="FFFFFF"/>
                </a:solidFill>
              </a:rPr>
              <a:t>Transverse waves are those in which the vibrations are at right angles to the direction of travel</a:t>
            </a:r>
          </a:p>
          <a:p>
            <a:pPr fontAlgn="base">
              <a:spcBef>
                <a:spcPct val="0"/>
              </a:spcBef>
              <a:spcAft>
                <a:spcPct val="0"/>
              </a:spcAft>
              <a:buFontTx/>
              <a:buAutoNum type="arabicPeriod"/>
            </a:pPr>
            <a:r>
              <a:rPr lang="en-GB" altLang="en-US" sz="2400" b="1" dirty="0">
                <a:solidFill>
                  <a:srgbClr val="FFFFFF"/>
                </a:solidFill>
              </a:rPr>
              <a:t>Longitudinal waves are those in which the vibrations are in the same direction as the direction of travel</a:t>
            </a:r>
          </a:p>
          <a:p>
            <a:pPr fontAlgn="base">
              <a:spcBef>
                <a:spcPct val="0"/>
              </a:spcBef>
              <a:spcAft>
                <a:spcPct val="0"/>
              </a:spcAft>
              <a:buFontTx/>
              <a:buAutoNum type="arabicPeriod"/>
            </a:pPr>
            <a:r>
              <a:rPr lang="en-GB" altLang="en-US" sz="2400" b="1" dirty="0">
                <a:solidFill>
                  <a:srgbClr val="FFFFFF"/>
                </a:solidFill>
              </a:rPr>
              <a:t>Sound waves and seismic waves are longitudinal waves</a:t>
            </a:r>
          </a:p>
          <a:p>
            <a:pPr fontAlgn="base">
              <a:spcBef>
                <a:spcPct val="0"/>
              </a:spcBef>
              <a:spcAft>
                <a:spcPct val="0"/>
              </a:spcAft>
              <a:buFontTx/>
              <a:buAutoNum type="arabicPeriod"/>
            </a:pPr>
            <a:r>
              <a:rPr lang="en-GB" altLang="en-US" sz="2400" b="1" dirty="0">
                <a:solidFill>
                  <a:srgbClr val="FFFFFF"/>
                </a:solidFill>
              </a:rPr>
              <a:t>All electromagnetic waves are transverse waves</a:t>
            </a:r>
          </a:p>
        </p:txBody>
      </p:sp>
      <p:sp>
        <p:nvSpPr>
          <p:cNvPr id="86019" name="AutoShape 3"/>
          <p:cNvSpPr>
            <a:spLocks noChangeArrowheads="1"/>
          </p:cNvSpPr>
          <p:nvPr/>
        </p:nvSpPr>
        <p:spPr bwMode="auto">
          <a:xfrm>
            <a:off x="3695700" y="38101"/>
            <a:ext cx="4611688" cy="466725"/>
          </a:xfrm>
          <a:prstGeom prst="flowChartAlternateProcess">
            <a:avLst/>
          </a:prstGeom>
          <a:gradFill rotWithShape="1">
            <a:gsLst>
              <a:gs pos="0">
                <a:srgbClr val="6C92F2"/>
              </a:gs>
              <a:gs pos="100000">
                <a:srgbClr val="819BDD">
                  <a:alpha val="33000"/>
                </a:srgbClr>
              </a:gs>
            </a:gsLst>
            <a:lin ang="5400000" scaled="1"/>
          </a:gradFill>
          <a:ln>
            <a:noFill/>
          </a:ln>
          <a:effectLst>
            <a:prstShdw prst="shdw18" dist="17961" dir="13500000">
              <a:srgbClr val="6C92F2">
                <a:gamma/>
                <a:shade val="60000"/>
                <a:invGamma/>
              </a:srgbClr>
            </a:prst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algn="ctr" fontAlgn="base">
              <a:spcBef>
                <a:spcPct val="0"/>
              </a:spcBef>
              <a:spcAft>
                <a:spcPct val="0"/>
              </a:spcAft>
            </a:pPr>
            <a:r>
              <a:rPr lang="en-GB" altLang="en-US" sz="2400" b="1" i="1">
                <a:solidFill>
                  <a:srgbClr val="FFFFFF"/>
                </a:solidFill>
                <a:effectLst>
                  <a:outerShdw blurRad="38100" dist="38100" dir="2700000" algn="tl">
                    <a:srgbClr val="000000"/>
                  </a:outerShdw>
                </a:effectLst>
                <a:latin typeface="Arial" panose="020B0604020202020204" pitchFamily="34" charset="0"/>
              </a:rPr>
              <a:t>Transverse/Longitudinal waves</a:t>
            </a:r>
            <a:endParaRPr lang="en-GB" altLang="en-US" sz="2400" b="1">
              <a:solidFill>
                <a:srgbClr val="FFFFFF"/>
              </a:solidFill>
              <a:effectLst>
                <a:outerShdw blurRad="38100" dist="38100" dir="2700000" algn="tl">
                  <a:srgbClr val="000000"/>
                </a:outerShdw>
              </a:effectLst>
              <a:latin typeface="Arial" panose="020B0604020202020204" pitchFamily="34" charset="0"/>
            </a:endParaRPr>
          </a:p>
        </p:txBody>
      </p:sp>
      <p:sp>
        <p:nvSpPr>
          <p:cNvPr id="86020" name="Rectangle 4"/>
          <p:cNvSpPr>
            <a:spLocks noGrp="1" noChangeArrowheads="1"/>
          </p:cNvSpPr>
          <p:nvPr>
            <p:ph type="ctrTitle"/>
          </p:nvPr>
        </p:nvSpPr>
        <p:spPr bwMode="auto">
          <a:xfrm>
            <a:off x="4630738" y="6796088"/>
            <a:ext cx="2087562" cy="19050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GB" altLang="en-US" sz="700">
                <a:solidFill>
                  <a:srgbClr val="3333CC"/>
                </a:solidFill>
              </a:rPr>
              <a:t>Transverse/Longitudinal waves</a:t>
            </a:r>
          </a:p>
        </p:txBody>
      </p:sp>
    </p:spTree>
    <p:extLst>
      <p:ext uri="{BB962C8B-B14F-4D97-AF65-F5344CB8AC3E}">
        <p14:creationId xmlns:p14="http://schemas.microsoft.com/office/powerpoint/2010/main" val="86973484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accel="50000" decel="50000" fill="hold" grpId="0" nodeType="clickEffect">
                                  <p:stCondLst>
                                    <p:cond delay="0"/>
                                  </p:stCondLst>
                                  <p:childTnLst>
                                    <p:set>
                                      <p:cBhvr>
                                        <p:cTn id="6" dur="1" fill="hold">
                                          <p:stCondLst>
                                            <p:cond delay="0"/>
                                          </p:stCondLst>
                                        </p:cTn>
                                        <p:tgtEl>
                                          <p:spTgt spid="86018">
                                            <p:txEl>
                                              <p:pRg st="0" end="0"/>
                                            </p:txEl>
                                          </p:spTgt>
                                        </p:tgtEl>
                                        <p:attrNameLst>
                                          <p:attrName>style.visibility</p:attrName>
                                        </p:attrNameLst>
                                      </p:cBhvr>
                                      <p:to>
                                        <p:strVal val="visible"/>
                                      </p:to>
                                    </p:set>
                                    <p:anim calcmode="lin" valueType="num">
                                      <p:cBhvr additive="base">
                                        <p:cTn id="7" dur="500" fill="hold"/>
                                        <p:tgtEl>
                                          <p:spTgt spid="86018">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601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accel="50000" decel="50000" fill="hold" grpId="0" nodeType="clickEffect">
                                  <p:stCondLst>
                                    <p:cond delay="0"/>
                                  </p:stCondLst>
                                  <p:childTnLst>
                                    <p:set>
                                      <p:cBhvr>
                                        <p:cTn id="12" dur="1" fill="hold">
                                          <p:stCondLst>
                                            <p:cond delay="0"/>
                                          </p:stCondLst>
                                        </p:cTn>
                                        <p:tgtEl>
                                          <p:spTgt spid="86018">
                                            <p:txEl>
                                              <p:pRg st="1" end="1"/>
                                            </p:txEl>
                                          </p:spTgt>
                                        </p:tgtEl>
                                        <p:attrNameLst>
                                          <p:attrName>style.visibility</p:attrName>
                                        </p:attrNameLst>
                                      </p:cBhvr>
                                      <p:to>
                                        <p:strVal val="visible"/>
                                      </p:to>
                                    </p:set>
                                    <p:anim calcmode="lin" valueType="num">
                                      <p:cBhvr additive="base">
                                        <p:cTn id="13" dur="500" fill="hold"/>
                                        <p:tgtEl>
                                          <p:spTgt spid="86018">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8601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accel="50000" decel="50000" fill="hold" grpId="0" nodeType="clickEffect">
                                  <p:stCondLst>
                                    <p:cond delay="0"/>
                                  </p:stCondLst>
                                  <p:childTnLst>
                                    <p:set>
                                      <p:cBhvr>
                                        <p:cTn id="18" dur="1" fill="hold">
                                          <p:stCondLst>
                                            <p:cond delay="0"/>
                                          </p:stCondLst>
                                        </p:cTn>
                                        <p:tgtEl>
                                          <p:spTgt spid="86018">
                                            <p:txEl>
                                              <p:pRg st="2" end="2"/>
                                            </p:txEl>
                                          </p:spTgt>
                                        </p:tgtEl>
                                        <p:attrNameLst>
                                          <p:attrName>style.visibility</p:attrName>
                                        </p:attrNameLst>
                                      </p:cBhvr>
                                      <p:to>
                                        <p:strVal val="visible"/>
                                      </p:to>
                                    </p:set>
                                    <p:anim calcmode="lin" valueType="num">
                                      <p:cBhvr additive="base">
                                        <p:cTn id="19" dur="500" fill="hold"/>
                                        <p:tgtEl>
                                          <p:spTgt spid="86018">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8601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accel="50000" decel="50000" fill="hold" grpId="0" nodeType="clickEffect">
                                  <p:stCondLst>
                                    <p:cond delay="0"/>
                                  </p:stCondLst>
                                  <p:childTnLst>
                                    <p:set>
                                      <p:cBhvr>
                                        <p:cTn id="24" dur="1" fill="hold">
                                          <p:stCondLst>
                                            <p:cond delay="0"/>
                                          </p:stCondLst>
                                        </p:cTn>
                                        <p:tgtEl>
                                          <p:spTgt spid="86018">
                                            <p:txEl>
                                              <p:pRg st="3" end="3"/>
                                            </p:txEl>
                                          </p:spTgt>
                                        </p:tgtEl>
                                        <p:attrNameLst>
                                          <p:attrName>style.visibility</p:attrName>
                                        </p:attrNameLst>
                                      </p:cBhvr>
                                      <p:to>
                                        <p:strVal val="visible"/>
                                      </p:to>
                                    </p:set>
                                    <p:anim calcmode="lin" valueType="num">
                                      <p:cBhvr additive="base">
                                        <p:cTn id="25" dur="500" fill="hold"/>
                                        <p:tgtEl>
                                          <p:spTgt spid="86018">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86018">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8"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4" name="AutoShape 6"/>
          <p:cNvSpPr>
            <a:spLocks noChangeArrowheads="1"/>
          </p:cNvSpPr>
          <p:nvPr/>
        </p:nvSpPr>
        <p:spPr bwMode="auto">
          <a:xfrm>
            <a:off x="3695700" y="38101"/>
            <a:ext cx="4611688" cy="466725"/>
          </a:xfrm>
          <a:prstGeom prst="flowChartAlternateProcess">
            <a:avLst/>
          </a:prstGeom>
          <a:gradFill rotWithShape="1">
            <a:gsLst>
              <a:gs pos="0">
                <a:srgbClr val="6C92F2"/>
              </a:gs>
              <a:gs pos="100000">
                <a:srgbClr val="819BDD">
                  <a:alpha val="33000"/>
                </a:srgbClr>
              </a:gs>
            </a:gsLst>
            <a:lin ang="5400000" scaled="1"/>
          </a:gradFill>
          <a:ln>
            <a:noFill/>
          </a:ln>
          <a:effectLst>
            <a:prstShdw prst="shdw18" dist="17961" dir="13500000">
              <a:srgbClr val="6C92F2">
                <a:gamma/>
                <a:shade val="60000"/>
                <a:invGamma/>
              </a:srgbClr>
            </a:prst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algn="ctr" fontAlgn="base">
              <a:spcBef>
                <a:spcPct val="0"/>
              </a:spcBef>
              <a:spcAft>
                <a:spcPct val="0"/>
              </a:spcAft>
            </a:pPr>
            <a:r>
              <a:rPr lang="en-GB" altLang="en-US" sz="2400" b="1" i="1" dirty="0">
                <a:solidFill>
                  <a:srgbClr val="FFFFFF"/>
                </a:solidFill>
                <a:effectLst>
                  <a:outerShdw blurRad="38100" dist="38100" dir="2700000" algn="tl">
                    <a:srgbClr val="000000"/>
                  </a:outerShdw>
                </a:effectLst>
                <a:latin typeface="Arial" panose="020B0604020202020204" pitchFamily="34" charset="0"/>
              </a:rPr>
              <a:t>Describing waves</a:t>
            </a:r>
            <a:endParaRPr lang="en-GB" altLang="en-US" b="1" dirty="0">
              <a:solidFill>
                <a:srgbClr val="000000"/>
              </a:solidFill>
              <a:latin typeface="Arial" panose="020B0604020202020204" pitchFamily="34" charset="0"/>
            </a:endParaRPr>
          </a:p>
        </p:txBody>
      </p:sp>
      <p:sp>
        <p:nvSpPr>
          <p:cNvPr id="32776" name="Rectangle 8"/>
          <p:cNvSpPr>
            <a:spLocks noGrp="1" noChangeArrowheads="1"/>
          </p:cNvSpPr>
          <p:nvPr>
            <p:ph type="ctrTitle"/>
          </p:nvPr>
        </p:nvSpPr>
        <p:spPr bwMode="auto">
          <a:xfrm>
            <a:off x="4630738" y="6796088"/>
            <a:ext cx="2087562" cy="19050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GB" altLang="en-US" sz="700">
                <a:solidFill>
                  <a:srgbClr val="3333CC"/>
                </a:solidFill>
              </a:rPr>
              <a:t>Transverse &amp; Longitudinal</a:t>
            </a:r>
          </a:p>
        </p:txBody>
      </p:sp>
      <p:graphicFrame>
        <p:nvGraphicFramePr>
          <p:cNvPr id="5" name="Table 4">
            <a:extLst>
              <a:ext uri="{FF2B5EF4-FFF2-40B4-BE49-F238E27FC236}">
                <a16:creationId xmlns:a16="http://schemas.microsoft.com/office/drawing/2014/main" id="{A2034462-961D-FB52-8107-C0F05945AA03}"/>
              </a:ext>
            </a:extLst>
          </p:cNvPr>
          <p:cNvGraphicFramePr>
            <a:graphicFrameLocks noGrp="1"/>
          </p:cNvGraphicFramePr>
          <p:nvPr>
            <p:extLst>
              <p:ext uri="{D42A27DB-BD31-4B8C-83A1-F6EECF244321}">
                <p14:modId xmlns:p14="http://schemas.microsoft.com/office/powerpoint/2010/main" val="260254673"/>
              </p:ext>
            </p:extLst>
          </p:nvPr>
        </p:nvGraphicFramePr>
        <p:xfrm>
          <a:off x="2226832" y="998999"/>
          <a:ext cx="9875521" cy="4870197"/>
        </p:xfrm>
        <a:graphic>
          <a:graphicData uri="http://schemas.openxmlformats.org/drawingml/2006/table">
            <a:tbl>
              <a:tblPr firstRow="1" bandRow="1">
                <a:tableStyleId>{5C22544A-7EE6-4342-B048-85BDC9FD1C3A}</a:tableStyleId>
              </a:tblPr>
              <a:tblGrid>
                <a:gridCol w="2095061">
                  <a:extLst>
                    <a:ext uri="{9D8B030D-6E8A-4147-A177-3AD203B41FA5}">
                      <a16:colId xmlns:a16="http://schemas.microsoft.com/office/drawing/2014/main" val="1779725931"/>
                    </a:ext>
                  </a:extLst>
                </a:gridCol>
                <a:gridCol w="1338162">
                  <a:extLst>
                    <a:ext uri="{9D8B030D-6E8A-4147-A177-3AD203B41FA5}">
                      <a16:colId xmlns:a16="http://schemas.microsoft.com/office/drawing/2014/main" val="3680821540"/>
                    </a:ext>
                  </a:extLst>
                </a:gridCol>
                <a:gridCol w="3852549">
                  <a:extLst>
                    <a:ext uri="{9D8B030D-6E8A-4147-A177-3AD203B41FA5}">
                      <a16:colId xmlns:a16="http://schemas.microsoft.com/office/drawing/2014/main" val="3774198102"/>
                    </a:ext>
                  </a:extLst>
                </a:gridCol>
                <a:gridCol w="1363377">
                  <a:extLst>
                    <a:ext uri="{9D8B030D-6E8A-4147-A177-3AD203B41FA5}">
                      <a16:colId xmlns:a16="http://schemas.microsoft.com/office/drawing/2014/main" val="687113720"/>
                    </a:ext>
                  </a:extLst>
                </a:gridCol>
                <a:gridCol w="1226372">
                  <a:extLst>
                    <a:ext uri="{9D8B030D-6E8A-4147-A177-3AD203B41FA5}">
                      <a16:colId xmlns:a16="http://schemas.microsoft.com/office/drawing/2014/main" val="1520182970"/>
                    </a:ext>
                  </a:extLst>
                </a:gridCol>
              </a:tblGrid>
              <a:tr h="614191">
                <a:tc>
                  <a:txBody>
                    <a:bodyPr/>
                    <a:lstStyle/>
                    <a:p>
                      <a:pPr algn="ctr">
                        <a:lnSpc>
                          <a:spcPct val="115000"/>
                        </a:lnSpc>
                        <a:spcBef>
                          <a:spcPts val="600"/>
                        </a:spcBef>
                        <a:spcAft>
                          <a:spcPts val="600"/>
                        </a:spcAft>
                      </a:pPr>
                      <a:r>
                        <a:rPr lang="en-US" sz="2000" dirty="0">
                          <a:effectLst/>
                        </a:rPr>
                        <a:t>Wave term</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algn="ctr">
                        <a:lnSpc>
                          <a:spcPct val="115000"/>
                        </a:lnSpc>
                        <a:spcBef>
                          <a:spcPts val="600"/>
                        </a:spcBef>
                        <a:spcAft>
                          <a:spcPts val="600"/>
                        </a:spcAft>
                      </a:pPr>
                      <a:r>
                        <a:rPr lang="en-US" sz="2000" dirty="0">
                          <a:effectLst/>
                        </a:rPr>
                        <a:t>Symbol</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algn="ctr">
                        <a:lnSpc>
                          <a:spcPct val="115000"/>
                        </a:lnSpc>
                        <a:spcBef>
                          <a:spcPts val="600"/>
                        </a:spcBef>
                        <a:spcAft>
                          <a:spcPts val="600"/>
                        </a:spcAft>
                      </a:pPr>
                      <a:r>
                        <a:rPr lang="en-US" sz="2000" dirty="0">
                          <a:effectLst/>
                        </a:rPr>
                        <a:t>Definition</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algn="ctr">
                        <a:lnSpc>
                          <a:spcPct val="115000"/>
                        </a:lnSpc>
                        <a:spcBef>
                          <a:spcPts val="600"/>
                        </a:spcBef>
                        <a:spcAft>
                          <a:spcPts val="600"/>
                        </a:spcAft>
                      </a:pPr>
                      <a:r>
                        <a:rPr lang="en-US" sz="2000" dirty="0">
                          <a:effectLst/>
                        </a:rPr>
                        <a:t>Unit</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algn="ctr">
                        <a:lnSpc>
                          <a:spcPct val="115000"/>
                        </a:lnSpc>
                        <a:spcBef>
                          <a:spcPts val="600"/>
                        </a:spcBef>
                        <a:spcAft>
                          <a:spcPts val="600"/>
                        </a:spcAft>
                      </a:pPr>
                      <a:r>
                        <a:rPr lang="en-US" sz="2000" dirty="0">
                          <a:effectLst/>
                        </a:rPr>
                        <a:t>Unit symbol</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extLst>
                  <a:ext uri="{0D108BD9-81ED-4DB2-BD59-A6C34878D82A}">
                    <a16:rowId xmlns:a16="http://schemas.microsoft.com/office/drawing/2014/main" val="3340545804"/>
                  </a:ext>
                </a:extLst>
              </a:tr>
              <a:tr h="360950">
                <a:tc>
                  <a:txBody>
                    <a:bodyPr/>
                    <a:lstStyle/>
                    <a:p>
                      <a:pPr algn="ctr">
                        <a:lnSpc>
                          <a:spcPct val="115000"/>
                        </a:lnSpc>
                        <a:spcBef>
                          <a:spcPts val="0"/>
                        </a:spcBef>
                        <a:spcAft>
                          <a:spcPts val="0"/>
                        </a:spcAft>
                      </a:pPr>
                      <a:r>
                        <a:rPr lang="en-US" sz="2000" dirty="0">
                          <a:effectLst/>
                        </a:rPr>
                        <a:t>Crest</a:t>
                      </a:r>
                      <a:endParaRPr lang="en-GB" sz="2000" dirty="0">
                        <a:effectLst/>
                      </a:endParaRPr>
                    </a:p>
                  </a:txBody>
                  <a:tcPr marL="68580" marR="68580" marT="0" marB="0"/>
                </a:tc>
                <a:tc>
                  <a:txBody>
                    <a:bodyPr/>
                    <a:lstStyle/>
                    <a:p>
                      <a:pPr algn="ctr">
                        <a:lnSpc>
                          <a:spcPct val="115000"/>
                        </a:lnSpc>
                        <a:spcBef>
                          <a:spcPts val="0"/>
                        </a:spcBef>
                        <a:spcAft>
                          <a:spcPts val="0"/>
                        </a:spcAft>
                      </a:pPr>
                      <a:r>
                        <a:rPr lang="en-US" sz="2000" dirty="0">
                          <a:effectLst/>
                        </a:rPr>
                        <a:t>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000" dirty="0">
                          <a:effectLst/>
                        </a:rPr>
                        <a:t>highest point of a wave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000">
                          <a:effectLst/>
                        </a:rPr>
                        <a:t>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000">
                          <a:effectLst/>
                        </a:rPr>
                        <a:t>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38675518"/>
                  </a:ext>
                </a:extLst>
              </a:tr>
              <a:tr h="400128">
                <a:tc>
                  <a:txBody>
                    <a:bodyPr/>
                    <a:lstStyle/>
                    <a:p>
                      <a:pPr algn="ctr">
                        <a:lnSpc>
                          <a:spcPct val="115000"/>
                        </a:lnSpc>
                        <a:spcBef>
                          <a:spcPts val="0"/>
                        </a:spcBef>
                        <a:spcAft>
                          <a:spcPts val="0"/>
                        </a:spcAft>
                      </a:pPr>
                      <a:r>
                        <a:rPr lang="en-US" sz="2000" dirty="0">
                          <a:effectLst/>
                        </a:rPr>
                        <a:t>Trough</a:t>
                      </a:r>
                      <a:endParaRPr lang="en-GB" sz="2000" dirty="0">
                        <a:effectLst/>
                      </a:endParaRPr>
                    </a:p>
                  </a:txBody>
                  <a:tcPr marL="68580" marR="68580" marT="0" marB="0"/>
                </a:tc>
                <a:tc>
                  <a:txBody>
                    <a:bodyPr/>
                    <a:lstStyle/>
                    <a:p>
                      <a:pPr algn="ctr">
                        <a:lnSpc>
                          <a:spcPct val="115000"/>
                        </a:lnSpc>
                        <a:spcBef>
                          <a:spcPts val="0"/>
                        </a:spcBef>
                        <a:spcAft>
                          <a:spcPts val="0"/>
                        </a:spcAft>
                      </a:pPr>
                      <a:r>
                        <a:rPr lang="en-US" sz="2000" dirty="0">
                          <a:effectLst/>
                        </a:rPr>
                        <a:t>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000" dirty="0">
                          <a:effectLst/>
                        </a:rPr>
                        <a:t>lowest point of a wave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000">
                          <a:effectLst/>
                        </a:rPr>
                        <a:t>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000">
                          <a:effectLst/>
                        </a:rPr>
                        <a:t>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28931132"/>
                  </a:ext>
                </a:extLst>
              </a:tr>
              <a:tr h="649577">
                <a:tc>
                  <a:txBody>
                    <a:bodyPr/>
                    <a:lstStyle/>
                    <a:p>
                      <a:pPr algn="ctr">
                        <a:lnSpc>
                          <a:spcPct val="115000"/>
                        </a:lnSpc>
                        <a:spcBef>
                          <a:spcPts val="0"/>
                        </a:spcBef>
                        <a:spcAft>
                          <a:spcPts val="0"/>
                        </a:spcAft>
                      </a:pPr>
                      <a:r>
                        <a:rPr lang="en-US" sz="2000" dirty="0">
                          <a:effectLst/>
                        </a:rPr>
                        <a:t>Wavelength</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000" dirty="0">
                          <a:effectLst/>
                        </a:rPr>
                        <a:t>λ</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000" dirty="0">
                          <a:effectLst/>
                        </a:rPr>
                        <a:t>horizontal distance between successive crests or troughs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000" dirty="0" err="1">
                          <a:effectLst/>
                        </a:rPr>
                        <a:t>metre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000">
                          <a:effectLst/>
                        </a:rPr>
                        <a:t>m</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18620500"/>
                  </a:ext>
                </a:extLst>
              </a:tr>
              <a:tr h="645946">
                <a:tc>
                  <a:txBody>
                    <a:bodyPr/>
                    <a:lstStyle/>
                    <a:p>
                      <a:pPr algn="ctr">
                        <a:lnSpc>
                          <a:spcPct val="115000"/>
                        </a:lnSpc>
                        <a:spcBef>
                          <a:spcPts val="0"/>
                        </a:spcBef>
                        <a:spcAft>
                          <a:spcPts val="0"/>
                        </a:spcAft>
                      </a:pPr>
                      <a:r>
                        <a:rPr lang="en-US" sz="2000">
                          <a:effectLst/>
                        </a:rPr>
                        <a:t>Amplitude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000">
                          <a:effectLst/>
                        </a:rPr>
                        <a:t>A</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000" dirty="0">
                          <a:effectLst/>
                        </a:rPr>
                        <a:t>The distance between the midpoint to the crest or trough</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000">
                          <a:effectLst/>
                        </a:rPr>
                        <a:t>metre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000">
                          <a:effectLst/>
                        </a:rPr>
                        <a:t>m</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51397216"/>
                  </a:ext>
                </a:extLst>
              </a:tr>
              <a:tr h="645946">
                <a:tc>
                  <a:txBody>
                    <a:bodyPr/>
                    <a:lstStyle/>
                    <a:p>
                      <a:pPr algn="ctr">
                        <a:lnSpc>
                          <a:spcPct val="115000"/>
                        </a:lnSpc>
                        <a:spcBef>
                          <a:spcPts val="0"/>
                        </a:spcBef>
                        <a:spcAft>
                          <a:spcPts val="0"/>
                        </a:spcAft>
                      </a:pPr>
                      <a:r>
                        <a:rPr lang="en-US" sz="2000" dirty="0">
                          <a:effectLst/>
                        </a:rPr>
                        <a:t>Wave Speed</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000">
                          <a:effectLst/>
                        </a:rPr>
                        <a:t>v</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000" dirty="0">
                          <a:effectLst/>
                        </a:rPr>
                        <a:t>distance travelled per unit time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000" dirty="0" err="1">
                          <a:effectLst/>
                        </a:rPr>
                        <a:t>metres</a:t>
                      </a:r>
                      <a:r>
                        <a:rPr lang="en-US" sz="2000" dirty="0">
                          <a:effectLst/>
                        </a:rPr>
                        <a:t> per second</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000">
                          <a:effectLst/>
                        </a:rPr>
                        <a:t>ms</a:t>
                      </a:r>
                      <a:r>
                        <a:rPr lang="en-US" sz="2000" baseline="30000">
                          <a:effectLst/>
                        </a:rPr>
                        <a:t>-1</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66156772"/>
                  </a:ext>
                </a:extLst>
              </a:tr>
              <a:tr h="645946">
                <a:tc>
                  <a:txBody>
                    <a:bodyPr/>
                    <a:lstStyle/>
                    <a:p>
                      <a:pPr algn="ctr">
                        <a:lnSpc>
                          <a:spcPct val="115000"/>
                        </a:lnSpc>
                        <a:spcBef>
                          <a:spcPts val="0"/>
                        </a:spcBef>
                        <a:spcAft>
                          <a:spcPts val="0"/>
                        </a:spcAft>
                      </a:pPr>
                      <a:r>
                        <a:rPr lang="en-US" sz="2000">
                          <a:effectLst/>
                        </a:rPr>
                        <a:t>Period</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000">
                          <a:effectLst/>
                        </a:rPr>
                        <a:t>T</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000" dirty="0">
                          <a:effectLst/>
                        </a:rPr>
                        <a:t>the time it takes one wave to pass a point</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000" dirty="0">
                          <a:effectLst/>
                        </a:rPr>
                        <a:t>seconds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000" dirty="0">
                          <a:effectLst/>
                        </a:rPr>
                        <a:t>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8238365"/>
                  </a:ext>
                </a:extLst>
              </a:tr>
              <a:tr h="716629">
                <a:tc>
                  <a:txBody>
                    <a:bodyPr/>
                    <a:lstStyle/>
                    <a:p>
                      <a:pPr algn="ctr">
                        <a:lnSpc>
                          <a:spcPct val="115000"/>
                        </a:lnSpc>
                        <a:spcBef>
                          <a:spcPts val="0"/>
                        </a:spcBef>
                        <a:spcAft>
                          <a:spcPts val="0"/>
                        </a:spcAft>
                      </a:pPr>
                      <a:r>
                        <a:rPr lang="en-US" sz="2000" dirty="0">
                          <a:effectLst/>
                        </a:rPr>
                        <a:t>Frequency</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000">
                          <a:effectLst/>
                        </a:rPr>
                        <a:t>f</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000" dirty="0">
                          <a:effectLst/>
                        </a:rPr>
                        <a:t>number of waves produced in one second</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000" dirty="0">
                          <a:effectLst/>
                        </a:rPr>
                        <a:t>hertz</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000" dirty="0">
                          <a:effectLst/>
                        </a:rPr>
                        <a:t>Hz</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56939322"/>
                  </a:ext>
                </a:extLst>
              </a:tr>
            </a:tbl>
          </a:graphicData>
        </a:graphic>
      </p:graphicFrame>
    </p:spTree>
    <p:extLst>
      <p:ext uri="{BB962C8B-B14F-4D97-AF65-F5344CB8AC3E}">
        <p14:creationId xmlns:p14="http://schemas.microsoft.com/office/powerpoint/2010/main" val="641782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draw_on_chalkboard_custom_8571030">
            <a:hlinkClick r:id="" action="ppaction://media"/>
            <a:extLst>
              <a:ext uri="{FF2B5EF4-FFF2-40B4-BE49-F238E27FC236}">
                <a16:creationId xmlns:a16="http://schemas.microsoft.com/office/drawing/2014/main" id="{1C1D9C46-06D1-3B18-7E33-892451CA4F09}"/>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381250" y="568325"/>
            <a:ext cx="7429500" cy="5572125"/>
          </a:xfrm>
          <a:prstGeom prst="rect">
            <a:avLst/>
          </a:prstGeom>
        </p:spPr>
      </p:pic>
      <p:sp>
        <p:nvSpPr>
          <p:cNvPr id="2" name="Slide Number Placeholder 1">
            <a:extLst>
              <a:ext uri="{FF2B5EF4-FFF2-40B4-BE49-F238E27FC236}">
                <a16:creationId xmlns:a16="http://schemas.microsoft.com/office/drawing/2014/main" id="{03C3365E-3BDC-21EB-F290-B5DECE1281F3}"/>
              </a:ext>
            </a:extLst>
          </p:cNvPr>
          <p:cNvSpPr>
            <a:spLocks noGrp="1"/>
          </p:cNvSpPr>
          <p:nvPr>
            <p:ph type="sldNum" sz="quarter" idx="12"/>
          </p:nvPr>
        </p:nvSpPr>
        <p:spPr>
          <a:xfrm>
            <a:off x="592874" y="728869"/>
            <a:ext cx="639932" cy="365125"/>
          </a:xfrm>
        </p:spPr>
        <p:txBody>
          <a:bodyPr/>
          <a:lstStyle/>
          <a:p>
            <a:fld id="{25F4D205-A511-4D9F-BF18-0E193C9B365C}" type="slidenum">
              <a:rPr lang="en-GB" smtClean="0"/>
              <a:pPr/>
              <a:t>2</a:t>
            </a:fld>
            <a:endParaRPr lang="en-GB" dirty="0"/>
          </a:p>
        </p:txBody>
      </p:sp>
      <p:pic>
        <p:nvPicPr>
          <p:cNvPr id="6" name="Picture 5" descr="Logo&#10;&#10;Description automatically generated">
            <a:extLst>
              <a:ext uri="{FF2B5EF4-FFF2-40B4-BE49-F238E27FC236}">
                <a16:creationId xmlns:a16="http://schemas.microsoft.com/office/drawing/2014/main" id="{5BD11611-269D-71EF-1E28-1E58C0FD14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7537" y="535332"/>
            <a:ext cx="752198" cy="752198"/>
          </a:xfrm>
          <a:prstGeom prst="rect">
            <a:avLst/>
          </a:prstGeom>
        </p:spPr>
      </p:pic>
      <p:sp>
        <p:nvSpPr>
          <p:cNvPr id="7" name="TextBox 6">
            <a:extLst>
              <a:ext uri="{FF2B5EF4-FFF2-40B4-BE49-F238E27FC236}">
                <a16:creationId xmlns:a16="http://schemas.microsoft.com/office/drawing/2014/main" id="{F9305F70-4524-8304-2A18-50FAA3FEA57C}"/>
              </a:ext>
            </a:extLst>
          </p:cNvPr>
          <p:cNvSpPr txBox="1"/>
          <p:nvPr/>
        </p:nvSpPr>
        <p:spPr>
          <a:xfrm>
            <a:off x="2904453" y="5826137"/>
            <a:ext cx="6096000" cy="646331"/>
          </a:xfrm>
          <a:prstGeom prst="rect">
            <a:avLst/>
          </a:prstGeom>
          <a:noFill/>
        </p:spPr>
        <p:txBody>
          <a:bodyPr wrap="square">
            <a:spAutoFit/>
          </a:bodyPr>
          <a:lstStyle/>
          <a:p>
            <a:r>
              <a:rPr lang="en-GB" dirty="0">
                <a:hlinkClick r:id="rId6"/>
              </a:rPr>
              <a:t>https://www.youtube.com/watch?v=OYK7G6r0Pec</a:t>
            </a:r>
            <a:endParaRPr lang="en-GB" dirty="0"/>
          </a:p>
          <a:p>
            <a:endParaRPr lang="en-GB" dirty="0"/>
          </a:p>
        </p:txBody>
      </p:sp>
      <p:sp>
        <p:nvSpPr>
          <p:cNvPr id="8" name="TextBox 7">
            <a:extLst>
              <a:ext uri="{FF2B5EF4-FFF2-40B4-BE49-F238E27FC236}">
                <a16:creationId xmlns:a16="http://schemas.microsoft.com/office/drawing/2014/main" id="{AE3548D4-420F-DCF1-FEEF-BB71AA2475C8}"/>
              </a:ext>
            </a:extLst>
          </p:cNvPr>
          <p:cNvSpPr txBox="1"/>
          <p:nvPr/>
        </p:nvSpPr>
        <p:spPr>
          <a:xfrm>
            <a:off x="2904453" y="6289675"/>
            <a:ext cx="6094206" cy="369332"/>
          </a:xfrm>
          <a:prstGeom prst="rect">
            <a:avLst/>
          </a:prstGeom>
          <a:noFill/>
        </p:spPr>
        <p:txBody>
          <a:bodyPr wrap="square">
            <a:spAutoFit/>
          </a:bodyPr>
          <a:lstStyle/>
          <a:p>
            <a:pPr algn="l"/>
            <a:r>
              <a:rPr lang="en-GB" dirty="0"/>
              <a:t>A Physics topic on the Electromagnetic Spectrum</a:t>
            </a:r>
          </a:p>
        </p:txBody>
      </p:sp>
    </p:spTree>
    <p:extLst>
      <p:ext uri="{BB962C8B-B14F-4D97-AF65-F5344CB8AC3E}">
        <p14:creationId xmlns:p14="http://schemas.microsoft.com/office/powerpoint/2010/main" val="186776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AutoShape 3"/>
          <p:cNvSpPr>
            <a:spLocks noChangeArrowheads="1"/>
          </p:cNvSpPr>
          <p:nvPr/>
        </p:nvSpPr>
        <p:spPr bwMode="auto">
          <a:xfrm>
            <a:off x="3695700" y="38101"/>
            <a:ext cx="4611688" cy="466725"/>
          </a:xfrm>
          <a:prstGeom prst="flowChartAlternateProcess">
            <a:avLst/>
          </a:prstGeom>
          <a:gradFill rotWithShape="1">
            <a:gsLst>
              <a:gs pos="0">
                <a:srgbClr val="6C92F2"/>
              </a:gs>
              <a:gs pos="100000">
                <a:srgbClr val="819BDD">
                  <a:alpha val="33000"/>
                </a:srgbClr>
              </a:gs>
            </a:gsLst>
            <a:lin ang="5400000" scaled="1"/>
          </a:gradFill>
          <a:ln>
            <a:noFill/>
          </a:ln>
          <a:effectLst>
            <a:prstShdw prst="shdw18" dist="17961" dir="13500000">
              <a:srgbClr val="6C92F2">
                <a:gamma/>
                <a:shade val="60000"/>
                <a:invGamma/>
              </a:srgbClr>
            </a:prst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algn="ctr" fontAlgn="base">
              <a:spcBef>
                <a:spcPct val="0"/>
              </a:spcBef>
              <a:spcAft>
                <a:spcPct val="0"/>
              </a:spcAft>
            </a:pPr>
            <a:r>
              <a:rPr lang="en-GB" altLang="en-US" sz="2400" b="1" i="1">
                <a:solidFill>
                  <a:srgbClr val="FFFFFF"/>
                </a:solidFill>
                <a:effectLst>
                  <a:outerShdw blurRad="38100" dist="38100" dir="2700000" algn="tl">
                    <a:srgbClr val="000000"/>
                  </a:outerShdw>
                </a:effectLst>
                <a:latin typeface="Arial" panose="020B0604020202020204" pitchFamily="34" charset="0"/>
              </a:rPr>
              <a:t>Transverse &amp; Longitudinal</a:t>
            </a:r>
            <a:endParaRPr lang="en-GB" altLang="en-US" b="1">
              <a:solidFill>
                <a:srgbClr val="000000"/>
              </a:solidFill>
              <a:latin typeface="Arial" panose="020B0604020202020204" pitchFamily="34" charset="0"/>
            </a:endParaRPr>
          </a:p>
        </p:txBody>
      </p:sp>
      <p:sp>
        <p:nvSpPr>
          <p:cNvPr id="91141" name="Rectangle 5"/>
          <p:cNvSpPr>
            <a:spLocks noGrp="1" noChangeArrowheads="1"/>
          </p:cNvSpPr>
          <p:nvPr>
            <p:ph type="ctrTitle"/>
          </p:nvPr>
        </p:nvSpPr>
        <p:spPr bwMode="auto">
          <a:xfrm>
            <a:off x="4630738" y="6796088"/>
            <a:ext cx="2087562" cy="19050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GB" altLang="en-US" sz="700">
                <a:solidFill>
                  <a:srgbClr val="3333CC"/>
                </a:solidFill>
              </a:rPr>
              <a:t>Transverse &amp; Longitudinal</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0A7A751E-1342-38BB-94E1-036557A8C770}"/>
                  </a:ext>
                </a:extLst>
              </p:cNvPr>
              <p:cNvSpPr txBox="1"/>
              <p:nvPr/>
            </p:nvSpPr>
            <p:spPr>
              <a:xfrm>
                <a:off x="3044413" y="1602890"/>
                <a:ext cx="7820811" cy="4277389"/>
              </a:xfrm>
              <a:prstGeom prst="rect">
                <a:avLst/>
              </a:prstGeom>
              <a:noFill/>
            </p:spPr>
            <p:txBody>
              <a:bodyPr wrap="square">
                <a:spAutoFit/>
              </a:bodyPr>
              <a:lstStyle/>
              <a:p>
                <a:pPr>
                  <a:spcAft>
                    <a:spcPts val="1200"/>
                  </a:spcAft>
                </a:pPr>
                <a:r>
                  <a:rPr lang="en-GB" sz="2400" b="1" i="1" dirty="0">
                    <a:solidFill>
                      <a:schemeClr val="bg1"/>
                    </a:solidFill>
                  </a:rPr>
                  <a:t>The period is the time for one wave to pass a point</a:t>
                </a:r>
              </a:p>
              <a:p>
                <a:pPr>
                  <a:spcAft>
                    <a:spcPts val="1200"/>
                  </a:spcAft>
                </a:pPr>
                <a14:m>
                  <m:oMathPara xmlns:m="http://schemas.openxmlformats.org/officeDocument/2006/math">
                    <m:oMathParaPr>
                      <m:jc m:val="centerGroup"/>
                    </m:oMathParaPr>
                    <m:oMath xmlns:m="http://schemas.openxmlformats.org/officeDocument/2006/math">
                      <m:r>
                        <a:rPr lang="en-GB" sz="2400" b="1" i="1" smtClean="0">
                          <a:solidFill>
                            <a:schemeClr val="bg1"/>
                          </a:solidFill>
                          <a:latin typeface="Cambria Math" panose="02040503050406030204" pitchFamily="18" charset="0"/>
                        </a:rPr>
                        <m:t>𝑻</m:t>
                      </m:r>
                      <m:r>
                        <a:rPr lang="en-GB" sz="2400" b="1" i="1" smtClean="0">
                          <a:solidFill>
                            <a:schemeClr val="bg1"/>
                          </a:solidFill>
                          <a:latin typeface="Cambria Math" panose="02040503050406030204" pitchFamily="18" charset="0"/>
                        </a:rPr>
                        <m:t>=</m:t>
                      </m:r>
                      <m:f>
                        <m:fPr>
                          <m:ctrlPr>
                            <a:rPr lang="en-GB" sz="2400" b="1" i="1">
                              <a:solidFill>
                                <a:schemeClr val="bg1"/>
                              </a:solidFill>
                              <a:latin typeface="Cambria Math" panose="02040503050406030204" pitchFamily="18" charset="0"/>
                            </a:rPr>
                          </m:ctrlPr>
                        </m:fPr>
                        <m:num>
                          <m:r>
                            <a:rPr lang="en-GB" sz="2400" b="1" i="1" smtClean="0">
                              <a:solidFill>
                                <a:schemeClr val="bg1"/>
                              </a:solidFill>
                              <a:latin typeface="Cambria Math" panose="02040503050406030204" pitchFamily="18" charset="0"/>
                            </a:rPr>
                            <m:t>𝒕𝒊𝒎𝒆</m:t>
                          </m:r>
                        </m:num>
                        <m:den>
                          <m:r>
                            <a:rPr lang="en-GB" sz="2400" b="1" i="1" smtClean="0">
                              <a:solidFill>
                                <a:schemeClr val="bg1"/>
                              </a:solidFill>
                              <a:latin typeface="Cambria Math" panose="02040503050406030204" pitchFamily="18" charset="0"/>
                            </a:rPr>
                            <m:t>𝒏𝒖𝒎𝒃𝒆𝒓</m:t>
                          </m:r>
                          <m:r>
                            <a:rPr lang="en-GB" sz="2400" b="1" i="1" smtClean="0">
                              <a:solidFill>
                                <a:schemeClr val="bg1"/>
                              </a:solidFill>
                              <a:latin typeface="Cambria Math" panose="02040503050406030204" pitchFamily="18" charset="0"/>
                            </a:rPr>
                            <m:t> </m:t>
                          </m:r>
                          <m:r>
                            <a:rPr lang="en-GB" sz="2400" b="1" i="1" smtClean="0">
                              <a:solidFill>
                                <a:schemeClr val="bg1"/>
                              </a:solidFill>
                              <a:latin typeface="Cambria Math" panose="02040503050406030204" pitchFamily="18" charset="0"/>
                            </a:rPr>
                            <m:t>𝒐𝒇</m:t>
                          </m:r>
                          <m:r>
                            <a:rPr lang="en-GB" sz="2400" b="1" i="1" smtClean="0">
                              <a:solidFill>
                                <a:schemeClr val="bg1"/>
                              </a:solidFill>
                              <a:latin typeface="Cambria Math" panose="02040503050406030204" pitchFamily="18" charset="0"/>
                            </a:rPr>
                            <m:t> </m:t>
                          </m:r>
                          <m:r>
                            <a:rPr lang="en-GB" sz="2400" b="1" i="1" smtClean="0">
                              <a:solidFill>
                                <a:schemeClr val="bg1"/>
                              </a:solidFill>
                              <a:latin typeface="Cambria Math" panose="02040503050406030204" pitchFamily="18" charset="0"/>
                            </a:rPr>
                            <m:t>𝒘𝒂𝒗𝒆𝒔</m:t>
                          </m:r>
                        </m:den>
                      </m:f>
                    </m:oMath>
                  </m:oMathPara>
                </a14:m>
                <a:endParaRPr lang="en-GB" sz="2400" b="1" dirty="0">
                  <a:solidFill>
                    <a:schemeClr val="bg1"/>
                  </a:solidFill>
                </a:endParaRPr>
              </a:p>
              <a:p>
                <a:pPr>
                  <a:spcAft>
                    <a:spcPts val="1200"/>
                  </a:spcAft>
                </a:pPr>
                <a:r>
                  <a:rPr lang="en-GB" sz="2400" b="1" i="1" dirty="0">
                    <a:solidFill>
                      <a:schemeClr val="bg1"/>
                    </a:solidFill>
                  </a:rPr>
                  <a:t>The frequency is the number of waves per second.</a:t>
                </a:r>
              </a:p>
              <a:p>
                <a:pPr>
                  <a:spcAft>
                    <a:spcPts val="1200"/>
                  </a:spcAft>
                </a:pPr>
                <a14:m>
                  <m:oMathPara xmlns:m="http://schemas.openxmlformats.org/officeDocument/2006/math">
                    <m:oMathParaPr>
                      <m:jc m:val="centerGroup"/>
                    </m:oMathParaPr>
                    <m:oMath xmlns:m="http://schemas.openxmlformats.org/officeDocument/2006/math">
                      <m:r>
                        <a:rPr lang="en-GB" sz="2400" b="1" i="1" smtClean="0">
                          <a:solidFill>
                            <a:schemeClr val="bg1"/>
                          </a:solidFill>
                          <a:latin typeface="Cambria Math" panose="02040503050406030204" pitchFamily="18" charset="0"/>
                        </a:rPr>
                        <m:t>𝒇</m:t>
                      </m:r>
                      <m:r>
                        <a:rPr lang="en-GB" sz="2400" b="1" i="1" smtClean="0">
                          <a:solidFill>
                            <a:schemeClr val="bg1"/>
                          </a:solidFill>
                          <a:latin typeface="Cambria Math" panose="02040503050406030204" pitchFamily="18" charset="0"/>
                        </a:rPr>
                        <m:t>=</m:t>
                      </m:r>
                      <m:f>
                        <m:fPr>
                          <m:ctrlPr>
                            <a:rPr lang="en-GB" sz="2400" b="1" i="1" smtClean="0">
                              <a:solidFill>
                                <a:schemeClr val="bg1"/>
                              </a:solidFill>
                              <a:latin typeface="Cambria Math" panose="02040503050406030204" pitchFamily="18" charset="0"/>
                            </a:rPr>
                          </m:ctrlPr>
                        </m:fPr>
                        <m:num>
                          <m:r>
                            <a:rPr lang="en-GB" sz="2400" b="1" i="1" smtClean="0">
                              <a:solidFill>
                                <a:schemeClr val="bg1"/>
                              </a:solidFill>
                              <a:latin typeface="Cambria Math" panose="02040503050406030204" pitchFamily="18" charset="0"/>
                            </a:rPr>
                            <m:t>𝒏𝒖𝒎𝒃𝒆𝒓</m:t>
                          </m:r>
                          <m:r>
                            <a:rPr lang="en-GB" sz="2400" b="1" i="1" smtClean="0">
                              <a:solidFill>
                                <a:schemeClr val="bg1"/>
                              </a:solidFill>
                              <a:latin typeface="Cambria Math" panose="02040503050406030204" pitchFamily="18" charset="0"/>
                            </a:rPr>
                            <m:t> </m:t>
                          </m:r>
                          <m:r>
                            <a:rPr lang="en-GB" sz="2400" b="1" i="1" smtClean="0">
                              <a:solidFill>
                                <a:schemeClr val="bg1"/>
                              </a:solidFill>
                              <a:latin typeface="Cambria Math" panose="02040503050406030204" pitchFamily="18" charset="0"/>
                            </a:rPr>
                            <m:t>𝒐𝒇</m:t>
                          </m:r>
                          <m:r>
                            <a:rPr lang="en-GB" sz="2400" b="1" i="1" smtClean="0">
                              <a:solidFill>
                                <a:schemeClr val="bg1"/>
                              </a:solidFill>
                              <a:latin typeface="Cambria Math" panose="02040503050406030204" pitchFamily="18" charset="0"/>
                            </a:rPr>
                            <m:t> </m:t>
                          </m:r>
                          <m:r>
                            <a:rPr lang="en-GB" sz="2400" b="1" i="1" smtClean="0">
                              <a:solidFill>
                                <a:schemeClr val="bg1"/>
                              </a:solidFill>
                              <a:latin typeface="Cambria Math" panose="02040503050406030204" pitchFamily="18" charset="0"/>
                            </a:rPr>
                            <m:t>𝒘𝒂𝒗𝒆𝒔</m:t>
                          </m:r>
                        </m:num>
                        <m:den>
                          <m:r>
                            <a:rPr lang="en-GB" sz="2400" b="1" i="1" smtClean="0">
                              <a:solidFill>
                                <a:schemeClr val="bg1"/>
                              </a:solidFill>
                              <a:latin typeface="Cambria Math" panose="02040503050406030204" pitchFamily="18" charset="0"/>
                            </a:rPr>
                            <m:t>𝒕𝒊𝒎𝒆</m:t>
                          </m:r>
                        </m:den>
                      </m:f>
                      <m:r>
                        <a:rPr lang="en-GB" sz="2400" b="1" i="1" smtClean="0">
                          <a:solidFill>
                            <a:schemeClr val="bg1"/>
                          </a:solidFill>
                          <a:latin typeface="Cambria Math" panose="02040503050406030204" pitchFamily="18" charset="0"/>
                        </a:rPr>
                        <m:t> </m:t>
                      </m:r>
                    </m:oMath>
                  </m:oMathPara>
                </a14:m>
                <a:endParaRPr lang="en-GB" sz="2400" b="1" i="1" dirty="0">
                  <a:solidFill>
                    <a:schemeClr val="bg1"/>
                  </a:solidFill>
                  <a:latin typeface="Cambria Math" panose="02040503050406030204" pitchFamily="18" charset="0"/>
                </a:endParaRPr>
              </a:p>
              <a:p>
                <a:pPr>
                  <a:spcAft>
                    <a:spcPts val="1200"/>
                  </a:spcAft>
                </a:pPr>
                <a14:m>
                  <m:oMathPara xmlns:m="http://schemas.openxmlformats.org/officeDocument/2006/math">
                    <m:oMathParaPr>
                      <m:jc m:val="centerGroup"/>
                    </m:oMathParaPr>
                    <m:oMath xmlns:m="http://schemas.openxmlformats.org/officeDocument/2006/math">
                      <m:r>
                        <a:rPr lang="en-GB" sz="2400" b="1" i="1" smtClean="0">
                          <a:solidFill>
                            <a:schemeClr val="bg1"/>
                          </a:solidFill>
                          <a:latin typeface="Cambria Math" panose="02040503050406030204" pitchFamily="18" charset="0"/>
                        </a:rPr>
                        <m:t>𝒐𝒓</m:t>
                      </m:r>
                    </m:oMath>
                  </m:oMathPara>
                </a14:m>
                <a:endParaRPr lang="en-GB" sz="2400" b="1" i="1" dirty="0">
                  <a:solidFill>
                    <a:schemeClr val="bg1"/>
                  </a:solidFill>
                  <a:latin typeface="Cambria Math" panose="02040503050406030204" pitchFamily="18" charset="0"/>
                </a:endParaRPr>
              </a:p>
              <a:p>
                <a:pPr>
                  <a:spcAft>
                    <a:spcPts val="1200"/>
                  </a:spcAft>
                </a:pPr>
                <a14:m>
                  <m:oMathPara xmlns:m="http://schemas.openxmlformats.org/officeDocument/2006/math">
                    <m:oMathParaPr>
                      <m:jc m:val="centerGroup"/>
                    </m:oMathParaPr>
                    <m:oMath xmlns:m="http://schemas.openxmlformats.org/officeDocument/2006/math">
                      <m:r>
                        <a:rPr lang="en-GB" sz="2400" b="1" i="1" smtClean="0">
                          <a:solidFill>
                            <a:schemeClr val="bg1"/>
                          </a:solidFill>
                          <a:latin typeface="Cambria Math" panose="02040503050406030204" pitchFamily="18" charset="0"/>
                        </a:rPr>
                        <m:t>𝒇</m:t>
                      </m:r>
                      <m:r>
                        <a:rPr lang="en-GB" sz="2400" b="1" i="1" smtClean="0">
                          <a:solidFill>
                            <a:schemeClr val="bg1"/>
                          </a:solidFill>
                          <a:latin typeface="Cambria Math" panose="02040503050406030204" pitchFamily="18" charset="0"/>
                        </a:rPr>
                        <m:t>=</m:t>
                      </m:r>
                      <m:f>
                        <m:fPr>
                          <m:ctrlPr>
                            <a:rPr lang="en-GB" sz="2400" b="1" i="1" smtClean="0">
                              <a:solidFill>
                                <a:schemeClr val="bg1"/>
                              </a:solidFill>
                              <a:latin typeface="Cambria Math" panose="02040503050406030204" pitchFamily="18" charset="0"/>
                            </a:rPr>
                          </m:ctrlPr>
                        </m:fPr>
                        <m:num>
                          <m:r>
                            <a:rPr lang="en-GB" sz="2400" b="1" i="1" smtClean="0">
                              <a:solidFill>
                                <a:schemeClr val="bg1"/>
                              </a:solidFill>
                              <a:latin typeface="Cambria Math" panose="02040503050406030204" pitchFamily="18" charset="0"/>
                            </a:rPr>
                            <m:t>𝟏</m:t>
                          </m:r>
                        </m:num>
                        <m:den>
                          <m:r>
                            <a:rPr lang="en-GB" sz="2400" b="1" i="1" smtClean="0">
                              <a:solidFill>
                                <a:schemeClr val="bg1"/>
                              </a:solidFill>
                              <a:latin typeface="Cambria Math" panose="02040503050406030204" pitchFamily="18" charset="0"/>
                            </a:rPr>
                            <m:t>𝑻</m:t>
                          </m:r>
                        </m:den>
                      </m:f>
                    </m:oMath>
                  </m:oMathPara>
                </a14:m>
                <a:endParaRPr lang="en-GB" sz="2400" b="1" dirty="0">
                  <a:solidFill>
                    <a:schemeClr val="bg1"/>
                  </a:solidFill>
                </a:endParaRPr>
              </a:p>
            </p:txBody>
          </p:sp>
        </mc:Choice>
        <mc:Fallback xmlns="">
          <p:sp>
            <p:nvSpPr>
              <p:cNvPr id="6" name="TextBox 5">
                <a:extLst>
                  <a:ext uri="{FF2B5EF4-FFF2-40B4-BE49-F238E27FC236}">
                    <a16:creationId xmlns:a16="http://schemas.microsoft.com/office/drawing/2014/main" id="{0A7A751E-1342-38BB-94E1-036557A8C770}"/>
                  </a:ext>
                </a:extLst>
              </p:cNvPr>
              <p:cNvSpPr txBox="1">
                <a:spLocks noRot="1" noChangeAspect="1" noMove="1" noResize="1" noEditPoints="1" noAdjustHandles="1" noChangeArrowheads="1" noChangeShapeType="1" noTextEdit="1"/>
              </p:cNvSpPr>
              <p:nvPr/>
            </p:nvSpPr>
            <p:spPr>
              <a:xfrm>
                <a:off x="3044413" y="1602890"/>
                <a:ext cx="7820811" cy="4277389"/>
              </a:xfrm>
              <a:prstGeom prst="rect">
                <a:avLst/>
              </a:prstGeom>
              <a:blipFill>
                <a:blip r:embed="rId2"/>
                <a:stretch>
                  <a:fillRect l="-1169" t="-997"/>
                </a:stretch>
              </a:blipFill>
            </p:spPr>
            <p:txBody>
              <a:bodyPr/>
              <a:lstStyle/>
              <a:p>
                <a:r>
                  <a:rPr lang="en-GB">
                    <a:noFill/>
                  </a:rPr>
                  <a:t> </a:t>
                </a:r>
              </a:p>
            </p:txBody>
          </p:sp>
        </mc:Fallback>
      </mc:AlternateContent>
    </p:spTree>
    <p:extLst>
      <p:ext uri="{BB962C8B-B14F-4D97-AF65-F5344CB8AC3E}">
        <p14:creationId xmlns:p14="http://schemas.microsoft.com/office/powerpoint/2010/main" val="549761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160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par>
                                <p:cTn id="8" presetID="22" presetClass="entr" presetSubtype="8" fill="hold" nodeType="withEffect">
                                  <p:stCondLst>
                                    <p:cond delay="160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wipe(left)">
                                      <p:cBhvr>
                                        <p:cTn id="10" dur="500"/>
                                        <p:tgtEl>
                                          <p:spTgt spid="6">
                                            <p:txEl>
                                              <p:pRg st="1" end="1"/>
                                            </p:txEl>
                                          </p:spTgt>
                                        </p:tgtEl>
                                      </p:cBhvr>
                                    </p:animEffect>
                                  </p:childTnLst>
                                </p:cTn>
                              </p:par>
                              <p:par>
                                <p:cTn id="11" presetID="22" presetClass="entr" presetSubtype="8" fill="hold" nodeType="withEffect">
                                  <p:stCondLst>
                                    <p:cond delay="160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wipe(left)">
                                      <p:cBhvr>
                                        <p:cTn id="13" dur="500"/>
                                        <p:tgtEl>
                                          <p:spTgt spid="6">
                                            <p:txEl>
                                              <p:pRg st="2" end="2"/>
                                            </p:txEl>
                                          </p:spTgt>
                                        </p:tgtEl>
                                      </p:cBhvr>
                                    </p:animEffect>
                                  </p:childTnLst>
                                </p:cTn>
                              </p:par>
                              <p:par>
                                <p:cTn id="14" presetID="22" presetClass="entr" presetSubtype="8" fill="hold" nodeType="withEffect">
                                  <p:stCondLst>
                                    <p:cond delay="160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wipe(left)">
                                      <p:cBhvr>
                                        <p:cTn id="16" dur="500"/>
                                        <p:tgtEl>
                                          <p:spTgt spid="6">
                                            <p:txEl>
                                              <p:pRg st="3" end="3"/>
                                            </p:txEl>
                                          </p:spTgt>
                                        </p:tgtEl>
                                      </p:cBhvr>
                                    </p:animEffect>
                                  </p:childTnLst>
                                </p:cTn>
                              </p:par>
                              <p:par>
                                <p:cTn id="17" presetID="22" presetClass="entr" presetSubtype="8" fill="hold" nodeType="withEffect">
                                  <p:stCondLst>
                                    <p:cond delay="160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wipe(left)">
                                      <p:cBhvr>
                                        <p:cTn id="19" dur="500"/>
                                        <p:tgtEl>
                                          <p:spTgt spid="6">
                                            <p:txEl>
                                              <p:pRg st="4" end="4"/>
                                            </p:txEl>
                                          </p:spTgt>
                                        </p:tgtEl>
                                      </p:cBhvr>
                                    </p:animEffect>
                                  </p:childTnLst>
                                </p:cTn>
                              </p:par>
                              <p:par>
                                <p:cTn id="20" presetID="22" presetClass="entr" presetSubtype="8" fill="hold" nodeType="withEffect">
                                  <p:stCondLst>
                                    <p:cond delay="160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wipe(left)">
                                      <p:cBhvr>
                                        <p:cTn id="2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73D02-B46D-634B-2459-625F12B80551}"/>
              </a:ext>
            </a:extLst>
          </p:cNvPr>
          <p:cNvSpPr>
            <a:spLocks noGrp="1"/>
          </p:cNvSpPr>
          <p:nvPr>
            <p:ph type="title"/>
          </p:nvPr>
        </p:nvSpPr>
        <p:spPr>
          <a:xfrm>
            <a:off x="306349" y="378502"/>
            <a:ext cx="8534400" cy="858627"/>
          </a:xfrm>
        </p:spPr>
        <p:txBody>
          <a:bodyPr vert="horz" lIns="91440" tIns="45720" rIns="91440" bIns="45720" rtlCol="0" anchor="b">
            <a:normAutofit fontScale="90000"/>
          </a:bodyPr>
          <a:lstStyle/>
          <a:p>
            <a:r>
              <a:rPr lang="en-US" sz="5600" kern="1200" dirty="0">
                <a:solidFill>
                  <a:schemeClr val="tx1"/>
                </a:solidFill>
                <a:latin typeface="+mj-lt"/>
                <a:ea typeface="+mj-ea"/>
                <a:cs typeface="+mj-cs"/>
              </a:rPr>
              <a:t>Exit Ticket: </a:t>
            </a:r>
            <a:endParaRPr lang="en-US" sz="5600" kern="1200" dirty="0">
              <a:solidFill>
                <a:schemeClr val="tx1"/>
              </a:solidFill>
              <a:latin typeface="Abadi" panose="020B0604020104020204" pitchFamily="34" charset="0"/>
            </a:endParaRPr>
          </a:p>
        </p:txBody>
      </p:sp>
      <p:sp>
        <p:nvSpPr>
          <p:cNvPr id="3" name="Content Placeholder 2">
            <a:extLst>
              <a:ext uri="{FF2B5EF4-FFF2-40B4-BE49-F238E27FC236}">
                <a16:creationId xmlns:a16="http://schemas.microsoft.com/office/drawing/2014/main" id="{9338CB81-EADF-28D2-6A43-6DFA72E036B0}"/>
              </a:ext>
            </a:extLst>
          </p:cNvPr>
          <p:cNvSpPr>
            <a:spLocks noGrp="1"/>
          </p:cNvSpPr>
          <p:nvPr>
            <p:ph idx="1"/>
          </p:nvPr>
        </p:nvSpPr>
        <p:spPr>
          <a:xfrm>
            <a:off x="306349" y="1436501"/>
            <a:ext cx="7223340" cy="1272831"/>
          </a:xfrm>
        </p:spPr>
        <p:txBody>
          <a:bodyPr vert="horz" lIns="91440" tIns="45720" rIns="91440" bIns="45720" rtlCol="0" anchor="t">
            <a:normAutofit fontScale="92500"/>
          </a:bodyPr>
          <a:lstStyle/>
          <a:p>
            <a:pPr marL="0" indent="0">
              <a:buNone/>
            </a:pPr>
            <a:r>
              <a:rPr lang="en-US" sz="2400" kern="1200" dirty="0">
                <a:solidFill>
                  <a:schemeClr val="tx1"/>
                </a:solidFill>
                <a:latin typeface="+mn-lt"/>
                <a:ea typeface="+mn-ea"/>
                <a:cs typeface="+mn-cs"/>
                <a:hlinkClick r:id="rId2"/>
              </a:rPr>
              <a:t>If you’ve time listen to the song</a:t>
            </a:r>
          </a:p>
          <a:p>
            <a:pPr marL="0" indent="0">
              <a:buNone/>
            </a:pPr>
            <a:r>
              <a:rPr lang="en-US" sz="2400" kern="1200" dirty="0">
                <a:solidFill>
                  <a:schemeClr val="tx1"/>
                </a:solidFill>
                <a:latin typeface="+mn-lt"/>
                <a:ea typeface="+mn-ea"/>
                <a:cs typeface="+mn-cs"/>
                <a:hlinkClick r:id="rId2"/>
              </a:rPr>
              <a:t>https://www.youtube.com/watch?v=-H8HjxGtoXw</a:t>
            </a:r>
            <a:endParaRPr lang="en-US" sz="2400" kern="1200" dirty="0">
              <a:solidFill>
                <a:schemeClr val="tx1"/>
              </a:solidFill>
              <a:latin typeface="+mn-lt"/>
              <a:ea typeface="+mn-ea"/>
              <a:cs typeface="+mn-cs"/>
            </a:endParaRPr>
          </a:p>
          <a:p>
            <a:pPr marL="0" indent="0">
              <a:buNone/>
            </a:pPr>
            <a:endParaRPr lang="en-US" sz="2400" kern="1200" dirty="0">
              <a:solidFill>
                <a:schemeClr val="tx1"/>
              </a:solidFill>
              <a:latin typeface="+mn-lt"/>
              <a:ea typeface="+mn-ea"/>
              <a:cs typeface="+mn-cs"/>
            </a:endParaRPr>
          </a:p>
        </p:txBody>
      </p:sp>
      <p:pic>
        <p:nvPicPr>
          <p:cNvPr id="5" name="Picture 4" descr="Text&#10;&#10;Description automatically generated with medium confidence">
            <a:extLst>
              <a:ext uri="{FF2B5EF4-FFF2-40B4-BE49-F238E27FC236}">
                <a16:creationId xmlns:a16="http://schemas.microsoft.com/office/drawing/2014/main" id="{FEB4B5E9-1EC7-2E7A-39FF-B16450522E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91116" y="551190"/>
            <a:ext cx="4894535" cy="6118169"/>
          </a:xfrm>
          <a:prstGeom prst="rect">
            <a:avLst/>
          </a:prstGeom>
        </p:spPr>
      </p:pic>
      <p:grpSp>
        <p:nvGrpSpPr>
          <p:cNvPr id="8" name="Group 7">
            <a:extLst>
              <a:ext uri="{FF2B5EF4-FFF2-40B4-BE49-F238E27FC236}">
                <a16:creationId xmlns:a16="http://schemas.microsoft.com/office/drawing/2014/main" id="{8D8140BB-9FE1-B400-1998-DD22E026EABF}"/>
              </a:ext>
            </a:extLst>
          </p:cNvPr>
          <p:cNvGrpSpPr/>
          <p:nvPr/>
        </p:nvGrpSpPr>
        <p:grpSpPr>
          <a:xfrm>
            <a:off x="693664" y="2709332"/>
            <a:ext cx="5528733" cy="3960027"/>
            <a:chOff x="693664" y="2709332"/>
            <a:chExt cx="5528733" cy="3960027"/>
          </a:xfrm>
        </p:grpSpPr>
        <p:pic>
          <p:nvPicPr>
            <p:cNvPr id="6" name="Picture 4" descr="http://images.clipartpanda.com/post-it-notes-clipart-7eTMnGXin.png">
              <a:extLst>
                <a:ext uri="{FF2B5EF4-FFF2-40B4-BE49-F238E27FC236}">
                  <a16:creationId xmlns:a16="http://schemas.microsoft.com/office/drawing/2014/main" id="{73818209-2E4E-B773-709F-6DF20B535A8D}"/>
                </a:ext>
              </a:extLst>
            </p:cNvPr>
            <p:cNvPicPr>
              <a:picLocks noChangeAspect="1" noChangeArrowheads="1"/>
            </p:cNvPicPr>
            <p:nvPr/>
          </p:nvPicPr>
          <p:blipFill>
            <a:blip r:embed="rId4" cstate="print"/>
            <a:srcRect/>
            <a:stretch>
              <a:fillRect/>
            </a:stretch>
          </p:blipFill>
          <p:spPr bwMode="auto">
            <a:xfrm>
              <a:off x="693664" y="2709332"/>
              <a:ext cx="5528733" cy="3960027"/>
            </a:xfrm>
            <a:prstGeom prst="rect">
              <a:avLst/>
            </a:prstGeom>
            <a:noFill/>
          </p:spPr>
        </p:pic>
        <p:sp>
          <p:nvSpPr>
            <p:cNvPr id="4" name="TextBox 3">
              <a:extLst>
                <a:ext uri="{FF2B5EF4-FFF2-40B4-BE49-F238E27FC236}">
                  <a16:creationId xmlns:a16="http://schemas.microsoft.com/office/drawing/2014/main" id="{FA293B08-C007-3F74-E19D-64D921D17D1D}"/>
                </a:ext>
              </a:extLst>
            </p:cNvPr>
            <p:cNvSpPr txBox="1"/>
            <p:nvPr/>
          </p:nvSpPr>
          <p:spPr>
            <a:xfrm rot="20832804">
              <a:off x="1949263" y="3753501"/>
              <a:ext cx="2765459" cy="2062103"/>
            </a:xfrm>
            <a:prstGeom prst="rect">
              <a:avLst/>
            </a:prstGeom>
            <a:noFill/>
          </p:spPr>
          <p:txBody>
            <a:bodyPr wrap="square" rtlCol="0">
              <a:spAutoFit/>
            </a:bodyPr>
            <a:lstStyle/>
            <a:p>
              <a:pPr algn="ctr"/>
              <a:r>
                <a:rPr lang="en-GB" sz="3200" dirty="0">
                  <a:solidFill>
                    <a:srgbClr val="FF0000"/>
                  </a:solidFill>
                  <a:latin typeface="Abadi" panose="020B0604020104020204" pitchFamily="34" charset="0"/>
                </a:rPr>
                <a:t>Exit Ticket</a:t>
              </a:r>
            </a:p>
            <a:p>
              <a:pPr algn="ctr"/>
              <a:r>
                <a:rPr lang="en-GB" sz="3200" dirty="0">
                  <a:latin typeface="Abadi" panose="020B0604020104020204" pitchFamily="34" charset="0"/>
                </a:rPr>
                <a:t>Record 5 words from today’s lesson</a:t>
              </a:r>
            </a:p>
          </p:txBody>
        </p:sp>
      </p:grpSp>
      <p:sp>
        <p:nvSpPr>
          <p:cNvPr id="7" name="Slide Number Placeholder 6">
            <a:extLst>
              <a:ext uri="{FF2B5EF4-FFF2-40B4-BE49-F238E27FC236}">
                <a16:creationId xmlns:a16="http://schemas.microsoft.com/office/drawing/2014/main" id="{70AA1124-6EA6-07A4-08BC-6A20D480FF62}"/>
              </a:ext>
            </a:extLst>
          </p:cNvPr>
          <p:cNvSpPr>
            <a:spLocks noGrp="1"/>
          </p:cNvSpPr>
          <p:nvPr>
            <p:ph type="sldNum" sz="quarter" idx="12"/>
          </p:nvPr>
        </p:nvSpPr>
        <p:spPr/>
        <p:txBody>
          <a:bodyPr/>
          <a:lstStyle/>
          <a:p>
            <a:fld id="{25F4D205-A511-4D9F-BF18-0E193C9B365C}" type="slidenum">
              <a:rPr lang="en-GB" smtClean="0"/>
              <a:pPr/>
              <a:t>21</a:t>
            </a:fld>
            <a:endParaRPr lang="en-GB" dirty="0"/>
          </a:p>
        </p:txBody>
      </p:sp>
    </p:spTree>
    <p:extLst>
      <p:ext uri="{BB962C8B-B14F-4D97-AF65-F5344CB8AC3E}">
        <p14:creationId xmlns:p14="http://schemas.microsoft.com/office/powerpoint/2010/main" val="21854929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77048" y="1861306"/>
            <a:ext cx="5189683" cy="1325563"/>
          </a:xfrm>
        </p:spPr>
        <p:txBody>
          <a:bodyPr/>
          <a:lstStyle/>
          <a:p>
            <a:r>
              <a:rPr lang="en-GB" dirty="0"/>
              <a:t>Starter Questions</a:t>
            </a:r>
          </a:p>
        </p:txBody>
      </p:sp>
      <p:sp>
        <p:nvSpPr>
          <p:cNvPr id="10" name="Content Placeholder 9"/>
          <p:cNvSpPr>
            <a:spLocks noGrp="1"/>
          </p:cNvSpPr>
          <p:nvPr>
            <p:ph idx="1"/>
          </p:nvPr>
        </p:nvSpPr>
        <p:spPr>
          <a:xfrm>
            <a:off x="3935234" y="3186869"/>
            <a:ext cx="8256766" cy="3271838"/>
          </a:xfrm>
        </p:spPr>
        <p:txBody>
          <a:bodyPr>
            <a:normAutofit/>
          </a:bodyPr>
          <a:lstStyle/>
          <a:p>
            <a:pPr marL="514350" indent="-514350">
              <a:buFont typeface="+mj-lt"/>
              <a:buAutoNum type="arabicPeriod"/>
            </a:pPr>
            <a:r>
              <a:rPr lang="en-GB" dirty="0"/>
              <a:t>Copy and label the diagram using the terms, </a:t>
            </a:r>
            <a:r>
              <a:rPr lang="en-GB" i="1" dirty="0"/>
              <a:t>crest, trough, wavelength and amplitude.</a:t>
            </a:r>
          </a:p>
          <a:p>
            <a:pPr marL="514350" indent="-514350">
              <a:buFont typeface="+mj-lt"/>
              <a:buAutoNum type="arabicPeriod"/>
            </a:pPr>
            <a:r>
              <a:rPr lang="en-GB" dirty="0"/>
              <a:t>List the group of waves to which </a:t>
            </a:r>
            <a:r>
              <a:rPr lang="en-GB" i="1" dirty="0"/>
              <a:t>light</a:t>
            </a:r>
            <a:r>
              <a:rPr lang="en-GB" dirty="0"/>
              <a:t> belongs.</a:t>
            </a:r>
          </a:p>
          <a:p>
            <a:pPr marL="514350" indent="-514350">
              <a:buFont typeface="+mj-lt"/>
              <a:buAutoNum type="arabicPeriod"/>
            </a:pPr>
            <a:r>
              <a:rPr lang="en-GB" dirty="0"/>
              <a:t>In which waves are the vibrations  at </a:t>
            </a:r>
            <a:r>
              <a:rPr lang="en-GB" i="1" dirty="0"/>
              <a:t>right angles to the direction of travel.</a:t>
            </a:r>
          </a:p>
          <a:p>
            <a:pPr marL="514350" indent="-514350">
              <a:buFont typeface="+mj-lt"/>
              <a:buAutoNum type="arabicPeriod"/>
            </a:pPr>
            <a:r>
              <a:rPr lang="en-GB" dirty="0"/>
              <a:t>State one example of a longitudinal wave.</a:t>
            </a:r>
          </a:p>
          <a:p>
            <a:pPr marL="514350" indent="-514350">
              <a:buFont typeface="+mj-lt"/>
              <a:buAutoNum type="arabicPeriod"/>
            </a:pPr>
            <a:r>
              <a:rPr lang="en-GB" dirty="0"/>
              <a:t>State one example of a transverse wave.</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822" y="1542876"/>
            <a:ext cx="2857500" cy="4762500"/>
          </a:xfrm>
          <a:prstGeom prst="rect">
            <a:avLst/>
          </a:prstGeom>
        </p:spPr>
      </p:pic>
      <p:sp>
        <p:nvSpPr>
          <p:cNvPr id="3" name="Rectangle 2"/>
          <p:cNvSpPr/>
          <p:nvPr/>
        </p:nvSpPr>
        <p:spPr>
          <a:xfrm>
            <a:off x="627598" y="240510"/>
            <a:ext cx="2175596" cy="769441"/>
          </a:xfrm>
          <a:prstGeom prst="rect">
            <a:avLst/>
          </a:prstGeom>
        </p:spPr>
        <p:txBody>
          <a:bodyPr wrap="none">
            <a:spAutoFit/>
          </a:bodyPr>
          <a:lstStyle/>
          <a:p>
            <a:pPr algn="ctr"/>
            <a:r>
              <a:rPr lang="en-US" sz="4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Lesson </a:t>
            </a:r>
            <a:r>
              <a:rPr lang="en-US" sz="4400" b="1" dirty="0">
                <a:ln w="13462">
                  <a:solidFill>
                    <a:schemeClr val="bg1"/>
                  </a:solidFill>
                  <a:prstDash val="solid"/>
                </a:ln>
                <a:solidFill>
                  <a:schemeClr val="accent4">
                    <a:lumMod val="60000"/>
                    <a:lumOff val="40000"/>
                  </a:schemeClr>
                </a:solidFill>
                <a:effectLst>
                  <a:outerShdw dist="38100" dir="2700000" algn="bl" rotWithShape="0">
                    <a:schemeClr val="accent5"/>
                  </a:outerShdw>
                </a:effectLst>
              </a:rPr>
              <a:t>2</a:t>
            </a:r>
          </a:p>
        </p:txBody>
      </p:sp>
      <p:grpSp>
        <p:nvGrpSpPr>
          <p:cNvPr id="11" name="Group 10"/>
          <p:cNvGrpSpPr/>
          <p:nvPr/>
        </p:nvGrpSpPr>
        <p:grpSpPr>
          <a:xfrm>
            <a:off x="7061826" y="266155"/>
            <a:ext cx="4950861" cy="2845945"/>
            <a:chOff x="2672765" y="2212546"/>
            <a:chExt cx="6246945" cy="3282270"/>
          </a:xfrm>
        </p:grpSpPr>
        <p:grpSp>
          <p:nvGrpSpPr>
            <p:cNvPr id="12" name="Group 8">
              <a:extLst>
                <a:ext uri="{FF2B5EF4-FFF2-40B4-BE49-F238E27FC236}">
                  <a16:creationId xmlns:a16="http://schemas.microsoft.com/office/drawing/2014/main" id="{1EC22DD0-4986-65CD-6309-FFA120C1285E}"/>
                </a:ext>
              </a:extLst>
            </p:cNvPr>
            <p:cNvGrpSpPr>
              <a:grpSpLocks/>
            </p:cNvGrpSpPr>
            <p:nvPr/>
          </p:nvGrpSpPr>
          <p:grpSpPr bwMode="auto">
            <a:xfrm>
              <a:off x="2672765" y="2212546"/>
              <a:ext cx="6246945" cy="3282270"/>
              <a:chOff x="1876" y="3143"/>
              <a:chExt cx="7955" cy="3528"/>
            </a:xfrm>
          </p:grpSpPr>
          <p:sp>
            <p:nvSpPr>
              <p:cNvPr id="842" name="Rectangle 11">
                <a:extLst>
                  <a:ext uri="{FF2B5EF4-FFF2-40B4-BE49-F238E27FC236}">
                    <a16:creationId xmlns:a16="http://schemas.microsoft.com/office/drawing/2014/main" id="{682D125B-0D6F-00DD-5D94-8CE197560425}"/>
                  </a:ext>
                </a:extLst>
              </p:cNvPr>
              <p:cNvSpPr>
                <a:spLocks noChangeArrowheads="1"/>
              </p:cNvSpPr>
              <p:nvPr/>
            </p:nvSpPr>
            <p:spPr bwMode="auto">
              <a:xfrm>
                <a:off x="1876" y="4862"/>
                <a:ext cx="7288" cy="21"/>
              </a:xfrm>
              <a:prstGeom prst="rect">
                <a:avLst/>
              </a:prstGeom>
              <a:solidFill>
                <a:srgbClr val="000000"/>
              </a:solidFill>
              <a:ln w="38100">
                <a:solidFill>
                  <a:srgbClr val="000000"/>
                </a:solidFill>
                <a:miter lim="800000"/>
                <a:headEnd/>
                <a:tailEnd/>
              </a:ln>
            </p:spPr>
            <p:txBody>
              <a:bodyPr/>
              <a:lstStyle/>
              <a:p>
                <a:endParaRPr lang="en-GB"/>
              </a:p>
            </p:txBody>
          </p:sp>
          <p:grpSp>
            <p:nvGrpSpPr>
              <p:cNvPr id="16" name="Group 12">
                <a:extLst>
                  <a:ext uri="{FF2B5EF4-FFF2-40B4-BE49-F238E27FC236}">
                    <a16:creationId xmlns:a16="http://schemas.microsoft.com/office/drawing/2014/main" id="{D3178193-CC97-B7EF-38C0-EC8EC737A96D}"/>
                  </a:ext>
                </a:extLst>
              </p:cNvPr>
              <p:cNvGrpSpPr>
                <a:grpSpLocks/>
              </p:cNvGrpSpPr>
              <p:nvPr/>
            </p:nvGrpSpPr>
            <p:grpSpPr bwMode="auto">
              <a:xfrm>
                <a:off x="1900" y="3143"/>
                <a:ext cx="7273" cy="3336"/>
                <a:chOff x="1900" y="3143"/>
                <a:chExt cx="7273" cy="3336"/>
              </a:xfrm>
            </p:grpSpPr>
            <p:sp>
              <p:nvSpPr>
                <p:cNvPr id="34" name="Freeform 13">
                  <a:extLst>
                    <a:ext uri="{FF2B5EF4-FFF2-40B4-BE49-F238E27FC236}">
                      <a16:creationId xmlns:a16="http://schemas.microsoft.com/office/drawing/2014/main" id="{7375E1BA-08AC-F81B-71C5-2FC10F608AF2}"/>
                    </a:ext>
                  </a:extLst>
                </p:cNvPr>
                <p:cNvSpPr>
                  <a:spLocks/>
                </p:cNvSpPr>
                <p:nvPr/>
              </p:nvSpPr>
              <p:spPr bwMode="auto">
                <a:xfrm>
                  <a:off x="1900" y="4779"/>
                  <a:ext cx="29" cy="35"/>
                </a:xfrm>
                <a:custGeom>
                  <a:avLst/>
                  <a:gdLst>
                    <a:gd name="T0" fmla="*/ 0 w 29"/>
                    <a:gd name="T1" fmla="*/ 28 h 35"/>
                    <a:gd name="T2" fmla="*/ 20 w 29"/>
                    <a:gd name="T3" fmla="*/ 35 h 35"/>
                    <a:gd name="T4" fmla="*/ 29 w 29"/>
                    <a:gd name="T5" fmla="*/ 7 h 35"/>
                    <a:gd name="T6" fmla="*/ 9 w 29"/>
                    <a:gd name="T7" fmla="*/ 0 h 35"/>
                    <a:gd name="T8" fmla="*/ 0 w 29"/>
                    <a:gd name="T9" fmla="*/ 28 h 35"/>
                  </a:gdLst>
                  <a:ahLst/>
                  <a:cxnLst>
                    <a:cxn ang="0">
                      <a:pos x="T0" y="T1"/>
                    </a:cxn>
                    <a:cxn ang="0">
                      <a:pos x="T2" y="T3"/>
                    </a:cxn>
                    <a:cxn ang="0">
                      <a:pos x="T4" y="T5"/>
                    </a:cxn>
                    <a:cxn ang="0">
                      <a:pos x="T6" y="T7"/>
                    </a:cxn>
                    <a:cxn ang="0">
                      <a:pos x="T8" y="T9"/>
                    </a:cxn>
                  </a:cxnLst>
                  <a:rect l="0" t="0" r="r" b="b"/>
                  <a:pathLst>
                    <a:path w="29" h="35">
                      <a:moveTo>
                        <a:pt x="0" y="28"/>
                      </a:moveTo>
                      <a:lnTo>
                        <a:pt x="20" y="35"/>
                      </a:lnTo>
                      <a:lnTo>
                        <a:pt x="29" y="7"/>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35" name="Freeform 14">
                  <a:extLst>
                    <a:ext uri="{FF2B5EF4-FFF2-40B4-BE49-F238E27FC236}">
                      <a16:creationId xmlns:a16="http://schemas.microsoft.com/office/drawing/2014/main" id="{B5AAF483-32C0-B079-1164-CE7D7A5CA439}"/>
                    </a:ext>
                  </a:extLst>
                </p:cNvPr>
                <p:cNvSpPr>
                  <a:spLocks/>
                </p:cNvSpPr>
                <p:nvPr/>
              </p:nvSpPr>
              <p:spPr bwMode="auto">
                <a:xfrm>
                  <a:off x="1909" y="4748"/>
                  <a:ext cx="30" cy="38"/>
                </a:xfrm>
                <a:custGeom>
                  <a:avLst/>
                  <a:gdLst>
                    <a:gd name="T0" fmla="*/ 0 w 30"/>
                    <a:gd name="T1" fmla="*/ 31 h 38"/>
                    <a:gd name="T2" fmla="*/ 20 w 30"/>
                    <a:gd name="T3" fmla="*/ 38 h 38"/>
                    <a:gd name="T4" fmla="*/ 30 w 30"/>
                    <a:gd name="T5" fmla="*/ 7 h 38"/>
                    <a:gd name="T6" fmla="*/ 11 w 30"/>
                    <a:gd name="T7" fmla="*/ 0 h 38"/>
                    <a:gd name="T8" fmla="*/ 0 w 30"/>
                    <a:gd name="T9" fmla="*/ 31 h 38"/>
                  </a:gdLst>
                  <a:ahLst/>
                  <a:cxnLst>
                    <a:cxn ang="0">
                      <a:pos x="T0" y="T1"/>
                    </a:cxn>
                    <a:cxn ang="0">
                      <a:pos x="T2" y="T3"/>
                    </a:cxn>
                    <a:cxn ang="0">
                      <a:pos x="T4" y="T5"/>
                    </a:cxn>
                    <a:cxn ang="0">
                      <a:pos x="T6" y="T7"/>
                    </a:cxn>
                    <a:cxn ang="0">
                      <a:pos x="T8" y="T9"/>
                    </a:cxn>
                  </a:cxnLst>
                  <a:rect l="0" t="0" r="r" b="b"/>
                  <a:pathLst>
                    <a:path w="30" h="38">
                      <a:moveTo>
                        <a:pt x="0" y="31"/>
                      </a:moveTo>
                      <a:lnTo>
                        <a:pt x="20" y="38"/>
                      </a:lnTo>
                      <a:lnTo>
                        <a:pt x="30" y="7"/>
                      </a:lnTo>
                      <a:lnTo>
                        <a:pt x="11" y="0"/>
                      </a:lnTo>
                      <a:lnTo>
                        <a:pt x="0" y="31"/>
                      </a:lnTo>
                      <a:close/>
                    </a:path>
                  </a:pathLst>
                </a:custGeom>
                <a:solidFill>
                  <a:srgbClr val="FF0000"/>
                </a:solidFill>
                <a:ln w="38100" cmpd="sng">
                  <a:solidFill>
                    <a:srgbClr val="FF0000"/>
                  </a:solidFill>
                  <a:round/>
                  <a:headEnd/>
                  <a:tailEnd/>
                </a:ln>
              </p:spPr>
              <p:txBody>
                <a:bodyPr/>
                <a:lstStyle/>
                <a:p>
                  <a:endParaRPr lang="en-GB"/>
                </a:p>
              </p:txBody>
            </p:sp>
            <p:sp>
              <p:nvSpPr>
                <p:cNvPr id="36" name="Freeform 15">
                  <a:extLst>
                    <a:ext uri="{FF2B5EF4-FFF2-40B4-BE49-F238E27FC236}">
                      <a16:creationId xmlns:a16="http://schemas.microsoft.com/office/drawing/2014/main" id="{13460869-1FAB-C5E6-F5AE-DA1750F79D26}"/>
                    </a:ext>
                  </a:extLst>
                </p:cNvPr>
                <p:cNvSpPr>
                  <a:spLocks/>
                </p:cNvSpPr>
                <p:nvPr/>
              </p:nvSpPr>
              <p:spPr bwMode="auto">
                <a:xfrm>
                  <a:off x="1920" y="4720"/>
                  <a:ext cx="26" cy="33"/>
                </a:xfrm>
                <a:custGeom>
                  <a:avLst/>
                  <a:gdLst>
                    <a:gd name="T0" fmla="*/ 0 w 26"/>
                    <a:gd name="T1" fmla="*/ 28 h 33"/>
                    <a:gd name="T2" fmla="*/ 19 w 26"/>
                    <a:gd name="T3" fmla="*/ 33 h 33"/>
                    <a:gd name="T4" fmla="*/ 26 w 26"/>
                    <a:gd name="T5" fmla="*/ 4 h 33"/>
                    <a:gd name="T6" fmla="*/ 6 w 26"/>
                    <a:gd name="T7" fmla="*/ 0 h 33"/>
                    <a:gd name="T8" fmla="*/ 0 w 26"/>
                    <a:gd name="T9" fmla="*/ 28 h 33"/>
                  </a:gdLst>
                  <a:ahLst/>
                  <a:cxnLst>
                    <a:cxn ang="0">
                      <a:pos x="T0" y="T1"/>
                    </a:cxn>
                    <a:cxn ang="0">
                      <a:pos x="T2" y="T3"/>
                    </a:cxn>
                    <a:cxn ang="0">
                      <a:pos x="T4" y="T5"/>
                    </a:cxn>
                    <a:cxn ang="0">
                      <a:pos x="T6" y="T7"/>
                    </a:cxn>
                    <a:cxn ang="0">
                      <a:pos x="T8" y="T9"/>
                    </a:cxn>
                  </a:cxnLst>
                  <a:rect l="0" t="0" r="r" b="b"/>
                  <a:pathLst>
                    <a:path w="26" h="33">
                      <a:moveTo>
                        <a:pt x="0" y="28"/>
                      </a:moveTo>
                      <a:lnTo>
                        <a:pt x="19" y="33"/>
                      </a:lnTo>
                      <a:lnTo>
                        <a:pt x="26" y="4"/>
                      </a:lnTo>
                      <a:lnTo>
                        <a:pt x="6"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37" name="Freeform 16">
                  <a:extLst>
                    <a:ext uri="{FF2B5EF4-FFF2-40B4-BE49-F238E27FC236}">
                      <a16:creationId xmlns:a16="http://schemas.microsoft.com/office/drawing/2014/main" id="{B4CA5AD8-D866-D750-C6E3-04BB0562CE94}"/>
                    </a:ext>
                  </a:extLst>
                </p:cNvPr>
                <p:cNvSpPr>
                  <a:spLocks/>
                </p:cNvSpPr>
                <p:nvPr/>
              </p:nvSpPr>
              <p:spPr bwMode="auto">
                <a:xfrm>
                  <a:off x="1926" y="4692"/>
                  <a:ext cx="31" cy="35"/>
                </a:xfrm>
                <a:custGeom>
                  <a:avLst/>
                  <a:gdLst>
                    <a:gd name="T0" fmla="*/ 0 w 31"/>
                    <a:gd name="T1" fmla="*/ 28 h 35"/>
                    <a:gd name="T2" fmla="*/ 20 w 31"/>
                    <a:gd name="T3" fmla="*/ 35 h 35"/>
                    <a:gd name="T4" fmla="*/ 31 w 31"/>
                    <a:gd name="T5" fmla="*/ 6 h 35"/>
                    <a:gd name="T6" fmla="*/ 11 w 31"/>
                    <a:gd name="T7" fmla="*/ 0 h 35"/>
                    <a:gd name="T8" fmla="*/ 0 w 31"/>
                    <a:gd name="T9" fmla="*/ 28 h 35"/>
                  </a:gdLst>
                  <a:ahLst/>
                  <a:cxnLst>
                    <a:cxn ang="0">
                      <a:pos x="T0" y="T1"/>
                    </a:cxn>
                    <a:cxn ang="0">
                      <a:pos x="T2" y="T3"/>
                    </a:cxn>
                    <a:cxn ang="0">
                      <a:pos x="T4" y="T5"/>
                    </a:cxn>
                    <a:cxn ang="0">
                      <a:pos x="T6" y="T7"/>
                    </a:cxn>
                    <a:cxn ang="0">
                      <a:pos x="T8" y="T9"/>
                    </a:cxn>
                  </a:cxnLst>
                  <a:rect l="0" t="0" r="r" b="b"/>
                  <a:pathLst>
                    <a:path w="31" h="35">
                      <a:moveTo>
                        <a:pt x="0" y="28"/>
                      </a:moveTo>
                      <a:lnTo>
                        <a:pt x="20" y="35"/>
                      </a:lnTo>
                      <a:lnTo>
                        <a:pt x="31" y="6"/>
                      </a:lnTo>
                      <a:lnTo>
                        <a:pt x="11"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38" name="Freeform 17">
                  <a:extLst>
                    <a:ext uri="{FF2B5EF4-FFF2-40B4-BE49-F238E27FC236}">
                      <a16:creationId xmlns:a16="http://schemas.microsoft.com/office/drawing/2014/main" id="{7231AB17-0BD7-A343-8A6B-A6ADB7277207}"/>
                    </a:ext>
                  </a:extLst>
                </p:cNvPr>
                <p:cNvSpPr>
                  <a:spLocks/>
                </p:cNvSpPr>
                <p:nvPr/>
              </p:nvSpPr>
              <p:spPr bwMode="auto">
                <a:xfrm>
                  <a:off x="1937" y="4661"/>
                  <a:ext cx="26" cy="35"/>
                </a:xfrm>
                <a:custGeom>
                  <a:avLst/>
                  <a:gdLst>
                    <a:gd name="T0" fmla="*/ 0 w 26"/>
                    <a:gd name="T1" fmla="*/ 31 h 35"/>
                    <a:gd name="T2" fmla="*/ 20 w 26"/>
                    <a:gd name="T3" fmla="*/ 35 h 35"/>
                    <a:gd name="T4" fmla="*/ 26 w 26"/>
                    <a:gd name="T5" fmla="*/ 5 h 35"/>
                    <a:gd name="T6" fmla="*/ 7 w 26"/>
                    <a:gd name="T7" fmla="*/ 0 h 35"/>
                    <a:gd name="T8" fmla="*/ 0 w 26"/>
                    <a:gd name="T9" fmla="*/ 31 h 35"/>
                  </a:gdLst>
                  <a:ahLst/>
                  <a:cxnLst>
                    <a:cxn ang="0">
                      <a:pos x="T0" y="T1"/>
                    </a:cxn>
                    <a:cxn ang="0">
                      <a:pos x="T2" y="T3"/>
                    </a:cxn>
                    <a:cxn ang="0">
                      <a:pos x="T4" y="T5"/>
                    </a:cxn>
                    <a:cxn ang="0">
                      <a:pos x="T6" y="T7"/>
                    </a:cxn>
                    <a:cxn ang="0">
                      <a:pos x="T8" y="T9"/>
                    </a:cxn>
                  </a:cxnLst>
                  <a:rect l="0" t="0" r="r" b="b"/>
                  <a:pathLst>
                    <a:path w="26" h="35">
                      <a:moveTo>
                        <a:pt x="0" y="31"/>
                      </a:moveTo>
                      <a:lnTo>
                        <a:pt x="20" y="35"/>
                      </a:lnTo>
                      <a:lnTo>
                        <a:pt x="26" y="5"/>
                      </a:lnTo>
                      <a:lnTo>
                        <a:pt x="7" y="0"/>
                      </a:lnTo>
                      <a:lnTo>
                        <a:pt x="0" y="31"/>
                      </a:lnTo>
                      <a:close/>
                    </a:path>
                  </a:pathLst>
                </a:custGeom>
                <a:solidFill>
                  <a:srgbClr val="FF0000"/>
                </a:solidFill>
                <a:ln w="38100" cmpd="sng">
                  <a:solidFill>
                    <a:srgbClr val="FF0000"/>
                  </a:solidFill>
                  <a:round/>
                  <a:headEnd/>
                  <a:tailEnd/>
                </a:ln>
              </p:spPr>
              <p:txBody>
                <a:bodyPr/>
                <a:lstStyle/>
                <a:p>
                  <a:endParaRPr lang="en-GB"/>
                </a:p>
              </p:txBody>
            </p:sp>
            <p:sp>
              <p:nvSpPr>
                <p:cNvPr id="39" name="Freeform 18">
                  <a:extLst>
                    <a:ext uri="{FF2B5EF4-FFF2-40B4-BE49-F238E27FC236}">
                      <a16:creationId xmlns:a16="http://schemas.microsoft.com/office/drawing/2014/main" id="{822CA767-E54D-2371-572E-7E285B2CF3E9}"/>
                    </a:ext>
                  </a:extLst>
                </p:cNvPr>
                <p:cNvSpPr>
                  <a:spLocks/>
                </p:cNvSpPr>
                <p:nvPr/>
              </p:nvSpPr>
              <p:spPr bwMode="auto">
                <a:xfrm>
                  <a:off x="1944" y="4633"/>
                  <a:ext cx="30" cy="35"/>
                </a:xfrm>
                <a:custGeom>
                  <a:avLst/>
                  <a:gdLst>
                    <a:gd name="T0" fmla="*/ 0 w 30"/>
                    <a:gd name="T1" fmla="*/ 28 h 35"/>
                    <a:gd name="T2" fmla="*/ 19 w 30"/>
                    <a:gd name="T3" fmla="*/ 35 h 35"/>
                    <a:gd name="T4" fmla="*/ 30 w 30"/>
                    <a:gd name="T5" fmla="*/ 6 h 35"/>
                    <a:gd name="T6" fmla="*/ 11 w 30"/>
                    <a:gd name="T7" fmla="*/ 0 h 35"/>
                    <a:gd name="T8" fmla="*/ 0 w 30"/>
                    <a:gd name="T9" fmla="*/ 28 h 35"/>
                  </a:gdLst>
                  <a:ahLst/>
                  <a:cxnLst>
                    <a:cxn ang="0">
                      <a:pos x="T0" y="T1"/>
                    </a:cxn>
                    <a:cxn ang="0">
                      <a:pos x="T2" y="T3"/>
                    </a:cxn>
                    <a:cxn ang="0">
                      <a:pos x="T4" y="T5"/>
                    </a:cxn>
                    <a:cxn ang="0">
                      <a:pos x="T6" y="T7"/>
                    </a:cxn>
                    <a:cxn ang="0">
                      <a:pos x="T8" y="T9"/>
                    </a:cxn>
                  </a:cxnLst>
                  <a:rect l="0" t="0" r="r" b="b"/>
                  <a:pathLst>
                    <a:path w="30" h="35">
                      <a:moveTo>
                        <a:pt x="0" y="28"/>
                      </a:moveTo>
                      <a:lnTo>
                        <a:pt x="19" y="35"/>
                      </a:lnTo>
                      <a:lnTo>
                        <a:pt x="30" y="6"/>
                      </a:lnTo>
                      <a:lnTo>
                        <a:pt x="11"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40" name="Freeform 19">
                  <a:extLst>
                    <a:ext uri="{FF2B5EF4-FFF2-40B4-BE49-F238E27FC236}">
                      <a16:creationId xmlns:a16="http://schemas.microsoft.com/office/drawing/2014/main" id="{36BA0B95-1138-ACA5-767E-7E43DE016581}"/>
                    </a:ext>
                  </a:extLst>
                </p:cNvPr>
                <p:cNvSpPr>
                  <a:spLocks/>
                </p:cNvSpPr>
                <p:nvPr/>
              </p:nvSpPr>
              <p:spPr bwMode="auto">
                <a:xfrm>
                  <a:off x="1955" y="4604"/>
                  <a:ext cx="28" cy="35"/>
                </a:xfrm>
                <a:custGeom>
                  <a:avLst/>
                  <a:gdLst>
                    <a:gd name="T0" fmla="*/ 0 w 28"/>
                    <a:gd name="T1" fmla="*/ 29 h 35"/>
                    <a:gd name="T2" fmla="*/ 19 w 28"/>
                    <a:gd name="T3" fmla="*/ 35 h 35"/>
                    <a:gd name="T4" fmla="*/ 28 w 28"/>
                    <a:gd name="T5" fmla="*/ 7 h 35"/>
                    <a:gd name="T6" fmla="*/ 8 w 28"/>
                    <a:gd name="T7" fmla="*/ 0 h 35"/>
                    <a:gd name="T8" fmla="*/ 0 w 28"/>
                    <a:gd name="T9" fmla="*/ 29 h 35"/>
                  </a:gdLst>
                  <a:ahLst/>
                  <a:cxnLst>
                    <a:cxn ang="0">
                      <a:pos x="T0" y="T1"/>
                    </a:cxn>
                    <a:cxn ang="0">
                      <a:pos x="T2" y="T3"/>
                    </a:cxn>
                    <a:cxn ang="0">
                      <a:pos x="T4" y="T5"/>
                    </a:cxn>
                    <a:cxn ang="0">
                      <a:pos x="T6" y="T7"/>
                    </a:cxn>
                    <a:cxn ang="0">
                      <a:pos x="T8" y="T9"/>
                    </a:cxn>
                  </a:cxnLst>
                  <a:rect l="0" t="0" r="r" b="b"/>
                  <a:pathLst>
                    <a:path w="28" h="35">
                      <a:moveTo>
                        <a:pt x="0" y="29"/>
                      </a:moveTo>
                      <a:lnTo>
                        <a:pt x="19" y="35"/>
                      </a:lnTo>
                      <a:lnTo>
                        <a:pt x="28" y="7"/>
                      </a:lnTo>
                      <a:lnTo>
                        <a:pt x="8"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41" name="Freeform 20">
                  <a:extLst>
                    <a:ext uri="{FF2B5EF4-FFF2-40B4-BE49-F238E27FC236}">
                      <a16:creationId xmlns:a16="http://schemas.microsoft.com/office/drawing/2014/main" id="{6017F9AD-EAC4-121C-A8FC-14F9148879AD}"/>
                    </a:ext>
                  </a:extLst>
                </p:cNvPr>
                <p:cNvSpPr>
                  <a:spLocks/>
                </p:cNvSpPr>
                <p:nvPr/>
              </p:nvSpPr>
              <p:spPr bwMode="auto">
                <a:xfrm>
                  <a:off x="1963" y="4576"/>
                  <a:ext cx="29" cy="35"/>
                </a:xfrm>
                <a:custGeom>
                  <a:avLst/>
                  <a:gdLst>
                    <a:gd name="T0" fmla="*/ 0 w 29"/>
                    <a:gd name="T1" fmla="*/ 28 h 35"/>
                    <a:gd name="T2" fmla="*/ 20 w 29"/>
                    <a:gd name="T3" fmla="*/ 35 h 35"/>
                    <a:gd name="T4" fmla="*/ 29 w 29"/>
                    <a:gd name="T5" fmla="*/ 7 h 35"/>
                    <a:gd name="T6" fmla="*/ 9 w 29"/>
                    <a:gd name="T7" fmla="*/ 0 h 35"/>
                    <a:gd name="T8" fmla="*/ 0 w 29"/>
                    <a:gd name="T9" fmla="*/ 28 h 35"/>
                  </a:gdLst>
                  <a:ahLst/>
                  <a:cxnLst>
                    <a:cxn ang="0">
                      <a:pos x="T0" y="T1"/>
                    </a:cxn>
                    <a:cxn ang="0">
                      <a:pos x="T2" y="T3"/>
                    </a:cxn>
                    <a:cxn ang="0">
                      <a:pos x="T4" y="T5"/>
                    </a:cxn>
                    <a:cxn ang="0">
                      <a:pos x="T6" y="T7"/>
                    </a:cxn>
                    <a:cxn ang="0">
                      <a:pos x="T8" y="T9"/>
                    </a:cxn>
                  </a:cxnLst>
                  <a:rect l="0" t="0" r="r" b="b"/>
                  <a:pathLst>
                    <a:path w="29" h="35">
                      <a:moveTo>
                        <a:pt x="0" y="28"/>
                      </a:moveTo>
                      <a:lnTo>
                        <a:pt x="20" y="35"/>
                      </a:lnTo>
                      <a:lnTo>
                        <a:pt x="29" y="7"/>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42" name="Freeform 21">
                  <a:extLst>
                    <a:ext uri="{FF2B5EF4-FFF2-40B4-BE49-F238E27FC236}">
                      <a16:creationId xmlns:a16="http://schemas.microsoft.com/office/drawing/2014/main" id="{F32A8FC2-FD73-2F30-7A04-420CD596CCE3}"/>
                    </a:ext>
                  </a:extLst>
                </p:cNvPr>
                <p:cNvSpPr>
                  <a:spLocks/>
                </p:cNvSpPr>
                <p:nvPr/>
              </p:nvSpPr>
              <p:spPr bwMode="auto">
                <a:xfrm>
                  <a:off x="1972" y="4548"/>
                  <a:ext cx="29" cy="35"/>
                </a:xfrm>
                <a:custGeom>
                  <a:avLst/>
                  <a:gdLst>
                    <a:gd name="T0" fmla="*/ 0 w 29"/>
                    <a:gd name="T1" fmla="*/ 28 h 35"/>
                    <a:gd name="T2" fmla="*/ 20 w 29"/>
                    <a:gd name="T3" fmla="*/ 35 h 35"/>
                    <a:gd name="T4" fmla="*/ 29 w 29"/>
                    <a:gd name="T5" fmla="*/ 6 h 35"/>
                    <a:gd name="T6" fmla="*/ 9 w 29"/>
                    <a:gd name="T7" fmla="*/ 0 h 35"/>
                    <a:gd name="T8" fmla="*/ 0 w 29"/>
                    <a:gd name="T9" fmla="*/ 28 h 35"/>
                  </a:gdLst>
                  <a:ahLst/>
                  <a:cxnLst>
                    <a:cxn ang="0">
                      <a:pos x="T0" y="T1"/>
                    </a:cxn>
                    <a:cxn ang="0">
                      <a:pos x="T2" y="T3"/>
                    </a:cxn>
                    <a:cxn ang="0">
                      <a:pos x="T4" y="T5"/>
                    </a:cxn>
                    <a:cxn ang="0">
                      <a:pos x="T6" y="T7"/>
                    </a:cxn>
                    <a:cxn ang="0">
                      <a:pos x="T8" y="T9"/>
                    </a:cxn>
                  </a:cxnLst>
                  <a:rect l="0" t="0" r="r" b="b"/>
                  <a:pathLst>
                    <a:path w="29" h="35">
                      <a:moveTo>
                        <a:pt x="0" y="28"/>
                      </a:moveTo>
                      <a:lnTo>
                        <a:pt x="20" y="35"/>
                      </a:lnTo>
                      <a:lnTo>
                        <a:pt x="29"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43" name="Freeform 22">
                  <a:extLst>
                    <a:ext uri="{FF2B5EF4-FFF2-40B4-BE49-F238E27FC236}">
                      <a16:creationId xmlns:a16="http://schemas.microsoft.com/office/drawing/2014/main" id="{7FB2EA74-0FBD-EE04-BCAF-5767550B2654}"/>
                    </a:ext>
                  </a:extLst>
                </p:cNvPr>
                <p:cNvSpPr>
                  <a:spLocks/>
                </p:cNvSpPr>
                <p:nvPr/>
              </p:nvSpPr>
              <p:spPr bwMode="auto">
                <a:xfrm>
                  <a:off x="1981" y="4519"/>
                  <a:ext cx="28" cy="35"/>
                </a:xfrm>
                <a:custGeom>
                  <a:avLst/>
                  <a:gdLst>
                    <a:gd name="T0" fmla="*/ 0 w 28"/>
                    <a:gd name="T1" fmla="*/ 29 h 35"/>
                    <a:gd name="T2" fmla="*/ 20 w 28"/>
                    <a:gd name="T3" fmla="*/ 35 h 35"/>
                    <a:gd name="T4" fmla="*/ 28 w 28"/>
                    <a:gd name="T5" fmla="*/ 7 h 35"/>
                    <a:gd name="T6" fmla="*/ 9 w 28"/>
                    <a:gd name="T7" fmla="*/ 0 h 35"/>
                    <a:gd name="T8" fmla="*/ 0 w 28"/>
                    <a:gd name="T9" fmla="*/ 29 h 35"/>
                  </a:gdLst>
                  <a:ahLst/>
                  <a:cxnLst>
                    <a:cxn ang="0">
                      <a:pos x="T0" y="T1"/>
                    </a:cxn>
                    <a:cxn ang="0">
                      <a:pos x="T2" y="T3"/>
                    </a:cxn>
                    <a:cxn ang="0">
                      <a:pos x="T4" y="T5"/>
                    </a:cxn>
                    <a:cxn ang="0">
                      <a:pos x="T6" y="T7"/>
                    </a:cxn>
                    <a:cxn ang="0">
                      <a:pos x="T8" y="T9"/>
                    </a:cxn>
                  </a:cxnLst>
                  <a:rect l="0" t="0" r="r" b="b"/>
                  <a:pathLst>
                    <a:path w="28" h="35">
                      <a:moveTo>
                        <a:pt x="0" y="29"/>
                      </a:moveTo>
                      <a:lnTo>
                        <a:pt x="20" y="35"/>
                      </a:lnTo>
                      <a:lnTo>
                        <a:pt x="28"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44" name="Freeform 23">
                  <a:extLst>
                    <a:ext uri="{FF2B5EF4-FFF2-40B4-BE49-F238E27FC236}">
                      <a16:creationId xmlns:a16="http://schemas.microsoft.com/office/drawing/2014/main" id="{61DF6F9F-317D-43E1-EE39-F70AD878108B}"/>
                    </a:ext>
                  </a:extLst>
                </p:cNvPr>
                <p:cNvSpPr>
                  <a:spLocks/>
                </p:cNvSpPr>
                <p:nvPr/>
              </p:nvSpPr>
              <p:spPr bwMode="auto">
                <a:xfrm>
                  <a:off x="1990" y="4491"/>
                  <a:ext cx="28" cy="35"/>
                </a:xfrm>
                <a:custGeom>
                  <a:avLst/>
                  <a:gdLst>
                    <a:gd name="T0" fmla="*/ 0 w 28"/>
                    <a:gd name="T1" fmla="*/ 28 h 35"/>
                    <a:gd name="T2" fmla="*/ 19 w 28"/>
                    <a:gd name="T3" fmla="*/ 35 h 35"/>
                    <a:gd name="T4" fmla="*/ 28 w 28"/>
                    <a:gd name="T5" fmla="*/ 7 h 35"/>
                    <a:gd name="T6" fmla="*/ 8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19" y="35"/>
                      </a:lnTo>
                      <a:lnTo>
                        <a:pt x="28" y="7"/>
                      </a:lnTo>
                      <a:lnTo>
                        <a:pt x="8"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45" name="Freeform 24">
                  <a:extLst>
                    <a:ext uri="{FF2B5EF4-FFF2-40B4-BE49-F238E27FC236}">
                      <a16:creationId xmlns:a16="http://schemas.microsoft.com/office/drawing/2014/main" id="{12B56CDC-7C24-82D4-4659-F243A70C189B}"/>
                    </a:ext>
                  </a:extLst>
                </p:cNvPr>
                <p:cNvSpPr>
                  <a:spLocks/>
                </p:cNvSpPr>
                <p:nvPr/>
              </p:nvSpPr>
              <p:spPr bwMode="auto">
                <a:xfrm>
                  <a:off x="1998" y="4463"/>
                  <a:ext cx="29" cy="35"/>
                </a:xfrm>
                <a:custGeom>
                  <a:avLst/>
                  <a:gdLst>
                    <a:gd name="T0" fmla="*/ 0 w 29"/>
                    <a:gd name="T1" fmla="*/ 28 h 35"/>
                    <a:gd name="T2" fmla="*/ 20 w 29"/>
                    <a:gd name="T3" fmla="*/ 35 h 35"/>
                    <a:gd name="T4" fmla="*/ 29 w 29"/>
                    <a:gd name="T5" fmla="*/ 6 h 35"/>
                    <a:gd name="T6" fmla="*/ 9 w 29"/>
                    <a:gd name="T7" fmla="*/ 0 h 35"/>
                    <a:gd name="T8" fmla="*/ 0 w 29"/>
                    <a:gd name="T9" fmla="*/ 28 h 35"/>
                  </a:gdLst>
                  <a:ahLst/>
                  <a:cxnLst>
                    <a:cxn ang="0">
                      <a:pos x="T0" y="T1"/>
                    </a:cxn>
                    <a:cxn ang="0">
                      <a:pos x="T2" y="T3"/>
                    </a:cxn>
                    <a:cxn ang="0">
                      <a:pos x="T4" y="T5"/>
                    </a:cxn>
                    <a:cxn ang="0">
                      <a:pos x="T6" y="T7"/>
                    </a:cxn>
                    <a:cxn ang="0">
                      <a:pos x="T8" y="T9"/>
                    </a:cxn>
                  </a:cxnLst>
                  <a:rect l="0" t="0" r="r" b="b"/>
                  <a:pathLst>
                    <a:path w="29" h="35">
                      <a:moveTo>
                        <a:pt x="0" y="28"/>
                      </a:moveTo>
                      <a:lnTo>
                        <a:pt x="20" y="35"/>
                      </a:lnTo>
                      <a:lnTo>
                        <a:pt x="29"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46" name="Freeform 25">
                  <a:extLst>
                    <a:ext uri="{FF2B5EF4-FFF2-40B4-BE49-F238E27FC236}">
                      <a16:creationId xmlns:a16="http://schemas.microsoft.com/office/drawing/2014/main" id="{56D1B816-50AC-8710-5485-414071FF1640}"/>
                    </a:ext>
                  </a:extLst>
                </p:cNvPr>
                <p:cNvSpPr>
                  <a:spLocks/>
                </p:cNvSpPr>
                <p:nvPr/>
              </p:nvSpPr>
              <p:spPr bwMode="auto">
                <a:xfrm>
                  <a:off x="2007" y="4434"/>
                  <a:ext cx="28" cy="35"/>
                </a:xfrm>
                <a:custGeom>
                  <a:avLst/>
                  <a:gdLst>
                    <a:gd name="T0" fmla="*/ 0 w 28"/>
                    <a:gd name="T1" fmla="*/ 29 h 35"/>
                    <a:gd name="T2" fmla="*/ 20 w 28"/>
                    <a:gd name="T3" fmla="*/ 35 h 35"/>
                    <a:gd name="T4" fmla="*/ 28 w 28"/>
                    <a:gd name="T5" fmla="*/ 7 h 35"/>
                    <a:gd name="T6" fmla="*/ 9 w 28"/>
                    <a:gd name="T7" fmla="*/ 0 h 35"/>
                    <a:gd name="T8" fmla="*/ 0 w 28"/>
                    <a:gd name="T9" fmla="*/ 29 h 35"/>
                  </a:gdLst>
                  <a:ahLst/>
                  <a:cxnLst>
                    <a:cxn ang="0">
                      <a:pos x="T0" y="T1"/>
                    </a:cxn>
                    <a:cxn ang="0">
                      <a:pos x="T2" y="T3"/>
                    </a:cxn>
                    <a:cxn ang="0">
                      <a:pos x="T4" y="T5"/>
                    </a:cxn>
                    <a:cxn ang="0">
                      <a:pos x="T6" y="T7"/>
                    </a:cxn>
                    <a:cxn ang="0">
                      <a:pos x="T8" y="T9"/>
                    </a:cxn>
                  </a:cxnLst>
                  <a:rect l="0" t="0" r="r" b="b"/>
                  <a:pathLst>
                    <a:path w="28" h="35">
                      <a:moveTo>
                        <a:pt x="0" y="29"/>
                      </a:moveTo>
                      <a:lnTo>
                        <a:pt x="20" y="35"/>
                      </a:lnTo>
                      <a:lnTo>
                        <a:pt x="28"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47" name="Freeform 26">
                  <a:extLst>
                    <a:ext uri="{FF2B5EF4-FFF2-40B4-BE49-F238E27FC236}">
                      <a16:creationId xmlns:a16="http://schemas.microsoft.com/office/drawing/2014/main" id="{8AB29D8F-03A2-E112-389A-F26E726BA2E7}"/>
                    </a:ext>
                  </a:extLst>
                </p:cNvPr>
                <p:cNvSpPr>
                  <a:spLocks/>
                </p:cNvSpPr>
                <p:nvPr/>
              </p:nvSpPr>
              <p:spPr bwMode="auto">
                <a:xfrm>
                  <a:off x="2016" y="4406"/>
                  <a:ext cx="30" cy="35"/>
                </a:xfrm>
                <a:custGeom>
                  <a:avLst/>
                  <a:gdLst>
                    <a:gd name="T0" fmla="*/ 0 w 30"/>
                    <a:gd name="T1" fmla="*/ 28 h 35"/>
                    <a:gd name="T2" fmla="*/ 19 w 30"/>
                    <a:gd name="T3" fmla="*/ 35 h 35"/>
                    <a:gd name="T4" fmla="*/ 30 w 30"/>
                    <a:gd name="T5" fmla="*/ 6 h 35"/>
                    <a:gd name="T6" fmla="*/ 11 w 30"/>
                    <a:gd name="T7" fmla="*/ 0 h 35"/>
                    <a:gd name="T8" fmla="*/ 0 w 30"/>
                    <a:gd name="T9" fmla="*/ 28 h 35"/>
                  </a:gdLst>
                  <a:ahLst/>
                  <a:cxnLst>
                    <a:cxn ang="0">
                      <a:pos x="T0" y="T1"/>
                    </a:cxn>
                    <a:cxn ang="0">
                      <a:pos x="T2" y="T3"/>
                    </a:cxn>
                    <a:cxn ang="0">
                      <a:pos x="T4" y="T5"/>
                    </a:cxn>
                    <a:cxn ang="0">
                      <a:pos x="T6" y="T7"/>
                    </a:cxn>
                    <a:cxn ang="0">
                      <a:pos x="T8" y="T9"/>
                    </a:cxn>
                  </a:cxnLst>
                  <a:rect l="0" t="0" r="r" b="b"/>
                  <a:pathLst>
                    <a:path w="30" h="35">
                      <a:moveTo>
                        <a:pt x="0" y="28"/>
                      </a:moveTo>
                      <a:lnTo>
                        <a:pt x="19" y="35"/>
                      </a:lnTo>
                      <a:lnTo>
                        <a:pt x="30" y="6"/>
                      </a:lnTo>
                      <a:lnTo>
                        <a:pt x="11"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48" name="Freeform 27">
                  <a:extLst>
                    <a:ext uri="{FF2B5EF4-FFF2-40B4-BE49-F238E27FC236}">
                      <a16:creationId xmlns:a16="http://schemas.microsoft.com/office/drawing/2014/main" id="{35EADABC-845F-8426-9952-FFBA5B5ABDDB}"/>
                    </a:ext>
                  </a:extLst>
                </p:cNvPr>
                <p:cNvSpPr>
                  <a:spLocks/>
                </p:cNvSpPr>
                <p:nvPr/>
              </p:nvSpPr>
              <p:spPr bwMode="auto">
                <a:xfrm>
                  <a:off x="2027" y="4378"/>
                  <a:ext cx="28" cy="34"/>
                </a:xfrm>
                <a:custGeom>
                  <a:avLst/>
                  <a:gdLst>
                    <a:gd name="T0" fmla="*/ 0 w 28"/>
                    <a:gd name="T1" fmla="*/ 28 h 34"/>
                    <a:gd name="T2" fmla="*/ 19 w 28"/>
                    <a:gd name="T3" fmla="*/ 34 h 34"/>
                    <a:gd name="T4" fmla="*/ 28 w 28"/>
                    <a:gd name="T5" fmla="*/ 6 h 34"/>
                    <a:gd name="T6" fmla="*/ 8 w 28"/>
                    <a:gd name="T7" fmla="*/ 0 h 34"/>
                    <a:gd name="T8" fmla="*/ 0 w 28"/>
                    <a:gd name="T9" fmla="*/ 28 h 34"/>
                  </a:gdLst>
                  <a:ahLst/>
                  <a:cxnLst>
                    <a:cxn ang="0">
                      <a:pos x="T0" y="T1"/>
                    </a:cxn>
                    <a:cxn ang="0">
                      <a:pos x="T2" y="T3"/>
                    </a:cxn>
                    <a:cxn ang="0">
                      <a:pos x="T4" y="T5"/>
                    </a:cxn>
                    <a:cxn ang="0">
                      <a:pos x="T6" y="T7"/>
                    </a:cxn>
                    <a:cxn ang="0">
                      <a:pos x="T8" y="T9"/>
                    </a:cxn>
                  </a:cxnLst>
                  <a:rect l="0" t="0" r="r" b="b"/>
                  <a:pathLst>
                    <a:path w="28" h="34">
                      <a:moveTo>
                        <a:pt x="0" y="28"/>
                      </a:moveTo>
                      <a:lnTo>
                        <a:pt x="19" y="34"/>
                      </a:lnTo>
                      <a:lnTo>
                        <a:pt x="28" y="6"/>
                      </a:lnTo>
                      <a:lnTo>
                        <a:pt x="8"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49" name="Freeform 28">
                  <a:extLst>
                    <a:ext uri="{FF2B5EF4-FFF2-40B4-BE49-F238E27FC236}">
                      <a16:creationId xmlns:a16="http://schemas.microsoft.com/office/drawing/2014/main" id="{33557E4A-6D3D-67CF-40B7-EE0CD6465A96}"/>
                    </a:ext>
                  </a:extLst>
                </p:cNvPr>
                <p:cNvSpPr>
                  <a:spLocks/>
                </p:cNvSpPr>
                <p:nvPr/>
              </p:nvSpPr>
              <p:spPr bwMode="auto">
                <a:xfrm>
                  <a:off x="2035" y="4349"/>
                  <a:ext cx="29" cy="35"/>
                </a:xfrm>
                <a:custGeom>
                  <a:avLst/>
                  <a:gdLst>
                    <a:gd name="T0" fmla="*/ 0 w 29"/>
                    <a:gd name="T1" fmla="*/ 29 h 35"/>
                    <a:gd name="T2" fmla="*/ 20 w 29"/>
                    <a:gd name="T3" fmla="*/ 35 h 35"/>
                    <a:gd name="T4" fmla="*/ 29 w 29"/>
                    <a:gd name="T5" fmla="*/ 7 h 35"/>
                    <a:gd name="T6" fmla="*/ 9 w 29"/>
                    <a:gd name="T7" fmla="*/ 0 h 35"/>
                    <a:gd name="T8" fmla="*/ 0 w 29"/>
                    <a:gd name="T9" fmla="*/ 29 h 35"/>
                  </a:gdLst>
                  <a:ahLst/>
                  <a:cxnLst>
                    <a:cxn ang="0">
                      <a:pos x="T0" y="T1"/>
                    </a:cxn>
                    <a:cxn ang="0">
                      <a:pos x="T2" y="T3"/>
                    </a:cxn>
                    <a:cxn ang="0">
                      <a:pos x="T4" y="T5"/>
                    </a:cxn>
                    <a:cxn ang="0">
                      <a:pos x="T6" y="T7"/>
                    </a:cxn>
                    <a:cxn ang="0">
                      <a:pos x="T8" y="T9"/>
                    </a:cxn>
                  </a:cxnLst>
                  <a:rect l="0" t="0" r="r" b="b"/>
                  <a:pathLst>
                    <a:path w="29" h="35">
                      <a:moveTo>
                        <a:pt x="0" y="29"/>
                      </a:moveTo>
                      <a:lnTo>
                        <a:pt x="20" y="35"/>
                      </a:lnTo>
                      <a:lnTo>
                        <a:pt x="29"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50" name="Freeform 29">
                  <a:extLst>
                    <a:ext uri="{FF2B5EF4-FFF2-40B4-BE49-F238E27FC236}">
                      <a16:creationId xmlns:a16="http://schemas.microsoft.com/office/drawing/2014/main" id="{47796254-9C1D-B547-FA34-50E3E1ED8D8A}"/>
                    </a:ext>
                  </a:extLst>
                </p:cNvPr>
                <p:cNvSpPr>
                  <a:spLocks/>
                </p:cNvSpPr>
                <p:nvPr/>
              </p:nvSpPr>
              <p:spPr bwMode="auto">
                <a:xfrm>
                  <a:off x="2044" y="4323"/>
                  <a:ext cx="29" cy="33"/>
                </a:xfrm>
                <a:custGeom>
                  <a:avLst/>
                  <a:gdLst>
                    <a:gd name="T0" fmla="*/ 0 w 29"/>
                    <a:gd name="T1" fmla="*/ 26 h 33"/>
                    <a:gd name="T2" fmla="*/ 20 w 29"/>
                    <a:gd name="T3" fmla="*/ 33 h 33"/>
                    <a:gd name="T4" fmla="*/ 29 w 29"/>
                    <a:gd name="T5" fmla="*/ 7 h 33"/>
                    <a:gd name="T6" fmla="*/ 9 w 29"/>
                    <a:gd name="T7" fmla="*/ 0 h 33"/>
                    <a:gd name="T8" fmla="*/ 0 w 29"/>
                    <a:gd name="T9" fmla="*/ 26 h 33"/>
                  </a:gdLst>
                  <a:ahLst/>
                  <a:cxnLst>
                    <a:cxn ang="0">
                      <a:pos x="T0" y="T1"/>
                    </a:cxn>
                    <a:cxn ang="0">
                      <a:pos x="T2" y="T3"/>
                    </a:cxn>
                    <a:cxn ang="0">
                      <a:pos x="T4" y="T5"/>
                    </a:cxn>
                    <a:cxn ang="0">
                      <a:pos x="T6" y="T7"/>
                    </a:cxn>
                    <a:cxn ang="0">
                      <a:pos x="T8" y="T9"/>
                    </a:cxn>
                  </a:cxnLst>
                  <a:rect l="0" t="0" r="r" b="b"/>
                  <a:pathLst>
                    <a:path w="29" h="33">
                      <a:moveTo>
                        <a:pt x="0" y="26"/>
                      </a:moveTo>
                      <a:lnTo>
                        <a:pt x="20" y="33"/>
                      </a:lnTo>
                      <a:lnTo>
                        <a:pt x="29" y="7"/>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51" name="Freeform 30">
                  <a:extLst>
                    <a:ext uri="{FF2B5EF4-FFF2-40B4-BE49-F238E27FC236}">
                      <a16:creationId xmlns:a16="http://schemas.microsoft.com/office/drawing/2014/main" id="{4CE51602-F50F-AD0B-C0B3-0B09C7E3A723}"/>
                    </a:ext>
                  </a:extLst>
                </p:cNvPr>
                <p:cNvSpPr>
                  <a:spLocks/>
                </p:cNvSpPr>
                <p:nvPr/>
              </p:nvSpPr>
              <p:spPr bwMode="auto">
                <a:xfrm>
                  <a:off x="2053" y="4295"/>
                  <a:ext cx="28" cy="35"/>
                </a:xfrm>
                <a:custGeom>
                  <a:avLst/>
                  <a:gdLst>
                    <a:gd name="T0" fmla="*/ 0 w 28"/>
                    <a:gd name="T1" fmla="*/ 28 h 35"/>
                    <a:gd name="T2" fmla="*/ 20 w 28"/>
                    <a:gd name="T3" fmla="*/ 35 h 35"/>
                    <a:gd name="T4" fmla="*/ 28 w 28"/>
                    <a:gd name="T5" fmla="*/ 6 h 35"/>
                    <a:gd name="T6" fmla="*/ 9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20" y="35"/>
                      </a:lnTo>
                      <a:lnTo>
                        <a:pt x="28"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52" name="Freeform 31">
                  <a:extLst>
                    <a:ext uri="{FF2B5EF4-FFF2-40B4-BE49-F238E27FC236}">
                      <a16:creationId xmlns:a16="http://schemas.microsoft.com/office/drawing/2014/main" id="{1D29D62D-4EFA-6481-5BF9-3377B2A60EF7}"/>
                    </a:ext>
                  </a:extLst>
                </p:cNvPr>
                <p:cNvSpPr>
                  <a:spLocks/>
                </p:cNvSpPr>
                <p:nvPr/>
              </p:nvSpPr>
              <p:spPr bwMode="auto">
                <a:xfrm>
                  <a:off x="2062" y="4266"/>
                  <a:ext cx="28" cy="35"/>
                </a:xfrm>
                <a:custGeom>
                  <a:avLst/>
                  <a:gdLst>
                    <a:gd name="T0" fmla="*/ 0 w 28"/>
                    <a:gd name="T1" fmla="*/ 29 h 35"/>
                    <a:gd name="T2" fmla="*/ 19 w 28"/>
                    <a:gd name="T3" fmla="*/ 35 h 35"/>
                    <a:gd name="T4" fmla="*/ 28 w 28"/>
                    <a:gd name="T5" fmla="*/ 7 h 35"/>
                    <a:gd name="T6" fmla="*/ 8 w 28"/>
                    <a:gd name="T7" fmla="*/ 0 h 35"/>
                    <a:gd name="T8" fmla="*/ 0 w 28"/>
                    <a:gd name="T9" fmla="*/ 29 h 35"/>
                  </a:gdLst>
                  <a:ahLst/>
                  <a:cxnLst>
                    <a:cxn ang="0">
                      <a:pos x="T0" y="T1"/>
                    </a:cxn>
                    <a:cxn ang="0">
                      <a:pos x="T2" y="T3"/>
                    </a:cxn>
                    <a:cxn ang="0">
                      <a:pos x="T4" y="T5"/>
                    </a:cxn>
                    <a:cxn ang="0">
                      <a:pos x="T6" y="T7"/>
                    </a:cxn>
                    <a:cxn ang="0">
                      <a:pos x="T8" y="T9"/>
                    </a:cxn>
                  </a:cxnLst>
                  <a:rect l="0" t="0" r="r" b="b"/>
                  <a:pathLst>
                    <a:path w="28" h="35">
                      <a:moveTo>
                        <a:pt x="0" y="29"/>
                      </a:moveTo>
                      <a:lnTo>
                        <a:pt x="19" y="35"/>
                      </a:lnTo>
                      <a:lnTo>
                        <a:pt x="28" y="7"/>
                      </a:lnTo>
                      <a:lnTo>
                        <a:pt x="8"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53" name="Freeform 32">
                  <a:extLst>
                    <a:ext uri="{FF2B5EF4-FFF2-40B4-BE49-F238E27FC236}">
                      <a16:creationId xmlns:a16="http://schemas.microsoft.com/office/drawing/2014/main" id="{C8DD1443-06C3-C7B3-7459-2C12A7074D48}"/>
                    </a:ext>
                  </a:extLst>
                </p:cNvPr>
                <p:cNvSpPr>
                  <a:spLocks/>
                </p:cNvSpPr>
                <p:nvPr/>
              </p:nvSpPr>
              <p:spPr bwMode="auto">
                <a:xfrm>
                  <a:off x="2070" y="4240"/>
                  <a:ext cx="29" cy="33"/>
                </a:xfrm>
                <a:custGeom>
                  <a:avLst/>
                  <a:gdLst>
                    <a:gd name="T0" fmla="*/ 0 w 29"/>
                    <a:gd name="T1" fmla="*/ 26 h 33"/>
                    <a:gd name="T2" fmla="*/ 20 w 29"/>
                    <a:gd name="T3" fmla="*/ 33 h 33"/>
                    <a:gd name="T4" fmla="*/ 29 w 29"/>
                    <a:gd name="T5" fmla="*/ 7 h 33"/>
                    <a:gd name="T6" fmla="*/ 9 w 29"/>
                    <a:gd name="T7" fmla="*/ 0 h 33"/>
                    <a:gd name="T8" fmla="*/ 0 w 29"/>
                    <a:gd name="T9" fmla="*/ 26 h 33"/>
                  </a:gdLst>
                  <a:ahLst/>
                  <a:cxnLst>
                    <a:cxn ang="0">
                      <a:pos x="T0" y="T1"/>
                    </a:cxn>
                    <a:cxn ang="0">
                      <a:pos x="T2" y="T3"/>
                    </a:cxn>
                    <a:cxn ang="0">
                      <a:pos x="T4" y="T5"/>
                    </a:cxn>
                    <a:cxn ang="0">
                      <a:pos x="T6" y="T7"/>
                    </a:cxn>
                    <a:cxn ang="0">
                      <a:pos x="T8" y="T9"/>
                    </a:cxn>
                  </a:cxnLst>
                  <a:rect l="0" t="0" r="r" b="b"/>
                  <a:pathLst>
                    <a:path w="29" h="33">
                      <a:moveTo>
                        <a:pt x="0" y="26"/>
                      </a:moveTo>
                      <a:lnTo>
                        <a:pt x="20" y="33"/>
                      </a:lnTo>
                      <a:lnTo>
                        <a:pt x="29" y="7"/>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54" name="Freeform 33">
                  <a:extLst>
                    <a:ext uri="{FF2B5EF4-FFF2-40B4-BE49-F238E27FC236}">
                      <a16:creationId xmlns:a16="http://schemas.microsoft.com/office/drawing/2014/main" id="{BCBA6B1E-A43D-A6BC-9528-D10270452622}"/>
                    </a:ext>
                  </a:extLst>
                </p:cNvPr>
                <p:cNvSpPr>
                  <a:spLocks/>
                </p:cNvSpPr>
                <p:nvPr/>
              </p:nvSpPr>
              <p:spPr bwMode="auto">
                <a:xfrm>
                  <a:off x="2079" y="4212"/>
                  <a:ext cx="28" cy="35"/>
                </a:xfrm>
                <a:custGeom>
                  <a:avLst/>
                  <a:gdLst>
                    <a:gd name="T0" fmla="*/ 0 w 28"/>
                    <a:gd name="T1" fmla="*/ 26 h 35"/>
                    <a:gd name="T2" fmla="*/ 18 w 28"/>
                    <a:gd name="T3" fmla="*/ 35 h 35"/>
                    <a:gd name="T4" fmla="*/ 28 w 28"/>
                    <a:gd name="T5" fmla="*/ 8 h 35"/>
                    <a:gd name="T6" fmla="*/ 11 w 28"/>
                    <a:gd name="T7" fmla="*/ 0 h 35"/>
                    <a:gd name="T8" fmla="*/ 0 w 28"/>
                    <a:gd name="T9" fmla="*/ 26 h 35"/>
                  </a:gdLst>
                  <a:ahLst/>
                  <a:cxnLst>
                    <a:cxn ang="0">
                      <a:pos x="T0" y="T1"/>
                    </a:cxn>
                    <a:cxn ang="0">
                      <a:pos x="T2" y="T3"/>
                    </a:cxn>
                    <a:cxn ang="0">
                      <a:pos x="T4" y="T5"/>
                    </a:cxn>
                    <a:cxn ang="0">
                      <a:pos x="T6" y="T7"/>
                    </a:cxn>
                    <a:cxn ang="0">
                      <a:pos x="T8" y="T9"/>
                    </a:cxn>
                  </a:cxnLst>
                  <a:rect l="0" t="0" r="r" b="b"/>
                  <a:pathLst>
                    <a:path w="28" h="35">
                      <a:moveTo>
                        <a:pt x="0" y="26"/>
                      </a:moveTo>
                      <a:lnTo>
                        <a:pt x="18" y="35"/>
                      </a:lnTo>
                      <a:lnTo>
                        <a:pt x="28" y="8"/>
                      </a:lnTo>
                      <a:lnTo>
                        <a:pt x="11"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55" name="Freeform 34">
                  <a:extLst>
                    <a:ext uri="{FF2B5EF4-FFF2-40B4-BE49-F238E27FC236}">
                      <a16:creationId xmlns:a16="http://schemas.microsoft.com/office/drawing/2014/main" id="{0F1FF363-FE58-672D-1A27-10A0B79CEFEB}"/>
                    </a:ext>
                  </a:extLst>
                </p:cNvPr>
                <p:cNvSpPr>
                  <a:spLocks/>
                </p:cNvSpPr>
                <p:nvPr/>
              </p:nvSpPr>
              <p:spPr bwMode="auto">
                <a:xfrm>
                  <a:off x="2090" y="4186"/>
                  <a:ext cx="28" cy="34"/>
                </a:xfrm>
                <a:custGeom>
                  <a:avLst/>
                  <a:gdLst>
                    <a:gd name="T0" fmla="*/ 0 w 28"/>
                    <a:gd name="T1" fmla="*/ 28 h 34"/>
                    <a:gd name="T2" fmla="*/ 20 w 28"/>
                    <a:gd name="T3" fmla="*/ 34 h 34"/>
                    <a:gd name="T4" fmla="*/ 28 w 28"/>
                    <a:gd name="T5" fmla="*/ 6 h 34"/>
                    <a:gd name="T6" fmla="*/ 9 w 28"/>
                    <a:gd name="T7" fmla="*/ 0 h 34"/>
                    <a:gd name="T8" fmla="*/ 0 w 28"/>
                    <a:gd name="T9" fmla="*/ 28 h 34"/>
                  </a:gdLst>
                  <a:ahLst/>
                  <a:cxnLst>
                    <a:cxn ang="0">
                      <a:pos x="T0" y="T1"/>
                    </a:cxn>
                    <a:cxn ang="0">
                      <a:pos x="T2" y="T3"/>
                    </a:cxn>
                    <a:cxn ang="0">
                      <a:pos x="T4" y="T5"/>
                    </a:cxn>
                    <a:cxn ang="0">
                      <a:pos x="T6" y="T7"/>
                    </a:cxn>
                    <a:cxn ang="0">
                      <a:pos x="T8" y="T9"/>
                    </a:cxn>
                  </a:cxnLst>
                  <a:rect l="0" t="0" r="r" b="b"/>
                  <a:pathLst>
                    <a:path w="28" h="34">
                      <a:moveTo>
                        <a:pt x="0" y="28"/>
                      </a:moveTo>
                      <a:lnTo>
                        <a:pt x="20" y="34"/>
                      </a:lnTo>
                      <a:lnTo>
                        <a:pt x="28"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56" name="Freeform 35">
                  <a:extLst>
                    <a:ext uri="{FF2B5EF4-FFF2-40B4-BE49-F238E27FC236}">
                      <a16:creationId xmlns:a16="http://schemas.microsoft.com/office/drawing/2014/main" id="{B09DD903-75D5-2911-4B72-08E7E6640785}"/>
                    </a:ext>
                  </a:extLst>
                </p:cNvPr>
                <p:cNvSpPr>
                  <a:spLocks/>
                </p:cNvSpPr>
                <p:nvPr/>
              </p:nvSpPr>
              <p:spPr bwMode="auto">
                <a:xfrm>
                  <a:off x="2099" y="4159"/>
                  <a:ext cx="28" cy="33"/>
                </a:xfrm>
                <a:custGeom>
                  <a:avLst/>
                  <a:gdLst>
                    <a:gd name="T0" fmla="*/ 0 w 28"/>
                    <a:gd name="T1" fmla="*/ 27 h 33"/>
                    <a:gd name="T2" fmla="*/ 19 w 28"/>
                    <a:gd name="T3" fmla="*/ 33 h 33"/>
                    <a:gd name="T4" fmla="*/ 28 w 28"/>
                    <a:gd name="T5" fmla="*/ 7 h 33"/>
                    <a:gd name="T6" fmla="*/ 8 w 28"/>
                    <a:gd name="T7" fmla="*/ 0 h 33"/>
                    <a:gd name="T8" fmla="*/ 0 w 28"/>
                    <a:gd name="T9" fmla="*/ 27 h 33"/>
                  </a:gdLst>
                  <a:ahLst/>
                  <a:cxnLst>
                    <a:cxn ang="0">
                      <a:pos x="T0" y="T1"/>
                    </a:cxn>
                    <a:cxn ang="0">
                      <a:pos x="T2" y="T3"/>
                    </a:cxn>
                    <a:cxn ang="0">
                      <a:pos x="T4" y="T5"/>
                    </a:cxn>
                    <a:cxn ang="0">
                      <a:pos x="T6" y="T7"/>
                    </a:cxn>
                    <a:cxn ang="0">
                      <a:pos x="T8" y="T9"/>
                    </a:cxn>
                  </a:cxnLst>
                  <a:rect l="0" t="0" r="r" b="b"/>
                  <a:pathLst>
                    <a:path w="28" h="33">
                      <a:moveTo>
                        <a:pt x="0" y="27"/>
                      </a:moveTo>
                      <a:lnTo>
                        <a:pt x="19" y="33"/>
                      </a:lnTo>
                      <a:lnTo>
                        <a:pt x="28" y="7"/>
                      </a:lnTo>
                      <a:lnTo>
                        <a:pt x="8" y="0"/>
                      </a:lnTo>
                      <a:lnTo>
                        <a:pt x="0" y="27"/>
                      </a:lnTo>
                      <a:close/>
                    </a:path>
                  </a:pathLst>
                </a:custGeom>
                <a:solidFill>
                  <a:srgbClr val="FF0000"/>
                </a:solidFill>
                <a:ln w="38100" cmpd="sng">
                  <a:solidFill>
                    <a:srgbClr val="FF0000"/>
                  </a:solidFill>
                  <a:round/>
                  <a:headEnd/>
                  <a:tailEnd/>
                </a:ln>
              </p:spPr>
              <p:txBody>
                <a:bodyPr/>
                <a:lstStyle/>
                <a:p>
                  <a:endParaRPr lang="en-GB"/>
                </a:p>
              </p:txBody>
            </p:sp>
            <p:sp>
              <p:nvSpPr>
                <p:cNvPr id="57" name="Freeform 36">
                  <a:extLst>
                    <a:ext uri="{FF2B5EF4-FFF2-40B4-BE49-F238E27FC236}">
                      <a16:creationId xmlns:a16="http://schemas.microsoft.com/office/drawing/2014/main" id="{F6D8D350-FB6A-98A3-92E7-7F5268AAFDB7}"/>
                    </a:ext>
                  </a:extLst>
                </p:cNvPr>
                <p:cNvSpPr>
                  <a:spLocks/>
                </p:cNvSpPr>
                <p:nvPr/>
              </p:nvSpPr>
              <p:spPr bwMode="auto">
                <a:xfrm>
                  <a:off x="2107" y="4131"/>
                  <a:ext cx="27" cy="33"/>
                </a:xfrm>
                <a:custGeom>
                  <a:avLst/>
                  <a:gdLst>
                    <a:gd name="T0" fmla="*/ 0 w 27"/>
                    <a:gd name="T1" fmla="*/ 28 h 33"/>
                    <a:gd name="T2" fmla="*/ 20 w 27"/>
                    <a:gd name="T3" fmla="*/ 33 h 33"/>
                    <a:gd name="T4" fmla="*/ 27 w 27"/>
                    <a:gd name="T5" fmla="*/ 4 h 33"/>
                    <a:gd name="T6" fmla="*/ 7 w 27"/>
                    <a:gd name="T7" fmla="*/ 0 h 33"/>
                    <a:gd name="T8" fmla="*/ 0 w 27"/>
                    <a:gd name="T9" fmla="*/ 28 h 33"/>
                  </a:gdLst>
                  <a:ahLst/>
                  <a:cxnLst>
                    <a:cxn ang="0">
                      <a:pos x="T0" y="T1"/>
                    </a:cxn>
                    <a:cxn ang="0">
                      <a:pos x="T2" y="T3"/>
                    </a:cxn>
                    <a:cxn ang="0">
                      <a:pos x="T4" y="T5"/>
                    </a:cxn>
                    <a:cxn ang="0">
                      <a:pos x="T6" y="T7"/>
                    </a:cxn>
                    <a:cxn ang="0">
                      <a:pos x="T8" y="T9"/>
                    </a:cxn>
                  </a:cxnLst>
                  <a:rect l="0" t="0" r="r" b="b"/>
                  <a:pathLst>
                    <a:path w="27" h="33">
                      <a:moveTo>
                        <a:pt x="0" y="28"/>
                      </a:moveTo>
                      <a:lnTo>
                        <a:pt x="20" y="33"/>
                      </a:lnTo>
                      <a:lnTo>
                        <a:pt x="27" y="4"/>
                      </a:lnTo>
                      <a:lnTo>
                        <a:pt x="7"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58" name="Freeform 37">
                  <a:extLst>
                    <a:ext uri="{FF2B5EF4-FFF2-40B4-BE49-F238E27FC236}">
                      <a16:creationId xmlns:a16="http://schemas.microsoft.com/office/drawing/2014/main" id="{FEBF333C-FD27-FF38-6ADA-7EE40354ABBB}"/>
                    </a:ext>
                  </a:extLst>
                </p:cNvPr>
                <p:cNvSpPr>
                  <a:spLocks/>
                </p:cNvSpPr>
                <p:nvPr/>
              </p:nvSpPr>
              <p:spPr bwMode="auto">
                <a:xfrm>
                  <a:off x="2114" y="4105"/>
                  <a:ext cx="28" cy="33"/>
                </a:xfrm>
                <a:custGeom>
                  <a:avLst/>
                  <a:gdLst>
                    <a:gd name="T0" fmla="*/ 0 w 28"/>
                    <a:gd name="T1" fmla="*/ 24 h 33"/>
                    <a:gd name="T2" fmla="*/ 17 w 28"/>
                    <a:gd name="T3" fmla="*/ 33 h 33"/>
                    <a:gd name="T4" fmla="*/ 28 w 28"/>
                    <a:gd name="T5" fmla="*/ 9 h 33"/>
                    <a:gd name="T6" fmla="*/ 11 w 28"/>
                    <a:gd name="T7" fmla="*/ 0 h 33"/>
                    <a:gd name="T8" fmla="*/ 0 w 28"/>
                    <a:gd name="T9" fmla="*/ 24 h 33"/>
                  </a:gdLst>
                  <a:ahLst/>
                  <a:cxnLst>
                    <a:cxn ang="0">
                      <a:pos x="T0" y="T1"/>
                    </a:cxn>
                    <a:cxn ang="0">
                      <a:pos x="T2" y="T3"/>
                    </a:cxn>
                    <a:cxn ang="0">
                      <a:pos x="T4" y="T5"/>
                    </a:cxn>
                    <a:cxn ang="0">
                      <a:pos x="T6" y="T7"/>
                    </a:cxn>
                    <a:cxn ang="0">
                      <a:pos x="T8" y="T9"/>
                    </a:cxn>
                  </a:cxnLst>
                  <a:rect l="0" t="0" r="r" b="b"/>
                  <a:pathLst>
                    <a:path w="28" h="33">
                      <a:moveTo>
                        <a:pt x="0" y="24"/>
                      </a:moveTo>
                      <a:lnTo>
                        <a:pt x="17" y="33"/>
                      </a:lnTo>
                      <a:lnTo>
                        <a:pt x="28" y="9"/>
                      </a:lnTo>
                      <a:lnTo>
                        <a:pt x="11"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59" name="Freeform 38">
                  <a:extLst>
                    <a:ext uri="{FF2B5EF4-FFF2-40B4-BE49-F238E27FC236}">
                      <a16:creationId xmlns:a16="http://schemas.microsoft.com/office/drawing/2014/main" id="{0987A983-BB2A-C465-2D83-8CB16CD83FDE}"/>
                    </a:ext>
                  </a:extLst>
                </p:cNvPr>
                <p:cNvSpPr>
                  <a:spLocks/>
                </p:cNvSpPr>
                <p:nvPr/>
              </p:nvSpPr>
              <p:spPr bwMode="auto">
                <a:xfrm>
                  <a:off x="2125" y="4081"/>
                  <a:ext cx="28" cy="33"/>
                </a:xfrm>
                <a:custGeom>
                  <a:avLst/>
                  <a:gdLst>
                    <a:gd name="T0" fmla="*/ 0 w 28"/>
                    <a:gd name="T1" fmla="*/ 26 h 33"/>
                    <a:gd name="T2" fmla="*/ 20 w 28"/>
                    <a:gd name="T3" fmla="*/ 33 h 33"/>
                    <a:gd name="T4" fmla="*/ 28 w 28"/>
                    <a:gd name="T5" fmla="*/ 6 h 33"/>
                    <a:gd name="T6" fmla="*/ 9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20" y="33"/>
                      </a:lnTo>
                      <a:lnTo>
                        <a:pt x="28" y="6"/>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0" name="Freeform 39">
                  <a:extLst>
                    <a:ext uri="{FF2B5EF4-FFF2-40B4-BE49-F238E27FC236}">
                      <a16:creationId xmlns:a16="http://schemas.microsoft.com/office/drawing/2014/main" id="{E57CC8BF-C4A7-9D51-0278-EB828A15C29C}"/>
                    </a:ext>
                  </a:extLst>
                </p:cNvPr>
                <p:cNvSpPr>
                  <a:spLocks/>
                </p:cNvSpPr>
                <p:nvPr/>
              </p:nvSpPr>
              <p:spPr bwMode="auto">
                <a:xfrm>
                  <a:off x="2134" y="4055"/>
                  <a:ext cx="28" cy="32"/>
                </a:xfrm>
                <a:custGeom>
                  <a:avLst/>
                  <a:gdLst>
                    <a:gd name="T0" fmla="*/ 0 w 28"/>
                    <a:gd name="T1" fmla="*/ 26 h 32"/>
                    <a:gd name="T2" fmla="*/ 19 w 28"/>
                    <a:gd name="T3" fmla="*/ 32 h 32"/>
                    <a:gd name="T4" fmla="*/ 28 w 28"/>
                    <a:gd name="T5" fmla="*/ 6 h 32"/>
                    <a:gd name="T6" fmla="*/ 8 w 28"/>
                    <a:gd name="T7" fmla="*/ 0 h 32"/>
                    <a:gd name="T8" fmla="*/ 0 w 28"/>
                    <a:gd name="T9" fmla="*/ 26 h 32"/>
                  </a:gdLst>
                  <a:ahLst/>
                  <a:cxnLst>
                    <a:cxn ang="0">
                      <a:pos x="T0" y="T1"/>
                    </a:cxn>
                    <a:cxn ang="0">
                      <a:pos x="T2" y="T3"/>
                    </a:cxn>
                    <a:cxn ang="0">
                      <a:pos x="T4" y="T5"/>
                    </a:cxn>
                    <a:cxn ang="0">
                      <a:pos x="T6" y="T7"/>
                    </a:cxn>
                    <a:cxn ang="0">
                      <a:pos x="T8" y="T9"/>
                    </a:cxn>
                  </a:cxnLst>
                  <a:rect l="0" t="0" r="r" b="b"/>
                  <a:pathLst>
                    <a:path w="28" h="32">
                      <a:moveTo>
                        <a:pt x="0" y="26"/>
                      </a:moveTo>
                      <a:lnTo>
                        <a:pt x="19" y="32"/>
                      </a:lnTo>
                      <a:lnTo>
                        <a:pt x="28" y="6"/>
                      </a:lnTo>
                      <a:lnTo>
                        <a:pt x="8"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1" name="Freeform 40">
                  <a:extLst>
                    <a:ext uri="{FF2B5EF4-FFF2-40B4-BE49-F238E27FC236}">
                      <a16:creationId xmlns:a16="http://schemas.microsoft.com/office/drawing/2014/main" id="{171E6939-280B-9471-A7EE-4F24B768B918}"/>
                    </a:ext>
                  </a:extLst>
                </p:cNvPr>
                <p:cNvSpPr>
                  <a:spLocks/>
                </p:cNvSpPr>
                <p:nvPr/>
              </p:nvSpPr>
              <p:spPr bwMode="auto">
                <a:xfrm>
                  <a:off x="2142" y="4028"/>
                  <a:ext cx="29" cy="33"/>
                </a:xfrm>
                <a:custGeom>
                  <a:avLst/>
                  <a:gdLst>
                    <a:gd name="T0" fmla="*/ 0 w 29"/>
                    <a:gd name="T1" fmla="*/ 27 h 33"/>
                    <a:gd name="T2" fmla="*/ 20 w 29"/>
                    <a:gd name="T3" fmla="*/ 33 h 33"/>
                    <a:gd name="T4" fmla="*/ 29 w 29"/>
                    <a:gd name="T5" fmla="*/ 7 h 33"/>
                    <a:gd name="T6" fmla="*/ 9 w 29"/>
                    <a:gd name="T7" fmla="*/ 0 h 33"/>
                    <a:gd name="T8" fmla="*/ 0 w 29"/>
                    <a:gd name="T9" fmla="*/ 27 h 33"/>
                  </a:gdLst>
                  <a:ahLst/>
                  <a:cxnLst>
                    <a:cxn ang="0">
                      <a:pos x="T0" y="T1"/>
                    </a:cxn>
                    <a:cxn ang="0">
                      <a:pos x="T2" y="T3"/>
                    </a:cxn>
                    <a:cxn ang="0">
                      <a:pos x="T4" y="T5"/>
                    </a:cxn>
                    <a:cxn ang="0">
                      <a:pos x="T6" y="T7"/>
                    </a:cxn>
                    <a:cxn ang="0">
                      <a:pos x="T8" y="T9"/>
                    </a:cxn>
                  </a:cxnLst>
                  <a:rect l="0" t="0" r="r" b="b"/>
                  <a:pathLst>
                    <a:path w="29" h="33">
                      <a:moveTo>
                        <a:pt x="0" y="27"/>
                      </a:moveTo>
                      <a:lnTo>
                        <a:pt x="20" y="33"/>
                      </a:lnTo>
                      <a:lnTo>
                        <a:pt x="29" y="7"/>
                      </a:lnTo>
                      <a:lnTo>
                        <a:pt x="9" y="0"/>
                      </a:lnTo>
                      <a:lnTo>
                        <a:pt x="0" y="27"/>
                      </a:lnTo>
                      <a:close/>
                    </a:path>
                  </a:pathLst>
                </a:custGeom>
                <a:solidFill>
                  <a:srgbClr val="FF0000"/>
                </a:solidFill>
                <a:ln w="38100" cmpd="sng">
                  <a:solidFill>
                    <a:srgbClr val="FF0000"/>
                  </a:solidFill>
                  <a:round/>
                  <a:headEnd/>
                  <a:tailEnd/>
                </a:ln>
              </p:spPr>
              <p:txBody>
                <a:bodyPr/>
                <a:lstStyle/>
                <a:p>
                  <a:endParaRPr lang="en-GB"/>
                </a:p>
              </p:txBody>
            </p:sp>
            <p:sp>
              <p:nvSpPr>
                <p:cNvPr id="62" name="Freeform 41">
                  <a:extLst>
                    <a:ext uri="{FF2B5EF4-FFF2-40B4-BE49-F238E27FC236}">
                      <a16:creationId xmlns:a16="http://schemas.microsoft.com/office/drawing/2014/main" id="{861098DD-68E5-1131-3C50-6DB5D9E3C4DF}"/>
                    </a:ext>
                  </a:extLst>
                </p:cNvPr>
                <p:cNvSpPr>
                  <a:spLocks/>
                </p:cNvSpPr>
                <p:nvPr/>
              </p:nvSpPr>
              <p:spPr bwMode="auto">
                <a:xfrm>
                  <a:off x="2151" y="4002"/>
                  <a:ext cx="28" cy="33"/>
                </a:xfrm>
                <a:custGeom>
                  <a:avLst/>
                  <a:gdLst>
                    <a:gd name="T0" fmla="*/ 0 w 28"/>
                    <a:gd name="T1" fmla="*/ 24 h 33"/>
                    <a:gd name="T2" fmla="*/ 17 w 28"/>
                    <a:gd name="T3" fmla="*/ 33 h 33"/>
                    <a:gd name="T4" fmla="*/ 28 w 28"/>
                    <a:gd name="T5" fmla="*/ 9 h 33"/>
                    <a:gd name="T6" fmla="*/ 11 w 28"/>
                    <a:gd name="T7" fmla="*/ 0 h 33"/>
                    <a:gd name="T8" fmla="*/ 0 w 28"/>
                    <a:gd name="T9" fmla="*/ 24 h 33"/>
                  </a:gdLst>
                  <a:ahLst/>
                  <a:cxnLst>
                    <a:cxn ang="0">
                      <a:pos x="T0" y="T1"/>
                    </a:cxn>
                    <a:cxn ang="0">
                      <a:pos x="T2" y="T3"/>
                    </a:cxn>
                    <a:cxn ang="0">
                      <a:pos x="T4" y="T5"/>
                    </a:cxn>
                    <a:cxn ang="0">
                      <a:pos x="T6" y="T7"/>
                    </a:cxn>
                    <a:cxn ang="0">
                      <a:pos x="T8" y="T9"/>
                    </a:cxn>
                  </a:cxnLst>
                  <a:rect l="0" t="0" r="r" b="b"/>
                  <a:pathLst>
                    <a:path w="28" h="33">
                      <a:moveTo>
                        <a:pt x="0" y="24"/>
                      </a:moveTo>
                      <a:lnTo>
                        <a:pt x="17" y="33"/>
                      </a:lnTo>
                      <a:lnTo>
                        <a:pt x="28" y="9"/>
                      </a:lnTo>
                      <a:lnTo>
                        <a:pt x="11"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3" name="Freeform 42">
                  <a:extLst>
                    <a:ext uri="{FF2B5EF4-FFF2-40B4-BE49-F238E27FC236}">
                      <a16:creationId xmlns:a16="http://schemas.microsoft.com/office/drawing/2014/main" id="{9EFFE055-7998-6107-AF11-D7C263D4FF58}"/>
                    </a:ext>
                  </a:extLst>
                </p:cNvPr>
                <p:cNvSpPr>
                  <a:spLocks/>
                </p:cNvSpPr>
                <p:nvPr/>
              </p:nvSpPr>
              <p:spPr bwMode="auto">
                <a:xfrm>
                  <a:off x="2162" y="3978"/>
                  <a:ext cx="26" cy="31"/>
                </a:xfrm>
                <a:custGeom>
                  <a:avLst/>
                  <a:gdLst>
                    <a:gd name="T0" fmla="*/ 0 w 26"/>
                    <a:gd name="T1" fmla="*/ 26 h 31"/>
                    <a:gd name="T2" fmla="*/ 20 w 26"/>
                    <a:gd name="T3" fmla="*/ 31 h 31"/>
                    <a:gd name="T4" fmla="*/ 26 w 26"/>
                    <a:gd name="T5" fmla="*/ 5 h 31"/>
                    <a:gd name="T6" fmla="*/ 6 w 26"/>
                    <a:gd name="T7" fmla="*/ 0 h 31"/>
                    <a:gd name="T8" fmla="*/ 0 w 26"/>
                    <a:gd name="T9" fmla="*/ 26 h 31"/>
                  </a:gdLst>
                  <a:ahLst/>
                  <a:cxnLst>
                    <a:cxn ang="0">
                      <a:pos x="T0" y="T1"/>
                    </a:cxn>
                    <a:cxn ang="0">
                      <a:pos x="T2" y="T3"/>
                    </a:cxn>
                    <a:cxn ang="0">
                      <a:pos x="T4" y="T5"/>
                    </a:cxn>
                    <a:cxn ang="0">
                      <a:pos x="T6" y="T7"/>
                    </a:cxn>
                    <a:cxn ang="0">
                      <a:pos x="T8" y="T9"/>
                    </a:cxn>
                  </a:cxnLst>
                  <a:rect l="0" t="0" r="r" b="b"/>
                  <a:pathLst>
                    <a:path w="26" h="31">
                      <a:moveTo>
                        <a:pt x="0" y="26"/>
                      </a:moveTo>
                      <a:lnTo>
                        <a:pt x="20" y="31"/>
                      </a:lnTo>
                      <a:lnTo>
                        <a:pt x="26" y="5"/>
                      </a:lnTo>
                      <a:lnTo>
                        <a:pt x="6"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4" name="Freeform 43">
                  <a:extLst>
                    <a:ext uri="{FF2B5EF4-FFF2-40B4-BE49-F238E27FC236}">
                      <a16:creationId xmlns:a16="http://schemas.microsoft.com/office/drawing/2014/main" id="{40D7E031-431D-4804-9425-A562FB8DB2E7}"/>
                    </a:ext>
                  </a:extLst>
                </p:cNvPr>
                <p:cNvSpPr>
                  <a:spLocks/>
                </p:cNvSpPr>
                <p:nvPr/>
              </p:nvSpPr>
              <p:spPr bwMode="auto">
                <a:xfrm>
                  <a:off x="2168" y="3952"/>
                  <a:ext cx="29" cy="33"/>
                </a:xfrm>
                <a:custGeom>
                  <a:avLst/>
                  <a:gdLst>
                    <a:gd name="T0" fmla="*/ 0 w 29"/>
                    <a:gd name="T1" fmla="*/ 26 h 33"/>
                    <a:gd name="T2" fmla="*/ 20 w 29"/>
                    <a:gd name="T3" fmla="*/ 33 h 33"/>
                    <a:gd name="T4" fmla="*/ 29 w 29"/>
                    <a:gd name="T5" fmla="*/ 7 h 33"/>
                    <a:gd name="T6" fmla="*/ 9 w 29"/>
                    <a:gd name="T7" fmla="*/ 0 h 33"/>
                    <a:gd name="T8" fmla="*/ 0 w 29"/>
                    <a:gd name="T9" fmla="*/ 26 h 33"/>
                  </a:gdLst>
                  <a:ahLst/>
                  <a:cxnLst>
                    <a:cxn ang="0">
                      <a:pos x="T0" y="T1"/>
                    </a:cxn>
                    <a:cxn ang="0">
                      <a:pos x="T2" y="T3"/>
                    </a:cxn>
                    <a:cxn ang="0">
                      <a:pos x="T4" y="T5"/>
                    </a:cxn>
                    <a:cxn ang="0">
                      <a:pos x="T6" y="T7"/>
                    </a:cxn>
                    <a:cxn ang="0">
                      <a:pos x="T8" y="T9"/>
                    </a:cxn>
                  </a:cxnLst>
                  <a:rect l="0" t="0" r="r" b="b"/>
                  <a:pathLst>
                    <a:path w="29" h="33">
                      <a:moveTo>
                        <a:pt x="0" y="26"/>
                      </a:moveTo>
                      <a:lnTo>
                        <a:pt x="20" y="33"/>
                      </a:lnTo>
                      <a:lnTo>
                        <a:pt x="29" y="7"/>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5" name="Freeform 44">
                  <a:extLst>
                    <a:ext uri="{FF2B5EF4-FFF2-40B4-BE49-F238E27FC236}">
                      <a16:creationId xmlns:a16="http://schemas.microsoft.com/office/drawing/2014/main" id="{0E3AE86E-3E7E-7A81-3DF0-517490BAFC4E}"/>
                    </a:ext>
                  </a:extLst>
                </p:cNvPr>
                <p:cNvSpPr>
                  <a:spLocks/>
                </p:cNvSpPr>
                <p:nvPr/>
              </p:nvSpPr>
              <p:spPr bwMode="auto">
                <a:xfrm>
                  <a:off x="2177" y="3928"/>
                  <a:ext cx="29" cy="31"/>
                </a:xfrm>
                <a:custGeom>
                  <a:avLst/>
                  <a:gdLst>
                    <a:gd name="T0" fmla="*/ 0 w 29"/>
                    <a:gd name="T1" fmla="*/ 22 h 31"/>
                    <a:gd name="T2" fmla="*/ 18 w 29"/>
                    <a:gd name="T3" fmla="*/ 31 h 31"/>
                    <a:gd name="T4" fmla="*/ 29 w 29"/>
                    <a:gd name="T5" fmla="*/ 9 h 31"/>
                    <a:gd name="T6" fmla="*/ 11 w 29"/>
                    <a:gd name="T7" fmla="*/ 0 h 31"/>
                    <a:gd name="T8" fmla="*/ 0 w 29"/>
                    <a:gd name="T9" fmla="*/ 22 h 31"/>
                  </a:gdLst>
                  <a:ahLst/>
                  <a:cxnLst>
                    <a:cxn ang="0">
                      <a:pos x="T0" y="T1"/>
                    </a:cxn>
                    <a:cxn ang="0">
                      <a:pos x="T2" y="T3"/>
                    </a:cxn>
                    <a:cxn ang="0">
                      <a:pos x="T4" y="T5"/>
                    </a:cxn>
                    <a:cxn ang="0">
                      <a:pos x="T6" y="T7"/>
                    </a:cxn>
                    <a:cxn ang="0">
                      <a:pos x="T8" y="T9"/>
                    </a:cxn>
                  </a:cxnLst>
                  <a:rect l="0" t="0" r="r" b="b"/>
                  <a:pathLst>
                    <a:path w="29" h="31">
                      <a:moveTo>
                        <a:pt x="0" y="22"/>
                      </a:moveTo>
                      <a:lnTo>
                        <a:pt x="18" y="31"/>
                      </a:lnTo>
                      <a:lnTo>
                        <a:pt x="29" y="9"/>
                      </a:lnTo>
                      <a:lnTo>
                        <a:pt x="11"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66" name="Freeform 45">
                  <a:extLst>
                    <a:ext uri="{FF2B5EF4-FFF2-40B4-BE49-F238E27FC236}">
                      <a16:creationId xmlns:a16="http://schemas.microsoft.com/office/drawing/2014/main" id="{3C637386-4C5E-C115-6F0E-FDEB9CFDC936}"/>
                    </a:ext>
                  </a:extLst>
                </p:cNvPr>
                <p:cNvSpPr>
                  <a:spLocks/>
                </p:cNvSpPr>
                <p:nvPr/>
              </p:nvSpPr>
              <p:spPr bwMode="auto">
                <a:xfrm>
                  <a:off x="2188" y="3904"/>
                  <a:ext cx="28" cy="33"/>
                </a:xfrm>
                <a:custGeom>
                  <a:avLst/>
                  <a:gdLst>
                    <a:gd name="T0" fmla="*/ 0 w 28"/>
                    <a:gd name="T1" fmla="*/ 26 h 33"/>
                    <a:gd name="T2" fmla="*/ 20 w 28"/>
                    <a:gd name="T3" fmla="*/ 33 h 33"/>
                    <a:gd name="T4" fmla="*/ 28 w 28"/>
                    <a:gd name="T5" fmla="*/ 7 h 33"/>
                    <a:gd name="T6" fmla="*/ 9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20" y="33"/>
                      </a:lnTo>
                      <a:lnTo>
                        <a:pt x="28" y="7"/>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7" name="Freeform 46">
                  <a:extLst>
                    <a:ext uri="{FF2B5EF4-FFF2-40B4-BE49-F238E27FC236}">
                      <a16:creationId xmlns:a16="http://schemas.microsoft.com/office/drawing/2014/main" id="{7A13927A-B4DD-1F74-8655-7BB7F34E17E7}"/>
                    </a:ext>
                  </a:extLst>
                </p:cNvPr>
                <p:cNvSpPr>
                  <a:spLocks/>
                </p:cNvSpPr>
                <p:nvPr/>
              </p:nvSpPr>
              <p:spPr bwMode="auto">
                <a:xfrm>
                  <a:off x="2197" y="3880"/>
                  <a:ext cx="28" cy="31"/>
                </a:xfrm>
                <a:custGeom>
                  <a:avLst/>
                  <a:gdLst>
                    <a:gd name="T0" fmla="*/ 0 w 28"/>
                    <a:gd name="T1" fmla="*/ 24 h 31"/>
                    <a:gd name="T2" fmla="*/ 19 w 28"/>
                    <a:gd name="T3" fmla="*/ 31 h 31"/>
                    <a:gd name="T4" fmla="*/ 28 w 28"/>
                    <a:gd name="T5" fmla="*/ 7 h 31"/>
                    <a:gd name="T6" fmla="*/ 9 w 28"/>
                    <a:gd name="T7" fmla="*/ 0 h 31"/>
                    <a:gd name="T8" fmla="*/ 0 w 28"/>
                    <a:gd name="T9" fmla="*/ 24 h 31"/>
                  </a:gdLst>
                  <a:ahLst/>
                  <a:cxnLst>
                    <a:cxn ang="0">
                      <a:pos x="T0" y="T1"/>
                    </a:cxn>
                    <a:cxn ang="0">
                      <a:pos x="T2" y="T3"/>
                    </a:cxn>
                    <a:cxn ang="0">
                      <a:pos x="T4" y="T5"/>
                    </a:cxn>
                    <a:cxn ang="0">
                      <a:pos x="T6" y="T7"/>
                    </a:cxn>
                    <a:cxn ang="0">
                      <a:pos x="T8" y="T9"/>
                    </a:cxn>
                  </a:cxnLst>
                  <a:rect l="0" t="0" r="r" b="b"/>
                  <a:pathLst>
                    <a:path w="28" h="31">
                      <a:moveTo>
                        <a:pt x="0" y="24"/>
                      </a:moveTo>
                      <a:lnTo>
                        <a:pt x="19" y="31"/>
                      </a:lnTo>
                      <a:lnTo>
                        <a:pt x="28"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8" name="Freeform 47">
                  <a:extLst>
                    <a:ext uri="{FF2B5EF4-FFF2-40B4-BE49-F238E27FC236}">
                      <a16:creationId xmlns:a16="http://schemas.microsoft.com/office/drawing/2014/main" id="{17ED3D93-C0F8-36DD-C7C0-700D2B24532A}"/>
                    </a:ext>
                  </a:extLst>
                </p:cNvPr>
                <p:cNvSpPr>
                  <a:spLocks/>
                </p:cNvSpPr>
                <p:nvPr/>
              </p:nvSpPr>
              <p:spPr bwMode="auto">
                <a:xfrm>
                  <a:off x="2206" y="3856"/>
                  <a:ext cx="28" cy="31"/>
                </a:xfrm>
                <a:custGeom>
                  <a:avLst/>
                  <a:gdLst>
                    <a:gd name="T0" fmla="*/ 0 w 28"/>
                    <a:gd name="T1" fmla="*/ 24 h 31"/>
                    <a:gd name="T2" fmla="*/ 19 w 28"/>
                    <a:gd name="T3" fmla="*/ 31 h 31"/>
                    <a:gd name="T4" fmla="*/ 28 w 28"/>
                    <a:gd name="T5" fmla="*/ 7 h 31"/>
                    <a:gd name="T6" fmla="*/ 8 w 28"/>
                    <a:gd name="T7" fmla="*/ 0 h 31"/>
                    <a:gd name="T8" fmla="*/ 0 w 28"/>
                    <a:gd name="T9" fmla="*/ 24 h 31"/>
                  </a:gdLst>
                  <a:ahLst/>
                  <a:cxnLst>
                    <a:cxn ang="0">
                      <a:pos x="T0" y="T1"/>
                    </a:cxn>
                    <a:cxn ang="0">
                      <a:pos x="T2" y="T3"/>
                    </a:cxn>
                    <a:cxn ang="0">
                      <a:pos x="T4" y="T5"/>
                    </a:cxn>
                    <a:cxn ang="0">
                      <a:pos x="T6" y="T7"/>
                    </a:cxn>
                    <a:cxn ang="0">
                      <a:pos x="T8" y="T9"/>
                    </a:cxn>
                  </a:cxnLst>
                  <a:rect l="0" t="0" r="r" b="b"/>
                  <a:pathLst>
                    <a:path w="28" h="31">
                      <a:moveTo>
                        <a:pt x="0" y="24"/>
                      </a:moveTo>
                      <a:lnTo>
                        <a:pt x="19" y="31"/>
                      </a:lnTo>
                      <a:lnTo>
                        <a:pt x="28" y="7"/>
                      </a:lnTo>
                      <a:lnTo>
                        <a:pt x="8"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9" name="Freeform 48">
                  <a:extLst>
                    <a:ext uri="{FF2B5EF4-FFF2-40B4-BE49-F238E27FC236}">
                      <a16:creationId xmlns:a16="http://schemas.microsoft.com/office/drawing/2014/main" id="{58679119-17C2-F71A-7A94-A699468E50D9}"/>
                    </a:ext>
                  </a:extLst>
                </p:cNvPr>
                <p:cNvSpPr>
                  <a:spLocks/>
                </p:cNvSpPr>
                <p:nvPr/>
              </p:nvSpPr>
              <p:spPr bwMode="auto">
                <a:xfrm>
                  <a:off x="2214" y="3832"/>
                  <a:ext cx="29" cy="31"/>
                </a:xfrm>
                <a:custGeom>
                  <a:avLst/>
                  <a:gdLst>
                    <a:gd name="T0" fmla="*/ 0 w 29"/>
                    <a:gd name="T1" fmla="*/ 24 h 31"/>
                    <a:gd name="T2" fmla="*/ 20 w 29"/>
                    <a:gd name="T3" fmla="*/ 31 h 31"/>
                    <a:gd name="T4" fmla="*/ 29 w 29"/>
                    <a:gd name="T5" fmla="*/ 7 h 31"/>
                    <a:gd name="T6" fmla="*/ 9 w 29"/>
                    <a:gd name="T7" fmla="*/ 0 h 31"/>
                    <a:gd name="T8" fmla="*/ 0 w 29"/>
                    <a:gd name="T9" fmla="*/ 24 h 31"/>
                  </a:gdLst>
                  <a:ahLst/>
                  <a:cxnLst>
                    <a:cxn ang="0">
                      <a:pos x="T0" y="T1"/>
                    </a:cxn>
                    <a:cxn ang="0">
                      <a:pos x="T2" y="T3"/>
                    </a:cxn>
                    <a:cxn ang="0">
                      <a:pos x="T4" y="T5"/>
                    </a:cxn>
                    <a:cxn ang="0">
                      <a:pos x="T6" y="T7"/>
                    </a:cxn>
                    <a:cxn ang="0">
                      <a:pos x="T8" y="T9"/>
                    </a:cxn>
                  </a:cxnLst>
                  <a:rect l="0" t="0" r="r" b="b"/>
                  <a:pathLst>
                    <a:path w="29" h="31">
                      <a:moveTo>
                        <a:pt x="0" y="24"/>
                      </a:moveTo>
                      <a:lnTo>
                        <a:pt x="20" y="31"/>
                      </a:lnTo>
                      <a:lnTo>
                        <a:pt x="29"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70" name="Freeform 49">
                  <a:extLst>
                    <a:ext uri="{FF2B5EF4-FFF2-40B4-BE49-F238E27FC236}">
                      <a16:creationId xmlns:a16="http://schemas.microsoft.com/office/drawing/2014/main" id="{3EFFB0E0-F689-FE78-EB06-030F17196D2F}"/>
                    </a:ext>
                  </a:extLst>
                </p:cNvPr>
                <p:cNvSpPr>
                  <a:spLocks/>
                </p:cNvSpPr>
                <p:nvPr/>
              </p:nvSpPr>
              <p:spPr bwMode="auto">
                <a:xfrm>
                  <a:off x="2223" y="3808"/>
                  <a:ext cx="28" cy="31"/>
                </a:xfrm>
                <a:custGeom>
                  <a:avLst/>
                  <a:gdLst>
                    <a:gd name="T0" fmla="*/ 0 w 28"/>
                    <a:gd name="T1" fmla="*/ 24 h 31"/>
                    <a:gd name="T2" fmla="*/ 20 w 28"/>
                    <a:gd name="T3" fmla="*/ 31 h 31"/>
                    <a:gd name="T4" fmla="*/ 28 w 28"/>
                    <a:gd name="T5" fmla="*/ 7 h 31"/>
                    <a:gd name="T6" fmla="*/ 9 w 28"/>
                    <a:gd name="T7" fmla="*/ 0 h 31"/>
                    <a:gd name="T8" fmla="*/ 0 w 28"/>
                    <a:gd name="T9" fmla="*/ 24 h 31"/>
                  </a:gdLst>
                  <a:ahLst/>
                  <a:cxnLst>
                    <a:cxn ang="0">
                      <a:pos x="T0" y="T1"/>
                    </a:cxn>
                    <a:cxn ang="0">
                      <a:pos x="T2" y="T3"/>
                    </a:cxn>
                    <a:cxn ang="0">
                      <a:pos x="T4" y="T5"/>
                    </a:cxn>
                    <a:cxn ang="0">
                      <a:pos x="T6" y="T7"/>
                    </a:cxn>
                    <a:cxn ang="0">
                      <a:pos x="T8" y="T9"/>
                    </a:cxn>
                  </a:cxnLst>
                  <a:rect l="0" t="0" r="r" b="b"/>
                  <a:pathLst>
                    <a:path w="28" h="31">
                      <a:moveTo>
                        <a:pt x="0" y="24"/>
                      </a:moveTo>
                      <a:lnTo>
                        <a:pt x="20" y="31"/>
                      </a:lnTo>
                      <a:lnTo>
                        <a:pt x="28"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71" name="Freeform 50">
                  <a:extLst>
                    <a:ext uri="{FF2B5EF4-FFF2-40B4-BE49-F238E27FC236}">
                      <a16:creationId xmlns:a16="http://schemas.microsoft.com/office/drawing/2014/main" id="{D578CC6A-47DB-1E5B-FACA-358D97106164}"/>
                    </a:ext>
                  </a:extLst>
                </p:cNvPr>
                <p:cNvSpPr>
                  <a:spLocks/>
                </p:cNvSpPr>
                <p:nvPr/>
              </p:nvSpPr>
              <p:spPr bwMode="auto">
                <a:xfrm>
                  <a:off x="2232" y="3786"/>
                  <a:ext cx="28" cy="29"/>
                </a:xfrm>
                <a:custGeom>
                  <a:avLst/>
                  <a:gdLst>
                    <a:gd name="T0" fmla="*/ 0 w 28"/>
                    <a:gd name="T1" fmla="*/ 22 h 29"/>
                    <a:gd name="T2" fmla="*/ 19 w 28"/>
                    <a:gd name="T3" fmla="*/ 29 h 29"/>
                    <a:gd name="T4" fmla="*/ 28 w 28"/>
                    <a:gd name="T5" fmla="*/ 7 h 29"/>
                    <a:gd name="T6" fmla="*/ 8 w 28"/>
                    <a:gd name="T7" fmla="*/ 0 h 29"/>
                    <a:gd name="T8" fmla="*/ 0 w 28"/>
                    <a:gd name="T9" fmla="*/ 22 h 29"/>
                  </a:gdLst>
                  <a:ahLst/>
                  <a:cxnLst>
                    <a:cxn ang="0">
                      <a:pos x="T0" y="T1"/>
                    </a:cxn>
                    <a:cxn ang="0">
                      <a:pos x="T2" y="T3"/>
                    </a:cxn>
                    <a:cxn ang="0">
                      <a:pos x="T4" y="T5"/>
                    </a:cxn>
                    <a:cxn ang="0">
                      <a:pos x="T6" y="T7"/>
                    </a:cxn>
                    <a:cxn ang="0">
                      <a:pos x="T8" y="T9"/>
                    </a:cxn>
                  </a:cxnLst>
                  <a:rect l="0" t="0" r="r" b="b"/>
                  <a:pathLst>
                    <a:path w="28" h="29">
                      <a:moveTo>
                        <a:pt x="0" y="22"/>
                      </a:moveTo>
                      <a:lnTo>
                        <a:pt x="19" y="29"/>
                      </a:lnTo>
                      <a:lnTo>
                        <a:pt x="28" y="7"/>
                      </a:lnTo>
                      <a:lnTo>
                        <a:pt x="8"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72" name="Freeform 51">
                  <a:extLst>
                    <a:ext uri="{FF2B5EF4-FFF2-40B4-BE49-F238E27FC236}">
                      <a16:creationId xmlns:a16="http://schemas.microsoft.com/office/drawing/2014/main" id="{8BA05354-0BF4-94AA-8879-7E0A0A9BA838}"/>
                    </a:ext>
                  </a:extLst>
                </p:cNvPr>
                <p:cNvSpPr>
                  <a:spLocks/>
                </p:cNvSpPr>
                <p:nvPr/>
              </p:nvSpPr>
              <p:spPr bwMode="auto">
                <a:xfrm>
                  <a:off x="2240" y="3764"/>
                  <a:ext cx="29" cy="29"/>
                </a:xfrm>
                <a:custGeom>
                  <a:avLst/>
                  <a:gdLst>
                    <a:gd name="T0" fmla="*/ 0 w 29"/>
                    <a:gd name="T1" fmla="*/ 22 h 29"/>
                    <a:gd name="T2" fmla="*/ 20 w 29"/>
                    <a:gd name="T3" fmla="*/ 29 h 29"/>
                    <a:gd name="T4" fmla="*/ 29 w 29"/>
                    <a:gd name="T5" fmla="*/ 7 h 29"/>
                    <a:gd name="T6" fmla="*/ 9 w 29"/>
                    <a:gd name="T7" fmla="*/ 0 h 29"/>
                    <a:gd name="T8" fmla="*/ 0 w 29"/>
                    <a:gd name="T9" fmla="*/ 22 h 29"/>
                  </a:gdLst>
                  <a:ahLst/>
                  <a:cxnLst>
                    <a:cxn ang="0">
                      <a:pos x="T0" y="T1"/>
                    </a:cxn>
                    <a:cxn ang="0">
                      <a:pos x="T2" y="T3"/>
                    </a:cxn>
                    <a:cxn ang="0">
                      <a:pos x="T4" y="T5"/>
                    </a:cxn>
                    <a:cxn ang="0">
                      <a:pos x="T6" y="T7"/>
                    </a:cxn>
                    <a:cxn ang="0">
                      <a:pos x="T8" y="T9"/>
                    </a:cxn>
                  </a:cxnLst>
                  <a:rect l="0" t="0" r="r" b="b"/>
                  <a:pathLst>
                    <a:path w="29" h="29">
                      <a:moveTo>
                        <a:pt x="0" y="22"/>
                      </a:moveTo>
                      <a:lnTo>
                        <a:pt x="20" y="29"/>
                      </a:lnTo>
                      <a:lnTo>
                        <a:pt x="29" y="7"/>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73" name="Freeform 52">
                  <a:extLst>
                    <a:ext uri="{FF2B5EF4-FFF2-40B4-BE49-F238E27FC236}">
                      <a16:creationId xmlns:a16="http://schemas.microsoft.com/office/drawing/2014/main" id="{6BEC2BBA-9F9C-908D-5E46-7CC65C263756}"/>
                    </a:ext>
                  </a:extLst>
                </p:cNvPr>
                <p:cNvSpPr>
                  <a:spLocks/>
                </p:cNvSpPr>
                <p:nvPr/>
              </p:nvSpPr>
              <p:spPr bwMode="auto">
                <a:xfrm>
                  <a:off x="2249" y="3738"/>
                  <a:ext cx="29" cy="33"/>
                </a:xfrm>
                <a:custGeom>
                  <a:avLst/>
                  <a:gdLst>
                    <a:gd name="T0" fmla="*/ 0 w 29"/>
                    <a:gd name="T1" fmla="*/ 24 h 33"/>
                    <a:gd name="T2" fmla="*/ 18 w 29"/>
                    <a:gd name="T3" fmla="*/ 33 h 33"/>
                    <a:gd name="T4" fmla="*/ 29 w 29"/>
                    <a:gd name="T5" fmla="*/ 9 h 33"/>
                    <a:gd name="T6" fmla="*/ 11 w 29"/>
                    <a:gd name="T7" fmla="*/ 0 h 33"/>
                    <a:gd name="T8" fmla="*/ 0 w 29"/>
                    <a:gd name="T9" fmla="*/ 24 h 33"/>
                  </a:gdLst>
                  <a:ahLst/>
                  <a:cxnLst>
                    <a:cxn ang="0">
                      <a:pos x="T0" y="T1"/>
                    </a:cxn>
                    <a:cxn ang="0">
                      <a:pos x="T2" y="T3"/>
                    </a:cxn>
                    <a:cxn ang="0">
                      <a:pos x="T4" y="T5"/>
                    </a:cxn>
                    <a:cxn ang="0">
                      <a:pos x="T6" y="T7"/>
                    </a:cxn>
                    <a:cxn ang="0">
                      <a:pos x="T8" y="T9"/>
                    </a:cxn>
                  </a:cxnLst>
                  <a:rect l="0" t="0" r="r" b="b"/>
                  <a:pathLst>
                    <a:path w="29" h="33">
                      <a:moveTo>
                        <a:pt x="0" y="24"/>
                      </a:moveTo>
                      <a:lnTo>
                        <a:pt x="18" y="33"/>
                      </a:lnTo>
                      <a:lnTo>
                        <a:pt x="29" y="9"/>
                      </a:lnTo>
                      <a:lnTo>
                        <a:pt x="11"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74" name="Freeform 53">
                  <a:extLst>
                    <a:ext uri="{FF2B5EF4-FFF2-40B4-BE49-F238E27FC236}">
                      <a16:creationId xmlns:a16="http://schemas.microsoft.com/office/drawing/2014/main" id="{2029E22B-678D-8AF6-42DA-D63B218C2553}"/>
                    </a:ext>
                  </a:extLst>
                </p:cNvPr>
                <p:cNvSpPr>
                  <a:spLocks/>
                </p:cNvSpPr>
                <p:nvPr/>
              </p:nvSpPr>
              <p:spPr bwMode="auto">
                <a:xfrm>
                  <a:off x="2260" y="3719"/>
                  <a:ext cx="26" cy="28"/>
                </a:xfrm>
                <a:custGeom>
                  <a:avLst/>
                  <a:gdLst>
                    <a:gd name="T0" fmla="*/ 0 w 26"/>
                    <a:gd name="T1" fmla="*/ 19 h 28"/>
                    <a:gd name="T2" fmla="*/ 18 w 26"/>
                    <a:gd name="T3" fmla="*/ 28 h 28"/>
                    <a:gd name="T4" fmla="*/ 26 w 26"/>
                    <a:gd name="T5" fmla="*/ 8 h 28"/>
                    <a:gd name="T6" fmla="*/ 9 w 26"/>
                    <a:gd name="T7" fmla="*/ 0 h 28"/>
                    <a:gd name="T8" fmla="*/ 0 w 26"/>
                    <a:gd name="T9" fmla="*/ 19 h 28"/>
                  </a:gdLst>
                  <a:ahLst/>
                  <a:cxnLst>
                    <a:cxn ang="0">
                      <a:pos x="T0" y="T1"/>
                    </a:cxn>
                    <a:cxn ang="0">
                      <a:pos x="T2" y="T3"/>
                    </a:cxn>
                    <a:cxn ang="0">
                      <a:pos x="T4" y="T5"/>
                    </a:cxn>
                    <a:cxn ang="0">
                      <a:pos x="T6" y="T7"/>
                    </a:cxn>
                    <a:cxn ang="0">
                      <a:pos x="T8" y="T9"/>
                    </a:cxn>
                  </a:cxnLst>
                  <a:rect l="0" t="0" r="r" b="b"/>
                  <a:pathLst>
                    <a:path w="26" h="28">
                      <a:moveTo>
                        <a:pt x="0" y="19"/>
                      </a:moveTo>
                      <a:lnTo>
                        <a:pt x="18" y="28"/>
                      </a:lnTo>
                      <a:lnTo>
                        <a:pt x="26" y="8"/>
                      </a:lnTo>
                      <a:lnTo>
                        <a:pt x="9" y="0"/>
                      </a:lnTo>
                      <a:lnTo>
                        <a:pt x="0" y="19"/>
                      </a:lnTo>
                      <a:close/>
                    </a:path>
                  </a:pathLst>
                </a:custGeom>
                <a:solidFill>
                  <a:srgbClr val="FF0000"/>
                </a:solidFill>
                <a:ln w="38100" cmpd="sng">
                  <a:solidFill>
                    <a:srgbClr val="FF0000"/>
                  </a:solidFill>
                  <a:round/>
                  <a:headEnd/>
                  <a:tailEnd/>
                </a:ln>
              </p:spPr>
              <p:txBody>
                <a:bodyPr/>
                <a:lstStyle/>
                <a:p>
                  <a:endParaRPr lang="en-GB"/>
                </a:p>
              </p:txBody>
            </p:sp>
            <p:sp>
              <p:nvSpPr>
                <p:cNvPr id="75" name="Freeform 54">
                  <a:extLst>
                    <a:ext uri="{FF2B5EF4-FFF2-40B4-BE49-F238E27FC236}">
                      <a16:creationId xmlns:a16="http://schemas.microsoft.com/office/drawing/2014/main" id="{1B8915C6-5E53-9072-DFB1-0F607A7CA831}"/>
                    </a:ext>
                  </a:extLst>
                </p:cNvPr>
                <p:cNvSpPr>
                  <a:spLocks/>
                </p:cNvSpPr>
                <p:nvPr/>
              </p:nvSpPr>
              <p:spPr bwMode="auto">
                <a:xfrm>
                  <a:off x="2269" y="3699"/>
                  <a:ext cx="26" cy="28"/>
                </a:xfrm>
                <a:custGeom>
                  <a:avLst/>
                  <a:gdLst>
                    <a:gd name="T0" fmla="*/ 0 w 26"/>
                    <a:gd name="T1" fmla="*/ 22 h 28"/>
                    <a:gd name="T2" fmla="*/ 19 w 26"/>
                    <a:gd name="T3" fmla="*/ 28 h 28"/>
                    <a:gd name="T4" fmla="*/ 26 w 26"/>
                    <a:gd name="T5" fmla="*/ 7 h 28"/>
                    <a:gd name="T6" fmla="*/ 6 w 26"/>
                    <a:gd name="T7" fmla="*/ 0 h 28"/>
                    <a:gd name="T8" fmla="*/ 0 w 26"/>
                    <a:gd name="T9" fmla="*/ 22 h 28"/>
                  </a:gdLst>
                  <a:ahLst/>
                  <a:cxnLst>
                    <a:cxn ang="0">
                      <a:pos x="T0" y="T1"/>
                    </a:cxn>
                    <a:cxn ang="0">
                      <a:pos x="T2" y="T3"/>
                    </a:cxn>
                    <a:cxn ang="0">
                      <a:pos x="T4" y="T5"/>
                    </a:cxn>
                    <a:cxn ang="0">
                      <a:pos x="T6" y="T7"/>
                    </a:cxn>
                    <a:cxn ang="0">
                      <a:pos x="T8" y="T9"/>
                    </a:cxn>
                  </a:cxnLst>
                  <a:rect l="0" t="0" r="r" b="b"/>
                  <a:pathLst>
                    <a:path w="26" h="28">
                      <a:moveTo>
                        <a:pt x="0" y="22"/>
                      </a:moveTo>
                      <a:lnTo>
                        <a:pt x="19" y="28"/>
                      </a:lnTo>
                      <a:lnTo>
                        <a:pt x="26" y="7"/>
                      </a:lnTo>
                      <a:lnTo>
                        <a:pt x="6"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76" name="Freeform 55">
                  <a:extLst>
                    <a:ext uri="{FF2B5EF4-FFF2-40B4-BE49-F238E27FC236}">
                      <a16:creationId xmlns:a16="http://schemas.microsoft.com/office/drawing/2014/main" id="{19709590-5B80-FE17-24A6-5C5A7AC15988}"/>
                    </a:ext>
                  </a:extLst>
                </p:cNvPr>
                <p:cNvSpPr>
                  <a:spLocks/>
                </p:cNvSpPr>
                <p:nvPr/>
              </p:nvSpPr>
              <p:spPr bwMode="auto">
                <a:xfrm>
                  <a:off x="2275" y="3675"/>
                  <a:ext cx="29" cy="31"/>
                </a:xfrm>
                <a:custGeom>
                  <a:avLst/>
                  <a:gdLst>
                    <a:gd name="T0" fmla="*/ 0 w 29"/>
                    <a:gd name="T1" fmla="*/ 22 h 31"/>
                    <a:gd name="T2" fmla="*/ 18 w 29"/>
                    <a:gd name="T3" fmla="*/ 31 h 31"/>
                    <a:gd name="T4" fmla="*/ 29 w 29"/>
                    <a:gd name="T5" fmla="*/ 9 h 31"/>
                    <a:gd name="T6" fmla="*/ 11 w 29"/>
                    <a:gd name="T7" fmla="*/ 0 h 31"/>
                    <a:gd name="T8" fmla="*/ 0 w 29"/>
                    <a:gd name="T9" fmla="*/ 22 h 31"/>
                  </a:gdLst>
                  <a:ahLst/>
                  <a:cxnLst>
                    <a:cxn ang="0">
                      <a:pos x="T0" y="T1"/>
                    </a:cxn>
                    <a:cxn ang="0">
                      <a:pos x="T2" y="T3"/>
                    </a:cxn>
                    <a:cxn ang="0">
                      <a:pos x="T4" y="T5"/>
                    </a:cxn>
                    <a:cxn ang="0">
                      <a:pos x="T6" y="T7"/>
                    </a:cxn>
                    <a:cxn ang="0">
                      <a:pos x="T8" y="T9"/>
                    </a:cxn>
                  </a:cxnLst>
                  <a:rect l="0" t="0" r="r" b="b"/>
                  <a:pathLst>
                    <a:path w="29" h="31">
                      <a:moveTo>
                        <a:pt x="0" y="22"/>
                      </a:moveTo>
                      <a:lnTo>
                        <a:pt x="18" y="31"/>
                      </a:lnTo>
                      <a:lnTo>
                        <a:pt x="29" y="9"/>
                      </a:lnTo>
                      <a:lnTo>
                        <a:pt x="11"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77" name="Freeform 56">
                  <a:extLst>
                    <a:ext uri="{FF2B5EF4-FFF2-40B4-BE49-F238E27FC236}">
                      <a16:creationId xmlns:a16="http://schemas.microsoft.com/office/drawing/2014/main" id="{84023077-5DCA-CC67-AA87-67317103F27E}"/>
                    </a:ext>
                  </a:extLst>
                </p:cNvPr>
                <p:cNvSpPr>
                  <a:spLocks/>
                </p:cNvSpPr>
                <p:nvPr/>
              </p:nvSpPr>
              <p:spPr bwMode="auto">
                <a:xfrm>
                  <a:off x="2286" y="3655"/>
                  <a:ext cx="29" cy="29"/>
                </a:xfrm>
                <a:custGeom>
                  <a:avLst/>
                  <a:gdLst>
                    <a:gd name="T0" fmla="*/ 0 w 29"/>
                    <a:gd name="T1" fmla="*/ 22 h 29"/>
                    <a:gd name="T2" fmla="*/ 20 w 29"/>
                    <a:gd name="T3" fmla="*/ 29 h 29"/>
                    <a:gd name="T4" fmla="*/ 29 w 29"/>
                    <a:gd name="T5" fmla="*/ 7 h 29"/>
                    <a:gd name="T6" fmla="*/ 9 w 29"/>
                    <a:gd name="T7" fmla="*/ 0 h 29"/>
                    <a:gd name="T8" fmla="*/ 0 w 29"/>
                    <a:gd name="T9" fmla="*/ 22 h 29"/>
                  </a:gdLst>
                  <a:ahLst/>
                  <a:cxnLst>
                    <a:cxn ang="0">
                      <a:pos x="T0" y="T1"/>
                    </a:cxn>
                    <a:cxn ang="0">
                      <a:pos x="T2" y="T3"/>
                    </a:cxn>
                    <a:cxn ang="0">
                      <a:pos x="T4" y="T5"/>
                    </a:cxn>
                    <a:cxn ang="0">
                      <a:pos x="T6" y="T7"/>
                    </a:cxn>
                    <a:cxn ang="0">
                      <a:pos x="T8" y="T9"/>
                    </a:cxn>
                  </a:cxnLst>
                  <a:rect l="0" t="0" r="r" b="b"/>
                  <a:pathLst>
                    <a:path w="29" h="29">
                      <a:moveTo>
                        <a:pt x="0" y="22"/>
                      </a:moveTo>
                      <a:lnTo>
                        <a:pt x="20" y="29"/>
                      </a:lnTo>
                      <a:lnTo>
                        <a:pt x="29" y="7"/>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78" name="Freeform 57">
                  <a:extLst>
                    <a:ext uri="{FF2B5EF4-FFF2-40B4-BE49-F238E27FC236}">
                      <a16:creationId xmlns:a16="http://schemas.microsoft.com/office/drawing/2014/main" id="{8911A581-0485-F94D-D884-D08C998BADA5}"/>
                    </a:ext>
                  </a:extLst>
                </p:cNvPr>
                <p:cNvSpPr>
                  <a:spLocks/>
                </p:cNvSpPr>
                <p:nvPr/>
              </p:nvSpPr>
              <p:spPr bwMode="auto">
                <a:xfrm>
                  <a:off x="2295" y="3634"/>
                  <a:ext cx="26" cy="28"/>
                </a:xfrm>
                <a:custGeom>
                  <a:avLst/>
                  <a:gdLst>
                    <a:gd name="T0" fmla="*/ 0 w 26"/>
                    <a:gd name="T1" fmla="*/ 19 h 28"/>
                    <a:gd name="T2" fmla="*/ 17 w 26"/>
                    <a:gd name="T3" fmla="*/ 28 h 28"/>
                    <a:gd name="T4" fmla="*/ 26 w 26"/>
                    <a:gd name="T5" fmla="*/ 8 h 28"/>
                    <a:gd name="T6" fmla="*/ 9 w 26"/>
                    <a:gd name="T7" fmla="*/ 0 h 28"/>
                    <a:gd name="T8" fmla="*/ 0 w 26"/>
                    <a:gd name="T9" fmla="*/ 19 h 28"/>
                  </a:gdLst>
                  <a:ahLst/>
                  <a:cxnLst>
                    <a:cxn ang="0">
                      <a:pos x="T0" y="T1"/>
                    </a:cxn>
                    <a:cxn ang="0">
                      <a:pos x="T2" y="T3"/>
                    </a:cxn>
                    <a:cxn ang="0">
                      <a:pos x="T4" y="T5"/>
                    </a:cxn>
                    <a:cxn ang="0">
                      <a:pos x="T6" y="T7"/>
                    </a:cxn>
                    <a:cxn ang="0">
                      <a:pos x="T8" y="T9"/>
                    </a:cxn>
                  </a:cxnLst>
                  <a:rect l="0" t="0" r="r" b="b"/>
                  <a:pathLst>
                    <a:path w="26" h="28">
                      <a:moveTo>
                        <a:pt x="0" y="19"/>
                      </a:moveTo>
                      <a:lnTo>
                        <a:pt x="17" y="28"/>
                      </a:lnTo>
                      <a:lnTo>
                        <a:pt x="26" y="8"/>
                      </a:lnTo>
                      <a:lnTo>
                        <a:pt x="9" y="0"/>
                      </a:lnTo>
                      <a:lnTo>
                        <a:pt x="0" y="19"/>
                      </a:lnTo>
                      <a:close/>
                    </a:path>
                  </a:pathLst>
                </a:custGeom>
                <a:solidFill>
                  <a:srgbClr val="FF0000"/>
                </a:solidFill>
                <a:ln w="38100" cmpd="sng">
                  <a:solidFill>
                    <a:srgbClr val="FF0000"/>
                  </a:solidFill>
                  <a:round/>
                  <a:headEnd/>
                  <a:tailEnd/>
                </a:ln>
              </p:spPr>
              <p:txBody>
                <a:bodyPr/>
                <a:lstStyle/>
                <a:p>
                  <a:endParaRPr lang="en-GB"/>
                </a:p>
              </p:txBody>
            </p:sp>
            <p:sp>
              <p:nvSpPr>
                <p:cNvPr id="79" name="Freeform 58">
                  <a:extLst>
                    <a:ext uri="{FF2B5EF4-FFF2-40B4-BE49-F238E27FC236}">
                      <a16:creationId xmlns:a16="http://schemas.microsoft.com/office/drawing/2014/main" id="{9CD89CDE-9DCB-78D4-8DA1-A8F2214BA5DC}"/>
                    </a:ext>
                  </a:extLst>
                </p:cNvPr>
                <p:cNvSpPr>
                  <a:spLocks/>
                </p:cNvSpPr>
                <p:nvPr/>
              </p:nvSpPr>
              <p:spPr bwMode="auto">
                <a:xfrm>
                  <a:off x="2304" y="3614"/>
                  <a:ext cx="28" cy="28"/>
                </a:xfrm>
                <a:custGeom>
                  <a:avLst/>
                  <a:gdLst>
                    <a:gd name="T0" fmla="*/ 0 w 28"/>
                    <a:gd name="T1" fmla="*/ 22 h 28"/>
                    <a:gd name="T2" fmla="*/ 19 w 28"/>
                    <a:gd name="T3" fmla="*/ 28 h 28"/>
                    <a:gd name="T4" fmla="*/ 28 w 28"/>
                    <a:gd name="T5" fmla="*/ 6 h 28"/>
                    <a:gd name="T6" fmla="*/ 8 w 28"/>
                    <a:gd name="T7" fmla="*/ 0 h 28"/>
                    <a:gd name="T8" fmla="*/ 0 w 28"/>
                    <a:gd name="T9" fmla="*/ 22 h 28"/>
                  </a:gdLst>
                  <a:ahLst/>
                  <a:cxnLst>
                    <a:cxn ang="0">
                      <a:pos x="T0" y="T1"/>
                    </a:cxn>
                    <a:cxn ang="0">
                      <a:pos x="T2" y="T3"/>
                    </a:cxn>
                    <a:cxn ang="0">
                      <a:pos x="T4" y="T5"/>
                    </a:cxn>
                    <a:cxn ang="0">
                      <a:pos x="T6" y="T7"/>
                    </a:cxn>
                    <a:cxn ang="0">
                      <a:pos x="T8" y="T9"/>
                    </a:cxn>
                  </a:cxnLst>
                  <a:rect l="0" t="0" r="r" b="b"/>
                  <a:pathLst>
                    <a:path w="28" h="28">
                      <a:moveTo>
                        <a:pt x="0" y="22"/>
                      </a:moveTo>
                      <a:lnTo>
                        <a:pt x="19" y="28"/>
                      </a:lnTo>
                      <a:lnTo>
                        <a:pt x="28" y="6"/>
                      </a:lnTo>
                      <a:lnTo>
                        <a:pt x="8"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80" name="Freeform 59">
                  <a:extLst>
                    <a:ext uri="{FF2B5EF4-FFF2-40B4-BE49-F238E27FC236}">
                      <a16:creationId xmlns:a16="http://schemas.microsoft.com/office/drawing/2014/main" id="{3B1CB11D-108C-1D19-ECEB-9AC0DC7807AB}"/>
                    </a:ext>
                  </a:extLst>
                </p:cNvPr>
                <p:cNvSpPr>
                  <a:spLocks/>
                </p:cNvSpPr>
                <p:nvPr/>
              </p:nvSpPr>
              <p:spPr bwMode="auto">
                <a:xfrm>
                  <a:off x="2312" y="3592"/>
                  <a:ext cx="29" cy="31"/>
                </a:xfrm>
                <a:custGeom>
                  <a:avLst/>
                  <a:gdLst>
                    <a:gd name="T0" fmla="*/ 0 w 29"/>
                    <a:gd name="T1" fmla="*/ 20 h 31"/>
                    <a:gd name="T2" fmla="*/ 18 w 29"/>
                    <a:gd name="T3" fmla="*/ 31 h 31"/>
                    <a:gd name="T4" fmla="*/ 29 w 29"/>
                    <a:gd name="T5" fmla="*/ 11 h 31"/>
                    <a:gd name="T6" fmla="*/ 11 w 29"/>
                    <a:gd name="T7" fmla="*/ 0 h 31"/>
                    <a:gd name="T8" fmla="*/ 0 w 29"/>
                    <a:gd name="T9" fmla="*/ 20 h 31"/>
                  </a:gdLst>
                  <a:ahLst/>
                  <a:cxnLst>
                    <a:cxn ang="0">
                      <a:pos x="T0" y="T1"/>
                    </a:cxn>
                    <a:cxn ang="0">
                      <a:pos x="T2" y="T3"/>
                    </a:cxn>
                    <a:cxn ang="0">
                      <a:pos x="T4" y="T5"/>
                    </a:cxn>
                    <a:cxn ang="0">
                      <a:pos x="T6" y="T7"/>
                    </a:cxn>
                    <a:cxn ang="0">
                      <a:pos x="T8" y="T9"/>
                    </a:cxn>
                  </a:cxnLst>
                  <a:rect l="0" t="0" r="r" b="b"/>
                  <a:pathLst>
                    <a:path w="29" h="31">
                      <a:moveTo>
                        <a:pt x="0" y="20"/>
                      </a:moveTo>
                      <a:lnTo>
                        <a:pt x="18" y="31"/>
                      </a:lnTo>
                      <a:lnTo>
                        <a:pt x="29" y="11"/>
                      </a:lnTo>
                      <a:lnTo>
                        <a:pt x="11"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81" name="Freeform 60">
                  <a:extLst>
                    <a:ext uri="{FF2B5EF4-FFF2-40B4-BE49-F238E27FC236}">
                      <a16:creationId xmlns:a16="http://schemas.microsoft.com/office/drawing/2014/main" id="{25E791B7-7621-F9BC-1A56-BFD1EA266AEF}"/>
                    </a:ext>
                  </a:extLst>
                </p:cNvPr>
                <p:cNvSpPr>
                  <a:spLocks/>
                </p:cNvSpPr>
                <p:nvPr/>
              </p:nvSpPr>
              <p:spPr bwMode="auto">
                <a:xfrm>
                  <a:off x="2323" y="3575"/>
                  <a:ext cx="27" cy="26"/>
                </a:xfrm>
                <a:custGeom>
                  <a:avLst/>
                  <a:gdLst>
                    <a:gd name="T0" fmla="*/ 0 w 27"/>
                    <a:gd name="T1" fmla="*/ 19 h 26"/>
                    <a:gd name="T2" fmla="*/ 20 w 27"/>
                    <a:gd name="T3" fmla="*/ 26 h 26"/>
                    <a:gd name="T4" fmla="*/ 27 w 27"/>
                    <a:gd name="T5" fmla="*/ 6 h 26"/>
                    <a:gd name="T6" fmla="*/ 7 w 27"/>
                    <a:gd name="T7" fmla="*/ 0 h 26"/>
                    <a:gd name="T8" fmla="*/ 0 w 27"/>
                    <a:gd name="T9" fmla="*/ 19 h 26"/>
                  </a:gdLst>
                  <a:ahLst/>
                  <a:cxnLst>
                    <a:cxn ang="0">
                      <a:pos x="T0" y="T1"/>
                    </a:cxn>
                    <a:cxn ang="0">
                      <a:pos x="T2" y="T3"/>
                    </a:cxn>
                    <a:cxn ang="0">
                      <a:pos x="T4" y="T5"/>
                    </a:cxn>
                    <a:cxn ang="0">
                      <a:pos x="T6" y="T7"/>
                    </a:cxn>
                    <a:cxn ang="0">
                      <a:pos x="T8" y="T9"/>
                    </a:cxn>
                  </a:cxnLst>
                  <a:rect l="0" t="0" r="r" b="b"/>
                  <a:pathLst>
                    <a:path w="27" h="26">
                      <a:moveTo>
                        <a:pt x="0" y="19"/>
                      </a:moveTo>
                      <a:lnTo>
                        <a:pt x="20" y="26"/>
                      </a:lnTo>
                      <a:lnTo>
                        <a:pt x="27" y="6"/>
                      </a:lnTo>
                      <a:lnTo>
                        <a:pt x="7" y="0"/>
                      </a:lnTo>
                      <a:lnTo>
                        <a:pt x="0" y="19"/>
                      </a:lnTo>
                      <a:close/>
                    </a:path>
                  </a:pathLst>
                </a:custGeom>
                <a:solidFill>
                  <a:srgbClr val="FF0000"/>
                </a:solidFill>
                <a:ln w="38100" cmpd="sng">
                  <a:solidFill>
                    <a:srgbClr val="FF0000"/>
                  </a:solidFill>
                  <a:round/>
                  <a:headEnd/>
                  <a:tailEnd/>
                </a:ln>
              </p:spPr>
              <p:txBody>
                <a:bodyPr/>
                <a:lstStyle/>
                <a:p>
                  <a:endParaRPr lang="en-GB"/>
                </a:p>
              </p:txBody>
            </p:sp>
            <p:sp>
              <p:nvSpPr>
                <p:cNvPr id="82" name="Freeform 61">
                  <a:extLst>
                    <a:ext uri="{FF2B5EF4-FFF2-40B4-BE49-F238E27FC236}">
                      <a16:creationId xmlns:a16="http://schemas.microsoft.com/office/drawing/2014/main" id="{9EA11FF2-643D-2DFE-B45F-3D3D011B0D04}"/>
                    </a:ext>
                  </a:extLst>
                </p:cNvPr>
                <p:cNvSpPr>
                  <a:spLocks/>
                </p:cNvSpPr>
                <p:nvPr/>
              </p:nvSpPr>
              <p:spPr bwMode="auto">
                <a:xfrm>
                  <a:off x="2330" y="3553"/>
                  <a:ext cx="28" cy="30"/>
                </a:xfrm>
                <a:custGeom>
                  <a:avLst/>
                  <a:gdLst>
                    <a:gd name="T0" fmla="*/ 0 w 28"/>
                    <a:gd name="T1" fmla="*/ 19 h 30"/>
                    <a:gd name="T2" fmla="*/ 17 w 28"/>
                    <a:gd name="T3" fmla="*/ 30 h 30"/>
                    <a:gd name="T4" fmla="*/ 28 w 28"/>
                    <a:gd name="T5" fmla="*/ 11 h 30"/>
                    <a:gd name="T6" fmla="*/ 11 w 28"/>
                    <a:gd name="T7" fmla="*/ 0 h 30"/>
                    <a:gd name="T8" fmla="*/ 0 w 28"/>
                    <a:gd name="T9" fmla="*/ 19 h 30"/>
                  </a:gdLst>
                  <a:ahLst/>
                  <a:cxnLst>
                    <a:cxn ang="0">
                      <a:pos x="T0" y="T1"/>
                    </a:cxn>
                    <a:cxn ang="0">
                      <a:pos x="T2" y="T3"/>
                    </a:cxn>
                    <a:cxn ang="0">
                      <a:pos x="T4" y="T5"/>
                    </a:cxn>
                    <a:cxn ang="0">
                      <a:pos x="T6" y="T7"/>
                    </a:cxn>
                    <a:cxn ang="0">
                      <a:pos x="T8" y="T9"/>
                    </a:cxn>
                  </a:cxnLst>
                  <a:rect l="0" t="0" r="r" b="b"/>
                  <a:pathLst>
                    <a:path w="28" h="30">
                      <a:moveTo>
                        <a:pt x="0" y="19"/>
                      </a:moveTo>
                      <a:lnTo>
                        <a:pt x="17" y="30"/>
                      </a:lnTo>
                      <a:lnTo>
                        <a:pt x="28" y="11"/>
                      </a:lnTo>
                      <a:lnTo>
                        <a:pt x="11" y="0"/>
                      </a:lnTo>
                      <a:lnTo>
                        <a:pt x="0" y="19"/>
                      </a:lnTo>
                      <a:close/>
                    </a:path>
                  </a:pathLst>
                </a:custGeom>
                <a:solidFill>
                  <a:srgbClr val="FF0000"/>
                </a:solidFill>
                <a:ln w="38100" cmpd="sng">
                  <a:solidFill>
                    <a:srgbClr val="FF0000"/>
                  </a:solidFill>
                  <a:round/>
                  <a:headEnd/>
                  <a:tailEnd/>
                </a:ln>
              </p:spPr>
              <p:txBody>
                <a:bodyPr/>
                <a:lstStyle/>
                <a:p>
                  <a:endParaRPr lang="en-GB"/>
                </a:p>
              </p:txBody>
            </p:sp>
            <p:sp>
              <p:nvSpPr>
                <p:cNvPr id="83" name="Freeform 62">
                  <a:extLst>
                    <a:ext uri="{FF2B5EF4-FFF2-40B4-BE49-F238E27FC236}">
                      <a16:creationId xmlns:a16="http://schemas.microsoft.com/office/drawing/2014/main" id="{1B7A7E88-CE47-D5F3-8633-1E6939EBCC36}"/>
                    </a:ext>
                  </a:extLst>
                </p:cNvPr>
                <p:cNvSpPr>
                  <a:spLocks/>
                </p:cNvSpPr>
                <p:nvPr/>
              </p:nvSpPr>
              <p:spPr bwMode="auto">
                <a:xfrm>
                  <a:off x="2341" y="3538"/>
                  <a:ext cx="26" cy="24"/>
                </a:xfrm>
                <a:custGeom>
                  <a:avLst/>
                  <a:gdLst>
                    <a:gd name="T0" fmla="*/ 0 w 26"/>
                    <a:gd name="T1" fmla="*/ 17 h 24"/>
                    <a:gd name="T2" fmla="*/ 19 w 26"/>
                    <a:gd name="T3" fmla="*/ 24 h 24"/>
                    <a:gd name="T4" fmla="*/ 26 w 26"/>
                    <a:gd name="T5" fmla="*/ 6 h 24"/>
                    <a:gd name="T6" fmla="*/ 6 w 26"/>
                    <a:gd name="T7" fmla="*/ 0 h 24"/>
                    <a:gd name="T8" fmla="*/ 0 w 26"/>
                    <a:gd name="T9" fmla="*/ 17 h 24"/>
                  </a:gdLst>
                  <a:ahLst/>
                  <a:cxnLst>
                    <a:cxn ang="0">
                      <a:pos x="T0" y="T1"/>
                    </a:cxn>
                    <a:cxn ang="0">
                      <a:pos x="T2" y="T3"/>
                    </a:cxn>
                    <a:cxn ang="0">
                      <a:pos x="T4" y="T5"/>
                    </a:cxn>
                    <a:cxn ang="0">
                      <a:pos x="T6" y="T7"/>
                    </a:cxn>
                    <a:cxn ang="0">
                      <a:pos x="T8" y="T9"/>
                    </a:cxn>
                  </a:cxnLst>
                  <a:rect l="0" t="0" r="r" b="b"/>
                  <a:pathLst>
                    <a:path w="26" h="24">
                      <a:moveTo>
                        <a:pt x="0" y="17"/>
                      </a:moveTo>
                      <a:lnTo>
                        <a:pt x="19" y="24"/>
                      </a:lnTo>
                      <a:lnTo>
                        <a:pt x="26" y="6"/>
                      </a:lnTo>
                      <a:lnTo>
                        <a:pt x="6" y="0"/>
                      </a:lnTo>
                      <a:lnTo>
                        <a:pt x="0" y="17"/>
                      </a:lnTo>
                      <a:close/>
                    </a:path>
                  </a:pathLst>
                </a:custGeom>
                <a:solidFill>
                  <a:srgbClr val="FF0000"/>
                </a:solidFill>
                <a:ln w="38100" cmpd="sng">
                  <a:solidFill>
                    <a:srgbClr val="FF0000"/>
                  </a:solidFill>
                  <a:round/>
                  <a:headEnd/>
                  <a:tailEnd/>
                </a:ln>
              </p:spPr>
              <p:txBody>
                <a:bodyPr/>
                <a:lstStyle/>
                <a:p>
                  <a:endParaRPr lang="en-GB"/>
                </a:p>
              </p:txBody>
            </p:sp>
            <p:sp>
              <p:nvSpPr>
                <p:cNvPr id="84" name="Freeform 63">
                  <a:extLst>
                    <a:ext uri="{FF2B5EF4-FFF2-40B4-BE49-F238E27FC236}">
                      <a16:creationId xmlns:a16="http://schemas.microsoft.com/office/drawing/2014/main" id="{5889C64D-FB0C-2A80-9E26-3A226A053746}"/>
                    </a:ext>
                  </a:extLst>
                </p:cNvPr>
                <p:cNvSpPr>
                  <a:spLocks/>
                </p:cNvSpPr>
                <p:nvPr/>
              </p:nvSpPr>
              <p:spPr bwMode="auto">
                <a:xfrm>
                  <a:off x="2347" y="3516"/>
                  <a:ext cx="29" cy="30"/>
                </a:xfrm>
                <a:custGeom>
                  <a:avLst/>
                  <a:gdLst>
                    <a:gd name="T0" fmla="*/ 0 w 29"/>
                    <a:gd name="T1" fmla="*/ 19 h 30"/>
                    <a:gd name="T2" fmla="*/ 18 w 29"/>
                    <a:gd name="T3" fmla="*/ 30 h 30"/>
                    <a:gd name="T4" fmla="*/ 29 w 29"/>
                    <a:gd name="T5" fmla="*/ 11 h 30"/>
                    <a:gd name="T6" fmla="*/ 11 w 29"/>
                    <a:gd name="T7" fmla="*/ 0 h 30"/>
                    <a:gd name="T8" fmla="*/ 0 w 29"/>
                    <a:gd name="T9" fmla="*/ 19 h 30"/>
                  </a:gdLst>
                  <a:ahLst/>
                  <a:cxnLst>
                    <a:cxn ang="0">
                      <a:pos x="T0" y="T1"/>
                    </a:cxn>
                    <a:cxn ang="0">
                      <a:pos x="T2" y="T3"/>
                    </a:cxn>
                    <a:cxn ang="0">
                      <a:pos x="T4" y="T5"/>
                    </a:cxn>
                    <a:cxn ang="0">
                      <a:pos x="T6" y="T7"/>
                    </a:cxn>
                    <a:cxn ang="0">
                      <a:pos x="T8" y="T9"/>
                    </a:cxn>
                  </a:cxnLst>
                  <a:rect l="0" t="0" r="r" b="b"/>
                  <a:pathLst>
                    <a:path w="29" h="30">
                      <a:moveTo>
                        <a:pt x="0" y="19"/>
                      </a:moveTo>
                      <a:lnTo>
                        <a:pt x="18" y="30"/>
                      </a:lnTo>
                      <a:lnTo>
                        <a:pt x="29" y="11"/>
                      </a:lnTo>
                      <a:lnTo>
                        <a:pt x="11" y="0"/>
                      </a:lnTo>
                      <a:lnTo>
                        <a:pt x="0" y="19"/>
                      </a:lnTo>
                      <a:close/>
                    </a:path>
                  </a:pathLst>
                </a:custGeom>
                <a:solidFill>
                  <a:srgbClr val="FF0000"/>
                </a:solidFill>
                <a:ln w="38100" cmpd="sng">
                  <a:solidFill>
                    <a:srgbClr val="FF0000"/>
                  </a:solidFill>
                  <a:round/>
                  <a:headEnd/>
                  <a:tailEnd/>
                </a:ln>
              </p:spPr>
              <p:txBody>
                <a:bodyPr/>
                <a:lstStyle/>
                <a:p>
                  <a:endParaRPr lang="en-GB"/>
                </a:p>
              </p:txBody>
            </p:sp>
            <p:sp>
              <p:nvSpPr>
                <p:cNvPr id="85" name="Freeform 64">
                  <a:extLst>
                    <a:ext uri="{FF2B5EF4-FFF2-40B4-BE49-F238E27FC236}">
                      <a16:creationId xmlns:a16="http://schemas.microsoft.com/office/drawing/2014/main" id="{6A1C42FC-E4A6-B8FB-A663-355104373003}"/>
                    </a:ext>
                  </a:extLst>
                </p:cNvPr>
                <p:cNvSpPr>
                  <a:spLocks/>
                </p:cNvSpPr>
                <p:nvPr/>
              </p:nvSpPr>
              <p:spPr bwMode="auto">
                <a:xfrm>
                  <a:off x="2358" y="3498"/>
                  <a:ext cx="26" cy="26"/>
                </a:xfrm>
                <a:custGeom>
                  <a:avLst/>
                  <a:gdLst>
                    <a:gd name="T0" fmla="*/ 0 w 26"/>
                    <a:gd name="T1" fmla="*/ 18 h 26"/>
                    <a:gd name="T2" fmla="*/ 18 w 26"/>
                    <a:gd name="T3" fmla="*/ 26 h 26"/>
                    <a:gd name="T4" fmla="*/ 26 w 26"/>
                    <a:gd name="T5" fmla="*/ 9 h 26"/>
                    <a:gd name="T6" fmla="*/ 9 w 26"/>
                    <a:gd name="T7" fmla="*/ 0 h 26"/>
                    <a:gd name="T8" fmla="*/ 0 w 26"/>
                    <a:gd name="T9" fmla="*/ 18 h 26"/>
                  </a:gdLst>
                  <a:ahLst/>
                  <a:cxnLst>
                    <a:cxn ang="0">
                      <a:pos x="T0" y="T1"/>
                    </a:cxn>
                    <a:cxn ang="0">
                      <a:pos x="T2" y="T3"/>
                    </a:cxn>
                    <a:cxn ang="0">
                      <a:pos x="T4" y="T5"/>
                    </a:cxn>
                    <a:cxn ang="0">
                      <a:pos x="T6" y="T7"/>
                    </a:cxn>
                    <a:cxn ang="0">
                      <a:pos x="T8" y="T9"/>
                    </a:cxn>
                  </a:cxnLst>
                  <a:rect l="0" t="0" r="r" b="b"/>
                  <a:pathLst>
                    <a:path w="26" h="26">
                      <a:moveTo>
                        <a:pt x="0" y="18"/>
                      </a:moveTo>
                      <a:lnTo>
                        <a:pt x="18" y="26"/>
                      </a:lnTo>
                      <a:lnTo>
                        <a:pt x="26" y="9"/>
                      </a:lnTo>
                      <a:lnTo>
                        <a:pt x="9" y="0"/>
                      </a:lnTo>
                      <a:lnTo>
                        <a:pt x="0" y="18"/>
                      </a:lnTo>
                      <a:close/>
                    </a:path>
                  </a:pathLst>
                </a:custGeom>
                <a:solidFill>
                  <a:srgbClr val="FF0000"/>
                </a:solidFill>
                <a:ln w="38100" cmpd="sng">
                  <a:solidFill>
                    <a:srgbClr val="FF0000"/>
                  </a:solidFill>
                  <a:round/>
                  <a:headEnd/>
                  <a:tailEnd/>
                </a:ln>
              </p:spPr>
              <p:txBody>
                <a:bodyPr/>
                <a:lstStyle/>
                <a:p>
                  <a:endParaRPr lang="en-GB"/>
                </a:p>
              </p:txBody>
            </p:sp>
            <p:sp>
              <p:nvSpPr>
                <p:cNvPr id="86" name="Freeform 65">
                  <a:extLst>
                    <a:ext uri="{FF2B5EF4-FFF2-40B4-BE49-F238E27FC236}">
                      <a16:creationId xmlns:a16="http://schemas.microsoft.com/office/drawing/2014/main" id="{B9AC5C1A-3F31-A62E-0DF7-A51C73A96174}"/>
                    </a:ext>
                  </a:extLst>
                </p:cNvPr>
                <p:cNvSpPr>
                  <a:spLocks/>
                </p:cNvSpPr>
                <p:nvPr/>
              </p:nvSpPr>
              <p:spPr bwMode="auto">
                <a:xfrm>
                  <a:off x="2367" y="3481"/>
                  <a:ext cx="26" cy="26"/>
                </a:xfrm>
                <a:custGeom>
                  <a:avLst/>
                  <a:gdLst>
                    <a:gd name="T0" fmla="*/ 0 w 26"/>
                    <a:gd name="T1" fmla="*/ 17 h 26"/>
                    <a:gd name="T2" fmla="*/ 17 w 26"/>
                    <a:gd name="T3" fmla="*/ 26 h 26"/>
                    <a:gd name="T4" fmla="*/ 26 w 26"/>
                    <a:gd name="T5" fmla="*/ 9 h 26"/>
                    <a:gd name="T6" fmla="*/ 9 w 26"/>
                    <a:gd name="T7" fmla="*/ 0 h 26"/>
                    <a:gd name="T8" fmla="*/ 0 w 26"/>
                    <a:gd name="T9" fmla="*/ 17 h 26"/>
                  </a:gdLst>
                  <a:ahLst/>
                  <a:cxnLst>
                    <a:cxn ang="0">
                      <a:pos x="T0" y="T1"/>
                    </a:cxn>
                    <a:cxn ang="0">
                      <a:pos x="T2" y="T3"/>
                    </a:cxn>
                    <a:cxn ang="0">
                      <a:pos x="T4" y="T5"/>
                    </a:cxn>
                    <a:cxn ang="0">
                      <a:pos x="T6" y="T7"/>
                    </a:cxn>
                    <a:cxn ang="0">
                      <a:pos x="T8" y="T9"/>
                    </a:cxn>
                  </a:cxnLst>
                  <a:rect l="0" t="0" r="r" b="b"/>
                  <a:pathLst>
                    <a:path w="26" h="26">
                      <a:moveTo>
                        <a:pt x="0" y="17"/>
                      </a:moveTo>
                      <a:lnTo>
                        <a:pt x="17" y="26"/>
                      </a:lnTo>
                      <a:lnTo>
                        <a:pt x="26" y="9"/>
                      </a:lnTo>
                      <a:lnTo>
                        <a:pt x="9" y="0"/>
                      </a:lnTo>
                      <a:lnTo>
                        <a:pt x="0" y="17"/>
                      </a:lnTo>
                      <a:close/>
                    </a:path>
                  </a:pathLst>
                </a:custGeom>
                <a:solidFill>
                  <a:srgbClr val="FF0000"/>
                </a:solidFill>
                <a:ln w="38100" cmpd="sng">
                  <a:solidFill>
                    <a:srgbClr val="FF0000"/>
                  </a:solidFill>
                  <a:round/>
                  <a:headEnd/>
                  <a:tailEnd/>
                </a:ln>
              </p:spPr>
              <p:txBody>
                <a:bodyPr/>
                <a:lstStyle/>
                <a:p>
                  <a:endParaRPr lang="en-GB"/>
                </a:p>
              </p:txBody>
            </p:sp>
            <p:sp>
              <p:nvSpPr>
                <p:cNvPr id="87" name="Freeform 66">
                  <a:extLst>
                    <a:ext uri="{FF2B5EF4-FFF2-40B4-BE49-F238E27FC236}">
                      <a16:creationId xmlns:a16="http://schemas.microsoft.com/office/drawing/2014/main" id="{2F979E28-B75D-6C9B-D5A3-DF5ADC0C1698}"/>
                    </a:ext>
                  </a:extLst>
                </p:cNvPr>
                <p:cNvSpPr>
                  <a:spLocks/>
                </p:cNvSpPr>
                <p:nvPr/>
              </p:nvSpPr>
              <p:spPr bwMode="auto">
                <a:xfrm>
                  <a:off x="2376" y="3463"/>
                  <a:ext cx="26" cy="27"/>
                </a:xfrm>
                <a:custGeom>
                  <a:avLst/>
                  <a:gdLst>
                    <a:gd name="T0" fmla="*/ 0 w 26"/>
                    <a:gd name="T1" fmla="*/ 18 h 27"/>
                    <a:gd name="T2" fmla="*/ 17 w 26"/>
                    <a:gd name="T3" fmla="*/ 27 h 27"/>
                    <a:gd name="T4" fmla="*/ 26 w 26"/>
                    <a:gd name="T5" fmla="*/ 9 h 27"/>
                    <a:gd name="T6" fmla="*/ 8 w 26"/>
                    <a:gd name="T7" fmla="*/ 0 h 27"/>
                    <a:gd name="T8" fmla="*/ 0 w 26"/>
                    <a:gd name="T9" fmla="*/ 18 h 27"/>
                  </a:gdLst>
                  <a:ahLst/>
                  <a:cxnLst>
                    <a:cxn ang="0">
                      <a:pos x="T0" y="T1"/>
                    </a:cxn>
                    <a:cxn ang="0">
                      <a:pos x="T2" y="T3"/>
                    </a:cxn>
                    <a:cxn ang="0">
                      <a:pos x="T4" y="T5"/>
                    </a:cxn>
                    <a:cxn ang="0">
                      <a:pos x="T6" y="T7"/>
                    </a:cxn>
                    <a:cxn ang="0">
                      <a:pos x="T8" y="T9"/>
                    </a:cxn>
                  </a:cxnLst>
                  <a:rect l="0" t="0" r="r" b="b"/>
                  <a:pathLst>
                    <a:path w="26" h="27">
                      <a:moveTo>
                        <a:pt x="0" y="18"/>
                      </a:moveTo>
                      <a:lnTo>
                        <a:pt x="17" y="27"/>
                      </a:lnTo>
                      <a:lnTo>
                        <a:pt x="26" y="9"/>
                      </a:lnTo>
                      <a:lnTo>
                        <a:pt x="8" y="0"/>
                      </a:lnTo>
                      <a:lnTo>
                        <a:pt x="0" y="18"/>
                      </a:lnTo>
                      <a:close/>
                    </a:path>
                  </a:pathLst>
                </a:custGeom>
                <a:solidFill>
                  <a:srgbClr val="FF0000"/>
                </a:solidFill>
                <a:ln w="38100" cmpd="sng">
                  <a:solidFill>
                    <a:srgbClr val="FF0000"/>
                  </a:solidFill>
                  <a:round/>
                  <a:headEnd/>
                  <a:tailEnd/>
                </a:ln>
              </p:spPr>
              <p:txBody>
                <a:bodyPr/>
                <a:lstStyle/>
                <a:p>
                  <a:endParaRPr lang="en-GB"/>
                </a:p>
              </p:txBody>
            </p:sp>
            <p:sp>
              <p:nvSpPr>
                <p:cNvPr id="88" name="Freeform 67">
                  <a:extLst>
                    <a:ext uri="{FF2B5EF4-FFF2-40B4-BE49-F238E27FC236}">
                      <a16:creationId xmlns:a16="http://schemas.microsoft.com/office/drawing/2014/main" id="{04F28B90-1725-A76F-E9FA-2B8F11745507}"/>
                    </a:ext>
                  </a:extLst>
                </p:cNvPr>
                <p:cNvSpPr>
                  <a:spLocks/>
                </p:cNvSpPr>
                <p:nvPr/>
              </p:nvSpPr>
              <p:spPr bwMode="auto">
                <a:xfrm>
                  <a:off x="2384" y="3446"/>
                  <a:ext cx="29" cy="28"/>
                </a:xfrm>
                <a:custGeom>
                  <a:avLst/>
                  <a:gdLst>
                    <a:gd name="T0" fmla="*/ 0 w 29"/>
                    <a:gd name="T1" fmla="*/ 15 h 28"/>
                    <a:gd name="T2" fmla="*/ 18 w 29"/>
                    <a:gd name="T3" fmla="*/ 28 h 28"/>
                    <a:gd name="T4" fmla="*/ 29 w 29"/>
                    <a:gd name="T5" fmla="*/ 13 h 28"/>
                    <a:gd name="T6" fmla="*/ 11 w 29"/>
                    <a:gd name="T7" fmla="*/ 0 h 28"/>
                    <a:gd name="T8" fmla="*/ 0 w 29"/>
                    <a:gd name="T9" fmla="*/ 15 h 28"/>
                  </a:gdLst>
                  <a:ahLst/>
                  <a:cxnLst>
                    <a:cxn ang="0">
                      <a:pos x="T0" y="T1"/>
                    </a:cxn>
                    <a:cxn ang="0">
                      <a:pos x="T2" y="T3"/>
                    </a:cxn>
                    <a:cxn ang="0">
                      <a:pos x="T4" y="T5"/>
                    </a:cxn>
                    <a:cxn ang="0">
                      <a:pos x="T6" y="T7"/>
                    </a:cxn>
                    <a:cxn ang="0">
                      <a:pos x="T8" y="T9"/>
                    </a:cxn>
                  </a:cxnLst>
                  <a:rect l="0" t="0" r="r" b="b"/>
                  <a:pathLst>
                    <a:path w="29" h="28">
                      <a:moveTo>
                        <a:pt x="0" y="15"/>
                      </a:moveTo>
                      <a:lnTo>
                        <a:pt x="18" y="28"/>
                      </a:lnTo>
                      <a:lnTo>
                        <a:pt x="29" y="13"/>
                      </a:lnTo>
                      <a:lnTo>
                        <a:pt x="11"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89" name="Freeform 68">
                  <a:extLst>
                    <a:ext uri="{FF2B5EF4-FFF2-40B4-BE49-F238E27FC236}">
                      <a16:creationId xmlns:a16="http://schemas.microsoft.com/office/drawing/2014/main" id="{6955BB94-96A0-1067-F0A0-12B9DA7F2185}"/>
                    </a:ext>
                  </a:extLst>
                </p:cNvPr>
                <p:cNvSpPr>
                  <a:spLocks/>
                </p:cNvSpPr>
                <p:nvPr/>
              </p:nvSpPr>
              <p:spPr bwMode="auto">
                <a:xfrm>
                  <a:off x="2395" y="3433"/>
                  <a:ext cx="27" cy="24"/>
                </a:xfrm>
                <a:custGeom>
                  <a:avLst/>
                  <a:gdLst>
                    <a:gd name="T0" fmla="*/ 0 w 27"/>
                    <a:gd name="T1" fmla="*/ 17 h 24"/>
                    <a:gd name="T2" fmla="*/ 20 w 27"/>
                    <a:gd name="T3" fmla="*/ 24 h 24"/>
                    <a:gd name="T4" fmla="*/ 27 w 27"/>
                    <a:gd name="T5" fmla="*/ 6 h 24"/>
                    <a:gd name="T6" fmla="*/ 7 w 27"/>
                    <a:gd name="T7" fmla="*/ 0 h 24"/>
                    <a:gd name="T8" fmla="*/ 0 w 27"/>
                    <a:gd name="T9" fmla="*/ 17 h 24"/>
                  </a:gdLst>
                  <a:ahLst/>
                  <a:cxnLst>
                    <a:cxn ang="0">
                      <a:pos x="T0" y="T1"/>
                    </a:cxn>
                    <a:cxn ang="0">
                      <a:pos x="T2" y="T3"/>
                    </a:cxn>
                    <a:cxn ang="0">
                      <a:pos x="T4" y="T5"/>
                    </a:cxn>
                    <a:cxn ang="0">
                      <a:pos x="T6" y="T7"/>
                    </a:cxn>
                    <a:cxn ang="0">
                      <a:pos x="T8" y="T9"/>
                    </a:cxn>
                  </a:cxnLst>
                  <a:rect l="0" t="0" r="r" b="b"/>
                  <a:pathLst>
                    <a:path w="27" h="24">
                      <a:moveTo>
                        <a:pt x="0" y="17"/>
                      </a:moveTo>
                      <a:lnTo>
                        <a:pt x="20" y="24"/>
                      </a:lnTo>
                      <a:lnTo>
                        <a:pt x="27" y="6"/>
                      </a:lnTo>
                      <a:lnTo>
                        <a:pt x="7" y="0"/>
                      </a:lnTo>
                      <a:lnTo>
                        <a:pt x="0" y="17"/>
                      </a:lnTo>
                      <a:close/>
                    </a:path>
                  </a:pathLst>
                </a:custGeom>
                <a:solidFill>
                  <a:srgbClr val="FF0000"/>
                </a:solidFill>
                <a:ln w="38100" cmpd="sng">
                  <a:solidFill>
                    <a:srgbClr val="FF0000"/>
                  </a:solidFill>
                  <a:round/>
                  <a:headEnd/>
                  <a:tailEnd/>
                </a:ln>
              </p:spPr>
              <p:txBody>
                <a:bodyPr/>
                <a:lstStyle/>
                <a:p>
                  <a:endParaRPr lang="en-GB"/>
                </a:p>
              </p:txBody>
            </p:sp>
            <p:sp>
              <p:nvSpPr>
                <p:cNvPr id="90" name="Freeform 69">
                  <a:extLst>
                    <a:ext uri="{FF2B5EF4-FFF2-40B4-BE49-F238E27FC236}">
                      <a16:creationId xmlns:a16="http://schemas.microsoft.com/office/drawing/2014/main" id="{B617729D-BB2F-BB9F-3FB3-9C37E2F3C95E}"/>
                    </a:ext>
                  </a:extLst>
                </p:cNvPr>
                <p:cNvSpPr>
                  <a:spLocks/>
                </p:cNvSpPr>
                <p:nvPr/>
              </p:nvSpPr>
              <p:spPr bwMode="auto">
                <a:xfrm>
                  <a:off x="2402" y="3413"/>
                  <a:ext cx="28" cy="29"/>
                </a:xfrm>
                <a:custGeom>
                  <a:avLst/>
                  <a:gdLst>
                    <a:gd name="T0" fmla="*/ 0 w 28"/>
                    <a:gd name="T1" fmla="*/ 15 h 29"/>
                    <a:gd name="T2" fmla="*/ 17 w 28"/>
                    <a:gd name="T3" fmla="*/ 29 h 29"/>
                    <a:gd name="T4" fmla="*/ 28 w 28"/>
                    <a:gd name="T5" fmla="*/ 13 h 29"/>
                    <a:gd name="T6" fmla="*/ 11 w 28"/>
                    <a:gd name="T7" fmla="*/ 0 h 29"/>
                    <a:gd name="T8" fmla="*/ 0 w 28"/>
                    <a:gd name="T9" fmla="*/ 15 h 29"/>
                  </a:gdLst>
                  <a:ahLst/>
                  <a:cxnLst>
                    <a:cxn ang="0">
                      <a:pos x="T0" y="T1"/>
                    </a:cxn>
                    <a:cxn ang="0">
                      <a:pos x="T2" y="T3"/>
                    </a:cxn>
                    <a:cxn ang="0">
                      <a:pos x="T4" y="T5"/>
                    </a:cxn>
                    <a:cxn ang="0">
                      <a:pos x="T6" y="T7"/>
                    </a:cxn>
                    <a:cxn ang="0">
                      <a:pos x="T8" y="T9"/>
                    </a:cxn>
                  </a:cxnLst>
                  <a:rect l="0" t="0" r="r" b="b"/>
                  <a:pathLst>
                    <a:path w="28" h="29">
                      <a:moveTo>
                        <a:pt x="0" y="15"/>
                      </a:moveTo>
                      <a:lnTo>
                        <a:pt x="17" y="29"/>
                      </a:lnTo>
                      <a:lnTo>
                        <a:pt x="28" y="13"/>
                      </a:lnTo>
                      <a:lnTo>
                        <a:pt x="11"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91" name="Freeform 70">
                  <a:extLst>
                    <a:ext uri="{FF2B5EF4-FFF2-40B4-BE49-F238E27FC236}">
                      <a16:creationId xmlns:a16="http://schemas.microsoft.com/office/drawing/2014/main" id="{7C484AD5-7ECB-0674-6A73-D5B7B06CBE0D}"/>
                    </a:ext>
                  </a:extLst>
                </p:cNvPr>
                <p:cNvSpPr>
                  <a:spLocks/>
                </p:cNvSpPr>
                <p:nvPr/>
              </p:nvSpPr>
              <p:spPr bwMode="auto">
                <a:xfrm>
                  <a:off x="2413" y="3398"/>
                  <a:ext cx="26" cy="26"/>
                </a:xfrm>
                <a:custGeom>
                  <a:avLst/>
                  <a:gdLst>
                    <a:gd name="T0" fmla="*/ 0 w 26"/>
                    <a:gd name="T1" fmla="*/ 17 h 26"/>
                    <a:gd name="T2" fmla="*/ 17 w 26"/>
                    <a:gd name="T3" fmla="*/ 26 h 26"/>
                    <a:gd name="T4" fmla="*/ 26 w 26"/>
                    <a:gd name="T5" fmla="*/ 9 h 26"/>
                    <a:gd name="T6" fmla="*/ 9 w 26"/>
                    <a:gd name="T7" fmla="*/ 0 h 26"/>
                    <a:gd name="T8" fmla="*/ 0 w 26"/>
                    <a:gd name="T9" fmla="*/ 17 h 26"/>
                  </a:gdLst>
                  <a:ahLst/>
                  <a:cxnLst>
                    <a:cxn ang="0">
                      <a:pos x="T0" y="T1"/>
                    </a:cxn>
                    <a:cxn ang="0">
                      <a:pos x="T2" y="T3"/>
                    </a:cxn>
                    <a:cxn ang="0">
                      <a:pos x="T4" y="T5"/>
                    </a:cxn>
                    <a:cxn ang="0">
                      <a:pos x="T6" y="T7"/>
                    </a:cxn>
                    <a:cxn ang="0">
                      <a:pos x="T8" y="T9"/>
                    </a:cxn>
                  </a:cxnLst>
                  <a:rect l="0" t="0" r="r" b="b"/>
                  <a:pathLst>
                    <a:path w="26" h="26">
                      <a:moveTo>
                        <a:pt x="0" y="17"/>
                      </a:moveTo>
                      <a:lnTo>
                        <a:pt x="17" y="26"/>
                      </a:lnTo>
                      <a:lnTo>
                        <a:pt x="26" y="9"/>
                      </a:lnTo>
                      <a:lnTo>
                        <a:pt x="9" y="0"/>
                      </a:lnTo>
                      <a:lnTo>
                        <a:pt x="0" y="17"/>
                      </a:lnTo>
                      <a:close/>
                    </a:path>
                  </a:pathLst>
                </a:custGeom>
                <a:solidFill>
                  <a:srgbClr val="FF0000"/>
                </a:solidFill>
                <a:ln w="38100" cmpd="sng">
                  <a:solidFill>
                    <a:srgbClr val="FF0000"/>
                  </a:solidFill>
                  <a:round/>
                  <a:headEnd/>
                  <a:tailEnd/>
                </a:ln>
              </p:spPr>
              <p:txBody>
                <a:bodyPr/>
                <a:lstStyle/>
                <a:p>
                  <a:endParaRPr lang="en-GB"/>
                </a:p>
              </p:txBody>
            </p:sp>
            <p:sp>
              <p:nvSpPr>
                <p:cNvPr id="92" name="Freeform 71">
                  <a:extLst>
                    <a:ext uri="{FF2B5EF4-FFF2-40B4-BE49-F238E27FC236}">
                      <a16:creationId xmlns:a16="http://schemas.microsoft.com/office/drawing/2014/main" id="{8ACA9631-9BE0-E907-AD32-0D82ECF6E80D}"/>
                    </a:ext>
                  </a:extLst>
                </p:cNvPr>
                <p:cNvSpPr>
                  <a:spLocks/>
                </p:cNvSpPr>
                <p:nvPr/>
              </p:nvSpPr>
              <p:spPr bwMode="auto">
                <a:xfrm>
                  <a:off x="2422" y="3385"/>
                  <a:ext cx="26" cy="24"/>
                </a:xfrm>
                <a:custGeom>
                  <a:avLst/>
                  <a:gdLst>
                    <a:gd name="T0" fmla="*/ 0 w 26"/>
                    <a:gd name="T1" fmla="*/ 13 h 24"/>
                    <a:gd name="T2" fmla="*/ 17 w 26"/>
                    <a:gd name="T3" fmla="*/ 24 h 24"/>
                    <a:gd name="T4" fmla="*/ 26 w 26"/>
                    <a:gd name="T5" fmla="*/ 11 h 24"/>
                    <a:gd name="T6" fmla="*/ 8 w 26"/>
                    <a:gd name="T7" fmla="*/ 0 h 24"/>
                    <a:gd name="T8" fmla="*/ 0 w 26"/>
                    <a:gd name="T9" fmla="*/ 13 h 24"/>
                  </a:gdLst>
                  <a:ahLst/>
                  <a:cxnLst>
                    <a:cxn ang="0">
                      <a:pos x="T0" y="T1"/>
                    </a:cxn>
                    <a:cxn ang="0">
                      <a:pos x="T2" y="T3"/>
                    </a:cxn>
                    <a:cxn ang="0">
                      <a:pos x="T4" y="T5"/>
                    </a:cxn>
                    <a:cxn ang="0">
                      <a:pos x="T6" y="T7"/>
                    </a:cxn>
                    <a:cxn ang="0">
                      <a:pos x="T8" y="T9"/>
                    </a:cxn>
                  </a:cxnLst>
                  <a:rect l="0" t="0" r="r" b="b"/>
                  <a:pathLst>
                    <a:path w="26" h="24">
                      <a:moveTo>
                        <a:pt x="0" y="13"/>
                      </a:moveTo>
                      <a:lnTo>
                        <a:pt x="17" y="24"/>
                      </a:lnTo>
                      <a:lnTo>
                        <a:pt x="26" y="11"/>
                      </a:lnTo>
                      <a:lnTo>
                        <a:pt x="8"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93" name="Freeform 72">
                  <a:extLst>
                    <a:ext uri="{FF2B5EF4-FFF2-40B4-BE49-F238E27FC236}">
                      <a16:creationId xmlns:a16="http://schemas.microsoft.com/office/drawing/2014/main" id="{210BDCC1-653A-04E2-1470-2BF9059854DA}"/>
                    </a:ext>
                  </a:extLst>
                </p:cNvPr>
                <p:cNvSpPr>
                  <a:spLocks/>
                </p:cNvSpPr>
                <p:nvPr/>
              </p:nvSpPr>
              <p:spPr bwMode="auto">
                <a:xfrm>
                  <a:off x="2430" y="3370"/>
                  <a:ext cx="26" cy="26"/>
                </a:xfrm>
                <a:custGeom>
                  <a:avLst/>
                  <a:gdLst>
                    <a:gd name="T0" fmla="*/ 0 w 26"/>
                    <a:gd name="T1" fmla="*/ 15 h 26"/>
                    <a:gd name="T2" fmla="*/ 18 w 26"/>
                    <a:gd name="T3" fmla="*/ 26 h 26"/>
                    <a:gd name="T4" fmla="*/ 26 w 26"/>
                    <a:gd name="T5" fmla="*/ 10 h 26"/>
                    <a:gd name="T6" fmla="*/ 9 w 26"/>
                    <a:gd name="T7" fmla="*/ 0 h 26"/>
                    <a:gd name="T8" fmla="*/ 0 w 26"/>
                    <a:gd name="T9" fmla="*/ 15 h 26"/>
                  </a:gdLst>
                  <a:ahLst/>
                  <a:cxnLst>
                    <a:cxn ang="0">
                      <a:pos x="T0" y="T1"/>
                    </a:cxn>
                    <a:cxn ang="0">
                      <a:pos x="T2" y="T3"/>
                    </a:cxn>
                    <a:cxn ang="0">
                      <a:pos x="T4" y="T5"/>
                    </a:cxn>
                    <a:cxn ang="0">
                      <a:pos x="T6" y="T7"/>
                    </a:cxn>
                    <a:cxn ang="0">
                      <a:pos x="T8" y="T9"/>
                    </a:cxn>
                  </a:cxnLst>
                  <a:rect l="0" t="0" r="r" b="b"/>
                  <a:pathLst>
                    <a:path w="26" h="26">
                      <a:moveTo>
                        <a:pt x="0" y="15"/>
                      </a:moveTo>
                      <a:lnTo>
                        <a:pt x="18" y="26"/>
                      </a:lnTo>
                      <a:lnTo>
                        <a:pt x="26" y="10"/>
                      </a:lnTo>
                      <a:lnTo>
                        <a:pt x="9"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94" name="Freeform 73">
                  <a:extLst>
                    <a:ext uri="{FF2B5EF4-FFF2-40B4-BE49-F238E27FC236}">
                      <a16:creationId xmlns:a16="http://schemas.microsoft.com/office/drawing/2014/main" id="{A5E4B558-76A8-DF7C-864F-4ED63FCCCE37}"/>
                    </a:ext>
                  </a:extLst>
                </p:cNvPr>
                <p:cNvSpPr>
                  <a:spLocks/>
                </p:cNvSpPr>
                <p:nvPr/>
              </p:nvSpPr>
              <p:spPr bwMode="auto">
                <a:xfrm>
                  <a:off x="2439" y="3354"/>
                  <a:ext cx="26" cy="26"/>
                </a:xfrm>
                <a:custGeom>
                  <a:avLst/>
                  <a:gdLst>
                    <a:gd name="T0" fmla="*/ 0 w 26"/>
                    <a:gd name="T1" fmla="*/ 16 h 26"/>
                    <a:gd name="T2" fmla="*/ 17 w 26"/>
                    <a:gd name="T3" fmla="*/ 26 h 26"/>
                    <a:gd name="T4" fmla="*/ 26 w 26"/>
                    <a:gd name="T5" fmla="*/ 11 h 26"/>
                    <a:gd name="T6" fmla="*/ 9 w 26"/>
                    <a:gd name="T7" fmla="*/ 0 h 26"/>
                    <a:gd name="T8" fmla="*/ 0 w 26"/>
                    <a:gd name="T9" fmla="*/ 16 h 26"/>
                  </a:gdLst>
                  <a:ahLst/>
                  <a:cxnLst>
                    <a:cxn ang="0">
                      <a:pos x="T0" y="T1"/>
                    </a:cxn>
                    <a:cxn ang="0">
                      <a:pos x="T2" y="T3"/>
                    </a:cxn>
                    <a:cxn ang="0">
                      <a:pos x="T4" y="T5"/>
                    </a:cxn>
                    <a:cxn ang="0">
                      <a:pos x="T6" y="T7"/>
                    </a:cxn>
                    <a:cxn ang="0">
                      <a:pos x="T8" y="T9"/>
                    </a:cxn>
                  </a:cxnLst>
                  <a:rect l="0" t="0" r="r" b="b"/>
                  <a:pathLst>
                    <a:path w="26" h="26">
                      <a:moveTo>
                        <a:pt x="0" y="16"/>
                      </a:moveTo>
                      <a:lnTo>
                        <a:pt x="17" y="26"/>
                      </a:lnTo>
                      <a:lnTo>
                        <a:pt x="26" y="11"/>
                      </a:lnTo>
                      <a:lnTo>
                        <a:pt x="9" y="0"/>
                      </a:lnTo>
                      <a:lnTo>
                        <a:pt x="0" y="16"/>
                      </a:lnTo>
                      <a:close/>
                    </a:path>
                  </a:pathLst>
                </a:custGeom>
                <a:solidFill>
                  <a:srgbClr val="FF0000"/>
                </a:solidFill>
                <a:ln w="38100" cmpd="sng">
                  <a:solidFill>
                    <a:srgbClr val="FF0000"/>
                  </a:solidFill>
                  <a:round/>
                  <a:headEnd/>
                  <a:tailEnd/>
                </a:ln>
              </p:spPr>
              <p:txBody>
                <a:bodyPr/>
                <a:lstStyle/>
                <a:p>
                  <a:endParaRPr lang="en-GB"/>
                </a:p>
              </p:txBody>
            </p:sp>
            <p:sp>
              <p:nvSpPr>
                <p:cNvPr id="95" name="Freeform 74">
                  <a:extLst>
                    <a:ext uri="{FF2B5EF4-FFF2-40B4-BE49-F238E27FC236}">
                      <a16:creationId xmlns:a16="http://schemas.microsoft.com/office/drawing/2014/main" id="{80D4444A-0FAA-C11F-FF11-77779E2B970A}"/>
                    </a:ext>
                  </a:extLst>
                </p:cNvPr>
                <p:cNvSpPr>
                  <a:spLocks/>
                </p:cNvSpPr>
                <p:nvPr/>
              </p:nvSpPr>
              <p:spPr bwMode="auto">
                <a:xfrm>
                  <a:off x="2448" y="3341"/>
                  <a:ext cx="26" cy="24"/>
                </a:xfrm>
                <a:custGeom>
                  <a:avLst/>
                  <a:gdLst>
                    <a:gd name="T0" fmla="*/ 0 w 26"/>
                    <a:gd name="T1" fmla="*/ 13 h 24"/>
                    <a:gd name="T2" fmla="*/ 17 w 26"/>
                    <a:gd name="T3" fmla="*/ 24 h 24"/>
                    <a:gd name="T4" fmla="*/ 26 w 26"/>
                    <a:gd name="T5" fmla="*/ 11 h 24"/>
                    <a:gd name="T6" fmla="*/ 8 w 26"/>
                    <a:gd name="T7" fmla="*/ 0 h 24"/>
                    <a:gd name="T8" fmla="*/ 0 w 26"/>
                    <a:gd name="T9" fmla="*/ 13 h 24"/>
                  </a:gdLst>
                  <a:ahLst/>
                  <a:cxnLst>
                    <a:cxn ang="0">
                      <a:pos x="T0" y="T1"/>
                    </a:cxn>
                    <a:cxn ang="0">
                      <a:pos x="T2" y="T3"/>
                    </a:cxn>
                    <a:cxn ang="0">
                      <a:pos x="T4" y="T5"/>
                    </a:cxn>
                    <a:cxn ang="0">
                      <a:pos x="T6" y="T7"/>
                    </a:cxn>
                    <a:cxn ang="0">
                      <a:pos x="T8" y="T9"/>
                    </a:cxn>
                  </a:cxnLst>
                  <a:rect l="0" t="0" r="r" b="b"/>
                  <a:pathLst>
                    <a:path w="26" h="24">
                      <a:moveTo>
                        <a:pt x="0" y="13"/>
                      </a:moveTo>
                      <a:lnTo>
                        <a:pt x="17" y="24"/>
                      </a:lnTo>
                      <a:lnTo>
                        <a:pt x="26" y="11"/>
                      </a:lnTo>
                      <a:lnTo>
                        <a:pt x="8"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96" name="Freeform 75">
                  <a:extLst>
                    <a:ext uri="{FF2B5EF4-FFF2-40B4-BE49-F238E27FC236}">
                      <a16:creationId xmlns:a16="http://schemas.microsoft.com/office/drawing/2014/main" id="{29B55ECA-F61F-CB28-F103-7DD896C17AFD}"/>
                    </a:ext>
                  </a:extLst>
                </p:cNvPr>
                <p:cNvSpPr>
                  <a:spLocks/>
                </p:cNvSpPr>
                <p:nvPr/>
              </p:nvSpPr>
              <p:spPr bwMode="auto">
                <a:xfrm>
                  <a:off x="2456" y="3328"/>
                  <a:ext cx="27" cy="24"/>
                </a:xfrm>
                <a:custGeom>
                  <a:avLst/>
                  <a:gdLst>
                    <a:gd name="T0" fmla="*/ 0 w 27"/>
                    <a:gd name="T1" fmla="*/ 13 h 24"/>
                    <a:gd name="T2" fmla="*/ 18 w 27"/>
                    <a:gd name="T3" fmla="*/ 24 h 24"/>
                    <a:gd name="T4" fmla="*/ 27 w 27"/>
                    <a:gd name="T5" fmla="*/ 11 h 24"/>
                    <a:gd name="T6" fmla="*/ 9 w 27"/>
                    <a:gd name="T7" fmla="*/ 0 h 24"/>
                    <a:gd name="T8" fmla="*/ 0 w 27"/>
                    <a:gd name="T9" fmla="*/ 13 h 24"/>
                  </a:gdLst>
                  <a:ahLst/>
                  <a:cxnLst>
                    <a:cxn ang="0">
                      <a:pos x="T0" y="T1"/>
                    </a:cxn>
                    <a:cxn ang="0">
                      <a:pos x="T2" y="T3"/>
                    </a:cxn>
                    <a:cxn ang="0">
                      <a:pos x="T4" y="T5"/>
                    </a:cxn>
                    <a:cxn ang="0">
                      <a:pos x="T6" y="T7"/>
                    </a:cxn>
                    <a:cxn ang="0">
                      <a:pos x="T8" y="T9"/>
                    </a:cxn>
                  </a:cxnLst>
                  <a:rect l="0" t="0" r="r" b="b"/>
                  <a:pathLst>
                    <a:path w="27" h="24">
                      <a:moveTo>
                        <a:pt x="0" y="13"/>
                      </a:moveTo>
                      <a:lnTo>
                        <a:pt x="18" y="24"/>
                      </a:lnTo>
                      <a:lnTo>
                        <a:pt x="27" y="11"/>
                      </a:lnTo>
                      <a:lnTo>
                        <a:pt x="9"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97" name="Freeform 76">
                  <a:extLst>
                    <a:ext uri="{FF2B5EF4-FFF2-40B4-BE49-F238E27FC236}">
                      <a16:creationId xmlns:a16="http://schemas.microsoft.com/office/drawing/2014/main" id="{1F603812-9002-3867-CCB8-8D324EEEC185}"/>
                    </a:ext>
                  </a:extLst>
                </p:cNvPr>
                <p:cNvSpPr>
                  <a:spLocks/>
                </p:cNvSpPr>
                <p:nvPr/>
              </p:nvSpPr>
              <p:spPr bwMode="auto">
                <a:xfrm>
                  <a:off x="2465" y="3315"/>
                  <a:ext cx="26" cy="24"/>
                </a:xfrm>
                <a:custGeom>
                  <a:avLst/>
                  <a:gdLst>
                    <a:gd name="T0" fmla="*/ 0 w 26"/>
                    <a:gd name="T1" fmla="*/ 13 h 24"/>
                    <a:gd name="T2" fmla="*/ 18 w 26"/>
                    <a:gd name="T3" fmla="*/ 24 h 24"/>
                    <a:gd name="T4" fmla="*/ 26 w 26"/>
                    <a:gd name="T5" fmla="*/ 11 h 24"/>
                    <a:gd name="T6" fmla="*/ 9 w 26"/>
                    <a:gd name="T7" fmla="*/ 0 h 24"/>
                    <a:gd name="T8" fmla="*/ 0 w 26"/>
                    <a:gd name="T9" fmla="*/ 13 h 24"/>
                  </a:gdLst>
                  <a:ahLst/>
                  <a:cxnLst>
                    <a:cxn ang="0">
                      <a:pos x="T0" y="T1"/>
                    </a:cxn>
                    <a:cxn ang="0">
                      <a:pos x="T2" y="T3"/>
                    </a:cxn>
                    <a:cxn ang="0">
                      <a:pos x="T4" y="T5"/>
                    </a:cxn>
                    <a:cxn ang="0">
                      <a:pos x="T6" y="T7"/>
                    </a:cxn>
                    <a:cxn ang="0">
                      <a:pos x="T8" y="T9"/>
                    </a:cxn>
                  </a:cxnLst>
                  <a:rect l="0" t="0" r="r" b="b"/>
                  <a:pathLst>
                    <a:path w="26" h="24">
                      <a:moveTo>
                        <a:pt x="0" y="13"/>
                      </a:moveTo>
                      <a:lnTo>
                        <a:pt x="18" y="24"/>
                      </a:lnTo>
                      <a:lnTo>
                        <a:pt x="26" y="11"/>
                      </a:lnTo>
                      <a:lnTo>
                        <a:pt x="9"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98" name="Freeform 77">
                  <a:extLst>
                    <a:ext uri="{FF2B5EF4-FFF2-40B4-BE49-F238E27FC236}">
                      <a16:creationId xmlns:a16="http://schemas.microsoft.com/office/drawing/2014/main" id="{4AB4CBBC-5C6B-FC4F-F195-D9FC2FC85237}"/>
                    </a:ext>
                  </a:extLst>
                </p:cNvPr>
                <p:cNvSpPr>
                  <a:spLocks/>
                </p:cNvSpPr>
                <p:nvPr/>
              </p:nvSpPr>
              <p:spPr bwMode="auto">
                <a:xfrm>
                  <a:off x="2474" y="3302"/>
                  <a:ext cx="26" cy="24"/>
                </a:xfrm>
                <a:custGeom>
                  <a:avLst/>
                  <a:gdLst>
                    <a:gd name="T0" fmla="*/ 0 w 26"/>
                    <a:gd name="T1" fmla="*/ 13 h 24"/>
                    <a:gd name="T2" fmla="*/ 17 w 26"/>
                    <a:gd name="T3" fmla="*/ 24 h 24"/>
                    <a:gd name="T4" fmla="*/ 26 w 26"/>
                    <a:gd name="T5" fmla="*/ 11 h 24"/>
                    <a:gd name="T6" fmla="*/ 9 w 26"/>
                    <a:gd name="T7" fmla="*/ 0 h 24"/>
                    <a:gd name="T8" fmla="*/ 0 w 26"/>
                    <a:gd name="T9" fmla="*/ 13 h 24"/>
                  </a:gdLst>
                  <a:ahLst/>
                  <a:cxnLst>
                    <a:cxn ang="0">
                      <a:pos x="T0" y="T1"/>
                    </a:cxn>
                    <a:cxn ang="0">
                      <a:pos x="T2" y="T3"/>
                    </a:cxn>
                    <a:cxn ang="0">
                      <a:pos x="T4" y="T5"/>
                    </a:cxn>
                    <a:cxn ang="0">
                      <a:pos x="T6" y="T7"/>
                    </a:cxn>
                    <a:cxn ang="0">
                      <a:pos x="T8" y="T9"/>
                    </a:cxn>
                  </a:cxnLst>
                  <a:rect l="0" t="0" r="r" b="b"/>
                  <a:pathLst>
                    <a:path w="26" h="24">
                      <a:moveTo>
                        <a:pt x="0" y="13"/>
                      </a:moveTo>
                      <a:lnTo>
                        <a:pt x="17" y="24"/>
                      </a:lnTo>
                      <a:lnTo>
                        <a:pt x="26" y="11"/>
                      </a:lnTo>
                      <a:lnTo>
                        <a:pt x="9"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99" name="Freeform 78">
                  <a:extLst>
                    <a:ext uri="{FF2B5EF4-FFF2-40B4-BE49-F238E27FC236}">
                      <a16:creationId xmlns:a16="http://schemas.microsoft.com/office/drawing/2014/main" id="{C9DE4CB7-FA51-7E0F-764A-DDA650FEF306}"/>
                    </a:ext>
                  </a:extLst>
                </p:cNvPr>
                <p:cNvSpPr>
                  <a:spLocks/>
                </p:cNvSpPr>
                <p:nvPr/>
              </p:nvSpPr>
              <p:spPr bwMode="auto">
                <a:xfrm>
                  <a:off x="2485" y="3289"/>
                  <a:ext cx="26" cy="26"/>
                </a:xfrm>
                <a:custGeom>
                  <a:avLst/>
                  <a:gdLst>
                    <a:gd name="T0" fmla="*/ 0 w 26"/>
                    <a:gd name="T1" fmla="*/ 11 h 26"/>
                    <a:gd name="T2" fmla="*/ 15 w 26"/>
                    <a:gd name="T3" fmla="*/ 26 h 26"/>
                    <a:gd name="T4" fmla="*/ 26 w 26"/>
                    <a:gd name="T5" fmla="*/ 15 h 26"/>
                    <a:gd name="T6" fmla="*/ 11 w 26"/>
                    <a:gd name="T7" fmla="*/ 0 h 26"/>
                    <a:gd name="T8" fmla="*/ 0 w 26"/>
                    <a:gd name="T9" fmla="*/ 11 h 26"/>
                  </a:gdLst>
                  <a:ahLst/>
                  <a:cxnLst>
                    <a:cxn ang="0">
                      <a:pos x="T0" y="T1"/>
                    </a:cxn>
                    <a:cxn ang="0">
                      <a:pos x="T2" y="T3"/>
                    </a:cxn>
                    <a:cxn ang="0">
                      <a:pos x="T4" y="T5"/>
                    </a:cxn>
                    <a:cxn ang="0">
                      <a:pos x="T6" y="T7"/>
                    </a:cxn>
                    <a:cxn ang="0">
                      <a:pos x="T8" y="T9"/>
                    </a:cxn>
                  </a:cxnLst>
                  <a:rect l="0" t="0" r="r" b="b"/>
                  <a:pathLst>
                    <a:path w="26" h="26">
                      <a:moveTo>
                        <a:pt x="0" y="11"/>
                      </a:moveTo>
                      <a:lnTo>
                        <a:pt x="15" y="26"/>
                      </a:lnTo>
                      <a:lnTo>
                        <a:pt x="26" y="15"/>
                      </a:lnTo>
                      <a:lnTo>
                        <a:pt x="11"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100" name="Freeform 79">
                  <a:extLst>
                    <a:ext uri="{FF2B5EF4-FFF2-40B4-BE49-F238E27FC236}">
                      <a16:creationId xmlns:a16="http://schemas.microsoft.com/office/drawing/2014/main" id="{590D5541-2DA8-8675-AC50-DDD0E33C9432}"/>
                    </a:ext>
                  </a:extLst>
                </p:cNvPr>
                <p:cNvSpPr>
                  <a:spLocks/>
                </p:cNvSpPr>
                <p:nvPr/>
              </p:nvSpPr>
              <p:spPr bwMode="auto">
                <a:xfrm>
                  <a:off x="2496" y="3278"/>
                  <a:ext cx="24" cy="24"/>
                </a:xfrm>
                <a:custGeom>
                  <a:avLst/>
                  <a:gdLst>
                    <a:gd name="T0" fmla="*/ 0 w 24"/>
                    <a:gd name="T1" fmla="*/ 11 h 24"/>
                    <a:gd name="T2" fmla="*/ 15 w 24"/>
                    <a:gd name="T3" fmla="*/ 24 h 24"/>
                    <a:gd name="T4" fmla="*/ 24 w 24"/>
                    <a:gd name="T5" fmla="*/ 13 h 24"/>
                    <a:gd name="T6" fmla="*/ 8 w 24"/>
                    <a:gd name="T7" fmla="*/ 0 h 24"/>
                    <a:gd name="T8" fmla="*/ 0 w 24"/>
                    <a:gd name="T9" fmla="*/ 11 h 24"/>
                  </a:gdLst>
                  <a:ahLst/>
                  <a:cxnLst>
                    <a:cxn ang="0">
                      <a:pos x="T0" y="T1"/>
                    </a:cxn>
                    <a:cxn ang="0">
                      <a:pos x="T2" y="T3"/>
                    </a:cxn>
                    <a:cxn ang="0">
                      <a:pos x="T4" y="T5"/>
                    </a:cxn>
                    <a:cxn ang="0">
                      <a:pos x="T6" y="T7"/>
                    </a:cxn>
                    <a:cxn ang="0">
                      <a:pos x="T8" y="T9"/>
                    </a:cxn>
                  </a:cxnLst>
                  <a:rect l="0" t="0" r="r" b="b"/>
                  <a:pathLst>
                    <a:path w="24" h="24">
                      <a:moveTo>
                        <a:pt x="0" y="11"/>
                      </a:moveTo>
                      <a:lnTo>
                        <a:pt x="15" y="24"/>
                      </a:lnTo>
                      <a:lnTo>
                        <a:pt x="24" y="13"/>
                      </a:lnTo>
                      <a:lnTo>
                        <a:pt x="8"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101" name="Freeform 80">
                  <a:extLst>
                    <a:ext uri="{FF2B5EF4-FFF2-40B4-BE49-F238E27FC236}">
                      <a16:creationId xmlns:a16="http://schemas.microsoft.com/office/drawing/2014/main" id="{47A793C7-C9AB-99CE-ACB8-C23CC6EF0B11}"/>
                    </a:ext>
                  </a:extLst>
                </p:cNvPr>
                <p:cNvSpPr>
                  <a:spLocks/>
                </p:cNvSpPr>
                <p:nvPr/>
              </p:nvSpPr>
              <p:spPr bwMode="auto">
                <a:xfrm>
                  <a:off x="2502" y="3267"/>
                  <a:ext cx="26" cy="24"/>
                </a:xfrm>
                <a:custGeom>
                  <a:avLst/>
                  <a:gdLst>
                    <a:gd name="T0" fmla="*/ 0 w 26"/>
                    <a:gd name="T1" fmla="*/ 13 h 24"/>
                    <a:gd name="T2" fmla="*/ 18 w 26"/>
                    <a:gd name="T3" fmla="*/ 24 h 24"/>
                    <a:gd name="T4" fmla="*/ 26 w 26"/>
                    <a:gd name="T5" fmla="*/ 11 h 24"/>
                    <a:gd name="T6" fmla="*/ 9 w 26"/>
                    <a:gd name="T7" fmla="*/ 0 h 24"/>
                    <a:gd name="T8" fmla="*/ 0 w 26"/>
                    <a:gd name="T9" fmla="*/ 13 h 24"/>
                  </a:gdLst>
                  <a:ahLst/>
                  <a:cxnLst>
                    <a:cxn ang="0">
                      <a:pos x="T0" y="T1"/>
                    </a:cxn>
                    <a:cxn ang="0">
                      <a:pos x="T2" y="T3"/>
                    </a:cxn>
                    <a:cxn ang="0">
                      <a:pos x="T4" y="T5"/>
                    </a:cxn>
                    <a:cxn ang="0">
                      <a:pos x="T6" y="T7"/>
                    </a:cxn>
                    <a:cxn ang="0">
                      <a:pos x="T8" y="T9"/>
                    </a:cxn>
                  </a:cxnLst>
                  <a:rect l="0" t="0" r="r" b="b"/>
                  <a:pathLst>
                    <a:path w="26" h="24">
                      <a:moveTo>
                        <a:pt x="0" y="13"/>
                      </a:moveTo>
                      <a:lnTo>
                        <a:pt x="18" y="24"/>
                      </a:lnTo>
                      <a:lnTo>
                        <a:pt x="26" y="11"/>
                      </a:lnTo>
                      <a:lnTo>
                        <a:pt x="9"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102" name="Freeform 81">
                  <a:extLst>
                    <a:ext uri="{FF2B5EF4-FFF2-40B4-BE49-F238E27FC236}">
                      <a16:creationId xmlns:a16="http://schemas.microsoft.com/office/drawing/2014/main" id="{B74011A6-8A45-8CF5-331F-7367301A87D3}"/>
                    </a:ext>
                  </a:extLst>
                </p:cNvPr>
                <p:cNvSpPr>
                  <a:spLocks/>
                </p:cNvSpPr>
                <p:nvPr/>
              </p:nvSpPr>
              <p:spPr bwMode="auto">
                <a:xfrm>
                  <a:off x="2513" y="3254"/>
                  <a:ext cx="24" cy="24"/>
                </a:xfrm>
                <a:custGeom>
                  <a:avLst/>
                  <a:gdLst>
                    <a:gd name="T0" fmla="*/ 0 w 24"/>
                    <a:gd name="T1" fmla="*/ 11 h 24"/>
                    <a:gd name="T2" fmla="*/ 15 w 24"/>
                    <a:gd name="T3" fmla="*/ 24 h 24"/>
                    <a:gd name="T4" fmla="*/ 24 w 24"/>
                    <a:gd name="T5" fmla="*/ 13 h 24"/>
                    <a:gd name="T6" fmla="*/ 9 w 24"/>
                    <a:gd name="T7" fmla="*/ 0 h 24"/>
                    <a:gd name="T8" fmla="*/ 0 w 24"/>
                    <a:gd name="T9" fmla="*/ 11 h 24"/>
                  </a:gdLst>
                  <a:ahLst/>
                  <a:cxnLst>
                    <a:cxn ang="0">
                      <a:pos x="T0" y="T1"/>
                    </a:cxn>
                    <a:cxn ang="0">
                      <a:pos x="T2" y="T3"/>
                    </a:cxn>
                    <a:cxn ang="0">
                      <a:pos x="T4" y="T5"/>
                    </a:cxn>
                    <a:cxn ang="0">
                      <a:pos x="T6" y="T7"/>
                    </a:cxn>
                    <a:cxn ang="0">
                      <a:pos x="T8" y="T9"/>
                    </a:cxn>
                  </a:cxnLst>
                  <a:rect l="0" t="0" r="r" b="b"/>
                  <a:pathLst>
                    <a:path w="24" h="24">
                      <a:moveTo>
                        <a:pt x="0" y="11"/>
                      </a:moveTo>
                      <a:lnTo>
                        <a:pt x="15" y="24"/>
                      </a:lnTo>
                      <a:lnTo>
                        <a:pt x="24" y="13"/>
                      </a:lnTo>
                      <a:lnTo>
                        <a:pt x="9"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103" name="Freeform 82">
                  <a:extLst>
                    <a:ext uri="{FF2B5EF4-FFF2-40B4-BE49-F238E27FC236}">
                      <a16:creationId xmlns:a16="http://schemas.microsoft.com/office/drawing/2014/main" id="{68EF8A79-8750-2DCA-B450-17757179FEA7}"/>
                    </a:ext>
                  </a:extLst>
                </p:cNvPr>
                <p:cNvSpPr>
                  <a:spLocks/>
                </p:cNvSpPr>
                <p:nvPr/>
              </p:nvSpPr>
              <p:spPr bwMode="auto">
                <a:xfrm>
                  <a:off x="2522" y="3243"/>
                  <a:ext cx="24" cy="24"/>
                </a:xfrm>
                <a:custGeom>
                  <a:avLst/>
                  <a:gdLst>
                    <a:gd name="T0" fmla="*/ 0 w 24"/>
                    <a:gd name="T1" fmla="*/ 11 h 24"/>
                    <a:gd name="T2" fmla="*/ 15 w 24"/>
                    <a:gd name="T3" fmla="*/ 24 h 24"/>
                    <a:gd name="T4" fmla="*/ 24 w 24"/>
                    <a:gd name="T5" fmla="*/ 13 h 24"/>
                    <a:gd name="T6" fmla="*/ 9 w 24"/>
                    <a:gd name="T7" fmla="*/ 0 h 24"/>
                    <a:gd name="T8" fmla="*/ 0 w 24"/>
                    <a:gd name="T9" fmla="*/ 11 h 24"/>
                  </a:gdLst>
                  <a:ahLst/>
                  <a:cxnLst>
                    <a:cxn ang="0">
                      <a:pos x="T0" y="T1"/>
                    </a:cxn>
                    <a:cxn ang="0">
                      <a:pos x="T2" y="T3"/>
                    </a:cxn>
                    <a:cxn ang="0">
                      <a:pos x="T4" y="T5"/>
                    </a:cxn>
                    <a:cxn ang="0">
                      <a:pos x="T6" y="T7"/>
                    </a:cxn>
                    <a:cxn ang="0">
                      <a:pos x="T8" y="T9"/>
                    </a:cxn>
                  </a:cxnLst>
                  <a:rect l="0" t="0" r="r" b="b"/>
                  <a:pathLst>
                    <a:path w="24" h="24">
                      <a:moveTo>
                        <a:pt x="0" y="11"/>
                      </a:moveTo>
                      <a:lnTo>
                        <a:pt x="15" y="24"/>
                      </a:lnTo>
                      <a:lnTo>
                        <a:pt x="24" y="13"/>
                      </a:lnTo>
                      <a:lnTo>
                        <a:pt x="9"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104" name="Freeform 83">
                  <a:extLst>
                    <a:ext uri="{FF2B5EF4-FFF2-40B4-BE49-F238E27FC236}">
                      <a16:creationId xmlns:a16="http://schemas.microsoft.com/office/drawing/2014/main" id="{4B8094B8-2656-5338-D543-7D40EB889346}"/>
                    </a:ext>
                  </a:extLst>
                </p:cNvPr>
                <p:cNvSpPr>
                  <a:spLocks/>
                </p:cNvSpPr>
                <p:nvPr/>
              </p:nvSpPr>
              <p:spPr bwMode="auto">
                <a:xfrm>
                  <a:off x="2531" y="3234"/>
                  <a:ext cx="21" cy="24"/>
                </a:xfrm>
                <a:custGeom>
                  <a:avLst/>
                  <a:gdLst>
                    <a:gd name="T0" fmla="*/ 0 w 21"/>
                    <a:gd name="T1" fmla="*/ 7 h 24"/>
                    <a:gd name="T2" fmla="*/ 13 w 21"/>
                    <a:gd name="T3" fmla="*/ 24 h 24"/>
                    <a:gd name="T4" fmla="*/ 21 w 21"/>
                    <a:gd name="T5" fmla="*/ 18 h 24"/>
                    <a:gd name="T6" fmla="*/ 8 w 21"/>
                    <a:gd name="T7" fmla="*/ 0 h 24"/>
                    <a:gd name="T8" fmla="*/ 0 w 21"/>
                    <a:gd name="T9" fmla="*/ 7 h 24"/>
                  </a:gdLst>
                  <a:ahLst/>
                  <a:cxnLst>
                    <a:cxn ang="0">
                      <a:pos x="T0" y="T1"/>
                    </a:cxn>
                    <a:cxn ang="0">
                      <a:pos x="T2" y="T3"/>
                    </a:cxn>
                    <a:cxn ang="0">
                      <a:pos x="T4" y="T5"/>
                    </a:cxn>
                    <a:cxn ang="0">
                      <a:pos x="T6" y="T7"/>
                    </a:cxn>
                    <a:cxn ang="0">
                      <a:pos x="T8" y="T9"/>
                    </a:cxn>
                  </a:cxnLst>
                  <a:rect l="0" t="0" r="r" b="b"/>
                  <a:pathLst>
                    <a:path w="21" h="24">
                      <a:moveTo>
                        <a:pt x="0" y="7"/>
                      </a:moveTo>
                      <a:lnTo>
                        <a:pt x="13" y="24"/>
                      </a:lnTo>
                      <a:lnTo>
                        <a:pt x="21" y="18"/>
                      </a:lnTo>
                      <a:lnTo>
                        <a:pt x="8" y="0"/>
                      </a:lnTo>
                      <a:lnTo>
                        <a:pt x="0" y="7"/>
                      </a:lnTo>
                      <a:close/>
                    </a:path>
                  </a:pathLst>
                </a:custGeom>
                <a:solidFill>
                  <a:srgbClr val="FF0000"/>
                </a:solidFill>
                <a:ln w="38100" cmpd="sng">
                  <a:solidFill>
                    <a:srgbClr val="FF0000"/>
                  </a:solidFill>
                  <a:round/>
                  <a:headEnd/>
                  <a:tailEnd/>
                </a:ln>
              </p:spPr>
              <p:txBody>
                <a:bodyPr/>
                <a:lstStyle/>
                <a:p>
                  <a:endParaRPr lang="en-GB"/>
                </a:p>
              </p:txBody>
            </p:sp>
            <p:sp>
              <p:nvSpPr>
                <p:cNvPr id="105" name="Freeform 84">
                  <a:extLst>
                    <a:ext uri="{FF2B5EF4-FFF2-40B4-BE49-F238E27FC236}">
                      <a16:creationId xmlns:a16="http://schemas.microsoft.com/office/drawing/2014/main" id="{5805B56C-4A87-981B-9C25-2125EB67B761}"/>
                    </a:ext>
                  </a:extLst>
                </p:cNvPr>
                <p:cNvSpPr>
                  <a:spLocks/>
                </p:cNvSpPr>
                <p:nvPr/>
              </p:nvSpPr>
              <p:spPr bwMode="auto">
                <a:xfrm>
                  <a:off x="2539" y="3226"/>
                  <a:ext cx="24" cy="24"/>
                </a:xfrm>
                <a:custGeom>
                  <a:avLst/>
                  <a:gdLst>
                    <a:gd name="T0" fmla="*/ 0 w 24"/>
                    <a:gd name="T1" fmla="*/ 10 h 24"/>
                    <a:gd name="T2" fmla="*/ 16 w 24"/>
                    <a:gd name="T3" fmla="*/ 24 h 24"/>
                    <a:gd name="T4" fmla="*/ 24 w 24"/>
                    <a:gd name="T5" fmla="*/ 13 h 24"/>
                    <a:gd name="T6" fmla="*/ 9 w 24"/>
                    <a:gd name="T7" fmla="*/ 0 h 24"/>
                    <a:gd name="T8" fmla="*/ 0 w 24"/>
                    <a:gd name="T9" fmla="*/ 10 h 24"/>
                  </a:gdLst>
                  <a:ahLst/>
                  <a:cxnLst>
                    <a:cxn ang="0">
                      <a:pos x="T0" y="T1"/>
                    </a:cxn>
                    <a:cxn ang="0">
                      <a:pos x="T2" y="T3"/>
                    </a:cxn>
                    <a:cxn ang="0">
                      <a:pos x="T4" y="T5"/>
                    </a:cxn>
                    <a:cxn ang="0">
                      <a:pos x="T6" y="T7"/>
                    </a:cxn>
                    <a:cxn ang="0">
                      <a:pos x="T8" y="T9"/>
                    </a:cxn>
                  </a:cxnLst>
                  <a:rect l="0" t="0" r="r" b="b"/>
                  <a:pathLst>
                    <a:path w="24" h="24">
                      <a:moveTo>
                        <a:pt x="0" y="10"/>
                      </a:moveTo>
                      <a:lnTo>
                        <a:pt x="16" y="24"/>
                      </a:lnTo>
                      <a:lnTo>
                        <a:pt x="24" y="13"/>
                      </a:lnTo>
                      <a:lnTo>
                        <a:pt x="9" y="0"/>
                      </a:lnTo>
                      <a:lnTo>
                        <a:pt x="0" y="10"/>
                      </a:lnTo>
                      <a:close/>
                    </a:path>
                  </a:pathLst>
                </a:custGeom>
                <a:solidFill>
                  <a:srgbClr val="FF0000"/>
                </a:solidFill>
                <a:ln w="38100" cmpd="sng">
                  <a:solidFill>
                    <a:srgbClr val="FF0000"/>
                  </a:solidFill>
                  <a:round/>
                  <a:headEnd/>
                  <a:tailEnd/>
                </a:ln>
              </p:spPr>
              <p:txBody>
                <a:bodyPr/>
                <a:lstStyle/>
                <a:p>
                  <a:endParaRPr lang="en-GB"/>
                </a:p>
              </p:txBody>
            </p:sp>
            <p:sp>
              <p:nvSpPr>
                <p:cNvPr id="106" name="Freeform 85">
                  <a:extLst>
                    <a:ext uri="{FF2B5EF4-FFF2-40B4-BE49-F238E27FC236}">
                      <a16:creationId xmlns:a16="http://schemas.microsoft.com/office/drawing/2014/main" id="{CE6B3DFD-64C5-162D-275D-DF865E266FE6}"/>
                    </a:ext>
                  </a:extLst>
                </p:cNvPr>
                <p:cNvSpPr>
                  <a:spLocks/>
                </p:cNvSpPr>
                <p:nvPr/>
              </p:nvSpPr>
              <p:spPr bwMode="auto">
                <a:xfrm>
                  <a:off x="2548" y="3217"/>
                  <a:ext cx="24" cy="24"/>
                </a:xfrm>
                <a:custGeom>
                  <a:avLst/>
                  <a:gdLst>
                    <a:gd name="T0" fmla="*/ 0 w 24"/>
                    <a:gd name="T1" fmla="*/ 9 h 24"/>
                    <a:gd name="T2" fmla="*/ 13 w 24"/>
                    <a:gd name="T3" fmla="*/ 24 h 24"/>
                    <a:gd name="T4" fmla="*/ 24 w 24"/>
                    <a:gd name="T5" fmla="*/ 15 h 24"/>
                    <a:gd name="T6" fmla="*/ 11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3" y="24"/>
                      </a:lnTo>
                      <a:lnTo>
                        <a:pt x="24" y="15"/>
                      </a:lnTo>
                      <a:lnTo>
                        <a:pt x="11"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107" name="Freeform 86">
                  <a:extLst>
                    <a:ext uri="{FF2B5EF4-FFF2-40B4-BE49-F238E27FC236}">
                      <a16:creationId xmlns:a16="http://schemas.microsoft.com/office/drawing/2014/main" id="{0B4C970B-DEF6-ABBF-BF70-E3DB4356EF75}"/>
                    </a:ext>
                  </a:extLst>
                </p:cNvPr>
                <p:cNvSpPr>
                  <a:spLocks/>
                </p:cNvSpPr>
                <p:nvPr/>
              </p:nvSpPr>
              <p:spPr bwMode="auto">
                <a:xfrm>
                  <a:off x="2559" y="3208"/>
                  <a:ext cx="24" cy="24"/>
                </a:xfrm>
                <a:custGeom>
                  <a:avLst/>
                  <a:gdLst>
                    <a:gd name="T0" fmla="*/ 0 w 24"/>
                    <a:gd name="T1" fmla="*/ 9 h 24"/>
                    <a:gd name="T2" fmla="*/ 15 w 24"/>
                    <a:gd name="T3" fmla="*/ 24 h 24"/>
                    <a:gd name="T4" fmla="*/ 24 w 24"/>
                    <a:gd name="T5" fmla="*/ 15 h 24"/>
                    <a:gd name="T6" fmla="*/ 9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5" y="24"/>
                      </a:lnTo>
                      <a:lnTo>
                        <a:pt x="24" y="15"/>
                      </a:lnTo>
                      <a:lnTo>
                        <a:pt x="9"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108" name="Freeform 87">
                  <a:extLst>
                    <a:ext uri="{FF2B5EF4-FFF2-40B4-BE49-F238E27FC236}">
                      <a16:creationId xmlns:a16="http://schemas.microsoft.com/office/drawing/2014/main" id="{A38D07A0-BAEA-33CC-F698-6C229571EE4B}"/>
                    </a:ext>
                  </a:extLst>
                </p:cNvPr>
                <p:cNvSpPr>
                  <a:spLocks/>
                </p:cNvSpPr>
                <p:nvPr/>
              </p:nvSpPr>
              <p:spPr bwMode="auto">
                <a:xfrm>
                  <a:off x="2568" y="3199"/>
                  <a:ext cx="22" cy="24"/>
                </a:xfrm>
                <a:custGeom>
                  <a:avLst/>
                  <a:gdLst>
                    <a:gd name="T0" fmla="*/ 0 w 22"/>
                    <a:gd name="T1" fmla="*/ 7 h 24"/>
                    <a:gd name="T2" fmla="*/ 13 w 22"/>
                    <a:gd name="T3" fmla="*/ 24 h 24"/>
                    <a:gd name="T4" fmla="*/ 22 w 22"/>
                    <a:gd name="T5" fmla="*/ 18 h 24"/>
                    <a:gd name="T6" fmla="*/ 8 w 22"/>
                    <a:gd name="T7" fmla="*/ 0 h 24"/>
                    <a:gd name="T8" fmla="*/ 0 w 22"/>
                    <a:gd name="T9" fmla="*/ 7 h 24"/>
                  </a:gdLst>
                  <a:ahLst/>
                  <a:cxnLst>
                    <a:cxn ang="0">
                      <a:pos x="T0" y="T1"/>
                    </a:cxn>
                    <a:cxn ang="0">
                      <a:pos x="T2" y="T3"/>
                    </a:cxn>
                    <a:cxn ang="0">
                      <a:pos x="T4" y="T5"/>
                    </a:cxn>
                    <a:cxn ang="0">
                      <a:pos x="T6" y="T7"/>
                    </a:cxn>
                    <a:cxn ang="0">
                      <a:pos x="T8" y="T9"/>
                    </a:cxn>
                  </a:cxnLst>
                  <a:rect l="0" t="0" r="r" b="b"/>
                  <a:pathLst>
                    <a:path w="22" h="24">
                      <a:moveTo>
                        <a:pt x="0" y="7"/>
                      </a:moveTo>
                      <a:lnTo>
                        <a:pt x="13" y="24"/>
                      </a:lnTo>
                      <a:lnTo>
                        <a:pt x="22" y="18"/>
                      </a:lnTo>
                      <a:lnTo>
                        <a:pt x="8" y="0"/>
                      </a:lnTo>
                      <a:lnTo>
                        <a:pt x="0" y="7"/>
                      </a:lnTo>
                      <a:close/>
                    </a:path>
                  </a:pathLst>
                </a:custGeom>
                <a:solidFill>
                  <a:srgbClr val="FF0000"/>
                </a:solidFill>
                <a:ln w="38100" cmpd="sng">
                  <a:solidFill>
                    <a:srgbClr val="FF0000"/>
                  </a:solidFill>
                  <a:round/>
                  <a:headEnd/>
                  <a:tailEnd/>
                </a:ln>
              </p:spPr>
              <p:txBody>
                <a:bodyPr/>
                <a:lstStyle/>
                <a:p>
                  <a:endParaRPr lang="en-GB"/>
                </a:p>
              </p:txBody>
            </p:sp>
            <p:sp>
              <p:nvSpPr>
                <p:cNvPr id="109" name="Freeform 88">
                  <a:extLst>
                    <a:ext uri="{FF2B5EF4-FFF2-40B4-BE49-F238E27FC236}">
                      <a16:creationId xmlns:a16="http://schemas.microsoft.com/office/drawing/2014/main" id="{6E3A22A9-02ED-8B1F-D7A2-E86DDE012B19}"/>
                    </a:ext>
                  </a:extLst>
                </p:cNvPr>
                <p:cNvSpPr>
                  <a:spLocks/>
                </p:cNvSpPr>
                <p:nvPr/>
              </p:nvSpPr>
              <p:spPr bwMode="auto">
                <a:xfrm>
                  <a:off x="2576" y="3195"/>
                  <a:ext cx="22" cy="22"/>
                </a:xfrm>
                <a:custGeom>
                  <a:avLst/>
                  <a:gdLst>
                    <a:gd name="T0" fmla="*/ 0 w 22"/>
                    <a:gd name="T1" fmla="*/ 7 h 22"/>
                    <a:gd name="T2" fmla="*/ 16 w 22"/>
                    <a:gd name="T3" fmla="*/ 22 h 22"/>
                    <a:gd name="T4" fmla="*/ 22 w 22"/>
                    <a:gd name="T5" fmla="*/ 15 h 22"/>
                    <a:gd name="T6" fmla="*/ 7 w 22"/>
                    <a:gd name="T7" fmla="*/ 0 h 22"/>
                    <a:gd name="T8" fmla="*/ 0 w 22"/>
                    <a:gd name="T9" fmla="*/ 7 h 22"/>
                  </a:gdLst>
                  <a:ahLst/>
                  <a:cxnLst>
                    <a:cxn ang="0">
                      <a:pos x="T0" y="T1"/>
                    </a:cxn>
                    <a:cxn ang="0">
                      <a:pos x="T2" y="T3"/>
                    </a:cxn>
                    <a:cxn ang="0">
                      <a:pos x="T4" y="T5"/>
                    </a:cxn>
                    <a:cxn ang="0">
                      <a:pos x="T6" y="T7"/>
                    </a:cxn>
                    <a:cxn ang="0">
                      <a:pos x="T8" y="T9"/>
                    </a:cxn>
                  </a:cxnLst>
                  <a:rect l="0" t="0" r="r" b="b"/>
                  <a:pathLst>
                    <a:path w="22" h="22">
                      <a:moveTo>
                        <a:pt x="0" y="7"/>
                      </a:moveTo>
                      <a:lnTo>
                        <a:pt x="16" y="22"/>
                      </a:lnTo>
                      <a:lnTo>
                        <a:pt x="22" y="15"/>
                      </a:lnTo>
                      <a:lnTo>
                        <a:pt x="7" y="0"/>
                      </a:lnTo>
                      <a:lnTo>
                        <a:pt x="0" y="7"/>
                      </a:lnTo>
                      <a:close/>
                    </a:path>
                  </a:pathLst>
                </a:custGeom>
                <a:solidFill>
                  <a:srgbClr val="FF0000"/>
                </a:solidFill>
                <a:ln w="38100" cmpd="sng">
                  <a:solidFill>
                    <a:srgbClr val="FF0000"/>
                  </a:solidFill>
                  <a:round/>
                  <a:headEnd/>
                  <a:tailEnd/>
                </a:ln>
              </p:spPr>
              <p:txBody>
                <a:bodyPr/>
                <a:lstStyle/>
                <a:p>
                  <a:endParaRPr lang="en-GB"/>
                </a:p>
              </p:txBody>
            </p:sp>
            <p:sp>
              <p:nvSpPr>
                <p:cNvPr id="110" name="Freeform 89">
                  <a:extLst>
                    <a:ext uri="{FF2B5EF4-FFF2-40B4-BE49-F238E27FC236}">
                      <a16:creationId xmlns:a16="http://schemas.microsoft.com/office/drawing/2014/main" id="{D737DABD-6A31-1DE2-5C21-0BDBFA91903A}"/>
                    </a:ext>
                  </a:extLst>
                </p:cNvPr>
                <p:cNvSpPr>
                  <a:spLocks/>
                </p:cNvSpPr>
                <p:nvPr/>
              </p:nvSpPr>
              <p:spPr bwMode="auto">
                <a:xfrm>
                  <a:off x="2583" y="3186"/>
                  <a:ext cx="24" cy="24"/>
                </a:xfrm>
                <a:custGeom>
                  <a:avLst/>
                  <a:gdLst>
                    <a:gd name="T0" fmla="*/ 0 w 24"/>
                    <a:gd name="T1" fmla="*/ 9 h 24"/>
                    <a:gd name="T2" fmla="*/ 13 w 24"/>
                    <a:gd name="T3" fmla="*/ 24 h 24"/>
                    <a:gd name="T4" fmla="*/ 24 w 24"/>
                    <a:gd name="T5" fmla="*/ 16 h 24"/>
                    <a:gd name="T6" fmla="*/ 11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3" y="24"/>
                      </a:lnTo>
                      <a:lnTo>
                        <a:pt x="24" y="16"/>
                      </a:lnTo>
                      <a:lnTo>
                        <a:pt x="11"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111" name="Freeform 90">
                  <a:extLst>
                    <a:ext uri="{FF2B5EF4-FFF2-40B4-BE49-F238E27FC236}">
                      <a16:creationId xmlns:a16="http://schemas.microsoft.com/office/drawing/2014/main" id="{35F6BE35-D143-F26D-8951-3A171DADF5D2}"/>
                    </a:ext>
                  </a:extLst>
                </p:cNvPr>
                <p:cNvSpPr>
                  <a:spLocks/>
                </p:cNvSpPr>
                <p:nvPr/>
              </p:nvSpPr>
              <p:spPr bwMode="auto">
                <a:xfrm>
                  <a:off x="2596" y="3180"/>
                  <a:ext cx="17" cy="22"/>
                </a:xfrm>
                <a:custGeom>
                  <a:avLst/>
                  <a:gdLst>
                    <a:gd name="T0" fmla="*/ 0 w 17"/>
                    <a:gd name="T1" fmla="*/ 4 h 22"/>
                    <a:gd name="T2" fmla="*/ 9 w 17"/>
                    <a:gd name="T3" fmla="*/ 22 h 22"/>
                    <a:gd name="T4" fmla="*/ 17 w 17"/>
                    <a:gd name="T5" fmla="*/ 17 h 22"/>
                    <a:gd name="T6" fmla="*/ 9 w 17"/>
                    <a:gd name="T7" fmla="*/ 0 h 22"/>
                    <a:gd name="T8" fmla="*/ 0 w 17"/>
                    <a:gd name="T9" fmla="*/ 4 h 22"/>
                  </a:gdLst>
                  <a:ahLst/>
                  <a:cxnLst>
                    <a:cxn ang="0">
                      <a:pos x="T0" y="T1"/>
                    </a:cxn>
                    <a:cxn ang="0">
                      <a:pos x="T2" y="T3"/>
                    </a:cxn>
                    <a:cxn ang="0">
                      <a:pos x="T4" y="T5"/>
                    </a:cxn>
                    <a:cxn ang="0">
                      <a:pos x="T6" y="T7"/>
                    </a:cxn>
                    <a:cxn ang="0">
                      <a:pos x="T8" y="T9"/>
                    </a:cxn>
                  </a:cxnLst>
                  <a:rect l="0" t="0" r="r" b="b"/>
                  <a:pathLst>
                    <a:path w="17" h="22">
                      <a:moveTo>
                        <a:pt x="0" y="4"/>
                      </a:moveTo>
                      <a:lnTo>
                        <a:pt x="9" y="22"/>
                      </a:lnTo>
                      <a:lnTo>
                        <a:pt x="17" y="17"/>
                      </a:lnTo>
                      <a:lnTo>
                        <a:pt x="9" y="0"/>
                      </a:lnTo>
                      <a:lnTo>
                        <a:pt x="0" y="4"/>
                      </a:lnTo>
                      <a:close/>
                    </a:path>
                  </a:pathLst>
                </a:custGeom>
                <a:solidFill>
                  <a:srgbClr val="FF0000"/>
                </a:solidFill>
                <a:ln w="38100" cmpd="sng">
                  <a:solidFill>
                    <a:srgbClr val="FF0000"/>
                  </a:solidFill>
                  <a:round/>
                  <a:headEnd/>
                  <a:tailEnd/>
                </a:ln>
              </p:spPr>
              <p:txBody>
                <a:bodyPr/>
                <a:lstStyle/>
                <a:p>
                  <a:endParaRPr lang="en-GB"/>
                </a:p>
              </p:txBody>
            </p:sp>
            <p:sp>
              <p:nvSpPr>
                <p:cNvPr id="112" name="Freeform 91">
                  <a:extLst>
                    <a:ext uri="{FF2B5EF4-FFF2-40B4-BE49-F238E27FC236}">
                      <a16:creationId xmlns:a16="http://schemas.microsoft.com/office/drawing/2014/main" id="{103910C4-9A8D-609A-ADAE-8864D0596101}"/>
                    </a:ext>
                  </a:extLst>
                </p:cNvPr>
                <p:cNvSpPr>
                  <a:spLocks/>
                </p:cNvSpPr>
                <p:nvPr/>
              </p:nvSpPr>
              <p:spPr bwMode="auto">
                <a:xfrm>
                  <a:off x="2603" y="3173"/>
                  <a:ext cx="21" cy="24"/>
                </a:xfrm>
                <a:custGeom>
                  <a:avLst/>
                  <a:gdLst>
                    <a:gd name="T0" fmla="*/ 0 w 21"/>
                    <a:gd name="T1" fmla="*/ 7 h 24"/>
                    <a:gd name="T2" fmla="*/ 13 w 21"/>
                    <a:gd name="T3" fmla="*/ 24 h 24"/>
                    <a:gd name="T4" fmla="*/ 21 w 21"/>
                    <a:gd name="T5" fmla="*/ 18 h 24"/>
                    <a:gd name="T6" fmla="*/ 8 w 21"/>
                    <a:gd name="T7" fmla="*/ 0 h 24"/>
                    <a:gd name="T8" fmla="*/ 0 w 21"/>
                    <a:gd name="T9" fmla="*/ 7 h 24"/>
                  </a:gdLst>
                  <a:ahLst/>
                  <a:cxnLst>
                    <a:cxn ang="0">
                      <a:pos x="T0" y="T1"/>
                    </a:cxn>
                    <a:cxn ang="0">
                      <a:pos x="T2" y="T3"/>
                    </a:cxn>
                    <a:cxn ang="0">
                      <a:pos x="T4" y="T5"/>
                    </a:cxn>
                    <a:cxn ang="0">
                      <a:pos x="T6" y="T7"/>
                    </a:cxn>
                    <a:cxn ang="0">
                      <a:pos x="T8" y="T9"/>
                    </a:cxn>
                  </a:cxnLst>
                  <a:rect l="0" t="0" r="r" b="b"/>
                  <a:pathLst>
                    <a:path w="21" h="24">
                      <a:moveTo>
                        <a:pt x="0" y="7"/>
                      </a:moveTo>
                      <a:lnTo>
                        <a:pt x="13" y="24"/>
                      </a:lnTo>
                      <a:lnTo>
                        <a:pt x="21" y="18"/>
                      </a:lnTo>
                      <a:lnTo>
                        <a:pt x="8" y="0"/>
                      </a:lnTo>
                      <a:lnTo>
                        <a:pt x="0" y="7"/>
                      </a:lnTo>
                      <a:close/>
                    </a:path>
                  </a:pathLst>
                </a:custGeom>
                <a:solidFill>
                  <a:srgbClr val="FF0000"/>
                </a:solidFill>
                <a:ln w="38100" cmpd="sng">
                  <a:solidFill>
                    <a:srgbClr val="FF0000"/>
                  </a:solidFill>
                  <a:round/>
                  <a:headEnd/>
                  <a:tailEnd/>
                </a:ln>
              </p:spPr>
              <p:txBody>
                <a:bodyPr/>
                <a:lstStyle/>
                <a:p>
                  <a:endParaRPr lang="en-GB"/>
                </a:p>
              </p:txBody>
            </p:sp>
            <p:sp>
              <p:nvSpPr>
                <p:cNvPr id="113" name="Freeform 92">
                  <a:extLst>
                    <a:ext uri="{FF2B5EF4-FFF2-40B4-BE49-F238E27FC236}">
                      <a16:creationId xmlns:a16="http://schemas.microsoft.com/office/drawing/2014/main" id="{3605A9AB-E879-61BE-6FC6-D217B82BAB16}"/>
                    </a:ext>
                  </a:extLst>
                </p:cNvPr>
                <p:cNvSpPr>
                  <a:spLocks/>
                </p:cNvSpPr>
                <p:nvPr/>
              </p:nvSpPr>
              <p:spPr bwMode="auto">
                <a:xfrm>
                  <a:off x="2611" y="3167"/>
                  <a:ext cx="22" cy="24"/>
                </a:xfrm>
                <a:custGeom>
                  <a:avLst/>
                  <a:gdLst>
                    <a:gd name="T0" fmla="*/ 0 w 22"/>
                    <a:gd name="T1" fmla="*/ 6 h 24"/>
                    <a:gd name="T2" fmla="*/ 13 w 22"/>
                    <a:gd name="T3" fmla="*/ 24 h 24"/>
                    <a:gd name="T4" fmla="*/ 22 w 22"/>
                    <a:gd name="T5" fmla="*/ 17 h 24"/>
                    <a:gd name="T6" fmla="*/ 9 w 22"/>
                    <a:gd name="T7" fmla="*/ 0 h 24"/>
                    <a:gd name="T8" fmla="*/ 0 w 22"/>
                    <a:gd name="T9" fmla="*/ 6 h 24"/>
                  </a:gdLst>
                  <a:ahLst/>
                  <a:cxnLst>
                    <a:cxn ang="0">
                      <a:pos x="T0" y="T1"/>
                    </a:cxn>
                    <a:cxn ang="0">
                      <a:pos x="T2" y="T3"/>
                    </a:cxn>
                    <a:cxn ang="0">
                      <a:pos x="T4" y="T5"/>
                    </a:cxn>
                    <a:cxn ang="0">
                      <a:pos x="T6" y="T7"/>
                    </a:cxn>
                    <a:cxn ang="0">
                      <a:pos x="T8" y="T9"/>
                    </a:cxn>
                  </a:cxnLst>
                  <a:rect l="0" t="0" r="r" b="b"/>
                  <a:pathLst>
                    <a:path w="22" h="24">
                      <a:moveTo>
                        <a:pt x="0" y="6"/>
                      </a:moveTo>
                      <a:lnTo>
                        <a:pt x="13" y="24"/>
                      </a:lnTo>
                      <a:lnTo>
                        <a:pt x="22" y="17"/>
                      </a:lnTo>
                      <a:lnTo>
                        <a:pt x="9" y="0"/>
                      </a:lnTo>
                      <a:lnTo>
                        <a:pt x="0" y="6"/>
                      </a:lnTo>
                      <a:close/>
                    </a:path>
                  </a:pathLst>
                </a:custGeom>
                <a:solidFill>
                  <a:srgbClr val="FF0000"/>
                </a:solidFill>
                <a:ln w="38100" cmpd="sng">
                  <a:solidFill>
                    <a:srgbClr val="FF0000"/>
                  </a:solidFill>
                  <a:round/>
                  <a:headEnd/>
                  <a:tailEnd/>
                </a:ln>
              </p:spPr>
              <p:txBody>
                <a:bodyPr/>
                <a:lstStyle/>
                <a:p>
                  <a:endParaRPr lang="en-GB"/>
                </a:p>
              </p:txBody>
            </p:sp>
            <p:sp>
              <p:nvSpPr>
                <p:cNvPr id="114" name="Freeform 93">
                  <a:extLst>
                    <a:ext uri="{FF2B5EF4-FFF2-40B4-BE49-F238E27FC236}">
                      <a16:creationId xmlns:a16="http://schemas.microsoft.com/office/drawing/2014/main" id="{AEFDB709-9D61-FB6C-7906-18CF89E7360D}"/>
                    </a:ext>
                  </a:extLst>
                </p:cNvPr>
                <p:cNvSpPr>
                  <a:spLocks/>
                </p:cNvSpPr>
                <p:nvPr/>
              </p:nvSpPr>
              <p:spPr bwMode="auto">
                <a:xfrm>
                  <a:off x="2624" y="3164"/>
                  <a:ext cx="13" cy="22"/>
                </a:xfrm>
                <a:custGeom>
                  <a:avLst/>
                  <a:gdLst>
                    <a:gd name="T0" fmla="*/ 0 w 13"/>
                    <a:gd name="T1" fmla="*/ 3 h 22"/>
                    <a:gd name="T2" fmla="*/ 5 w 13"/>
                    <a:gd name="T3" fmla="*/ 22 h 22"/>
                    <a:gd name="T4" fmla="*/ 13 w 13"/>
                    <a:gd name="T5" fmla="*/ 20 h 22"/>
                    <a:gd name="T6" fmla="*/ 9 w 13"/>
                    <a:gd name="T7" fmla="*/ 0 h 22"/>
                    <a:gd name="T8" fmla="*/ 0 w 13"/>
                    <a:gd name="T9" fmla="*/ 3 h 22"/>
                  </a:gdLst>
                  <a:ahLst/>
                  <a:cxnLst>
                    <a:cxn ang="0">
                      <a:pos x="T0" y="T1"/>
                    </a:cxn>
                    <a:cxn ang="0">
                      <a:pos x="T2" y="T3"/>
                    </a:cxn>
                    <a:cxn ang="0">
                      <a:pos x="T4" y="T5"/>
                    </a:cxn>
                    <a:cxn ang="0">
                      <a:pos x="T6" y="T7"/>
                    </a:cxn>
                    <a:cxn ang="0">
                      <a:pos x="T8" y="T9"/>
                    </a:cxn>
                  </a:cxnLst>
                  <a:rect l="0" t="0" r="r" b="b"/>
                  <a:pathLst>
                    <a:path w="13" h="22">
                      <a:moveTo>
                        <a:pt x="0" y="3"/>
                      </a:moveTo>
                      <a:lnTo>
                        <a:pt x="5" y="22"/>
                      </a:lnTo>
                      <a:lnTo>
                        <a:pt x="13" y="20"/>
                      </a:lnTo>
                      <a:lnTo>
                        <a:pt x="9" y="0"/>
                      </a:lnTo>
                      <a:lnTo>
                        <a:pt x="0" y="3"/>
                      </a:lnTo>
                      <a:close/>
                    </a:path>
                  </a:pathLst>
                </a:custGeom>
                <a:solidFill>
                  <a:srgbClr val="FF0000"/>
                </a:solidFill>
                <a:ln w="38100" cmpd="sng">
                  <a:solidFill>
                    <a:srgbClr val="FF0000"/>
                  </a:solidFill>
                  <a:round/>
                  <a:headEnd/>
                  <a:tailEnd/>
                </a:ln>
              </p:spPr>
              <p:txBody>
                <a:bodyPr/>
                <a:lstStyle/>
                <a:p>
                  <a:endParaRPr lang="en-GB"/>
                </a:p>
              </p:txBody>
            </p:sp>
            <p:sp>
              <p:nvSpPr>
                <p:cNvPr id="115" name="Freeform 94">
                  <a:extLst>
                    <a:ext uri="{FF2B5EF4-FFF2-40B4-BE49-F238E27FC236}">
                      <a16:creationId xmlns:a16="http://schemas.microsoft.com/office/drawing/2014/main" id="{47446F8B-4E2B-012E-DC26-DBDAD225D4BF}"/>
                    </a:ext>
                  </a:extLst>
                </p:cNvPr>
                <p:cNvSpPr>
                  <a:spLocks/>
                </p:cNvSpPr>
                <p:nvPr/>
              </p:nvSpPr>
              <p:spPr bwMode="auto">
                <a:xfrm>
                  <a:off x="2631" y="3160"/>
                  <a:ext cx="17" cy="22"/>
                </a:xfrm>
                <a:custGeom>
                  <a:avLst/>
                  <a:gdLst>
                    <a:gd name="T0" fmla="*/ 0 w 17"/>
                    <a:gd name="T1" fmla="*/ 4 h 22"/>
                    <a:gd name="T2" fmla="*/ 9 w 17"/>
                    <a:gd name="T3" fmla="*/ 22 h 22"/>
                    <a:gd name="T4" fmla="*/ 17 w 17"/>
                    <a:gd name="T5" fmla="*/ 18 h 22"/>
                    <a:gd name="T6" fmla="*/ 9 w 17"/>
                    <a:gd name="T7" fmla="*/ 0 h 22"/>
                    <a:gd name="T8" fmla="*/ 0 w 17"/>
                    <a:gd name="T9" fmla="*/ 4 h 22"/>
                  </a:gdLst>
                  <a:ahLst/>
                  <a:cxnLst>
                    <a:cxn ang="0">
                      <a:pos x="T0" y="T1"/>
                    </a:cxn>
                    <a:cxn ang="0">
                      <a:pos x="T2" y="T3"/>
                    </a:cxn>
                    <a:cxn ang="0">
                      <a:pos x="T4" y="T5"/>
                    </a:cxn>
                    <a:cxn ang="0">
                      <a:pos x="T6" y="T7"/>
                    </a:cxn>
                    <a:cxn ang="0">
                      <a:pos x="T8" y="T9"/>
                    </a:cxn>
                  </a:cxnLst>
                  <a:rect l="0" t="0" r="r" b="b"/>
                  <a:pathLst>
                    <a:path w="17" h="22">
                      <a:moveTo>
                        <a:pt x="0" y="4"/>
                      </a:moveTo>
                      <a:lnTo>
                        <a:pt x="9" y="22"/>
                      </a:lnTo>
                      <a:lnTo>
                        <a:pt x="17" y="18"/>
                      </a:lnTo>
                      <a:lnTo>
                        <a:pt x="9" y="0"/>
                      </a:lnTo>
                      <a:lnTo>
                        <a:pt x="0" y="4"/>
                      </a:lnTo>
                      <a:close/>
                    </a:path>
                  </a:pathLst>
                </a:custGeom>
                <a:solidFill>
                  <a:srgbClr val="FF0000"/>
                </a:solidFill>
                <a:ln w="38100" cmpd="sng">
                  <a:solidFill>
                    <a:srgbClr val="FF0000"/>
                  </a:solidFill>
                  <a:round/>
                  <a:headEnd/>
                  <a:tailEnd/>
                </a:ln>
              </p:spPr>
              <p:txBody>
                <a:bodyPr/>
                <a:lstStyle/>
                <a:p>
                  <a:endParaRPr lang="en-GB"/>
                </a:p>
              </p:txBody>
            </p:sp>
            <p:sp>
              <p:nvSpPr>
                <p:cNvPr id="116" name="Freeform 95">
                  <a:extLst>
                    <a:ext uri="{FF2B5EF4-FFF2-40B4-BE49-F238E27FC236}">
                      <a16:creationId xmlns:a16="http://schemas.microsoft.com/office/drawing/2014/main" id="{0A0A4FE3-2847-B03E-5236-7685BBBE27DE}"/>
                    </a:ext>
                  </a:extLst>
                </p:cNvPr>
                <p:cNvSpPr>
                  <a:spLocks/>
                </p:cNvSpPr>
                <p:nvPr/>
              </p:nvSpPr>
              <p:spPr bwMode="auto">
                <a:xfrm>
                  <a:off x="2637" y="3154"/>
                  <a:ext cx="22" cy="24"/>
                </a:xfrm>
                <a:custGeom>
                  <a:avLst/>
                  <a:gdLst>
                    <a:gd name="T0" fmla="*/ 0 w 22"/>
                    <a:gd name="T1" fmla="*/ 6 h 24"/>
                    <a:gd name="T2" fmla="*/ 14 w 22"/>
                    <a:gd name="T3" fmla="*/ 24 h 24"/>
                    <a:gd name="T4" fmla="*/ 22 w 22"/>
                    <a:gd name="T5" fmla="*/ 17 h 24"/>
                    <a:gd name="T6" fmla="*/ 9 w 22"/>
                    <a:gd name="T7" fmla="*/ 0 h 24"/>
                    <a:gd name="T8" fmla="*/ 0 w 22"/>
                    <a:gd name="T9" fmla="*/ 6 h 24"/>
                  </a:gdLst>
                  <a:ahLst/>
                  <a:cxnLst>
                    <a:cxn ang="0">
                      <a:pos x="T0" y="T1"/>
                    </a:cxn>
                    <a:cxn ang="0">
                      <a:pos x="T2" y="T3"/>
                    </a:cxn>
                    <a:cxn ang="0">
                      <a:pos x="T4" y="T5"/>
                    </a:cxn>
                    <a:cxn ang="0">
                      <a:pos x="T6" y="T7"/>
                    </a:cxn>
                    <a:cxn ang="0">
                      <a:pos x="T8" y="T9"/>
                    </a:cxn>
                  </a:cxnLst>
                  <a:rect l="0" t="0" r="r" b="b"/>
                  <a:pathLst>
                    <a:path w="22" h="24">
                      <a:moveTo>
                        <a:pt x="0" y="6"/>
                      </a:moveTo>
                      <a:lnTo>
                        <a:pt x="14" y="24"/>
                      </a:lnTo>
                      <a:lnTo>
                        <a:pt x="22" y="17"/>
                      </a:lnTo>
                      <a:lnTo>
                        <a:pt x="9" y="0"/>
                      </a:lnTo>
                      <a:lnTo>
                        <a:pt x="0" y="6"/>
                      </a:lnTo>
                      <a:close/>
                    </a:path>
                  </a:pathLst>
                </a:custGeom>
                <a:solidFill>
                  <a:srgbClr val="FF0000"/>
                </a:solidFill>
                <a:ln w="38100" cmpd="sng">
                  <a:solidFill>
                    <a:srgbClr val="FF0000"/>
                  </a:solidFill>
                  <a:round/>
                  <a:headEnd/>
                  <a:tailEnd/>
                </a:ln>
              </p:spPr>
              <p:txBody>
                <a:bodyPr/>
                <a:lstStyle/>
                <a:p>
                  <a:endParaRPr lang="en-GB"/>
                </a:p>
              </p:txBody>
            </p:sp>
            <p:sp>
              <p:nvSpPr>
                <p:cNvPr id="117" name="Freeform 96">
                  <a:extLst>
                    <a:ext uri="{FF2B5EF4-FFF2-40B4-BE49-F238E27FC236}">
                      <a16:creationId xmlns:a16="http://schemas.microsoft.com/office/drawing/2014/main" id="{C27201FE-7966-F394-C7A9-166187DCF7D1}"/>
                    </a:ext>
                  </a:extLst>
                </p:cNvPr>
                <p:cNvSpPr>
                  <a:spLocks/>
                </p:cNvSpPr>
                <p:nvPr/>
              </p:nvSpPr>
              <p:spPr bwMode="auto">
                <a:xfrm>
                  <a:off x="2651" y="3151"/>
                  <a:ext cx="15" cy="22"/>
                </a:xfrm>
                <a:custGeom>
                  <a:avLst/>
                  <a:gdLst>
                    <a:gd name="T0" fmla="*/ 0 w 15"/>
                    <a:gd name="T1" fmla="*/ 3 h 22"/>
                    <a:gd name="T2" fmla="*/ 4 w 15"/>
                    <a:gd name="T3" fmla="*/ 22 h 22"/>
                    <a:gd name="T4" fmla="*/ 15 w 15"/>
                    <a:gd name="T5" fmla="*/ 20 h 22"/>
                    <a:gd name="T6" fmla="*/ 10 w 15"/>
                    <a:gd name="T7" fmla="*/ 0 h 22"/>
                    <a:gd name="T8" fmla="*/ 0 w 15"/>
                    <a:gd name="T9" fmla="*/ 3 h 22"/>
                  </a:gdLst>
                  <a:ahLst/>
                  <a:cxnLst>
                    <a:cxn ang="0">
                      <a:pos x="T0" y="T1"/>
                    </a:cxn>
                    <a:cxn ang="0">
                      <a:pos x="T2" y="T3"/>
                    </a:cxn>
                    <a:cxn ang="0">
                      <a:pos x="T4" y="T5"/>
                    </a:cxn>
                    <a:cxn ang="0">
                      <a:pos x="T6" y="T7"/>
                    </a:cxn>
                    <a:cxn ang="0">
                      <a:pos x="T8" y="T9"/>
                    </a:cxn>
                  </a:cxnLst>
                  <a:rect l="0" t="0" r="r" b="b"/>
                  <a:pathLst>
                    <a:path w="15" h="22">
                      <a:moveTo>
                        <a:pt x="0" y="3"/>
                      </a:moveTo>
                      <a:lnTo>
                        <a:pt x="4" y="22"/>
                      </a:lnTo>
                      <a:lnTo>
                        <a:pt x="15" y="20"/>
                      </a:lnTo>
                      <a:lnTo>
                        <a:pt x="10" y="0"/>
                      </a:lnTo>
                      <a:lnTo>
                        <a:pt x="0" y="3"/>
                      </a:lnTo>
                      <a:close/>
                    </a:path>
                  </a:pathLst>
                </a:custGeom>
                <a:solidFill>
                  <a:srgbClr val="FF0000"/>
                </a:solidFill>
                <a:ln w="38100" cmpd="sng">
                  <a:solidFill>
                    <a:srgbClr val="FF0000"/>
                  </a:solidFill>
                  <a:round/>
                  <a:headEnd/>
                  <a:tailEnd/>
                </a:ln>
              </p:spPr>
              <p:txBody>
                <a:bodyPr/>
                <a:lstStyle/>
                <a:p>
                  <a:endParaRPr lang="en-GB"/>
                </a:p>
              </p:txBody>
            </p:sp>
            <p:sp>
              <p:nvSpPr>
                <p:cNvPr id="118" name="Freeform 97">
                  <a:extLst>
                    <a:ext uri="{FF2B5EF4-FFF2-40B4-BE49-F238E27FC236}">
                      <a16:creationId xmlns:a16="http://schemas.microsoft.com/office/drawing/2014/main" id="{D2F1D637-298A-6339-12A7-16CD7C231893}"/>
                    </a:ext>
                  </a:extLst>
                </p:cNvPr>
                <p:cNvSpPr>
                  <a:spLocks/>
                </p:cNvSpPr>
                <p:nvPr/>
              </p:nvSpPr>
              <p:spPr bwMode="auto">
                <a:xfrm>
                  <a:off x="2661" y="3149"/>
                  <a:ext cx="14" cy="22"/>
                </a:xfrm>
                <a:custGeom>
                  <a:avLst/>
                  <a:gdLst>
                    <a:gd name="T0" fmla="*/ 0 w 14"/>
                    <a:gd name="T1" fmla="*/ 2 h 22"/>
                    <a:gd name="T2" fmla="*/ 5 w 14"/>
                    <a:gd name="T3" fmla="*/ 22 h 22"/>
                    <a:gd name="T4" fmla="*/ 14 w 14"/>
                    <a:gd name="T5" fmla="*/ 20 h 22"/>
                    <a:gd name="T6" fmla="*/ 9 w 14"/>
                    <a:gd name="T7" fmla="*/ 0 h 22"/>
                    <a:gd name="T8" fmla="*/ 0 w 14"/>
                    <a:gd name="T9" fmla="*/ 2 h 22"/>
                  </a:gdLst>
                  <a:ahLst/>
                  <a:cxnLst>
                    <a:cxn ang="0">
                      <a:pos x="T0" y="T1"/>
                    </a:cxn>
                    <a:cxn ang="0">
                      <a:pos x="T2" y="T3"/>
                    </a:cxn>
                    <a:cxn ang="0">
                      <a:pos x="T4" y="T5"/>
                    </a:cxn>
                    <a:cxn ang="0">
                      <a:pos x="T6" y="T7"/>
                    </a:cxn>
                    <a:cxn ang="0">
                      <a:pos x="T8" y="T9"/>
                    </a:cxn>
                  </a:cxnLst>
                  <a:rect l="0" t="0" r="r" b="b"/>
                  <a:pathLst>
                    <a:path w="14" h="22">
                      <a:moveTo>
                        <a:pt x="0" y="2"/>
                      </a:moveTo>
                      <a:lnTo>
                        <a:pt x="5" y="22"/>
                      </a:lnTo>
                      <a:lnTo>
                        <a:pt x="14" y="20"/>
                      </a:lnTo>
                      <a:lnTo>
                        <a:pt x="9"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119" name="Freeform 98">
                  <a:extLst>
                    <a:ext uri="{FF2B5EF4-FFF2-40B4-BE49-F238E27FC236}">
                      <a16:creationId xmlns:a16="http://schemas.microsoft.com/office/drawing/2014/main" id="{AB496F8A-35D9-962C-E99B-3311722D30DD}"/>
                    </a:ext>
                  </a:extLst>
                </p:cNvPr>
                <p:cNvSpPr>
                  <a:spLocks/>
                </p:cNvSpPr>
                <p:nvPr/>
              </p:nvSpPr>
              <p:spPr bwMode="auto">
                <a:xfrm>
                  <a:off x="2670" y="3147"/>
                  <a:ext cx="13" cy="22"/>
                </a:xfrm>
                <a:custGeom>
                  <a:avLst/>
                  <a:gdLst>
                    <a:gd name="T0" fmla="*/ 0 w 13"/>
                    <a:gd name="T1" fmla="*/ 2 h 22"/>
                    <a:gd name="T2" fmla="*/ 5 w 13"/>
                    <a:gd name="T3" fmla="*/ 22 h 22"/>
                    <a:gd name="T4" fmla="*/ 13 w 13"/>
                    <a:gd name="T5" fmla="*/ 20 h 22"/>
                    <a:gd name="T6" fmla="*/ 9 w 13"/>
                    <a:gd name="T7" fmla="*/ 0 h 22"/>
                    <a:gd name="T8" fmla="*/ 0 w 13"/>
                    <a:gd name="T9" fmla="*/ 2 h 22"/>
                  </a:gdLst>
                  <a:ahLst/>
                  <a:cxnLst>
                    <a:cxn ang="0">
                      <a:pos x="T0" y="T1"/>
                    </a:cxn>
                    <a:cxn ang="0">
                      <a:pos x="T2" y="T3"/>
                    </a:cxn>
                    <a:cxn ang="0">
                      <a:pos x="T4" y="T5"/>
                    </a:cxn>
                    <a:cxn ang="0">
                      <a:pos x="T6" y="T7"/>
                    </a:cxn>
                    <a:cxn ang="0">
                      <a:pos x="T8" y="T9"/>
                    </a:cxn>
                  </a:cxnLst>
                  <a:rect l="0" t="0" r="r" b="b"/>
                  <a:pathLst>
                    <a:path w="13" h="22">
                      <a:moveTo>
                        <a:pt x="0" y="2"/>
                      </a:moveTo>
                      <a:lnTo>
                        <a:pt x="5" y="22"/>
                      </a:lnTo>
                      <a:lnTo>
                        <a:pt x="13" y="20"/>
                      </a:lnTo>
                      <a:lnTo>
                        <a:pt x="9"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120" name="Freeform 99">
                  <a:extLst>
                    <a:ext uri="{FF2B5EF4-FFF2-40B4-BE49-F238E27FC236}">
                      <a16:creationId xmlns:a16="http://schemas.microsoft.com/office/drawing/2014/main" id="{7D1C2B01-83C6-70B2-F424-B3B9A097D890}"/>
                    </a:ext>
                  </a:extLst>
                </p:cNvPr>
                <p:cNvSpPr>
                  <a:spLocks/>
                </p:cNvSpPr>
                <p:nvPr/>
              </p:nvSpPr>
              <p:spPr bwMode="auto">
                <a:xfrm>
                  <a:off x="2679" y="3145"/>
                  <a:ext cx="13" cy="22"/>
                </a:xfrm>
                <a:custGeom>
                  <a:avLst/>
                  <a:gdLst>
                    <a:gd name="T0" fmla="*/ 0 w 13"/>
                    <a:gd name="T1" fmla="*/ 2 h 22"/>
                    <a:gd name="T2" fmla="*/ 4 w 13"/>
                    <a:gd name="T3" fmla="*/ 22 h 22"/>
                    <a:gd name="T4" fmla="*/ 13 w 13"/>
                    <a:gd name="T5" fmla="*/ 19 h 22"/>
                    <a:gd name="T6" fmla="*/ 9 w 13"/>
                    <a:gd name="T7" fmla="*/ 0 h 22"/>
                    <a:gd name="T8" fmla="*/ 0 w 13"/>
                    <a:gd name="T9" fmla="*/ 2 h 22"/>
                  </a:gdLst>
                  <a:ahLst/>
                  <a:cxnLst>
                    <a:cxn ang="0">
                      <a:pos x="T0" y="T1"/>
                    </a:cxn>
                    <a:cxn ang="0">
                      <a:pos x="T2" y="T3"/>
                    </a:cxn>
                    <a:cxn ang="0">
                      <a:pos x="T4" y="T5"/>
                    </a:cxn>
                    <a:cxn ang="0">
                      <a:pos x="T6" y="T7"/>
                    </a:cxn>
                    <a:cxn ang="0">
                      <a:pos x="T8" y="T9"/>
                    </a:cxn>
                  </a:cxnLst>
                  <a:rect l="0" t="0" r="r" b="b"/>
                  <a:pathLst>
                    <a:path w="13" h="22">
                      <a:moveTo>
                        <a:pt x="0" y="2"/>
                      </a:moveTo>
                      <a:lnTo>
                        <a:pt x="4" y="22"/>
                      </a:lnTo>
                      <a:lnTo>
                        <a:pt x="13" y="19"/>
                      </a:lnTo>
                      <a:lnTo>
                        <a:pt x="9"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121" name="Freeform 100">
                  <a:extLst>
                    <a:ext uri="{FF2B5EF4-FFF2-40B4-BE49-F238E27FC236}">
                      <a16:creationId xmlns:a16="http://schemas.microsoft.com/office/drawing/2014/main" id="{89892B39-3AF4-9766-D61D-B5C518D58C81}"/>
                    </a:ext>
                  </a:extLst>
                </p:cNvPr>
                <p:cNvSpPr>
                  <a:spLocks/>
                </p:cNvSpPr>
                <p:nvPr/>
              </p:nvSpPr>
              <p:spPr bwMode="auto">
                <a:xfrm>
                  <a:off x="2688" y="3143"/>
                  <a:ext cx="13" cy="21"/>
                </a:xfrm>
                <a:custGeom>
                  <a:avLst/>
                  <a:gdLst>
                    <a:gd name="T0" fmla="*/ 0 w 13"/>
                    <a:gd name="T1" fmla="*/ 2 h 21"/>
                    <a:gd name="T2" fmla="*/ 4 w 13"/>
                    <a:gd name="T3" fmla="*/ 21 h 21"/>
                    <a:gd name="T4" fmla="*/ 13 w 13"/>
                    <a:gd name="T5" fmla="*/ 19 h 21"/>
                    <a:gd name="T6" fmla="*/ 8 w 13"/>
                    <a:gd name="T7" fmla="*/ 0 h 21"/>
                    <a:gd name="T8" fmla="*/ 0 w 13"/>
                    <a:gd name="T9" fmla="*/ 2 h 21"/>
                  </a:gdLst>
                  <a:ahLst/>
                  <a:cxnLst>
                    <a:cxn ang="0">
                      <a:pos x="T0" y="T1"/>
                    </a:cxn>
                    <a:cxn ang="0">
                      <a:pos x="T2" y="T3"/>
                    </a:cxn>
                    <a:cxn ang="0">
                      <a:pos x="T4" y="T5"/>
                    </a:cxn>
                    <a:cxn ang="0">
                      <a:pos x="T6" y="T7"/>
                    </a:cxn>
                    <a:cxn ang="0">
                      <a:pos x="T8" y="T9"/>
                    </a:cxn>
                  </a:cxnLst>
                  <a:rect l="0" t="0" r="r" b="b"/>
                  <a:pathLst>
                    <a:path w="13" h="21">
                      <a:moveTo>
                        <a:pt x="0" y="2"/>
                      </a:moveTo>
                      <a:lnTo>
                        <a:pt x="4" y="21"/>
                      </a:lnTo>
                      <a:lnTo>
                        <a:pt x="13" y="19"/>
                      </a:lnTo>
                      <a:lnTo>
                        <a:pt x="8"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122" name="Freeform 101">
                  <a:extLst>
                    <a:ext uri="{FF2B5EF4-FFF2-40B4-BE49-F238E27FC236}">
                      <a16:creationId xmlns:a16="http://schemas.microsoft.com/office/drawing/2014/main" id="{77AB435E-E838-421A-F4C2-82F55A352816}"/>
                    </a:ext>
                  </a:extLst>
                </p:cNvPr>
                <p:cNvSpPr>
                  <a:spLocks/>
                </p:cNvSpPr>
                <p:nvPr/>
              </p:nvSpPr>
              <p:spPr bwMode="auto">
                <a:xfrm>
                  <a:off x="2696" y="3143"/>
                  <a:ext cx="13" cy="21"/>
                </a:xfrm>
                <a:custGeom>
                  <a:avLst/>
                  <a:gdLst>
                    <a:gd name="T0" fmla="*/ 5 w 13"/>
                    <a:gd name="T1" fmla="*/ 0 h 21"/>
                    <a:gd name="T2" fmla="*/ 0 w 13"/>
                    <a:gd name="T3" fmla="*/ 19 h 21"/>
                    <a:gd name="T4" fmla="*/ 9 w 13"/>
                    <a:gd name="T5" fmla="*/ 21 h 21"/>
                    <a:gd name="T6" fmla="*/ 13 w 13"/>
                    <a:gd name="T7" fmla="*/ 2 h 21"/>
                    <a:gd name="T8" fmla="*/ 5 w 13"/>
                    <a:gd name="T9" fmla="*/ 0 h 21"/>
                  </a:gdLst>
                  <a:ahLst/>
                  <a:cxnLst>
                    <a:cxn ang="0">
                      <a:pos x="T0" y="T1"/>
                    </a:cxn>
                    <a:cxn ang="0">
                      <a:pos x="T2" y="T3"/>
                    </a:cxn>
                    <a:cxn ang="0">
                      <a:pos x="T4" y="T5"/>
                    </a:cxn>
                    <a:cxn ang="0">
                      <a:pos x="T6" y="T7"/>
                    </a:cxn>
                    <a:cxn ang="0">
                      <a:pos x="T8" y="T9"/>
                    </a:cxn>
                  </a:cxnLst>
                  <a:rect l="0" t="0" r="r" b="b"/>
                  <a:pathLst>
                    <a:path w="13" h="21">
                      <a:moveTo>
                        <a:pt x="5" y="0"/>
                      </a:moveTo>
                      <a:lnTo>
                        <a:pt x="0" y="19"/>
                      </a:lnTo>
                      <a:lnTo>
                        <a:pt x="9" y="21"/>
                      </a:lnTo>
                      <a:lnTo>
                        <a:pt x="13" y="2"/>
                      </a:lnTo>
                      <a:lnTo>
                        <a:pt x="5" y="0"/>
                      </a:lnTo>
                      <a:close/>
                    </a:path>
                  </a:pathLst>
                </a:custGeom>
                <a:solidFill>
                  <a:srgbClr val="FF0000"/>
                </a:solidFill>
                <a:ln w="38100" cmpd="sng">
                  <a:solidFill>
                    <a:srgbClr val="FF0000"/>
                  </a:solidFill>
                  <a:round/>
                  <a:headEnd/>
                  <a:tailEnd/>
                </a:ln>
              </p:spPr>
              <p:txBody>
                <a:bodyPr/>
                <a:lstStyle/>
                <a:p>
                  <a:endParaRPr lang="en-GB"/>
                </a:p>
              </p:txBody>
            </p:sp>
            <p:sp>
              <p:nvSpPr>
                <p:cNvPr id="123" name="Freeform 102">
                  <a:extLst>
                    <a:ext uri="{FF2B5EF4-FFF2-40B4-BE49-F238E27FC236}">
                      <a16:creationId xmlns:a16="http://schemas.microsoft.com/office/drawing/2014/main" id="{0FFD8B67-C60D-8220-691C-7846289272E4}"/>
                    </a:ext>
                  </a:extLst>
                </p:cNvPr>
                <p:cNvSpPr>
                  <a:spLocks/>
                </p:cNvSpPr>
                <p:nvPr/>
              </p:nvSpPr>
              <p:spPr bwMode="auto">
                <a:xfrm>
                  <a:off x="2705" y="3143"/>
                  <a:ext cx="13" cy="21"/>
                </a:xfrm>
                <a:custGeom>
                  <a:avLst/>
                  <a:gdLst>
                    <a:gd name="T0" fmla="*/ 4 w 13"/>
                    <a:gd name="T1" fmla="*/ 0 h 21"/>
                    <a:gd name="T2" fmla="*/ 0 w 13"/>
                    <a:gd name="T3" fmla="*/ 19 h 21"/>
                    <a:gd name="T4" fmla="*/ 9 w 13"/>
                    <a:gd name="T5" fmla="*/ 21 h 21"/>
                    <a:gd name="T6" fmla="*/ 13 w 13"/>
                    <a:gd name="T7" fmla="*/ 2 h 21"/>
                    <a:gd name="T8" fmla="*/ 4 w 13"/>
                    <a:gd name="T9" fmla="*/ 0 h 21"/>
                  </a:gdLst>
                  <a:ahLst/>
                  <a:cxnLst>
                    <a:cxn ang="0">
                      <a:pos x="T0" y="T1"/>
                    </a:cxn>
                    <a:cxn ang="0">
                      <a:pos x="T2" y="T3"/>
                    </a:cxn>
                    <a:cxn ang="0">
                      <a:pos x="T4" y="T5"/>
                    </a:cxn>
                    <a:cxn ang="0">
                      <a:pos x="T6" y="T7"/>
                    </a:cxn>
                    <a:cxn ang="0">
                      <a:pos x="T8" y="T9"/>
                    </a:cxn>
                  </a:cxnLst>
                  <a:rect l="0" t="0" r="r" b="b"/>
                  <a:pathLst>
                    <a:path w="13" h="21">
                      <a:moveTo>
                        <a:pt x="4" y="0"/>
                      </a:moveTo>
                      <a:lnTo>
                        <a:pt x="0" y="19"/>
                      </a:lnTo>
                      <a:lnTo>
                        <a:pt x="9" y="21"/>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124" name="Freeform 103">
                  <a:extLst>
                    <a:ext uri="{FF2B5EF4-FFF2-40B4-BE49-F238E27FC236}">
                      <a16:creationId xmlns:a16="http://schemas.microsoft.com/office/drawing/2014/main" id="{0811D4FA-C65A-D72D-B64A-8A6C5FCC7AE6}"/>
                    </a:ext>
                  </a:extLst>
                </p:cNvPr>
                <p:cNvSpPr>
                  <a:spLocks/>
                </p:cNvSpPr>
                <p:nvPr/>
              </p:nvSpPr>
              <p:spPr bwMode="auto">
                <a:xfrm>
                  <a:off x="2714" y="3143"/>
                  <a:ext cx="13" cy="21"/>
                </a:xfrm>
                <a:custGeom>
                  <a:avLst/>
                  <a:gdLst>
                    <a:gd name="T0" fmla="*/ 4 w 13"/>
                    <a:gd name="T1" fmla="*/ 0 h 21"/>
                    <a:gd name="T2" fmla="*/ 0 w 13"/>
                    <a:gd name="T3" fmla="*/ 19 h 21"/>
                    <a:gd name="T4" fmla="*/ 9 w 13"/>
                    <a:gd name="T5" fmla="*/ 21 h 21"/>
                    <a:gd name="T6" fmla="*/ 13 w 13"/>
                    <a:gd name="T7" fmla="*/ 2 h 21"/>
                    <a:gd name="T8" fmla="*/ 4 w 13"/>
                    <a:gd name="T9" fmla="*/ 0 h 21"/>
                  </a:gdLst>
                  <a:ahLst/>
                  <a:cxnLst>
                    <a:cxn ang="0">
                      <a:pos x="T0" y="T1"/>
                    </a:cxn>
                    <a:cxn ang="0">
                      <a:pos x="T2" y="T3"/>
                    </a:cxn>
                    <a:cxn ang="0">
                      <a:pos x="T4" y="T5"/>
                    </a:cxn>
                    <a:cxn ang="0">
                      <a:pos x="T6" y="T7"/>
                    </a:cxn>
                    <a:cxn ang="0">
                      <a:pos x="T8" y="T9"/>
                    </a:cxn>
                  </a:cxnLst>
                  <a:rect l="0" t="0" r="r" b="b"/>
                  <a:pathLst>
                    <a:path w="13" h="21">
                      <a:moveTo>
                        <a:pt x="4" y="0"/>
                      </a:moveTo>
                      <a:lnTo>
                        <a:pt x="0" y="19"/>
                      </a:lnTo>
                      <a:lnTo>
                        <a:pt x="9" y="21"/>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125" name="Freeform 104">
                  <a:extLst>
                    <a:ext uri="{FF2B5EF4-FFF2-40B4-BE49-F238E27FC236}">
                      <a16:creationId xmlns:a16="http://schemas.microsoft.com/office/drawing/2014/main" id="{DDC69C94-59E1-1C7B-C5B9-7B7199126D7C}"/>
                    </a:ext>
                  </a:extLst>
                </p:cNvPr>
                <p:cNvSpPr>
                  <a:spLocks/>
                </p:cNvSpPr>
                <p:nvPr/>
              </p:nvSpPr>
              <p:spPr bwMode="auto">
                <a:xfrm>
                  <a:off x="2723" y="3143"/>
                  <a:ext cx="15" cy="21"/>
                </a:xfrm>
                <a:custGeom>
                  <a:avLst/>
                  <a:gdLst>
                    <a:gd name="T0" fmla="*/ 4 w 15"/>
                    <a:gd name="T1" fmla="*/ 0 h 21"/>
                    <a:gd name="T2" fmla="*/ 0 w 15"/>
                    <a:gd name="T3" fmla="*/ 19 h 21"/>
                    <a:gd name="T4" fmla="*/ 10 w 15"/>
                    <a:gd name="T5" fmla="*/ 21 h 21"/>
                    <a:gd name="T6" fmla="*/ 15 w 15"/>
                    <a:gd name="T7" fmla="*/ 2 h 21"/>
                    <a:gd name="T8" fmla="*/ 4 w 15"/>
                    <a:gd name="T9" fmla="*/ 0 h 21"/>
                  </a:gdLst>
                  <a:ahLst/>
                  <a:cxnLst>
                    <a:cxn ang="0">
                      <a:pos x="T0" y="T1"/>
                    </a:cxn>
                    <a:cxn ang="0">
                      <a:pos x="T2" y="T3"/>
                    </a:cxn>
                    <a:cxn ang="0">
                      <a:pos x="T4" y="T5"/>
                    </a:cxn>
                    <a:cxn ang="0">
                      <a:pos x="T6" y="T7"/>
                    </a:cxn>
                    <a:cxn ang="0">
                      <a:pos x="T8" y="T9"/>
                    </a:cxn>
                  </a:cxnLst>
                  <a:rect l="0" t="0" r="r" b="b"/>
                  <a:pathLst>
                    <a:path w="15" h="21">
                      <a:moveTo>
                        <a:pt x="4" y="0"/>
                      </a:moveTo>
                      <a:lnTo>
                        <a:pt x="0" y="19"/>
                      </a:lnTo>
                      <a:lnTo>
                        <a:pt x="10" y="21"/>
                      </a:lnTo>
                      <a:lnTo>
                        <a:pt x="15"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126" name="Freeform 105">
                  <a:extLst>
                    <a:ext uri="{FF2B5EF4-FFF2-40B4-BE49-F238E27FC236}">
                      <a16:creationId xmlns:a16="http://schemas.microsoft.com/office/drawing/2014/main" id="{95F4B702-DAF8-E11B-734C-DA1FF6C74EFD}"/>
                    </a:ext>
                  </a:extLst>
                </p:cNvPr>
                <p:cNvSpPr>
                  <a:spLocks/>
                </p:cNvSpPr>
                <p:nvPr/>
              </p:nvSpPr>
              <p:spPr bwMode="auto">
                <a:xfrm>
                  <a:off x="2733" y="3143"/>
                  <a:ext cx="14" cy="21"/>
                </a:xfrm>
                <a:custGeom>
                  <a:avLst/>
                  <a:gdLst>
                    <a:gd name="T0" fmla="*/ 5 w 14"/>
                    <a:gd name="T1" fmla="*/ 0 h 21"/>
                    <a:gd name="T2" fmla="*/ 0 w 14"/>
                    <a:gd name="T3" fmla="*/ 19 h 21"/>
                    <a:gd name="T4" fmla="*/ 9 w 14"/>
                    <a:gd name="T5" fmla="*/ 21 h 21"/>
                    <a:gd name="T6" fmla="*/ 14 w 14"/>
                    <a:gd name="T7" fmla="*/ 2 h 21"/>
                    <a:gd name="T8" fmla="*/ 5 w 14"/>
                    <a:gd name="T9" fmla="*/ 0 h 21"/>
                  </a:gdLst>
                  <a:ahLst/>
                  <a:cxnLst>
                    <a:cxn ang="0">
                      <a:pos x="T0" y="T1"/>
                    </a:cxn>
                    <a:cxn ang="0">
                      <a:pos x="T2" y="T3"/>
                    </a:cxn>
                    <a:cxn ang="0">
                      <a:pos x="T4" y="T5"/>
                    </a:cxn>
                    <a:cxn ang="0">
                      <a:pos x="T6" y="T7"/>
                    </a:cxn>
                    <a:cxn ang="0">
                      <a:pos x="T8" y="T9"/>
                    </a:cxn>
                  </a:cxnLst>
                  <a:rect l="0" t="0" r="r" b="b"/>
                  <a:pathLst>
                    <a:path w="14" h="21">
                      <a:moveTo>
                        <a:pt x="5" y="0"/>
                      </a:moveTo>
                      <a:lnTo>
                        <a:pt x="0" y="19"/>
                      </a:lnTo>
                      <a:lnTo>
                        <a:pt x="9" y="21"/>
                      </a:lnTo>
                      <a:lnTo>
                        <a:pt x="14" y="2"/>
                      </a:lnTo>
                      <a:lnTo>
                        <a:pt x="5" y="0"/>
                      </a:lnTo>
                      <a:close/>
                    </a:path>
                  </a:pathLst>
                </a:custGeom>
                <a:solidFill>
                  <a:srgbClr val="FF0000"/>
                </a:solidFill>
                <a:ln w="38100" cmpd="sng">
                  <a:solidFill>
                    <a:srgbClr val="FF0000"/>
                  </a:solidFill>
                  <a:round/>
                  <a:headEnd/>
                  <a:tailEnd/>
                </a:ln>
              </p:spPr>
              <p:txBody>
                <a:bodyPr/>
                <a:lstStyle/>
                <a:p>
                  <a:endParaRPr lang="en-GB"/>
                </a:p>
              </p:txBody>
            </p:sp>
            <p:sp>
              <p:nvSpPr>
                <p:cNvPr id="127" name="Freeform 106">
                  <a:extLst>
                    <a:ext uri="{FF2B5EF4-FFF2-40B4-BE49-F238E27FC236}">
                      <a16:creationId xmlns:a16="http://schemas.microsoft.com/office/drawing/2014/main" id="{BBDB6F01-F393-99AC-2CF0-C1B7AC3242B7}"/>
                    </a:ext>
                  </a:extLst>
                </p:cNvPr>
                <p:cNvSpPr>
                  <a:spLocks/>
                </p:cNvSpPr>
                <p:nvPr/>
              </p:nvSpPr>
              <p:spPr bwMode="auto">
                <a:xfrm>
                  <a:off x="2742" y="3145"/>
                  <a:ext cx="13" cy="22"/>
                </a:xfrm>
                <a:custGeom>
                  <a:avLst/>
                  <a:gdLst>
                    <a:gd name="T0" fmla="*/ 5 w 13"/>
                    <a:gd name="T1" fmla="*/ 0 h 22"/>
                    <a:gd name="T2" fmla="*/ 0 w 13"/>
                    <a:gd name="T3" fmla="*/ 19 h 22"/>
                    <a:gd name="T4" fmla="*/ 9 w 13"/>
                    <a:gd name="T5" fmla="*/ 22 h 22"/>
                    <a:gd name="T6" fmla="*/ 13 w 13"/>
                    <a:gd name="T7" fmla="*/ 2 h 22"/>
                    <a:gd name="T8" fmla="*/ 5 w 13"/>
                    <a:gd name="T9" fmla="*/ 0 h 22"/>
                  </a:gdLst>
                  <a:ahLst/>
                  <a:cxnLst>
                    <a:cxn ang="0">
                      <a:pos x="T0" y="T1"/>
                    </a:cxn>
                    <a:cxn ang="0">
                      <a:pos x="T2" y="T3"/>
                    </a:cxn>
                    <a:cxn ang="0">
                      <a:pos x="T4" y="T5"/>
                    </a:cxn>
                    <a:cxn ang="0">
                      <a:pos x="T6" y="T7"/>
                    </a:cxn>
                    <a:cxn ang="0">
                      <a:pos x="T8" y="T9"/>
                    </a:cxn>
                  </a:cxnLst>
                  <a:rect l="0" t="0" r="r" b="b"/>
                  <a:pathLst>
                    <a:path w="13" h="22">
                      <a:moveTo>
                        <a:pt x="5" y="0"/>
                      </a:moveTo>
                      <a:lnTo>
                        <a:pt x="0" y="19"/>
                      </a:lnTo>
                      <a:lnTo>
                        <a:pt x="9" y="22"/>
                      </a:lnTo>
                      <a:lnTo>
                        <a:pt x="13" y="2"/>
                      </a:lnTo>
                      <a:lnTo>
                        <a:pt x="5" y="0"/>
                      </a:lnTo>
                      <a:close/>
                    </a:path>
                  </a:pathLst>
                </a:custGeom>
                <a:solidFill>
                  <a:srgbClr val="FF0000"/>
                </a:solidFill>
                <a:ln w="38100" cmpd="sng">
                  <a:solidFill>
                    <a:srgbClr val="FF0000"/>
                  </a:solidFill>
                  <a:round/>
                  <a:headEnd/>
                  <a:tailEnd/>
                </a:ln>
              </p:spPr>
              <p:txBody>
                <a:bodyPr/>
                <a:lstStyle/>
                <a:p>
                  <a:endParaRPr lang="en-GB"/>
                </a:p>
              </p:txBody>
            </p:sp>
            <p:sp>
              <p:nvSpPr>
                <p:cNvPr id="128" name="Freeform 107">
                  <a:extLst>
                    <a:ext uri="{FF2B5EF4-FFF2-40B4-BE49-F238E27FC236}">
                      <a16:creationId xmlns:a16="http://schemas.microsoft.com/office/drawing/2014/main" id="{8B9DED31-E2B5-47FD-2518-A4F3C1DCE1C4}"/>
                    </a:ext>
                  </a:extLst>
                </p:cNvPr>
                <p:cNvSpPr>
                  <a:spLocks/>
                </p:cNvSpPr>
                <p:nvPr/>
              </p:nvSpPr>
              <p:spPr bwMode="auto">
                <a:xfrm>
                  <a:off x="2751" y="3147"/>
                  <a:ext cx="13" cy="22"/>
                </a:xfrm>
                <a:custGeom>
                  <a:avLst/>
                  <a:gdLst>
                    <a:gd name="T0" fmla="*/ 4 w 13"/>
                    <a:gd name="T1" fmla="*/ 0 h 22"/>
                    <a:gd name="T2" fmla="*/ 0 w 13"/>
                    <a:gd name="T3" fmla="*/ 20 h 22"/>
                    <a:gd name="T4" fmla="*/ 9 w 13"/>
                    <a:gd name="T5" fmla="*/ 22 h 22"/>
                    <a:gd name="T6" fmla="*/ 13 w 13"/>
                    <a:gd name="T7" fmla="*/ 2 h 22"/>
                    <a:gd name="T8" fmla="*/ 4 w 13"/>
                    <a:gd name="T9" fmla="*/ 0 h 22"/>
                  </a:gdLst>
                  <a:ahLst/>
                  <a:cxnLst>
                    <a:cxn ang="0">
                      <a:pos x="T0" y="T1"/>
                    </a:cxn>
                    <a:cxn ang="0">
                      <a:pos x="T2" y="T3"/>
                    </a:cxn>
                    <a:cxn ang="0">
                      <a:pos x="T4" y="T5"/>
                    </a:cxn>
                    <a:cxn ang="0">
                      <a:pos x="T6" y="T7"/>
                    </a:cxn>
                    <a:cxn ang="0">
                      <a:pos x="T8" y="T9"/>
                    </a:cxn>
                  </a:cxnLst>
                  <a:rect l="0" t="0" r="r" b="b"/>
                  <a:pathLst>
                    <a:path w="13" h="22">
                      <a:moveTo>
                        <a:pt x="4" y="0"/>
                      </a:moveTo>
                      <a:lnTo>
                        <a:pt x="0" y="20"/>
                      </a:lnTo>
                      <a:lnTo>
                        <a:pt x="9" y="22"/>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129" name="Freeform 108">
                  <a:extLst>
                    <a:ext uri="{FF2B5EF4-FFF2-40B4-BE49-F238E27FC236}">
                      <a16:creationId xmlns:a16="http://schemas.microsoft.com/office/drawing/2014/main" id="{94DB8FE6-4FCA-562B-4E1C-7065554F007E}"/>
                    </a:ext>
                  </a:extLst>
                </p:cNvPr>
                <p:cNvSpPr>
                  <a:spLocks/>
                </p:cNvSpPr>
                <p:nvPr/>
              </p:nvSpPr>
              <p:spPr bwMode="auto">
                <a:xfrm>
                  <a:off x="2760" y="3149"/>
                  <a:ext cx="13" cy="22"/>
                </a:xfrm>
                <a:custGeom>
                  <a:avLst/>
                  <a:gdLst>
                    <a:gd name="T0" fmla="*/ 4 w 13"/>
                    <a:gd name="T1" fmla="*/ 0 h 22"/>
                    <a:gd name="T2" fmla="*/ 0 w 13"/>
                    <a:gd name="T3" fmla="*/ 20 h 22"/>
                    <a:gd name="T4" fmla="*/ 8 w 13"/>
                    <a:gd name="T5" fmla="*/ 22 h 22"/>
                    <a:gd name="T6" fmla="*/ 13 w 13"/>
                    <a:gd name="T7" fmla="*/ 2 h 22"/>
                    <a:gd name="T8" fmla="*/ 4 w 13"/>
                    <a:gd name="T9" fmla="*/ 0 h 22"/>
                  </a:gdLst>
                  <a:ahLst/>
                  <a:cxnLst>
                    <a:cxn ang="0">
                      <a:pos x="T0" y="T1"/>
                    </a:cxn>
                    <a:cxn ang="0">
                      <a:pos x="T2" y="T3"/>
                    </a:cxn>
                    <a:cxn ang="0">
                      <a:pos x="T4" y="T5"/>
                    </a:cxn>
                    <a:cxn ang="0">
                      <a:pos x="T6" y="T7"/>
                    </a:cxn>
                    <a:cxn ang="0">
                      <a:pos x="T8" y="T9"/>
                    </a:cxn>
                  </a:cxnLst>
                  <a:rect l="0" t="0" r="r" b="b"/>
                  <a:pathLst>
                    <a:path w="13" h="22">
                      <a:moveTo>
                        <a:pt x="4" y="0"/>
                      </a:moveTo>
                      <a:lnTo>
                        <a:pt x="0" y="20"/>
                      </a:lnTo>
                      <a:lnTo>
                        <a:pt x="8" y="22"/>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130" name="Freeform 109">
                  <a:extLst>
                    <a:ext uri="{FF2B5EF4-FFF2-40B4-BE49-F238E27FC236}">
                      <a16:creationId xmlns:a16="http://schemas.microsoft.com/office/drawing/2014/main" id="{C2C6D619-14C0-B90E-6EFD-0BDA90102028}"/>
                    </a:ext>
                  </a:extLst>
                </p:cNvPr>
                <p:cNvSpPr>
                  <a:spLocks/>
                </p:cNvSpPr>
                <p:nvPr/>
              </p:nvSpPr>
              <p:spPr bwMode="auto">
                <a:xfrm>
                  <a:off x="2768" y="3151"/>
                  <a:ext cx="13" cy="22"/>
                </a:xfrm>
                <a:custGeom>
                  <a:avLst/>
                  <a:gdLst>
                    <a:gd name="T0" fmla="*/ 5 w 13"/>
                    <a:gd name="T1" fmla="*/ 0 h 22"/>
                    <a:gd name="T2" fmla="*/ 0 w 13"/>
                    <a:gd name="T3" fmla="*/ 20 h 22"/>
                    <a:gd name="T4" fmla="*/ 9 w 13"/>
                    <a:gd name="T5" fmla="*/ 22 h 22"/>
                    <a:gd name="T6" fmla="*/ 13 w 13"/>
                    <a:gd name="T7" fmla="*/ 3 h 22"/>
                    <a:gd name="T8" fmla="*/ 5 w 13"/>
                    <a:gd name="T9" fmla="*/ 0 h 22"/>
                  </a:gdLst>
                  <a:ahLst/>
                  <a:cxnLst>
                    <a:cxn ang="0">
                      <a:pos x="T0" y="T1"/>
                    </a:cxn>
                    <a:cxn ang="0">
                      <a:pos x="T2" y="T3"/>
                    </a:cxn>
                    <a:cxn ang="0">
                      <a:pos x="T4" y="T5"/>
                    </a:cxn>
                    <a:cxn ang="0">
                      <a:pos x="T6" y="T7"/>
                    </a:cxn>
                    <a:cxn ang="0">
                      <a:pos x="T8" y="T9"/>
                    </a:cxn>
                  </a:cxnLst>
                  <a:rect l="0" t="0" r="r" b="b"/>
                  <a:pathLst>
                    <a:path w="13" h="22">
                      <a:moveTo>
                        <a:pt x="5" y="0"/>
                      </a:moveTo>
                      <a:lnTo>
                        <a:pt x="0" y="20"/>
                      </a:lnTo>
                      <a:lnTo>
                        <a:pt x="9" y="22"/>
                      </a:lnTo>
                      <a:lnTo>
                        <a:pt x="13" y="3"/>
                      </a:lnTo>
                      <a:lnTo>
                        <a:pt x="5" y="0"/>
                      </a:lnTo>
                      <a:close/>
                    </a:path>
                  </a:pathLst>
                </a:custGeom>
                <a:solidFill>
                  <a:srgbClr val="FF0000"/>
                </a:solidFill>
                <a:ln w="38100" cmpd="sng">
                  <a:solidFill>
                    <a:srgbClr val="FF0000"/>
                  </a:solidFill>
                  <a:round/>
                  <a:headEnd/>
                  <a:tailEnd/>
                </a:ln>
              </p:spPr>
              <p:txBody>
                <a:bodyPr/>
                <a:lstStyle/>
                <a:p>
                  <a:endParaRPr lang="en-GB"/>
                </a:p>
              </p:txBody>
            </p:sp>
            <p:sp>
              <p:nvSpPr>
                <p:cNvPr id="131" name="Freeform 110">
                  <a:extLst>
                    <a:ext uri="{FF2B5EF4-FFF2-40B4-BE49-F238E27FC236}">
                      <a16:creationId xmlns:a16="http://schemas.microsoft.com/office/drawing/2014/main" id="{66822D0D-1925-ACC3-3BA9-AB85A39AC8BC}"/>
                    </a:ext>
                  </a:extLst>
                </p:cNvPr>
                <p:cNvSpPr>
                  <a:spLocks/>
                </p:cNvSpPr>
                <p:nvPr/>
              </p:nvSpPr>
              <p:spPr bwMode="auto">
                <a:xfrm>
                  <a:off x="2773" y="3154"/>
                  <a:ext cx="22" cy="24"/>
                </a:xfrm>
                <a:custGeom>
                  <a:avLst/>
                  <a:gdLst>
                    <a:gd name="T0" fmla="*/ 13 w 22"/>
                    <a:gd name="T1" fmla="*/ 0 h 24"/>
                    <a:gd name="T2" fmla="*/ 0 w 22"/>
                    <a:gd name="T3" fmla="*/ 17 h 24"/>
                    <a:gd name="T4" fmla="*/ 8 w 22"/>
                    <a:gd name="T5" fmla="*/ 24 h 24"/>
                    <a:gd name="T6" fmla="*/ 22 w 22"/>
                    <a:gd name="T7" fmla="*/ 6 h 24"/>
                    <a:gd name="T8" fmla="*/ 13 w 22"/>
                    <a:gd name="T9" fmla="*/ 0 h 24"/>
                  </a:gdLst>
                  <a:ahLst/>
                  <a:cxnLst>
                    <a:cxn ang="0">
                      <a:pos x="T0" y="T1"/>
                    </a:cxn>
                    <a:cxn ang="0">
                      <a:pos x="T2" y="T3"/>
                    </a:cxn>
                    <a:cxn ang="0">
                      <a:pos x="T4" y="T5"/>
                    </a:cxn>
                    <a:cxn ang="0">
                      <a:pos x="T6" y="T7"/>
                    </a:cxn>
                    <a:cxn ang="0">
                      <a:pos x="T8" y="T9"/>
                    </a:cxn>
                  </a:cxnLst>
                  <a:rect l="0" t="0" r="r" b="b"/>
                  <a:pathLst>
                    <a:path w="22" h="24">
                      <a:moveTo>
                        <a:pt x="13" y="0"/>
                      </a:moveTo>
                      <a:lnTo>
                        <a:pt x="0" y="17"/>
                      </a:lnTo>
                      <a:lnTo>
                        <a:pt x="8" y="24"/>
                      </a:lnTo>
                      <a:lnTo>
                        <a:pt x="22" y="6"/>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132" name="Freeform 111">
                  <a:extLst>
                    <a:ext uri="{FF2B5EF4-FFF2-40B4-BE49-F238E27FC236}">
                      <a16:creationId xmlns:a16="http://schemas.microsoft.com/office/drawing/2014/main" id="{A2A2A2CC-ED5E-683A-C026-CC52A5F8F1EF}"/>
                    </a:ext>
                  </a:extLst>
                </p:cNvPr>
                <p:cNvSpPr>
                  <a:spLocks/>
                </p:cNvSpPr>
                <p:nvPr/>
              </p:nvSpPr>
              <p:spPr bwMode="auto">
                <a:xfrm>
                  <a:off x="2784" y="3160"/>
                  <a:ext cx="17" cy="22"/>
                </a:xfrm>
                <a:custGeom>
                  <a:avLst/>
                  <a:gdLst>
                    <a:gd name="T0" fmla="*/ 8 w 17"/>
                    <a:gd name="T1" fmla="*/ 0 h 22"/>
                    <a:gd name="T2" fmla="*/ 0 w 17"/>
                    <a:gd name="T3" fmla="*/ 18 h 22"/>
                    <a:gd name="T4" fmla="*/ 8 w 17"/>
                    <a:gd name="T5" fmla="*/ 22 h 22"/>
                    <a:gd name="T6" fmla="*/ 17 w 17"/>
                    <a:gd name="T7" fmla="*/ 4 h 22"/>
                    <a:gd name="T8" fmla="*/ 8 w 17"/>
                    <a:gd name="T9" fmla="*/ 0 h 22"/>
                  </a:gdLst>
                  <a:ahLst/>
                  <a:cxnLst>
                    <a:cxn ang="0">
                      <a:pos x="T0" y="T1"/>
                    </a:cxn>
                    <a:cxn ang="0">
                      <a:pos x="T2" y="T3"/>
                    </a:cxn>
                    <a:cxn ang="0">
                      <a:pos x="T4" y="T5"/>
                    </a:cxn>
                    <a:cxn ang="0">
                      <a:pos x="T6" y="T7"/>
                    </a:cxn>
                    <a:cxn ang="0">
                      <a:pos x="T8" y="T9"/>
                    </a:cxn>
                  </a:cxnLst>
                  <a:rect l="0" t="0" r="r" b="b"/>
                  <a:pathLst>
                    <a:path w="17" h="22">
                      <a:moveTo>
                        <a:pt x="8" y="0"/>
                      </a:moveTo>
                      <a:lnTo>
                        <a:pt x="0" y="18"/>
                      </a:lnTo>
                      <a:lnTo>
                        <a:pt x="8" y="22"/>
                      </a:lnTo>
                      <a:lnTo>
                        <a:pt x="17" y="4"/>
                      </a:lnTo>
                      <a:lnTo>
                        <a:pt x="8" y="0"/>
                      </a:lnTo>
                      <a:close/>
                    </a:path>
                  </a:pathLst>
                </a:custGeom>
                <a:solidFill>
                  <a:srgbClr val="FF0000"/>
                </a:solidFill>
                <a:ln w="38100" cmpd="sng">
                  <a:solidFill>
                    <a:srgbClr val="FF0000"/>
                  </a:solidFill>
                  <a:round/>
                  <a:headEnd/>
                  <a:tailEnd/>
                </a:ln>
              </p:spPr>
              <p:txBody>
                <a:bodyPr/>
                <a:lstStyle/>
                <a:p>
                  <a:endParaRPr lang="en-GB"/>
                </a:p>
              </p:txBody>
            </p:sp>
            <p:sp>
              <p:nvSpPr>
                <p:cNvPr id="133" name="Freeform 112">
                  <a:extLst>
                    <a:ext uri="{FF2B5EF4-FFF2-40B4-BE49-F238E27FC236}">
                      <a16:creationId xmlns:a16="http://schemas.microsoft.com/office/drawing/2014/main" id="{F8BF3F9B-566C-8B01-FBB6-4E954930FBD3}"/>
                    </a:ext>
                  </a:extLst>
                </p:cNvPr>
                <p:cNvSpPr>
                  <a:spLocks/>
                </p:cNvSpPr>
                <p:nvPr/>
              </p:nvSpPr>
              <p:spPr bwMode="auto">
                <a:xfrm>
                  <a:off x="2795" y="3164"/>
                  <a:ext cx="15" cy="22"/>
                </a:xfrm>
                <a:custGeom>
                  <a:avLst/>
                  <a:gdLst>
                    <a:gd name="T0" fmla="*/ 4 w 15"/>
                    <a:gd name="T1" fmla="*/ 0 h 22"/>
                    <a:gd name="T2" fmla="*/ 0 w 15"/>
                    <a:gd name="T3" fmla="*/ 20 h 22"/>
                    <a:gd name="T4" fmla="*/ 10 w 15"/>
                    <a:gd name="T5" fmla="*/ 22 h 22"/>
                    <a:gd name="T6" fmla="*/ 15 w 15"/>
                    <a:gd name="T7" fmla="*/ 3 h 22"/>
                    <a:gd name="T8" fmla="*/ 4 w 15"/>
                    <a:gd name="T9" fmla="*/ 0 h 22"/>
                  </a:gdLst>
                  <a:ahLst/>
                  <a:cxnLst>
                    <a:cxn ang="0">
                      <a:pos x="T0" y="T1"/>
                    </a:cxn>
                    <a:cxn ang="0">
                      <a:pos x="T2" y="T3"/>
                    </a:cxn>
                    <a:cxn ang="0">
                      <a:pos x="T4" y="T5"/>
                    </a:cxn>
                    <a:cxn ang="0">
                      <a:pos x="T6" y="T7"/>
                    </a:cxn>
                    <a:cxn ang="0">
                      <a:pos x="T8" y="T9"/>
                    </a:cxn>
                  </a:cxnLst>
                  <a:rect l="0" t="0" r="r" b="b"/>
                  <a:pathLst>
                    <a:path w="15" h="22">
                      <a:moveTo>
                        <a:pt x="4" y="0"/>
                      </a:moveTo>
                      <a:lnTo>
                        <a:pt x="0" y="20"/>
                      </a:lnTo>
                      <a:lnTo>
                        <a:pt x="10" y="22"/>
                      </a:lnTo>
                      <a:lnTo>
                        <a:pt x="15" y="3"/>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134" name="Freeform 113">
                  <a:extLst>
                    <a:ext uri="{FF2B5EF4-FFF2-40B4-BE49-F238E27FC236}">
                      <a16:creationId xmlns:a16="http://schemas.microsoft.com/office/drawing/2014/main" id="{BBCB2749-6CD2-FD00-5FC7-60DC7E7DC934}"/>
                    </a:ext>
                  </a:extLst>
                </p:cNvPr>
                <p:cNvSpPr>
                  <a:spLocks/>
                </p:cNvSpPr>
                <p:nvPr/>
              </p:nvSpPr>
              <p:spPr bwMode="auto">
                <a:xfrm>
                  <a:off x="2801" y="3169"/>
                  <a:ext cx="22" cy="22"/>
                </a:xfrm>
                <a:custGeom>
                  <a:avLst/>
                  <a:gdLst>
                    <a:gd name="T0" fmla="*/ 15 w 22"/>
                    <a:gd name="T1" fmla="*/ 0 h 22"/>
                    <a:gd name="T2" fmla="*/ 0 w 22"/>
                    <a:gd name="T3" fmla="*/ 15 h 22"/>
                    <a:gd name="T4" fmla="*/ 7 w 22"/>
                    <a:gd name="T5" fmla="*/ 22 h 22"/>
                    <a:gd name="T6" fmla="*/ 22 w 22"/>
                    <a:gd name="T7" fmla="*/ 6 h 22"/>
                    <a:gd name="T8" fmla="*/ 15 w 22"/>
                    <a:gd name="T9" fmla="*/ 0 h 22"/>
                  </a:gdLst>
                  <a:ahLst/>
                  <a:cxnLst>
                    <a:cxn ang="0">
                      <a:pos x="T0" y="T1"/>
                    </a:cxn>
                    <a:cxn ang="0">
                      <a:pos x="T2" y="T3"/>
                    </a:cxn>
                    <a:cxn ang="0">
                      <a:pos x="T4" y="T5"/>
                    </a:cxn>
                    <a:cxn ang="0">
                      <a:pos x="T6" y="T7"/>
                    </a:cxn>
                    <a:cxn ang="0">
                      <a:pos x="T8" y="T9"/>
                    </a:cxn>
                  </a:cxnLst>
                  <a:rect l="0" t="0" r="r" b="b"/>
                  <a:pathLst>
                    <a:path w="22" h="22">
                      <a:moveTo>
                        <a:pt x="15" y="0"/>
                      </a:moveTo>
                      <a:lnTo>
                        <a:pt x="0" y="15"/>
                      </a:lnTo>
                      <a:lnTo>
                        <a:pt x="7" y="22"/>
                      </a:lnTo>
                      <a:lnTo>
                        <a:pt x="22" y="6"/>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135" name="Freeform 114">
                  <a:extLst>
                    <a:ext uri="{FF2B5EF4-FFF2-40B4-BE49-F238E27FC236}">
                      <a16:creationId xmlns:a16="http://schemas.microsoft.com/office/drawing/2014/main" id="{DAA76C2C-0732-BF52-0CFC-D0316CB647FF}"/>
                    </a:ext>
                  </a:extLst>
                </p:cNvPr>
                <p:cNvSpPr>
                  <a:spLocks/>
                </p:cNvSpPr>
                <p:nvPr/>
              </p:nvSpPr>
              <p:spPr bwMode="auto">
                <a:xfrm>
                  <a:off x="2810" y="3173"/>
                  <a:ext cx="22" cy="24"/>
                </a:xfrm>
                <a:custGeom>
                  <a:avLst/>
                  <a:gdLst>
                    <a:gd name="T0" fmla="*/ 11 w 22"/>
                    <a:gd name="T1" fmla="*/ 0 h 24"/>
                    <a:gd name="T2" fmla="*/ 0 w 22"/>
                    <a:gd name="T3" fmla="*/ 18 h 24"/>
                    <a:gd name="T4" fmla="*/ 11 w 22"/>
                    <a:gd name="T5" fmla="*/ 24 h 24"/>
                    <a:gd name="T6" fmla="*/ 22 w 22"/>
                    <a:gd name="T7" fmla="*/ 7 h 24"/>
                    <a:gd name="T8" fmla="*/ 11 w 22"/>
                    <a:gd name="T9" fmla="*/ 0 h 24"/>
                  </a:gdLst>
                  <a:ahLst/>
                  <a:cxnLst>
                    <a:cxn ang="0">
                      <a:pos x="T0" y="T1"/>
                    </a:cxn>
                    <a:cxn ang="0">
                      <a:pos x="T2" y="T3"/>
                    </a:cxn>
                    <a:cxn ang="0">
                      <a:pos x="T4" y="T5"/>
                    </a:cxn>
                    <a:cxn ang="0">
                      <a:pos x="T6" y="T7"/>
                    </a:cxn>
                    <a:cxn ang="0">
                      <a:pos x="T8" y="T9"/>
                    </a:cxn>
                  </a:cxnLst>
                  <a:rect l="0" t="0" r="r" b="b"/>
                  <a:pathLst>
                    <a:path w="22" h="24">
                      <a:moveTo>
                        <a:pt x="11" y="0"/>
                      </a:moveTo>
                      <a:lnTo>
                        <a:pt x="0" y="18"/>
                      </a:lnTo>
                      <a:lnTo>
                        <a:pt x="11" y="24"/>
                      </a:lnTo>
                      <a:lnTo>
                        <a:pt x="22" y="7"/>
                      </a:lnTo>
                      <a:lnTo>
                        <a:pt x="11" y="0"/>
                      </a:lnTo>
                      <a:close/>
                    </a:path>
                  </a:pathLst>
                </a:custGeom>
                <a:solidFill>
                  <a:srgbClr val="FF0000"/>
                </a:solidFill>
                <a:ln w="38100" cmpd="sng">
                  <a:solidFill>
                    <a:srgbClr val="FF0000"/>
                  </a:solidFill>
                  <a:round/>
                  <a:headEnd/>
                  <a:tailEnd/>
                </a:ln>
              </p:spPr>
              <p:txBody>
                <a:bodyPr/>
                <a:lstStyle/>
                <a:p>
                  <a:endParaRPr lang="en-GB"/>
                </a:p>
              </p:txBody>
            </p:sp>
            <p:sp>
              <p:nvSpPr>
                <p:cNvPr id="136" name="Freeform 115">
                  <a:extLst>
                    <a:ext uri="{FF2B5EF4-FFF2-40B4-BE49-F238E27FC236}">
                      <a16:creationId xmlns:a16="http://schemas.microsoft.com/office/drawing/2014/main" id="{9AC11DBD-9891-1455-252E-583C7097A7BF}"/>
                    </a:ext>
                  </a:extLst>
                </p:cNvPr>
                <p:cNvSpPr>
                  <a:spLocks/>
                </p:cNvSpPr>
                <p:nvPr/>
              </p:nvSpPr>
              <p:spPr bwMode="auto">
                <a:xfrm>
                  <a:off x="2821" y="3180"/>
                  <a:ext cx="17" cy="22"/>
                </a:xfrm>
                <a:custGeom>
                  <a:avLst/>
                  <a:gdLst>
                    <a:gd name="T0" fmla="*/ 8 w 17"/>
                    <a:gd name="T1" fmla="*/ 0 h 22"/>
                    <a:gd name="T2" fmla="*/ 0 w 17"/>
                    <a:gd name="T3" fmla="*/ 17 h 22"/>
                    <a:gd name="T4" fmla="*/ 8 w 17"/>
                    <a:gd name="T5" fmla="*/ 22 h 22"/>
                    <a:gd name="T6" fmla="*/ 17 w 17"/>
                    <a:gd name="T7" fmla="*/ 4 h 22"/>
                    <a:gd name="T8" fmla="*/ 8 w 17"/>
                    <a:gd name="T9" fmla="*/ 0 h 22"/>
                  </a:gdLst>
                  <a:ahLst/>
                  <a:cxnLst>
                    <a:cxn ang="0">
                      <a:pos x="T0" y="T1"/>
                    </a:cxn>
                    <a:cxn ang="0">
                      <a:pos x="T2" y="T3"/>
                    </a:cxn>
                    <a:cxn ang="0">
                      <a:pos x="T4" y="T5"/>
                    </a:cxn>
                    <a:cxn ang="0">
                      <a:pos x="T6" y="T7"/>
                    </a:cxn>
                    <a:cxn ang="0">
                      <a:pos x="T8" y="T9"/>
                    </a:cxn>
                  </a:cxnLst>
                  <a:rect l="0" t="0" r="r" b="b"/>
                  <a:pathLst>
                    <a:path w="17" h="22">
                      <a:moveTo>
                        <a:pt x="8" y="0"/>
                      </a:moveTo>
                      <a:lnTo>
                        <a:pt x="0" y="17"/>
                      </a:lnTo>
                      <a:lnTo>
                        <a:pt x="8" y="22"/>
                      </a:lnTo>
                      <a:lnTo>
                        <a:pt x="17" y="4"/>
                      </a:lnTo>
                      <a:lnTo>
                        <a:pt x="8" y="0"/>
                      </a:lnTo>
                      <a:close/>
                    </a:path>
                  </a:pathLst>
                </a:custGeom>
                <a:solidFill>
                  <a:srgbClr val="FF0000"/>
                </a:solidFill>
                <a:ln w="38100" cmpd="sng">
                  <a:solidFill>
                    <a:srgbClr val="FF0000"/>
                  </a:solidFill>
                  <a:round/>
                  <a:headEnd/>
                  <a:tailEnd/>
                </a:ln>
              </p:spPr>
              <p:txBody>
                <a:bodyPr/>
                <a:lstStyle/>
                <a:p>
                  <a:endParaRPr lang="en-GB"/>
                </a:p>
              </p:txBody>
            </p:sp>
            <p:sp>
              <p:nvSpPr>
                <p:cNvPr id="137" name="Freeform 116">
                  <a:extLst>
                    <a:ext uri="{FF2B5EF4-FFF2-40B4-BE49-F238E27FC236}">
                      <a16:creationId xmlns:a16="http://schemas.microsoft.com/office/drawing/2014/main" id="{5A0BC326-1DDF-A764-95CF-49B4769AF67F}"/>
                    </a:ext>
                  </a:extLst>
                </p:cNvPr>
                <p:cNvSpPr>
                  <a:spLocks/>
                </p:cNvSpPr>
                <p:nvPr/>
              </p:nvSpPr>
              <p:spPr bwMode="auto">
                <a:xfrm>
                  <a:off x="2827" y="3186"/>
                  <a:ext cx="24" cy="24"/>
                </a:xfrm>
                <a:custGeom>
                  <a:avLst/>
                  <a:gdLst>
                    <a:gd name="T0" fmla="*/ 16 w 24"/>
                    <a:gd name="T1" fmla="*/ 0 h 24"/>
                    <a:gd name="T2" fmla="*/ 0 w 24"/>
                    <a:gd name="T3" fmla="*/ 16 h 24"/>
                    <a:gd name="T4" fmla="*/ 9 w 24"/>
                    <a:gd name="T5" fmla="*/ 24 h 24"/>
                    <a:gd name="T6" fmla="*/ 24 w 24"/>
                    <a:gd name="T7" fmla="*/ 9 h 24"/>
                    <a:gd name="T8" fmla="*/ 16 w 24"/>
                    <a:gd name="T9" fmla="*/ 0 h 24"/>
                  </a:gdLst>
                  <a:ahLst/>
                  <a:cxnLst>
                    <a:cxn ang="0">
                      <a:pos x="T0" y="T1"/>
                    </a:cxn>
                    <a:cxn ang="0">
                      <a:pos x="T2" y="T3"/>
                    </a:cxn>
                    <a:cxn ang="0">
                      <a:pos x="T4" y="T5"/>
                    </a:cxn>
                    <a:cxn ang="0">
                      <a:pos x="T6" y="T7"/>
                    </a:cxn>
                    <a:cxn ang="0">
                      <a:pos x="T8" y="T9"/>
                    </a:cxn>
                  </a:cxnLst>
                  <a:rect l="0" t="0" r="r" b="b"/>
                  <a:pathLst>
                    <a:path w="24" h="24">
                      <a:moveTo>
                        <a:pt x="16" y="0"/>
                      </a:moveTo>
                      <a:lnTo>
                        <a:pt x="0" y="16"/>
                      </a:lnTo>
                      <a:lnTo>
                        <a:pt x="9" y="24"/>
                      </a:lnTo>
                      <a:lnTo>
                        <a:pt x="24" y="9"/>
                      </a:lnTo>
                      <a:lnTo>
                        <a:pt x="16" y="0"/>
                      </a:lnTo>
                      <a:close/>
                    </a:path>
                  </a:pathLst>
                </a:custGeom>
                <a:solidFill>
                  <a:srgbClr val="FF0000"/>
                </a:solidFill>
                <a:ln w="38100" cmpd="sng">
                  <a:solidFill>
                    <a:srgbClr val="FF0000"/>
                  </a:solidFill>
                  <a:round/>
                  <a:headEnd/>
                  <a:tailEnd/>
                </a:ln>
              </p:spPr>
              <p:txBody>
                <a:bodyPr/>
                <a:lstStyle/>
                <a:p>
                  <a:endParaRPr lang="en-GB"/>
                </a:p>
              </p:txBody>
            </p:sp>
            <p:sp>
              <p:nvSpPr>
                <p:cNvPr id="138" name="Freeform 117">
                  <a:extLst>
                    <a:ext uri="{FF2B5EF4-FFF2-40B4-BE49-F238E27FC236}">
                      <a16:creationId xmlns:a16="http://schemas.microsoft.com/office/drawing/2014/main" id="{59FC3E0A-701C-986E-6BF7-DC48A4ABD892}"/>
                    </a:ext>
                  </a:extLst>
                </p:cNvPr>
                <p:cNvSpPr>
                  <a:spLocks/>
                </p:cNvSpPr>
                <p:nvPr/>
              </p:nvSpPr>
              <p:spPr bwMode="auto">
                <a:xfrm>
                  <a:off x="2836" y="3193"/>
                  <a:ext cx="22" cy="24"/>
                </a:xfrm>
                <a:custGeom>
                  <a:avLst/>
                  <a:gdLst>
                    <a:gd name="T0" fmla="*/ 13 w 22"/>
                    <a:gd name="T1" fmla="*/ 0 h 24"/>
                    <a:gd name="T2" fmla="*/ 0 w 22"/>
                    <a:gd name="T3" fmla="*/ 17 h 24"/>
                    <a:gd name="T4" fmla="*/ 9 w 22"/>
                    <a:gd name="T5" fmla="*/ 24 h 24"/>
                    <a:gd name="T6" fmla="*/ 22 w 22"/>
                    <a:gd name="T7" fmla="*/ 6 h 24"/>
                    <a:gd name="T8" fmla="*/ 13 w 22"/>
                    <a:gd name="T9" fmla="*/ 0 h 24"/>
                  </a:gdLst>
                  <a:ahLst/>
                  <a:cxnLst>
                    <a:cxn ang="0">
                      <a:pos x="T0" y="T1"/>
                    </a:cxn>
                    <a:cxn ang="0">
                      <a:pos x="T2" y="T3"/>
                    </a:cxn>
                    <a:cxn ang="0">
                      <a:pos x="T4" y="T5"/>
                    </a:cxn>
                    <a:cxn ang="0">
                      <a:pos x="T6" y="T7"/>
                    </a:cxn>
                    <a:cxn ang="0">
                      <a:pos x="T8" y="T9"/>
                    </a:cxn>
                  </a:cxnLst>
                  <a:rect l="0" t="0" r="r" b="b"/>
                  <a:pathLst>
                    <a:path w="22" h="24">
                      <a:moveTo>
                        <a:pt x="13" y="0"/>
                      </a:moveTo>
                      <a:lnTo>
                        <a:pt x="0" y="17"/>
                      </a:lnTo>
                      <a:lnTo>
                        <a:pt x="9" y="24"/>
                      </a:lnTo>
                      <a:lnTo>
                        <a:pt x="22" y="6"/>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139" name="Freeform 118">
                  <a:extLst>
                    <a:ext uri="{FF2B5EF4-FFF2-40B4-BE49-F238E27FC236}">
                      <a16:creationId xmlns:a16="http://schemas.microsoft.com/office/drawing/2014/main" id="{EB153B41-39B8-C4DD-D097-438A5197F6C3}"/>
                    </a:ext>
                  </a:extLst>
                </p:cNvPr>
                <p:cNvSpPr>
                  <a:spLocks/>
                </p:cNvSpPr>
                <p:nvPr/>
              </p:nvSpPr>
              <p:spPr bwMode="auto">
                <a:xfrm>
                  <a:off x="2845" y="3202"/>
                  <a:ext cx="24" cy="24"/>
                </a:xfrm>
                <a:custGeom>
                  <a:avLst/>
                  <a:gdLst>
                    <a:gd name="T0" fmla="*/ 15 w 24"/>
                    <a:gd name="T1" fmla="*/ 0 h 24"/>
                    <a:gd name="T2" fmla="*/ 0 w 24"/>
                    <a:gd name="T3" fmla="*/ 15 h 24"/>
                    <a:gd name="T4" fmla="*/ 8 w 24"/>
                    <a:gd name="T5" fmla="*/ 24 h 24"/>
                    <a:gd name="T6" fmla="*/ 24 w 24"/>
                    <a:gd name="T7" fmla="*/ 8 h 24"/>
                    <a:gd name="T8" fmla="*/ 15 w 24"/>
                    <a:gd name="T9" fmla="*/ 0 h 24"/>
                  </a:gdLst>
                  <a:ahLst/>
                  <a:cxnLst>
                    <a:cxn ang="0">
                      <a:pos x="T0" y="T1"/>
                    </a:cxn>
                    <a:cxn ang="0">
                      <a:pos x="T2" y="T3"/>
                    </a:cxn>
                    <a:cxn ang="0">
                      <a:pos x="T4" y="T5"/>
                    </a:cxn>
                    <a:cxn ang="0">
                      <a:pos x="T6" y="T7"/>
                    </a:cxn>
                    <a:cxn ang="0">
                      <a:pos x="T8" y="T9"/>
                    </a:cxn>
                  </a:cxnLst>
                  <a:rect l="0" t="0" r="r" b="b"/>
                  <a:pathLst>
                    <a:path w="24" h="24">
                      <a:moveTo>
                        <a:pt x="15" y="0"/>
                      </a:moveTo>
                      <a:lnTo>
                        <a:pt x="0" y="15"/>
                      </a:lnTo>
                      <a:lnTo>
                        <a:pt x="8" y="24"/>
                      </a:lnTo>
                      <a:lnTo>
                        <a:pt x="24" y="8"/>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140" name="Freeform 119">
                  <a:extLst>
                    <a:ext uri="{FF2B5EF4-FFF2-40B4-BE49-F238E27FC236}">
                      <a16:creationId xmlns:a16="http://schemas.microsoft.com/office/drawing/2014/main" id="{5F4B43EA-BB5C-F0D0-E0F9-99753509A091}"/>
                    </a:ext>
                  </a:extLst>
                </p:cNvPr>
                <p:cNvSpPr>
                  <a:spLocks/>
                </p:cNvSpPr>
                <p:nvPr/>
              </p:nvSpPr>
              <p:spPr bwMode="auto">
                <a:xfrm>
                  <a:off x="2853" y="3208"/>
                  <a:ext cx="22" cy="24"/>
                </a:xfrm>
                <a:custGeom>
                  <a:avLst/>
                  <a:gdLst>
                    <a:gd name="T0" fmla="*/ 14 w 22"/>
                    <a:gd name="T1" fmla="*/ 0 h 24"/>
                    <a:gd name="T2" fmla="*/ 0 w 22"/>
                    <a:gd name="T3" fmla="*/ 18 h 24"/>
                    <a:gd name="T4" fmla="*/ 9 w 22"/>
                    <a:gd name="T5" fmla="*/ 24 h 24"/>
                    <a:gd name="T6" fmla="*/ 22 w 22"/>
                    <a:gd name="T7" fmla="*/ 7 h 24"/>
                    <a:gd name="T8" fmla="*/ 14 w 22"/>
                    <a:gd name="T9" fmla="*/ 0 h 24"/>
                  </a:gdLst>
                  <a:ahLst/>
                  <a:cxnLst>
                    <a:cxn ang="0">
                      <a:pos x="T0" y="T1"/>
                    </a:cxn>
                    <a:cxn ang="0">
                      <a:pos x="T2" y="T3"/>
                    </a:cxn>
                    <a:cxn ang="0">
                      <a:pos x="T4" y="T5"/>
                    </a:cxn>
                    <a:cxn ang="0">
                      <a:pos x="T6" y="T7"/>
                    </a:cxn>
                    <a:cxn ang="0">
                      <a:pos x="T8" y="T9"/>
                    </a:cxn>
                  </a:cxnLst>
                  <a:rect l="0" t="0" r="r" b="b"/>
                  <a:pathLst>
                    <a:path w="22" h="24">
                      <a:moveTo>
                        <a:pt x="14" y="0"/>
                      </a:moveTo>
                      <a:lnTo>
                        <a:pt x="0" y="18"/>
                      </a:lnTo>
                      <a:lnTo>
                        <a:pt x="9" y="24"/>
                      </a:lnTo>
                      <a:lnTo>
                        <a:pt x="22" y="7"/>
                      </a:lnTo>
                      <a:lnTo>
                        <a:pt x="14" y="0"/>
                      </a:lnTo>
                      <a:close/>
                    </a:path>
                  </a:pathLst>
                </a:custGeom>
                <a:solidFill>
                  <a:srgbClr val="FF0000"/>
                </a:solidFill>
                <a:ln w="38100" cmpd="sng">
                  <a:solidFill>
                    <a:srgbClr val="FF0000"/>
                  </a:solidFill>
                  <a:round/>
                  <a:headEnd/>
                  <a:tailEnd/>
                </a:ln>
              </p:spPr>
              <p:txBody>
                <a:bodyPr/>
                <a:lstStyle/>
                <a:p>
                  <a:endParaRPr lang="en-GB"/>
                </a:p>
              </p:txBody>
            </p:sp>
            <p:sp>
              <p:nvSpPr>
                <p:cNvPr id="141" name="Freeform 120">
                  <a:extLst>
                    <a:ext uri="{FF2B5EF4-FFF2-40B4-BE49-F238E27FC236}">
                      <a16:creationId xmlns:a16="http://schemas.microsoft.com/office/drawing/2014/main" id="{4CBB6AAC-DCCF-EA96-EC35-96188D3D056E}"/>
                    </a:ext>
                  </a:extLst>
                </p:cNvPr>
                <p:cNvSpPr>
                  <a:spLocks/>
                </p:cNvSpPr>
                <p:nvPr/>
              </p:nvSpPr>
              <p:spPr bwMode="auto">
                <a:xfrm>
                  <a:off x="2862" y="3217"/>
                  <a:ext cx="24" cy="24"/>
                </a:xfrm>
                <a:custGeom>
                  <a:avLst/>
                  <a:gdLst>
                    <a:gd name="T0" fmla="*/ 13 w 24"/>
                    <a:gd name="T1" fmla="*/ 0 h 24"/>
                    <a:gd name="T2" fmla="*/ 0 w 24"/>
                    <a:gd name="T3" fmla="*/ 15 h 24"/>
                    <a:gd name="T4" fmla="*/ 11 w 24"/>
                    <a:gd name="T5" fmla="*/ 24 h 24"/>
                    <a:gd name="T6" fmla="*/ 24 w 24"/>
                    <a:gd name="T7" fmla="*/ 9 h 24"/>
                    <a:gd name="T8" fmla="*/ 13 w 24"/>
                    <a:gd name="T9" fmla="*/ 0 h 24"/>
                  </a:gdLst>
                  <a:ahLst/>
                  <a:cxnLst>
                    <a:cxn ang="0">
                      <a:pos x="T0" y="T1"/>
                    </a:cxn>
                    <a:cxn ang="0">
                      <a:pos x="T2" y="T3"/>
                    </a:cxn>
                    <a:cxn ang="0">
                      <a:pos x="T4" y="T5"/>
                    </a:cxn>
                    <a:cxn ang="0">
                      <a:pos x="T6" y="T7"/>
                    </a:cxn>
                    <a:cxn ang="0">
                      <a:pos x="T8" y="T9"/>
                    </a:cxn>
                  </a:cxnLst>
                  <a:rect l="0" t="0" r="r" b="b"/>
                  <a:pathLst>
                    <a:path w="24" h="24">
                      <a:moveTo>
                        <a:pt x="13" y="0"/>
                      </a:moveTo>
                      <a:lnTo>
                        <a:pt x="0" y="15"/>
                      </a:lnTo>
                      <a:lnTo>
                        <a:pt x="11" y="24"/>
                      </a:lnTo>
                      <a:lnTo>
                        <a:pt x="24" y="9"/>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142" name="Freeform 121">
                  <a:extLst>
                    <a:ext uri="{FF2B5EF4-FFF2-40B4-BE49-F238E27FC236}">
                      <a16:creationId xmlns:a16="http://schemas.microsoft.com/office/drawing/2014/main" id="{00DE0DFD-6EB0-9AB5-8470-AFFD4B20F4D0}"/>
                    </a:ext>
                  </a:extLst>
                </p:cNvPr>
                <p:cNvSpPr>
                  <a:spLocks/>
                </p:cNvSpPr>
                <p:nvPr/>
              </p:nvSpPr>
              <p:spPr bwMode="auto">
                <a:xfrm>
                  <a:off x="2871" y="3228"/>
                  <a:ext cx="24" cy="22"/>
                </a:xfrm>
                <a:custGeom>
                  <a:avLst/>
                  <a:gdLst>
                    <a:gd name="T0" fmla="*/ 17 w 24"/>
                    <a:gd name="T1" fmla="*/ 0 h 22"/>
                    <a:gd name="T2" fmla="*/ 0 w 24"/>
                    <a:gd name="T3" fmla="*/ 11 h 22"/>
                    <a:gd name="T4" fmla="*/ 6 w 24"/>
                    <a:gd name="T5" fmla="*/ 22 h 22"/>
                    <a:gd name="T6" fmla="*/ 24 w 24"/>
                    <a:gd name="T7" fmla="*/ 11 h 22"/>
                    <a:gd name="T8" fmla="*/ 17 w 24"/>
                    <a:gd name="T9" fmla="*/ 0 h 22"/>
                  </a:gdLst>
                  <a:ahLst/>
                  <a:cxnLst>
                    <a:cxn ang="0">
                      <a:pos x="T0" y="T1"/>
                    </a:cxn>
                    <a:cxn ang="0">
                      <a:pos x="T2" y="T3"/>
                    </a:cxn>
                    <a:cxn ang="0">
                      <a:pos x="T4" y="T5"/>
                    </a:cxn>
                    <a:cxn ang="0">
                      <a:pos x="T6" y="T7"/>
                    </a:cxn>
                    <a:cxn ang="0">
                      <a:pos x="T8" y="T9"/>
                    </a:cxn>
                  </a:cxnLst>
                  <a:rect l="0" t="0" r="r" b="b"/>
                  <a:pathLst>
                    <a:path w="24" h="22">
                      <a:moveTo>
                        <a:pt x="17" y="0"/>
                      </a:moveTo>
                      <a:lnTo>
                        <a:pt x="0" y="11"/>
                      </a:lnTo>
                      <a:lnTo>
                        <a:pt x="6" y="22"/>
                      </a:lnTo>
                      <a:lnTo>
                        <a:pt x="24" y="11"/>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143" name="Freeform 122">
                  <a:extLst>
                    <a:ext uri="{FF2B5EF4-FFF2-40B4-BE49-F238E27FC236}">
                      <a16:creationId xmlns:a16="http://schemas.microsoft.com/office/drawing/2014/main" id="{361B3339-3F31-65BF-9B12-F7CDDBF89A88}"/>
                    </a:ext>
                  </a:extLst>
                </p:cNvPr>
                <p:cNvSpPr>
                  <a:spLocks/>
                </p:cNvSpPr>
                <p:nvPr/>
              </p:nvSpPr>
              <p:spPr bwMode="auto">
                <a:xfrm>
                  <a:off x="2880" y="3236"/>
                  <a:ext cx="24" cy="24"/>
                </a:xfrm>
                <a:custGeom>
                  <a:avLst/>
                  <a:gdLst>
                    <a:gd name="T0" fmla="*/ 13 w 24"/>
                    <a:gd name="T1" fmla="*/ 0 h 24"/>
                    <a:gd name="T2" fmla="*/ 0 w 24"/>
                    <a:gd name="T3" fmla="*/ 16 h 24"/>
                    <a:gd name="T4" fmla="*/ 11 w 24"/>
                    <a:gd name="T5" fmla="*/ 24 h 24"/>
                    <a:gd name="T6" fmla="*/ 24 w 24"/>
                    <a:gd name="T7" fmla="*/ 9 h 24"/>
                    <a:gd name="T8" fmla="*/ 13 w 24"/>
                    <a:gd name="T9" fmla="*/ 0 h 24"/>
                  </a:gdLst>
                  <a:ahLst/>
                  <a:cxnLst>
                    <a:cxn ang="0">
                      <a:pos x="T0" y="T1"/>
                    </a:cxn>
                    <a:cxn ang="0">
                      <a:pos x="T2" y="T3"/>
                    </a:cxn>
                    <a:cxn ang="0">
                      <a:pos x="T4" y="T5"/>
                    </a:cxn>
                    <a:cxn ang="0">
                      <a:pos x="T6" y="T7"/>
                    </a:cxn>
                    <a:cxn ang="0">
                      <a:pos x="T8" y="T9"/>
                    </a:cxn>
                  </a:cxnLst>
                  <a:rect l="0" t="0" r="r" b="b"/>
                  <a:pathLst>
                    <a:path w="24" h="24">
                      <a:moveTo>
                        <a:pt x="13" y="0"/>
                      </a:moveTo>
                      <a:lnTo>
                        <a:pt x="0" y="16"/>
                      </a:lnTo>
                      <a:lnTo>
                        <a:pt x="11" y="24"/>
                      </a:lnTo>
                      <a:lnTo>
                        <a:pt x="24" y="9"/>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144" name="Freeform 123">
                  <a:extLst>
                    <a:ext uri="{FF2B5EF4-FFF2-40B4-BE49-F238E27FC236}">
                      <a16:creationId xmlns:a16="http://schemas.microsoft.com/office/drawing/2014/main" id="{5B98E077-45F9-CC60-5EC8-14FCEEB16063}"/>
                    </a:ext>
                  </a:extLst>
                </p:cNvPr>
                <p:cNvSpPr>
                  <a:spLocks/>
                </p:cNvSpPr>
                <p:nvPr/>
              </p:nvSpPr>
              <p:spPr bwMode="auto">
                <a:xfrm>
                  <a:off x="2888" y="3245"/>
                  <a:ext cx="27" cy="24"/>
                </a:xfrm>
                <a:custGeom>
                  <a:avLst/>
                  <a:gdLst>
                    <a:gd name="T0" fmla="*/ 18 w 27"/>
                    <a:gd name="T1" fmla="*/ 0 h 24"/>
                    <a:gd name="T2" fmla="*/ 0 w 27"/>
                    <a:gd name="T3" fmla="*/ 13 h 24"/>
                    <a:gd name="T4" fmla="*/ 9 w 27"/>
                    <a:gd name="T5" fmla="*/ 24 h 24"/>
                    <a:gd name="T6" fmla="*/ 27 w 27"/>
                    <a:gd name="T7" fmla="*/ 11 h 24"/>
                    <a:gd name="T8" fmla="*/ 18 w 27"/>
                    <a:gd name="T9" fmla="*/ 0 h 24"/>
                  </a:gdLst>
                  <a:ahLst/>
                  <a:cxnLst>
                    <a:cxn ang="0">
                      <a:pos x="T0" y="T1"/>
                    </a:cxn>
                    <a:cxn ang="0">
                      <a:pos x="T2" y="T3"/>
                    </a:cxn>
                    <a:cxn ang="0">
                      <a:pos x="T4" y="T5"/>
                    </a:cxn>
                    <a:cxn ang="0">
                      <a:pos x="T6" y="T7"/>
                    </a:cxn>
                    <a:cxn ang="0">
                      <a:pos x="T8" y="T9"/>
                    </a:cxn>
                  </a:cxnLst>
                  <a:rect l="0" t="0" r="r" b="b"/>
                  <a:pathLst>
                    <a:path w="27" h="24">
                      <a:moveTo>
                        <a:pt x="18" y="0"/>
                      </a:moveTo>
                      <a:lnTo>
                        <a:pt x="0" y="13"/>
                      </a:lnTo>
                      <a:lnTo>
                        <a:pt x="9" y="24"/>
                      </a:lnTo>
                      <a:lnTo>
                        <a:pt x="27" y="11"/>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145" name="Freeform 124">
                  <a:extLst>
                    <a:ext uri="{FF2B5EF4-FFF2-40B4-BE49-F238E27FC236}">
                      <a16:creationId xmlns:a16="http://schemas.microsoft.com/office/drawing/2014/main" id="{EACC4BC2-FD9D-632E-8DF2-1104519D1CDD}"/>
                    </a:ext>
                  </a:extLst>
                </p:cNvPr>
                <p:cNvSpPr>
                  <a:spLocks/>
                </p:cNvSpPr>
                <p:nvPr/>
              </p:nvSpPr>
              <p:spPr bwMode="auto">
                <a:xfrm>
                  <a:off x="2899" y="3256"/>
                  <a:ext cx="24" cy="24"/>
                </a:xfrm>
                <a:custGeom>
                  <a:avLst/>
                  <a:gdLst>
                    <a:gd name="T0" fmla="*/ 16 w 24"/>
                    <a:gd name="T1" fmla="*/ 0 h 24"/>
                    <a:gd name="T2" fmla="*/ 0 w 24"/>
                    <a:gd name="T3" fmla="*/ 15 h 24"/>
                    <a:gd name="T4" fmla="*/ 9 w 24"/>
                    <a:gd name="T5" fmla="*/ 24 h 24"/>
                    <a:gd name="T6" fmla="*/ 24 w 24"/>
                    <a:gd name="T7" fmla="*/ 9 h 24"/>
                    <a:gd name="T8" fmla="*/ 16 w 24"/>
                    <a:gd name="T9" fmla="*/ 0 h 24"/>
                  </a:gdLst>
                  <a:ahLst/>
                  <a:cxnLst>
                    <a:cxn ang="0">
                      <a:pos x="T0" y="T1"/>
                    </a:cxn>
                    <a:cxn ang="0">
                      <a:pos x="T2" y="T3"/>
                    </a:cxn>
                    <a:cxn ang="0">
                      <a:pos x="T4" y="T5"/>
                    </a:cxn>
                    <a:cxn ang="0">
                      <a:pos x="T6" y="T7"/>
                    </a:cxn>
                    <a:cxn ang="0">
                      <a:pos x="T8" y="T9"/>
                    </a:cxn>
                  </a:cxnLst>
                  <a:rect l="0" t="0" r="r" b="b"/>
                  <a:pathLst>
                    <a:path w="24" h="24">
                      <a:moveTo>
                        <a:pt x="16" y="0"/>
                      </a:moveTo>
                      <a:lnTo>
                        <a:pt x="0" y="15"/>
                      </a:lnTo>
                      <a:lnTo>
                        <a:pt x="9" y="24"/>
                      </a:lnTo>
                      <a:lnTo>
                        <a:pt x="24" y="9"/>
                      </a:lnTo>
                      <a:lnTo>
                        <a:pt x="16" y="0"/>
                      </a:lnTo>
                      <a:close/>
                    </a:path>
                  </a:pathLst>
                </a:custGeom>
                <a:solidFill>
                  <a:srgbClr val="FF0000"/>
                </a:solidFill>
                <a:ln w="38100" cmpd="sng">
                  <a:solidFill>
                    <a:srgbClr val="FF0000"/>
                  </a:solidFill>
                  <a:round/>
                  <a:headEnd/>
                  <a:tailEnd/>
                </a:ln>
              </p:spPr>
              <p:txBody>
                <a:bodyPr/>
                <a:lstStyle/>
                <a:p>
                  <a:endParaRPr lang="en-GB"/>
                </a:p>
              </p:txBody>
            </p:sp>
            <p:sp>
              <p:nvSpPr>
                <p:cNvPr id="146" name="Freeform 125">
                  <a:extLst>
                    <a:ext uri="{FF2B5EF4-FFF2-40B4-BE49-F238E27FC236}">
                      <a16:creationId xmlns:a16="http://schemas.microsoft.com/office/drawing/2014/main" id="{FBEE7BC2-71D4-E412-7595-AFAEE86CC3EE}"/>
                    </a:ext>
                  </a:extLst>
                </p:cNvPr>
                <p:cNvSpPr>
                  <a:spLocks/>
                </p:cNvSpPr>
                <p:nvPr/>
              </p:nvSpPr>
              <p:spPr bwMode="auto">
                <a:xfrm>
                  <a:off x="2906" y="3267"/>
                  <a:ext cx="26" cy="24"/>
                </a:xfrm>
                <a:custGeom>
                  <a:avLst/>
                  <a:gdLst>
                    <a:gd name="T0" fmla="*/ 17 w 26"/>
                    <a:gd name="T1" fmla="*/ 0 h 24"/>
                    <a:gd name="T2" fmla="*/ 0 w 26"/>
                    <a:gd name="T3" fmla="*/ 11 h 24"/>
                    <a:gd name="T4" fmla="*/ 9 w 26"/>
                    <a:gd name="T5" fmla="*/ 24 h 24"/>
                    <a:gd name="T6" fmla="*/ 26 w 26"/>
                    <a:gd name="T7" fmla="*/ 13 h 24"/>
                    <a:gd name="T8" fmla="*/ 17 w 26"/>
                    <a:gd name="T9" fmla="*/ 0 h 24"/>
                  </a:gdLst>
                  <a:ahLst/>
                  <a:cxnLst>
                    <a:cxn ang="0">
                      <a:pos x="T0" y="T1"/>
                    </a:cxn>
                    <a:cxn ang="0">
                      <a:pos x="T2" y="T3"/>
                    </a:cxn>
                    <a:cxn ang="0">
                      <a:pos x="T4" y="T5"/>
                    </a:cxn>
                    <a:cxn ang="0">
                      <a:pos x="T6" y="T7"/>
                    </a:cxn>
                    <a:cxn ang="0">
                      <a:pos x="T8" y="T9"/>
                    </a:cxn>
                  </a:cxnLst>
                  <a:rect l="0" t="0" r="r" b="b"/>
                  <a:pathLst>
                    <a:path w="26" h="24">
                      <a:moveTo>
                        <a:pt x="17" y="0"/>
                      </a:moveTo>
                      <a:lnTo>
                        <a:pt x="0" y="11"/>
                      </a:lnTo>
                      <a:lnTo>
                        <a:pt x="9" y="24"/>
                      </a:lnTo>
                      <a:lnTo>
                        <a:pt x="26" y="13"/>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147" name="Freeform 126">
                  <a:extLst>
                    <a:ext uri="{FF2B5EF4-FFF2-40B4-BE49-F238E27FC236}">
                      <a16:creationId xmlns:a16="http://schemas.microsoft.com/office/drawing/2014/main" id="{B6E341D5-FAF9-DE2A-1B4E-8D7C332E37D1}"/>
                    </a:ext>
                  </a:extLst>
                </p:cNvPr>
                <p:cNvSpPr>
                  <a:spLocks/>
                </p:cNvSpPr>
                <p:nvPr/>
              </p:nvSpPr>
              <p:spPr bwMode="auto">
                <a:xfrm>
                  <a:off x="2917" y="3278"/>
                  <a:ext cx="26" cy="26"/>
                </a:xfrm>
                <a:custGeom>
                  <a:avLst/>
                  <a:gdLst>
                    <a:gd name="T0" fmla="*/ 15 w 26"/>
                    <a:gd name="T1" fmla="*/ 0 h 26"/>
                    <a:gd name="T2" fmla="*/ 0 w 26"/>
                    <a:gd name="T3" fmla="*/ 15 h 26"/>
                    <a:gd name="T4" fmla="*/ 11 w 26"/>
                    <a:gd name="T5" fmla="*/ 26 h 26"/>
                    <a:gd name="T6" fmla="*/ 26 w 26"/>
                    <a:gd name="T7" fmla="*/ 11 h 26"/>
                    <a:gd name="T8" fmla="*/ 15 w 26"/>
                    <a:gd name="T9" fmla="*/ 0 h 26"/>
                  </a:gdLst>
                  <a:ahLst/>
                  <a:cxnLst>
                    <a:cxn ang="0">
                      <a:pos x="T0" y="T1"/>
                    </a:cxn>
                    <a:cxn ang="0">
                      <a:pos x="T2" y="T3"/>
                    </a:cxn>
                    <a:cxn ang="0">
                      <a:pos x="T4" y="T5"/>
                    </a:cxn>
                    <a:cxn ang="0">
                      <a:pos x="T6" y="T7"/>
                    </a:cxn>
                    <a:cxn ang="0">
                      <a:pos x="T8" y="T9"/>
                    </a:cxn>
                  </a:cxnLst>
                  <a:rect l="0" t="0" r="r" b="b"/>
                  <a:pathLst>
                    <a:path w="26" h="26">
                      <a:moveTo>
                        <a:pt x="15" y="0"/>
                      </a:moveTo>
                      <a:lnTo>
                        <a:pt x="0" y="15"/>
                      </a:lnTo>
                      <a:lnTo>
                        <a:pt x="11" y="26"/>
                      </a:lnTo>
                      <a:lnTo>
                        <a:pt x="26" y="11"/>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148" name="Freeform 127">
                  <a:extLst>
                    <a:ext uri="{FF2B5EF4-FFF2-40B4-BE49-F238E27FC236}">
                      <a16:creationId xmlns:a16="http://schemas.microsoft.com/office/drawing/2014/main" id="{9A80134F-F6C2-279F-AEB3-5543A68B831A}"/>
                    </a:ext>
                  </a:extLst>
                </p:cNvPr>
                <p:cNvSpPr>
                  <a:spLocks/>
                </p:cNvSpPr>
                <p:nvPr/>
              </p:nvSpPr>
              <p:spPr bwMode="auto">
                <a:xfrm>
                  <a:off x="2925" y="3291"/>
                  <a:ext cx="24" cy="22"/>
                </a:xfrm>
                <a:custGeom>
                  <a:avLst/>
                  <a:gdLst>
                    <a:gd name="T0" fmla="*/ 18 w 24"/>
                    <a:gd name="T1" fmla="*/ 0 h 22"/>
                    <a:gd name="T2" fmla="*/ 0 w 24"/>
                    <a:gd name="T3" fmla="*/ 11 h 22"/>
                    <a:gd name="T4" fmla="*/ 7 w 24"/>
                    <a:gd name="T5" fmla="*/ 22 h 22"/>
                    <a:gd name="T6" fmla="*/ 24 w 24"/>
                    <a:gd name="T7" fmla="*/ 11 h 22"/>
                    <a:gd name="T8" fmla="*/ 18 w 24"/>
                    <a:gd name="T9" fmla="*/ 0 h 22"/>
                  </a:gdLst>
                  <a:ahLst/>
                  <a:cxnLst>
                    <a:cxn ang="0">
                      <a:pos x="T0" y="T1"/>
                    </a:cxn>
                    <a:cxn ang="0">
                      <a:pos x="T2" y="T3"/>
                    </a:cxn>
                    <a:cxn ang="0">
                      <a:pos x="T4" y="T5"/>
                    </a:cxn>
                    <a:cxn ang="0">
                      <a:pos x="T6" y="T7"/>
                    </a:cxn>
                    <a:cxn ang="0">
                      <a:pos x="T8" y="T9"/>
                    </a:cxn>
                  </a:cxnLst>
                  <a:rect l="0" t="0" r="r" b="b"/>
                  <a:pathLst>
                    <a:path w="24" h="22">
                      <a:moveTo>
                        <a:pt x="18" y="0"/>
                      </a:moveTo>
                      <a:lnTo>
                        <a:pt x="0" y="11"/>
                      </a:lnTo>
                      <a:lnTo>
                        <a:pt x="7" y="22"/>
                      </a:lnTo>
                      <a:lnTo>
                        <a:pt x="24" y="11"/>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149" name="Freeform 128">
                  <a:extLst>
                    <a:ext uri="{FF2B5EF4-FFF2-40B4-BE49-F238E27FC236}">
                      <a16:creationId xmlns:a16="http://schemas.microsoft.com/office/drawing/2014/main" id="{246878B5-230B-AC12-4105-EDFA5FE5A677}"/>
                    </a:ext>
                  </a:extLst>
                </p:cNvPr>
                <p:cNvSpPr>
                  <a:spLocks/>
                </p:cNvSpPr>
                <p:nvPr/>
              </p:nvSpPr>
              <p:spPr bwMode="auto">
                <a:xfrm>
                  <a:off x="2932" y="3302"/>
                  <a:ext cx="26" cy="24"/>
                </a:xfrm>
                <a:custGeom>
                  <a:avLst/>
                  <a:gdLst>
                    <a:gd name="T0" fmla="*/ 17 w 26"/>
                    <a:gd name="T1" fmla="*/ 0 h 24"/>
                    <a:gd name="T2" fmla="*/ 0 w 26"/>
                    <a:gd name="T3" fmla="*/ 11 h 24"/>
                    <a:gd name="T4" fmla="*/ 9 w 26"/>
                    <a:gd name="T5" fmla="*/ 24 h 24"/>
                    <a:gd name="T6" fmla="*/ 26 w 26"/>
                    <a:gd name="T7" fmla="*/ 13 h 24"/>
                    <a:gd name="T8" fmla="*/ 17 w 26"/>
                    <a:gd name="T9" fmla="*/ 0 h 24"/>
                  </a:gdLst>
                  <a:ahLst/>
                  <a:cxnLst>
                    <a:cxn ang="0">
                      <a:pos x="T0" y="T1"/>
                    </a:cxn>
                    <a:cxn ang="0">
                      <a:pos x="T2" y="T3"/>
                    </a:cxn>
                    <a:cxn ang="0">
                      <a:pos x="T4" y="T5"/>
                    </a:cxn>
                    <a:cxn ang="0">
                      <a:pos x="T6" y="T7"/>
                    </a:cxn>
                    <a:cxn ang="0">
                      <a:pos x="T8" y="T9"/>
                    </a:cxn>
                  </a:cxnLst>
                  <a:rect l="0" t="0" r="r" b="b"/>
                  <a:pathLst>
                    <a:path w="26" h="24">
                      <a:moveTo>
                        <a:pt x="17" y="0"/>
                      </a:moveTo>
                      <a:lnTo>
                        <a:pt x="0" y="11"/>
                      </a:lnTo>
                      <a:lnTo>
                        <a:pt x="9" y="24"/>
                      </a:lnTo>
                      <a:lnTo>
                        <a:pt x="26" y="13"/>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150" name="Freeform 129">
                  <a:extLst>
                    <a:ext uri="{FF2B5EF4-FFF2-40B4-BE49-F238E27FC236}">
                      <a16:creationId xmlns:a16="http://schemas.microsoft.com/office/drawing/2014/main" id="{03E3DFA6-9B29-5E8B-EF50-3B60FC58BA4C}"/>
                    </a:ext>
                  </a:extLst>
                </p:cNvPr>
                <p:cNvSpPr>
                  <a:spLocks/>
                </p:cNvSpPr>
                <p:nvPr/>
              </p:nvSpPr>
              <p:spPr bwMode="auto">
                <a:xfrm>
                  <a:off x="2941" y="3315"/>
                  <a:ext cx="26" cy="24"/>
                </a:xfrm>
                <a:custGeom>
                  <a:avLst/>
                  <a:gdLst>
                    <a:gd name="T0" fmla="*/ 17 w 26"/>
                    <a:gd name="T1" fmla="*/ 0 h 24"/>
                    <a:gd name="T2" fmla="*/ 0 w 26"/>
                    <a:gd name="T3" fmla="*/ 11 h 24"/>
                    <a:gd name="T4" fmla="*/ 8 w 26"/>
                    <a:gd name="T5" fmla="*/ 24 h 24"/>
                    <a:gd name="T6" fmla="*/ 26 w 26"/>
                    <a:gd name="T7" fmla="*/ 13 h 24"/>
                    <a:gd name="T8" fmla="*/ 17 w 26"/>
                    <a:gd name="T9" fmla="*/ 0 h 24"/>
                  </a:gdLst>
                  <a:ahLst/>
                  <a:cxnLst>
                    <a:cxn ang="0">
                      <a:pos x="T0" y="T1"/>
                    </a:cxn>
                    <a:cxn ang="0">
                      <a:pos x="T2" y="T3"/>
                    </a:cxn>
                    <a:cxn ang="0">
                      <a:pos x="T4" y="T5"/>
                    </a:cxn>
                    <a:cxn ang="0">
                      <a:pos x="T6" y="T7"/>
                    </a:cxn>
                    <a:cxn ang="0">
                      <a:pos x="T8" y="T9"/>
                    </a:cxn>
                  </a:cxnLst>
                  <a:rect l="0" t="0" r="r" b="b"/>
                  <a:pathLst>
                    <a:path w="26" h="24">
                      <a:moveTo>
                        <a:pt x="17" y="0"/>
                      </a:moveTo>
                      <a:lnTo>
                        <a:pt x="0" y="11"/>
                      </a:lnTo>
                      <a:lnTo>
                        <a:pt x="8" y="24"/>
                      </a:lnTo>
                      <a:lnTo>
                        <a:pt x="26" y="13"/>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151" name="Freeform 130">
                  <a:extLst>
                    <a:ext uri="{FF2B5EF4-FFF2-40B4-BE49-F238E27FC236}">
                      <a16:creationId xmlns:a16="http://schemas.microsoft.com/office/drawing/2014/main" id="{342E73BC-227F-7612-0D00-90D77B81B77D}"/>
                    </a:ext>
                  </a:extLst>
                </p:cNvPr>
                <p:cNvSpPr>
                  <a:spLocks/>
                </p:cNvSpPr>
                <p:nvPr/>
              </p:nvSpPr>
              <p:spPr bwMode="auto">
                <a:xfrm>
                  <a:off x="2952" y="3326"/>
                  <a:ext cx="26" cy="26"/>
                </a:xfrm>
                <a:custGeom>
                  <a:avLst/>
                  <a:gdLst>
                    <a:gd name="T0" fmla="*/ 15 w 26"/>
                    <a:gd name="T1" fmla="*/ 0 h 26"/>
                    <a:gd name="T2" fmla="*/ 0 w 26"/>
                    <a:gd name="T3" fmla="*/ 13 h 26"/>
                    <a:gd name="T4" fmla="*/ 11 w 26"/>
                    <a:gd name="T5" fmla="*/ 26 h 26"/>
                    <a:gd name="T6" fmla="*/ 26 w 26"/>
                    <a:gd name="T7" fmla="*/ 13 h 26"/>
                    <a:gd name="T8" fmla="*/ 15 w 26"/>
                    <a:gd name="T9" fmla="*/ 0 h 26"/>
                  </a:gdLst>
                  <a:ahLst/>
                  <a:cxnLst>
                    <a:cxn ang="0">
                      <a:pos x="T0" y="T1"/>
                    </a:cxn>
                    <a:cxn ang="0">
                      <a:pos x="T2" y="T3"/>
                    </a:cxn>
                    <a:cxn ang="0">
                      <a:pos x="T4" y="T5"/>
                    </a:cxn>
                    <a:cxn ang="0">
                      <a:pos x="T6" y="T7"/>
                    </a:cxn>
                    <a:cxn ang="0">
                      <a:pos x="T8" y="T9"/>
                    </a:cxn>
                  </a:cxnLst>
                  <a:rect l="0" t="0" r="r" b="b"/>
                  <a:pathLst>
                    <a:path w="26" h="26">
                      <a:moveTo>
                        <a:pt x="15" y="0"/>
                      </a:moveTo>
                      <a:lnTo>
                        <a:pt x="0" y="13"/>
                      </a:lnTo>
                      <a:lnTo>
                        <a:pt x="11" y="26"/>
                      </a:lnTo>
                      <a:lnTo>
                        <a:pt x="26" y="13"/>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152" name="Freeform 131">
                  <a:extLst>
                    <a:ext uri="{FF2B5EF4-FFF2-40B4-BE49-F238E27FC236}">
                      <a16:creationId xmlns:a16="http://schemas.microsoft.com/office/drawing/2014/main" id="{12A7056F-9972-0D79-9197-BBB04C38C358}"/>
                    </a:ext>
                  </a:extLst>
                </p:cNvPr>
                <p:cNvSpPr>
                  <a:spLocks/>
                </p:cNvSpPr>
                <p:nvPr/>
              </p:nvSpPr>
              <p:spPr bwMode="auto">
                <a:xfrm>
                  <a:off x="2960" y="3341"/>
                  <a:ext cx="27" cy="24"/>
                </a:xfrm>
                <a:custGeom>
                  <a:avLst/>
                  <a:gdLst>
                    <a:gd name="T0" fmla="*/ 18 w 27"/>
                    <a:gd name="T1" fmla="*/ 0 h 24"/>
                    <a:gd name="T2" fmla="*/ 0 w 27"/>
                    <a:gd name="T3" fmla="*/ 11 h 24"/>
                    <a:gd name="T4" fmla="*/ 9 w 27"/>
                    <a:gd name="T5" fmla="*/ 24 h 24"/>
                    <a:gd name="T6" fmla="*/ 27 w 27"/>
                    <a:gd name="T7" fmla="*/ 13 h 24"/>
                    <a:gd name="T8" fmla="*/ 18 w 27"/>
                    <a:gd name="T9" fmla="*/ 0 h 24"/>
                  </a:gdLst>
                  <a:ahLst/>
                  <a:cxnLst>
                    <a:cxn ang="0">
                      <a:pos x="T0" y="T1"/>
                    </a:cxn>
                    <a:cxn ang="0">
                      <a:pos x="T2" y="T3"/>
                    </a:cxn>
                    <a:cxn ang="0">
                      <a:pos x="T4" y="T5"/>
                    </a:cxn>
                    <a:cxn ang="0">
                      <a:pos x="T6" y="T7"/>
                    </a:cxn>
                    <a:cxn ang="0">
                      <a:pos x="T8" y="T9"/>
                    </a:cxn>
                  </a:cxnLst>
                  <a:rect l="0" t="0" r="r" b="b"/>
                  <a:pathLst>
                    <a:path w="27" h="24">
                      <a:moveTo>
                        <a:pt x="18" y="0"/>
                      </a:moveTo>
                      <a:lnTo>
                        <a:pt x="0" y="11"/>
                      </a:lnTo>
                      <a:lnTo>
                        <a:pt x="9" y="24"/>
                      </a:lnTo>
                      <a:lnTo>
                        <a:pt x="27" y="13"/>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153" name="Freeform 132">
                  <a:extLst>
                    <a:ext uri="{FF2B5EF4-FFF2-40B4-BE49-F238E27FC236}">
                      <a16:creationId xmlns:a16="http://schemas.microsoft.com/office/drawing/2014/main" id="{53ADE3AC-AE93-03CB-148A-81BED069522B}"/>
                    </a:ext>
                  </a:extLst>
                </p:cNvPr>
                <p:cNvSpPr>
                  <a:spLocks/>
                </p:cNvSpPr>
                <p:nvPr/>
              </p:nvSpPr>
              <p:spPr bwMode="auto">
                <a:xfrm>
                  <a:off x="2969" y="3354"/>
                  <a:ext cx="26" cy="26"/>
                </a:xfrm>
                <a:custGeom>
                  <a:avLst/>
                  <a:gdLst>
                    <a:gd name="T0" fmla="*/ 18 w 26"/>
                    <a:gd name="T1" fmla="*/ 0 h 26"/>
                    <a:gd name="T2" fmla="*/ 0 w 26"/>
                    <a:gd name="T3" fmla="*/ 11 h 26"/>
                    <a:gd name="T4" fmla="*/ 9 w 26"/>
                    <a:gd name="T5" fmla="*/ 26 h 26"/>
                    <a:gd name="T6" fmla="*/ 26 w 26"/>
                    <a:gd name="T7" fmla="*/ 16 h 26"/>
                    <a:gd name="T8" fmla="*/ 18 w 26"/>
                    <a:gd name="T9" fmla="*/ 0 h 26"/>
                  </a:gdLst>
                  <a:ahLst/>
                  <a:cxnLst>
                    <a:cxn ang="0">
                      <a:pos x="T0" y="T1"/>
                    </a:cxn>
                    <a:cxn ang="0">
                      <a:pos x="T2" y="T3"/>
                    </a:cxn>
                    <a:cxn ang="0">
                      <a:pos x="T4" y="T5"/>
                    </a:cxn>
                    <a:cxn ang="0">
                      <a:pos x="T6" y="T7"/>
                    </a:cxn>
                    <a:cxn ang="0">
                      <a:pos x="T8" y="T9"/>
                    </a:cxn>
                  </a:cxnLst>
                  <a:rect l="0" t="0" r="r" b="b"/>
                  <a:pathLst>
                    <a:path w="26" h="26">
                      <a:moveTo>
                        <a:pt x="18" y="0"/>
                      </a:moveTo>
                      <a:lnTo>
                        <a:pt x="0" y="11"/>
                      </a:lnTo>
                      <a:lnTo>
                        <a:pt x="9" y="26"/>
                      </a:lnTo>
                      <a:lnTo>
                        <a:pt x="26" y="16"/>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154" name="Freeform 133">
                  <a:extLst>
                    <a:ext uri="{FF2B5EF4-FFF2-40B4-BE49-F238E27FC236}">
                      <a16:creationId xmlns:a16="http://schemas.microsoft.com/office/drawing/2014/main" id="{4D97E408-20E2-BD43-37D4-1E17F828816A}"/>
                    </a:ext>
                  </a:extLst>
                </p:cNvPr>
                <p:cNvSpPr>
                  <a:spLocks/>
                </p:cNvSpPr>
                <p:nvPr/>
              </p:nvSpPr>
              <p:spPr bwMode="auto">
                <a:xfrm>
                  <a:off x="2978" y="3370"/>
                  <a:ext cx="26" cy="24"/>
                </a:xfrm>
                <a:custGeom>
                  <a:avLst/>
                  <a:gdLst>
                    <a:gd name="T0" fmla="*/ 19 w 26"/>
                    <a:gd name="T1" fmla="*/ 0 h 24"/>
                    <a:gd name="T2" fmla="*/ 0 w 26"/>
                    <a:gd name="T3" fmla="*/ 8 h 24"/>
                    <a:gd name="T4" fmla="*/ 6 w 26"/>
                    <a:gd name="T5" fmla="*/ 24 h 24"/>
                    <a:gd name="T6" fmla="*/ 26 w 26"/>
                    <a:gd name="T7" fmla="*/ 15 h 24"/>
                    <a:gd name="T8" fmla="*/ 19 w 26"/>
                    <a:gd name="T9" fmla="*/ 0 h 24"/>
                  </a:gdLst>
                  <a:ahLst/>
                  <a:cxnLst>
                    <a:cxn ang="0">
                      <a:pos x="T0" y="T1"/>
                    </a:cxn>
                    <a:cxn ang="0">
                      <a:pos x="T2" y="T3"/>
                    </a:cxn>
                    <a:cxn ang="0">
                      <a:pos x="T4" y="T5"/>
                    </a:cxn>
                    <a:cxn ang="0">
                      <a:pos x="T6" y="T7"/>
                    </a:cxn>
                    <a:cxn ang="0">
                      <a:pos x="T8" y="T9"/>
                    </a:cxn>
                  </a:cxnLst>
                  <a:rect l="0" t="0" r="r" b="b"/>
                  <a:pathLst>
                    <a:path w="26" h="24">
                      <a:moveTo>
                        <a:pt x="19" y="0"/>
                      </a:moveTo>
                      <a:lnTo>
                        <a:pt x="0" y="8"/>
                      </a:lnTo>
                      <a:lnTo>
                        <a:pt x="6" y="24"/>
                      </a:lnTo>
                      <a:lnTo>
                        <a:pt x="26" y="15"/>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155" name="Freeform 134">
                  <a:extLst>
                    <a:ext uri="{FF2B5EF4-FFF2-40B4-BE49-F238E27FC236}">
                      <a16:creationId xmlns:a16="http://schemas.microsoft.com/office/drawing/2014/main" id="{8EE49126-3DB2-4974-D743-C3F011FE7635}"/>
                    </a:ext>
                  </a:extLst>
                </p:cNvPr>
                <p:cNvSpPr>
                  <a:spLocks/>
                </p:cNvSpPr>
                <p:nvPr/>
              </p:nvSpPr>
              <p:spPr bwMode="auto">
                <a:xfrm>
                  <a:off x="2984" y="3383"/>
                  <a:ext cx="29" cy="28"/>
                </a:xfrm>
                <a:custGeom>
                  <a:avLst/>
                  <a:gdLst>
                    <a:gd name="T0" fmla="*/ 18 w 29"/>
                    <a:gd name="T1" fmla="*/ 0 h 28"/>
                    <a:gd name="T2" fmla="*/ 0 w 29"/>
                    <a:gd name="T3" fmla="*/ 13 h 28"/>
                    <a:gd name="T4" fmla="*/ 11 w 29"/>
                    <a:gd name="T5" fmla="*/ 28 h 28"/>
                    <a:gd name="T6" fmla="*/ 29 w 29"/>
                    <a:gd name="T7" fmla="*/ 15 h 28"/>
                    <a:gd name="T8" fmla="*/ 18 w 29"/>
                    <a:gd name="T9" fmla="*/ 0 h 28"/>
                  </a:gdLst>
                  <a:ahLst/>
                  <a:cxnLst>
                    <a:cxn ang="0">
                      <a:pos x="T0" y="T1"/>
                    </a:cxn>
                    <a:cxn ang="0">
                      <a:pos x="T2" y="T3"/>
                    </a:cxn>
                    <a:cxn ang="0">
                      <a:pos x="T4" y="T5"/>
                    </a:cxn>
                    <a:cxn ang="0">
                      <a:pos x="T6" y="T7"/>
                    </a:cxn>
                    <a:cxn ang="0">
                      <a:pos x="T8" y="T9"/>
                    </a:cxn>
                  </a:cxnLst>
                  <a:rect l="0" t="0" r="r" b="b"/>
                  <a:pathLst>
                    <a:path w="29" h="28">
                      <a:moveTo>
                        <a:pt x="18" y="0"/>
                      </a:moveTo>
                      <a:lnTo>
                        <a:pt x="0" y="13"/>
                      </a:lnTo>
                      <a:lnTo>
                        <a:pt x="11" y="28"/>
                      </a:lnTo>
                      <a:lnTo>
                        <a:pt x="29" y="15"/>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156" name="Freeform 135">
                  <a:extLst>
                    <a:ext uri="{FF2B5EF4-FFF2-40B4-BE49-F238E27FC236}">
                      <a16:creationId xmlns:a16="http://schemas.microsoft.com/office/drawing/2014/main" id="{CD42D3E5-5C6C-F08F-1003-22E8FD7945F2}"/>
                    </a:ext>
                  </a:extLst>
                </p:cNvPr>
                <p:cNvSpPr>
                  <a:spLocks/>
                </p:cNvSpPr>
                <p:nvPr/>
              </p:nvSpPr>
              <p:spPr bwMode="auto">
                <a:xfrm>
                  <a:off x="2995" y="3400"/>
                  <a:ext cx="26" cy="26"/>
                </a:xfrm>
                <a:custGeom>
                  <a:avLst/>
                  <a:gdLst>
                    <a:gd name="T0" fmla="*/ 18 w 26"/>
                    <a:gd name="T1" fmla="*/ 0 h 26"/>
                    <a:gd name="T2" fmla="*/ 0 w 26"/>
                    <a:gd name="T3" fmla="*/ 11 h 26"/>
                    <a:gd name="T4" fmla="*/ 9 w 26"/>
                    <a:gd name="T5" fmla="*/ 26 h 26"/>
                    <a:gd name="T6" fmla="*/ 26 w 26"/>
                    <a:gd name="T7" fmla="*/ 15 h 26"/>
                    <a:gd name="T8" fmla="*/ 18 w 26"/>
                    <a:gd name="T9" fmla="*/ 0 h 26"/>
                  </a:gdLst>
                  <a:ahLst/>
                  <a:cxnLst>
                    <a:cxn ang="0">
                      <a:pos x="T0" y="T1"/>
                    </a:cxn>
                    <a:cxn ang="0">
                      <a:pos x="T2" y="T3"/>
                    </a:cxn>
                    <a:cxn ang="0">
                      <a:pos x="T4" y="T5"/>
                    </a:cxn>
                    <a:cxn ang="0">
                      <a:pos x="T6" y="T7"/>
                    </a:cxn>
                    <a:cxn ang="0">
                      <a:pos x="T8" y="T9"/>
                    </a:cxn>
                  </a:cxnLst>
                  <a:rect l="0" t="0" r="r" b="b"/>
                  <a:pathLst>
                    <a:path w="26" h="26">
                      <a:moveTo>
                        <a:pt x="18" y="0"/>
                      </a:moveTo>
                      <a:lnTo>
                        <a:pt x="0" y="11"/>
                      </a:lnTo>
                      <a:lnTo>
                        <a:pt x="9" y="26"/>
                      </a:lnTo>
                      <a:lnTo>
                        <a:pt x="26" y="15"/>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157" name="Freeform 136">
                  <a:extLst>
                    <a:ext uri="{FF2B5EF4-FFF2-40B4-BE49-F238E27FC236}">
                      <a16:creationId xmlns:a16="http://schemas.microsoft.com/office/drawing/2014/main" id="{DDDB1CB6-C431-745E-970B-544267B7BC9D}"/>
                    </a:ext>
                  </a:extLst>
                </p:cNvPr>
                <p:cNvSpPr>
                  <a:spLocks/>
                </p:cNvSpPr>
                <p:nvPr/>
              </p:nvSpPr>
              <p:spPr bwMode="auto">
                <a:xfrm>
                  <a:off x="3004" y="3415"/>
                  <a:ext cx="26" cy="27"/>
                </a:xfrm>
                <a:custGeom>
                  <a:avLst/>
                  <a:gdLst>
                    <a:gd name="T0" fmla="*/ 17 w 26"/>
                    <a:gd name="T1" fmla="*/ 0 h 27"/>
                    <a:gd name="T2" fmla="*/ 0 w 26"/>
                    <a:gd name="T3" fmla="*/ 11 h 27"/>
                    <a:gd name="T4" fmla="*/ 9 w 26"/>
                    <a:gd name="T5" fmla="*/ 27 h 27"/>
                    <a:gd name="T6" fmla="*/ 26 w 26"/>
                    <a:gd name="T7" fmla="*/ 16 h 27"/>
                    <a:gd name="T8" fmla="*/ 17 w 26"/>
                    <a:gd name="T9" fmla="*/ 0 h 27"/>
                  </a:gdLst>
                  <a:ahLst/>
                  <a:cxnLst>
                    <a:cxn ang="0">
                      <a:pos x="T0" y="T1"/>
                    </a:cxn>
                    <a:cxn ang="0">
                      <a:pos x="T2" y="T3"/>
                    </a:cxn>
                    <a:cxn ang="0">
                      <a:pos x="T4" y="T5"/>
                    </a:cxn>
                    <a:cxn ang="0">
                      <a:pos x="T6" y="T7"/>
                    </a:cxn>
                    <a:cxn ang="0">
                      <a:pos x="T8" y="T9"/>
                    </a:cxn>
                  </a:cxnLst>
                  <a:rect l="0" t="0" r="r" b="b"/>
                  <a:pathLst>
                    <a:path w="26" h="27">
                      <a:moveTo>
                        <a:pt x="17" y="0"/>
                      </a:moveTo>
                      <a:lnTo>
                        <a:pt x="0" y="11"/>
                      </a:lnTo>
                      <a:lnTo>
                        <a:pt x="9" y="27"/>
                      </a:lnTo>
                      <a:lnTo>
                        <a:pt x="26" y="16"/>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158" name="Freeform 137">
                  <a:extLst>
                    <a:ext uri="{FF2B5EF4-FFF2-40B4-BE49-F238E27FC236}">
                      <a16:creationId xmlns:a16="http://schemas.microsoft.com/office/drawing/2014/main" id="{459FFC87-88BF-6EE9-66E7-3C14769586DA}"/>
                    </a:ext>
                  </a:extLst>
                </p:cNvPr>
                <p:cNvSpPr>
                  <a:spLocks/>
                </p:cNvSpPr>
                <p:nvPr/>
              </p:nvSpPr>
              <p:spPr bwMode="auto">
                <a:xfrm>
                  <a:off x="3013" y="3431"/>
                  <a:ext cx="28" cy="28"/>
                </a:xfrm>
                <a:custGeom>
                  <a:avLst/>
                  <a:gdLst>
                    <a:gd name="T0" fmla="*/ 17 w 28"/>
                    <a:gd name="T1" fmla="*/ 0 h 28"/>
                    <a:gd name="T2" fmla="*/ 0 w 28"/>
                    <a:gd name="T3" fmla="*/ 11 h 28"/>
                    <a:gd name="T4" fmla="*/ 11 w 28"/>
                    <a:gd name="T5" fmla="*/ 28 h 28"/>
                    <a:gd name="T6" fmla="*/ 28 w 28"/>
                    <a:gd name="T7" fmla="*/ 17 h 28"/>
                    <a:gd name="T8" fmla="*/ 17 w 28"/>
                    <a:gd name="T9" fmla="*/ 0 h 28"/>
                  </a:gdLst>
                  <a:ahLst/>
                  <a:cxnLst>
                    <a:cxn ang="0">
                      <a:pos x="T0" y="T1"/>
                    </a:cxn>
                    <a:cxn ang="0">
                      <a:pos x="T2" y="T3"/>
                    </a:cxn>
                    <a:cxn ang="0">
                      <a:pos x="T4" y="T5"/>
                    </a:cxn>
                    <a:cxn ang="0">
                      <a:pos x="T6" y="T7"/>
                    </a:cxn>
                    <a:cxn ang="0">
                      <a:pos x="T8" y="T9"/>
                    </a:cxn>
                  </a:cxnLst>
                  <a:rect l="0" t="0" r="r" b="b"/>
                  <a:pathLst>
                    <a:path w="28" h="28">
                      <a:moveTo>
                        <a:pt x="17" y="0"/>
                      </a:moveTo>
                      <a:lnTo>
                        <a:pt x="0" y="11"/>
                      </a:lnTo>
                      <a:lnTo>
                        <a:pt x="11" y="28"/>
                      </a:lnTo>
                      <a:lnTo>
                        <a:pt x="28" y="17"/>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159" name="Freeform 138">
                  <a:extLst>
                    <a:ext uri="{FF2B5EF4-FFF2-40B4-BE49-F238E27FC236}">
                      <a16:creationId xmlns:a16="http://schemas.microsoft.com/office/drawing/2014/main" id="{079F02A2-93B0-0FA1-A225-365FFE0ED9D5}"/>
                    </a:ext>
                  </a:extLst>
                </p:cNvPr>
                <p:cNvSpPr>
                  <a:spLocks/>
                </p:cNvSpPr>
                <p:nvPr/>
              </p:nvSpPr>
              <p:spPr bwMode="auto">
                <a:xfrm>
                  <a:off x="3024" y="3448"/>
                  <a:ext cx="26" cy="26"/>
                </a:xfrm>
                <a:custGeom>
                  <a:avLst/>
                  <a:gdLst>
                    <a:gd name="T0" fmla="*/ 17 w 26"/>
                    <a:gd name="T1" fmla="*/ 0 h 26"/>
                    <a:gd name="T2" fmla="*/ 0 w 26"/>
                    <a:gd name="T3" fmla="*/ 11 h 26"/>
                    <a:gd name="T4" fmla="*/ 8 w 26"/>
                    <a:gd name="T5" fmla="*/ 26 h 26"/>
                    <a:gd name="T6" fmla="*/ 26 w 26"/>
                    <a:gd name="T7" fmla="*/ 15 h 26"/>
                    <a:gd name="T8" fmla="*/ 17 w 26"/>
                    <a:gd name="T9" fmla="*/ 0 h 26"/>
                  </a:gdLst>
                  <a:ahLst/>
                  <a:cxnLst>
                    <a:cxn ang="0">
                      <a:pos x="T0" y="T1"/>
                    </a:cxn>
                    <a:cxn ang="0">
                      <a:pos x="T2" y="T3"/>
                    </a:cxn>
                    <a:cxn ang="0">
                      <a:pos x="T4" y="T5"/>
                    </a:cxn>
                    <a:cxn ang="0">
                      <a:pos x="T6" y="T7"/>
                    </a:cxn>
                    <a:cxn ang="0">
                      <a:pos x="T8" y="T9"/>
                    </a:cxn>
                  </a:cxnLst>
                  <a:rect l="0" t="0" r="r" b="b"/>
                  <a:pathLst>
                    <a:path w="26" h="26">
                      <a:moveTo>
                        <a:pt x="17" y="0"/>
                      </a:moveTo>
                      <a:lnTo>
                        <a:pt x="0" y="11"/>
                      </a:lnTo>
                      <a:lnTo>
                        <a:pt x="8" y="26"/>
                      </a:lnTo>
                      <a:lnTo>
                        <a:pt x="26" y="15"/>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160" name="Freeform 139">
                  <a:extLst>
                    <a:ext uri="{FF2B5EF4-FFF2-40B4-BE49-F238E27FC236}">
                      <a16:creationId xmlns:a16="http://schemas.microsoft.com/office/drawing/2014/main" id="{C826774E-B441-AB0F-2C08-CE9A0DC64D47}"/>
                    </a:ext>
                  </a:extLst>
                </p:cNvPr>
                <p:cNvSpPr>
                  <a:spLocks/>
                </p:cNvSpPr>
                <p:nvPr/>
              </p:nvSpPr>
              <p:spPr bwMode="auto">
                <a:xfrm>
                  <a:off x="3032" y="3466"/>
                  <a:ext cx="26" cy="24"/>
                </a:xfrm>
                <a:custGeom>
                  <a:avLst/>
                  <a:gdLst>
                    <a:gd name="T0" fmla="*/ 20 w 26"/>
                    <a:gd name="T1" fmla="*/ 0 h 24"/>
                    <a:gd name="T2" fmla="*/ 0 w 26"/>
                    <a:gd name="T3" fmla="*/ 6 h 24"/>
                    <a:gd name="T4" fmla="*/ 7 w 26"/>
                    <a:gd name="T5" fmla="*/ 24 h 24"/>
                    <a:gd name="T6" fmla="*/ 26 w 26"/>
                    <a:gd name="T7" fmla="*/ 17 h 24"/>
                    <a:gd name="T8" fmla="*/ 20 w 26"/>
                    <a:gd name="T9" fmla="*/ 0 h 24"/>
                  </a:gdLst>
                  <a:ahLst/>
                  <a:cxnLst>
                    <a:cxn ang="0">
                      <a:pos x="T0" y="T1"/>
                    </a:cxn>
                    <a:cxn ang="0">
                      <a:pos x="T2" y="T3"/>
                    </a:cxn>
                    <a:cxn ang="0">
                      <a:pos x="T4" y="T5"/>
                    </a:cxn>
                    <a:cxn ang="0">
                      <a:pos x="T6" y="T7"/>
                    </a:cxn>
                    <a:cxn ang="0">
                      <a:pos x="T8" y="T9"/>
                    </a:cxn>
                  </a:cxnLst>
                  <a:rect l="0" t="0" r="r" b="b"/>
                  <a:pathLst>
                    <a:path w="26" h="24">
                      <a:moveTo>
                        <a:pt x="20" y="0"/>
                      </a:moveTo>
                      <a:lnTo>
                        <a:pt x="0" y="6"/>
                      </a:lnTo>
                      <a:lnTo>
                        <a:pt x="7" y="24"/>
                      </a:lnTo>
                      <a:lnTo>
                        <a:pt x="26" y="17"/>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161" name="Freeform 140">
                  <a:extLst>
                    <a:ext uri="{FF2B5EF4-FFF2-40B4-BE49-F238E27FC236}">
                      <a16:creationId xmlns:a16="http://schemas.microsoft.com/office/drawing/2014/main" id="{D79AF648-63BB-1368-F23A-3B0B85101812}"/>
                    </a:ext>
                  </a:extLst>
                </p:cNvPr>
                <p:cNvSpPr>
                  <a:spLocks/>
                </p:cNvSpPr>
                <p:nvPr/>
              </p:nvSpPr>
              <p:spPr bwMode="auto">
                <a:xfrm>
                  <a:off x="3039" y="3481"/>
                  <a:ext cx="28" cy="28"/>
                </a:xfrm>
                <a:custGeom>
                  <a:avLst/>
                  <a:gdLst>
                    <a:gd name="T0" fmla="*/ 17 w 28"/>
                    <a:gd name="T1" fmla="*/ 0 h 28"/>
                    <a:gd name="T2" fmla="*/ 0 w 28"/>
                    <a:gd name="T3" fmla="*/ 11 h 28"/>
                    <a:gd name="T4" fmla="*/ 11 w 28"/>
                    <a:gd name="T5" fmla="*/ 28 h 28"/>
                    <a:gd name="T6" fmla="*/ 28 w 28"/>
                    <a:gd name="T7" fmla="*/ 17 h 28"/>
                    <a:gd name="T8" fmla="*/ 17 w 28"/>
                    <a:gd name="T9" fmla="*/ 0 h 28"/>
                  </a:gdLst>
                  <a:ahLst/>
                  <a:cxnLst>
                    <a:cxn ang="0">
                      <a:pos x="T0" y="T1"/>
                    </a:cxn>
                    <a:cxn ang="0">
                      <a:pos x="T2" y="T3"/>
                    </a:cxn>
                    <a:cxn ang="0">
                      <a:pos x="T4" y="T5"/>
                    </a:cxn>
                    <a:cxn ang="0">
                      <a:pos x="T6" y="T7"/>
                    </a:cxn>
                    <a:cxn ang="0">
                      <a:pos x="T8" y="T9"/>
                    </a:cxn>
                  </a:cxnLst>
                  <a:rect l="0" t="0" r="r" b="b"/>
                  <a:pathLst>
                    <a:path w="28" h="28">
                      <a:moveTo>
                        <a:pt x="17" y="0"/>
                      </a:moveTo>
                      <a:lnTo>
                        <a:pt x="0" y="11"/>
                      </a:lnTo>
                      <a:lnTo>
                        <a:pt x="11" y="28"/>
                      </a:lnTo>
                      <a:lnTo>
                        <a:pt x="28" y="17"/>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162" name="Freeform 141">
                  <a:extLst>
                    <a:ext uri="{FF2B5EF4-FFF2-40B4-BE49-F238E27FC236}">
                      <a16:creationId xmlns:a16="http://schemas.microsoft.com/office/drawing/2014/main" id="{EAB5CED6-2845-00A0-4520-296106F2FFF5}"/>
                    </a:ext>
                  </a:extLst>
                </p:cNvPr>
                <p:cNvSpPr>
                  <a:spLocks/>
                </p:cNvSpPr>
                <p:nvPr/>
              </p:nvSpPr>
              <p:spPr bwMode="auto">
                <a:xfrm>
                  <a:off x="3050" y="3498"/>
                  <a:ext cx="26" cy="29"/>
                </a:xfrm>
                <a:custGeom>
                  <a:avLst/>
                  <a:gdLst>
                    <a:gd name="T0" fmla="*/ 17 w 26"/>
                    <a:gd name="T1" fmla="*/ 0 h 29"/>
                    <a:gd name="T2" fmla="*/ 0 w 26"/>
                    <a:gd name="T3" fmla="*/ 9 h 29"/>
                    <a:gd name="T4" fmla="*/ 8 w 26"/>
                    <a:gd name="T5" fmla="*/ 29 h 29"/>
                    <a:gd name="T6" fmla="*/ 26 w 26"/>
                    <a:gd name="T7" fmla="*/ 20 h 29"/>
                    <a:gd name="T8" fmla="*/ 17 w 26"/>
                    <a:gd name="T9" fmla="*/ 0 h 29"/>
                  </a:gdLst>
                  <a:ahLst/>
                  <a:cxnLst>
                    <a:cxn ang="0">
                      <a:pos x="T0" y="T1"/>
                    </a:cxn>
                    <a:cxn ang="0">
                      <a:pos x="T2" y="T3"/>
                    </a:cxn>
                    <a:cxn ang="0">
                      <a:pos x="T4" y="T5"/>
                    </a:cxn>
                    <a:cxn ang="0">
                      <a:pos x="T6" y="T7"/>
                    </a:cxn>
                    <a:cxn ang="0">
                      <a:pos x="T8" y="T9"/>
                    </a:cxn>
                  </a:cxnLst>
                  <a:rect l="0" t="0" r="r" b="b"/>
                  <a:pathLst>
                    <a:path w="26" h="29">
                      <a:moveTo>
                        <a:pt x="17" y="0"/>
                      </a:moveTo>
                      <a:lnTo>
                        <a:pt x="0" y="9"/>
                      </a:lnTo>
                      <a:lnTo>
                        <a:pt x="8" y="29"/>
                      </a:lnTo>
                      <a:lnTo>
                        <a:pt x="26" y="20"/>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163" name="Freeform 142">
                  <a:extLst>
                    <a:ext uri="{FF2B5EF4-FFF2-40B4-BE49-F238E27FC236}">
                      <a16:creationId xmlns:a16="http://schemas.microsoft.com/office/drawing/2014/main" id="{5AC19544-70DC-18B6-659B-C301090F49F5}"/>
                    </a:ext>
                  </a:extLst>
                </p:cNvPr>
                <p:cNvSpPr>
                  <a:spLocks/>
                </p:cNvSpPr>
                <p:nvPr/>
              </p:nvSpPr>
              <p:spPr bwMode="auto">
                <a:xfrm>
                  <a:off x="3058" y="3518"/>
                  <a:ext cx="27" cy="26"/>
                </a:xfrm>
                <a:custGeom>
                  <a:avLst/>
                  <a:gdLst>
                    <a:gd name="T0" fmla="*/ 18 w 27"/>
                    <a:gd name="T1" fmla="*/ 0 h 26"/>
                    <a:gd name="T2" fmla="*/ 0 w 27"/>
                    <a:gd name="T3" fmla="*/ 9 h 26"/>
                    <a:gd name="T4" fmla="*/ 9 w 27"/>
                    <a:gd name="T5" fmla="*/ 26 h 26"/>
                    <a:gd name="T6" fmla="*/ 27 w 27"/>
                    <a:gd name="T7" fmla="*/ 17 h 26"/>
                    <a:gd name="T8" fmla="*/ 18 w 27"/>
                    <a:gd name="T9" fmla="*/ 0 h 26"/>
                  </a:gdLst>
                  <a:ahLst/>
                  <a:cxnLst>
                    <a:cxn ang="0">
                      <a:pos x="T0" y="T1"/>
                    </a:cxn>
                    <a:cxn ang="0">
                      <a:pos x="T2" y="T3"/>
                    </a:cxn>
                    <a:cxn ang="0">
                      <a:pos x="T4" y="T5"/>
                    </a:cxn>
                    <a:cxn ang="0">
                      <a:pos x="T6" y="T7"/>
                    </a:cxn>
                    <a:cxn ang="0">
                      <a:pos x="T8" y="T9"/>
                    </a:cxn>
                  </a:cxnLst>
                  <a:rect l="0" t="0" r="r" b="b"/>
                  <a:pathLst>
                    <a:path w="27" h="26">
                      <a:moveTo>
                        <a:pt x="18" y="0"/>
                      </a:moveTo>
                      <a:lnTo>
                        <a:pt x="0" y="9"/>
                      </a:lnTo>
                      <a:lnTo>
                        <a:pt x="9" y="26"/>
                      </a:lnTo>
                      <a:lnTo>
                        <a:pt x="27" y="17"/>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164" name="Freeform 143">
                  <a:extLst>
                    <a:ext uri="{FF2B5EF4-FFF2-40B4-BE49-F238E27FC236}">
                      <a16:creationId xmlns:a16="http://schemas.microsoft.com/office/drawing/2014/main" id="{30358D34-48B7-788F-5473-603BE9020E3E}"/>
                    </a:ext>
                  </a:extLst>
                </p:cNvPr>
                <p:cNvSpPr>
                  <a:spLocks/>
                </p:cNvSpPr>
                <p:nvPr/>
              </p:nvSpPr>
              <p:spPr bwMode="auto">
                <a:xfrm>
                  <a:off x="3067" y="3535"/>
                  <a:ext cx="26" cy="29"/>
                </a:xfrm>
                <a:custGeom>
                  <a:avLst/>
                  <a:gdLst>
                    <a:gd name="T0" fmla="*/ 18 w 26"/>
                    <a:gd name="T1" fmla="*/ 0 h 29"/>
                    <a:gd name="T2" fmla="*/ 0 w 26"/>
                    <a:gd name="T3" fmla="*/ 9 h 29"/>
                    <a:gd name="T4" fmla="*/ 9 w 26"/>
                    <a:gd name="T5" fmla="*/ 29 h 29"/>
                    <a:gd name="T6" fmla="*/ 26 w 26"/>
                    <a:gd name="T7" fmla="*/ 20 h 29"/>
                    <a:gd name="T8" fmla="*/ 18 w 26"/>
                    <a:gd name="T9" fmla="*/ 0 h 29"/>
                  </a:gdLst>
                  <a:ahLst/>
                  <a:cxnLst>
                    <a:cxn ang="0">
                      <a:pos x="T0" y="T1"/>
                    </a:cxn>
                    <a:cxn ang="0">
                      <a:pos x="T2" y="T3"/>
                    </a:cxn>
                    <a:cxn ang="0">
                      <a:pos x="T4" y="T5"/>
                    </a:cxn>
                    <a:cxn ang="0">
                      <a:pos x="T6" y="T7"/>
                    </a:cxn>
                    <a:cxn ang="0">
                      <a:pos x="T8" y="T9"/>
                    </a:cxn>
                  </a:cxnLst>
                  <a:rect l="0" t="0" r="r" b="b"/>
                  <a:pathLst>
                    <a:path w="26" h="29">
                      <a:moveTo>
                        <a:pt x="18" y="0"/>
                      </a:moveTo>
                      <a:lnTo>
                        <a:pt x="0" y="9"/>
                      </a:lnTo>
                      <a:lnTo>
                        <a:pt x="9" y="29"/>
                      </a:lnTo>
                      <a:lnTo>
                        <a:pt x="26" y="20"/>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165" name="Freeform 144">
                  <a:extLst>
                    <a:ext uri="{FF2B5EF4-FFF2-40B4-BE49-F238E27FC236}">
                      <a16:creationId xmlns:a16="http://schemas.microsoft.com/office/drawing/2014/main" id="{5C118A2D-77A0-009C-EE9A-7992647779C0}"/>
                    </a:ext>
                  </a:extLst>
                </p:cNvPr>
                <p:cNvSpPr>
                  <a:spLocks/>
                </p:cNvSpPr>
                <p:nvPr/>
              </p:nvSpPr>
              <p:spPr bwMode="auto">
                <a:xfrm>
                  <a:off x="3076" y="3555"/>
                  <a:ext cx="26" cy="26"/>
                </a:xfrm>
                <a:custGeom>
                  <a:avLst/>
                  <a:gdLst>
                    <a:gd name="T0" fmla="*/ 17 w 26"/>
                    <a:gd name="T1" fmla="*/ 0 h 26"/>
                    <a:gd name="T2" fmla="*/ 0 w 26"/>
                    <a:gd name="T3" fmla="*/ 9 h 26"/>
                    <a:gd name="T4" fmla="*/ 9 w 26"/>
                    <a:gd name="T5" fmla="*/ 26 h 26"/>
                    <a:gd name="T6" fmla="*/ 26 w 26"/>
                    <a:gd name="T7" fmla="*/ 17 h 26"/>
                    <a:gd name="T8" fmla="*/ 17 w 26"/>
                    <a:gd name="T9" fmla="*/ 0 h 26"/>
                  </a:gdLst>
                  <a:ahLst/>
                  <a:cxnLst>
                    <a:cxn ang="0">
                      <a:pos x="T0" y="T1"/>
                    </a:cxn>
                    <a:cxn ang="0">
                      <a:pos x="T2" y="T3"/>
                    </a:cxn>
                    <a:cxn ang="0">
                      <a:pos x="T4" y="T5"/>
                    </a:cxn>
                    <a:cxn ang="0">
                      <a:pos x="T6" y="T7"/>
                    </a:cxn>
                    <a:cxn ang="0">
                      <a:pos x="T8" y="T9"/>
                    </a:cxn>
                  </a:cxnLst>
                  <a:rect l="0" t="0" r="r" b="b"/>
                  <a:pathLst>
                    <a:path w="26" h="26">
                      <a:moveTo>
                        <a:pt x="17" y="0"/>
                      </a:moveTo>
                      <a:lnTo>
                        <a:pt x="0" y="9"/>
                      </a:lnTo>
                      <a:lnTo>
                        <a:pt x="9" y="26"/>
                      </a:lnTo>
                      <a:lnTo>
                        <a:pt x="26" y="17"/>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166" name="Freeform 145">
                  <a:extLst>
                    <a:ext uri="{FF2B5EF4-FFF2-40B4-BE49-F238E27FC236}">
                      <a16:creationId xmlns:a16="http://schemas.microsoft.com/office/drawing/2014/main" id="{3A397E57-F0A7-39B7-32CB-BFC45F28910D}"/>
                    </a:ext>
                  </a:extLst>
                </p:cNvPr>
                <p:cNvSpPr>
                  <a:spLocks/>
                </p:cNvSpPr>
                <p:nvPr/>
              </p:nvSpPr>
              <p:spPr bwMode="auto">
                <a:xfrm>
                  <a:off x="3085" y="3575"/>
                  <a:ext cx="28" cy="28"/>
                </a:xfrm>
                <a:custGeom>
                  <a:avLst/>
                  <a:gdLst>
                    <a:gd name="T0" fmla="*/ 19 w 28"/>
                    <a:gd name="T1" fmla="*/ 0 h 28"/>
                    <a:gd name="T2" fmla="*/ 0 w 28"/>
                    <a:gd name="T3" fmla="*/ 6 h 28"/>
                    <a:gd name="T4" fmla="*/ 8 w 28"/>
                    <a:gd name="T5" fmla="*/ 28 h 28"/>
                    <a:gd name="T6" fmla="*/ 28 w 28"/>
                    <a:gd name="T7" fmla="*/ 21 h 28"/>
                    <a:gd name="T8" fmla="*/ 19 w 28"/>
                    <a:gd name="T9" fmla="*/ 0 h 28"/>
                  </a:gdLst>
                  <a:ahLst/>
                  <a:cxnLst>
                    <a:cxn ang="0">
                      <a:pos x="T0" y="T1"/>
                    </a:cxn>
                    <a:cxn ang="0">
                      <a:pos x="T2" y="T3"/>
                    </a:cxn>
                    <a:cxn ang="0">
                      <a:pos x="T4" y="T5"/>
                    </a:cxn>
                    <a:cxn ang="0">
                      <a:pos x="T6" y="T7"/>
                    </a:cxn>
                    <a:cxn ang="0">
                      <a:pos x="T8" y="T9"/>
                    </a:cxn>
                  </a:cxnLst>
                  <a:rect l="0" t="0" r="r" b="b"/>
                  <a:pathLst>
                    <a:path w="28" h="28">
                      <a:moveTo>
                        <a:pt x="19" y="0"/>
                      </a:moveTo>
                      <a:lnTo>
                        <a:pt x="0" y="6"/>
                      </a:lnTo>
                      <a:lnTo>
                        <a:pt x="8" y="28"/>
                      </a:lnTo>
                      <a:lnTo>
                        <a:pt x="28" y="21"/>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167" name="Freeform 146">
                  <a:extLst>
                    <a:ext uri="{FF2B5EF4-FFF2-40B4-BE49-F238E27FC236}">
                      <a16:creationId xmlns:a16="http://schemas.microsoft.com/office/drawing/2014/main" id="{BCDE0E6A-91FC-85C7-D63A-E1947912619E}"/>
                    </a:ext>
                  </a:extLst>
                </p:cNvPr>
                <p:cNvSpPr>
                  <a:spLocks/>
                </p:cNvSpPr>
                <p:nvPr/>
              </p:nvSpPr>
              <p:spPr bwMode="auto">
                <a:xfrm>
                  <a:off x="3093" y="3594"/>
                  <a:ext cx="27" cy="29"/>
                </a:xfrm>
                <a:custGeom>
                  <a:avLst/>
                  <a:gdLst>
                    <a:gd name="T0" fmla="*/ 18 w 27"/>
                    <a:gd name="T1" fmla="*/ 0 h 29"/>
                    <a:gd name="T2" fmla="*/ 0 w 27"/>
                    <a:gd name="T3" fmla="*/ 9 h 29"/>
                    <a:gd name="T4" fmla="*/ 9 w 27"/>
                    <a:gd name="T5" fmla="*/ 29 h 29"/>
                    <a:gd name="T6" fmla="*/ 27 w 27"/>
                    <a:gd name="T7" fmla="*/ 20 h 29"/>
                    <a:gd name="T8" fmla="*/ 18 w 27"/>
                    <a:gd name="T9" fmla="*/ 0 h 29"/>
                  </a:gdLst>
                  <a:ahLst/>
                  <a:cxnLst>
                    <a:cxn ang="0">
                      <a:pos x="T0" y="T1"/>
                    </a:cxn>
                    <a:cxn ang="0">
                      <a:pos x="T2" y="T3"/>
                    </a:cxn>
                    <a:cxn ang="0">
                      <a:pos x="T4" y="T5"/>
                    </a:cxn>
                    <a:cxn ang="0">
                      <a:pos x="T6" y="T7"/>
                    </a:cxn>
                    <a:cxn ang="0">
                      <a:pos x="T8" y="T9"/>
                    </a:cxn>
                  </a:cxnLst>
                  <a:rect l="0" t="0" r="r" b="b"/>
                  <a:pathLst>
                    <a:path w="27" h="29">
                      <a:moveTo>
                        <a:pt x="18" y="0"/>
                      </a:moveTo>
                      <a:lnTo>
                        <a:pt x="0" y="9"/>
                      </a:lnTo>
                      <a:lnTo>
                        <a:pt x="9" y="29"/>
                      </a:lnTo>
                      <a:lnTo>
                        <a:pt x="27" y="20"/>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168" name="Freeform 147">
                  <a:extLst>
                    <a:ext uri="{FF2B5EF4-FFF2-40B4-BE49-F238E27FC236}">
                      <a16:creationId xmlns:a16="http://schemas.microsoft.com/office/drawing/2014/main" id="{A4B7CA65-9899-855C-C4C3-D7BAB90CA1DC}"/>
                    </a:ext>
                  </a:extLst>
                </p:cNvPr>
                <p:cNvSpPr>
                  <a:spLocks/>
                </p:cNvSpPr>
                <p:nvPr/>
              </p:nvSpPr>
              <p:spPr bwMode="auto">
                <a:xfrm>
                  <a:off x="3102" y="3614"/>
                  <a:ext cx="26" cy="28"/>
                </a:xfrm>
                <a:custGeom>
                  <a:avLst/>
                  <a:gdLst>
                    <a:gd name="T0" fmla="*/ 18 w 26"/>
                    <a:gd name="T1" fmla="*/ 0 h 28"/>
                    <a:gd name="T2" fmla="*/ 0 w 26"/>
                    <a:gd name="T3" fmla="*/ 9 h 28"/>
                    <a:gd name="T4" fmla="*/ 9 w 26"/>
                    <a:gd name="T5" fmla="*/ 28 h 28"/>
                    <a:gd name="T6" fmla="*/ 26 w 26"/>
                    <a:gd name="T7" fmla="*/ 20 h 28"/>
                    <a:gd name="T8" fmla="*/ 18 w 26"/>
                    <a:gd name="T9" fmla="*/ 0 h 28"/>
                  </a:gdLst>
                  <a:ahLst/>
                  <a:cxnLst>
                    <a:cxn ang="0">
                      <a:pos x="T0" y="T1"/>
                    </a:cxn>
                    <a:cxn ang="0">
                      <a:pos x="T2" y="T3"/>
                    </a:cxn>
                    <a:cxn ang="0">
                      <a:pos x="T4" y="T5"/>
                    </a:cxn>
                    <a:cxn ang="0">
                      <a:pos x="T6" y="T7"/>
                    </a:cxn>
                    <a:cxn ang="0">
                      <a:pos x="T8" y="T9"/>
                    </a:cxn>
                  </a:cxnLst>
                  <a:rect l="0" t="0" r="r" b="b"/>
                  <a:pathLst>
                    <a:path w="26" h="28">
                      <a:moveTo>
                        <a:pt x="18" y="0"/>
                      </a:moveTo>
                      <a:lnTo>
                        <a:pt x="0" y="9"/>
                      </a:lnTo>
                      <a:lnTo>
                        <a:pt x="9" y="28"/>
                      </a:lnTo>
                      <a:lnTo>
                        <a:pt x="26" y="20"/>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169" name="Freeform 148">
                  <a:extLst>
                    <a:ext uri="{FF2B5EF4-FFF2-40B4-BE49-F238E27FC236}">
                      <a16:creationId xmlns:a16="http://schemas.microsoft.com/office/drawing/2014/main" id="{85691284-4828-4F9C-54C8-8F56D4B2E803}"/>
                    </a:ext>
                  </a:extLst>
                </p:cNvPr>
                <p:cNvSpPr>
                  <a:spLocks/>
                </p:cNvSpPr>
                <p:nvPr/>
              </p:nvSpPr>
              <p:spPr bwMode="auto">
                <a:xfrm>
                  <a:off x="3111" y="3634"/>
                  <a:ext cx="28" cy="30"/>
                </a:xfrm>
                <a:custGeom>
                  <a:avLst/>
                  <a:gdLst>
                    <a:gd name="T0" fmla="*/ 17 w 28"/>
                    <a:gd name="T1" fmla="*/ 0 h 30"/>
                    <a:gd name="T2" fmla="*/ 0 w 28"/>
                    <a:gd name="T3" fmla="*/ 10 h 30"/>
                    <a:gd name="T4" fmla="*/ 11 w 28"/>
                    <a:gd name="T5" fmla="*/ 30 h 30"/>
                    <a:gd name="T6" fmla="*/ 28 w 28"/>
                    <a:gd name="T7" fmla="*/ 19 h 30"/>
                    <a:gd name="T8" fmla="*/ 17 w 28"/>
                    <a:gd name="T9" fmla="*/ 0 h 30"/>
                  </a:gdLst>
                  <a:ahLst/>
                  <a:cxnLst>
                    <a:cxn ang="0">
                      <a:pos x="T0" y="T1"/>
                    </a:cxn>
                    <a:cxn ang="0">
                      <a:pos x="T2" y="T3"/>
                    </a:cxn>
                    <a:cxn ang="0">
                      <a:pos x="T4" y="T5"/>
                    </a:cxn>
                    <a:cxn ang="0">
                      <a:pos x="T6" y="T7"/>
                    </a:cxn>
                    <a:cxn ang="0">
                      <a:pos x="T8" y="T9"/>
                    </a:cxn>
                  </a:cxnLst>
                  <a:rect l="0" t="0" r="r" b="b"/>
                  <a:pathLst>
                    <a:path w="28" h="30">
                      <a:moveTo>
                        <a:pt x="17" y="0"/>
                      </a:moveTo>
                      <a:lnTo>
                        <a:pt x="0" y="10"/>
                      </a:lnTo>
                      <a:lnTo>
                        <a:pt x="11" y="30"/>
                      </a:lnTo>
                      <a:lnTo>
                        <a:pt x="28" y="19"/>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170" name="Freeform 149">
                  <a:extLst>
                    <a:ext uri="{FF2B5EF4-FFF2-40B4-BE49-F238E27FC236}">
                      <a16:creationId xmlns:a16="http://schemas.microsoft.com/office/drawing/2014/main" id="{C589B84E-61B8-9E5F-8424-33B8DBE9AD0E}"/>
                    </a:ext>
                  </a:extLst>
                </p:cNvPr>
                <p:cNvSpPr>
                  <a:spLocks/>
                </p:cNvSpPr>
                <p:nvPr/>
              </p:nvSpPr>
              <p:spPr bwMode="auto">
                <a:xfrm>
                  <a:off x="3122" y="3655"/>
                  <a:ext cx="28" cy="29"/>
                </a:xfrm>
                <a:custGeom>
                  <a:avLst/>
                  <a:gdLst>
                    <a:gd name="T0" fmla="*/ 19 w 28"/>
                    <a:gd name="T1" fmla="*/ 0 h 29"/>
                    <a:gd name="T2" fmla="*/ 0 w 28"/>
                    <a:gd name="T3" fmla="*/ 7 h 29"/>
                    <a:gd name="T4" fmla="*/ 8 w 28"/>
                    <a:gd name="T5" fmla="*/ 29 h 29"/>
                    <a:gd name="T6" fmla="*/ 28 w 28"/>
                    <a:gd name="T7" fmla="*/ 22 h 29"/>
                    <a:gd name="T8" fmla="*/ 19 w 28"/>
                    <a:gd name="T9" fmla="*/ 0 h 29"/>
                  </a:gdLst>
                  <a:ahLst/>
                  <a:cxnLst>
                    <a:cxn ang="0">
                      <a:pos x="T0" y="T1"/>
                    </a:cxn>
                    <a:cxn ang="0">
                      <a:pos x="T2" y="T3"/>
                    </a:cxn>
                    <a:cxn ang="0">
                      <a:pos x="T4" y="T5"/>
                    </a:cxn>
                    <a:cxn ang="0">
                      <a:pos x="T6" y="T7"/>
                    </a:cxn>
                    <a:cxn ang="0">
                      <a:pos x="T8" y="T9"/>
                    </a:cxn>
                  </a:cxnLst>
                  <a:rect l="0" t="0" r="r" b="b"/>
                  <a:pathLst>
                    <a:path w="28" h="29">
                      <a:moveTo>
                        <a:pt x="19" y="0"/>
                      </a:moveTo>
                      <a:lnTo>
                        <a:pt x="0" y="7"/>
                      </a:lnTo>
                      <a:lnTo>
                        <a:pt x="8" y="29"/>
                      </a:lnTo>
                      <a:lnTo>
                        <a:pt x="28" y="22"/>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171" name="Freeform 150">
                  <a:extLst>
                    <a:ext uri="{FF2B5EF4-FFF2-40B4-BE49-F238E27FC236}">
                      <a16:creationId xmlns:a16="http://schemas.microsoft.com/office/drawing/2014/main" id="{5701BD3B-DA6D-1A80-768F-90D439E5BA7C}"/>
                    </a:ext>
                  </a:extLst>
                </p:cNvPr>
                <p:cNvSpPr>
                  <a:spLocks/>
                </p:cNvSpPr>
                <p:nvPr/>
              </p:nvSpPr>
              <p:spPr bwMode="auto">
                <a:xfrm>
                  <a:off x="3130" y="3677"/>
                  <a:ext cx="29" cy="29"/>
                </a:xfrm>
                <a:custGeom>
                  <a:avLst/>
                  <a:gdLst>
                    <a:gd name="T0" fmla="*/ 20 w 29"/>
                    <a:gd name="T1" fmla="*/ 0 h 29"/>
                    <a:gd name="T2" fmla="*/ 0 w 29"/>
                    <a:gd name="T3" fmla="*/ 7 h 29"/>
                    <a:gd name="T4" fmla="*/ 9 w 29"/>
                    <a:gd name="T5" fmla="*/ 29 h 29"/>
                    <a:gd name="T6" fmla="*/ 29 w 29"/>
                    <a:gd name="T7" fmla="*/ 22 h 29"/>
                    <a:gd name="T8" fmla="*/ 20 w 29"/>
                    <a:gd name="T9" fmla="*/ 0 h 29"/>
                  </a:gdLst>
                  <a:ahLst/>
                  <a:cxnLst>
                    <a:cxn ang="0">
                      <a:pos x="T0" y="T1"/>
                    </a:cxn>
                    <a:cxn ang="0">
                      <a:pos x="T2" y="T3"/>
                    </a:cxn>
                    <a:cxn ang="0">
                      <a:pos x="T4" y="T5"/>
                    </a:cxn>
                    <a:cxn ang="0">
                      <a:pos x="T6" y="T7"/>
                    </a:cxn>
                    <a:cxn ang="0">
                      <a:pos x="T8" y="T9"/>
                    </a:cxn>
                  </a:cxnLst>
                  <a:rect l="0" t="0" r="r" b="b"/>
                  <a:pathLst>
                    <a:path w="29" h="29">
                      <a:moveTo>
                        <a:pt x="20" y="0"/>
                      </a:moveTo>
                      <a:lnTo>
                        <a:pt x="0" y="7"/>
                      </a:lnTo>
                      <a:lnTo>
                        <a:pt x="9" y="29"/>
                      </a:lnTo>
                      <a:lnTo>
                        <a:pt x="29" y="22"/>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172" name="Freeform 151">
                  <a:extLst>
                    <a:ext uri="{FF2B5EF4-FFF2-40B4-BE49-F238E27FC236}">
                      <a16:creationId xmlns:a16="http://schemas.microsoft.com/office/drawing/2014/main" id="{4D96B38B-F4BD-48E3-1BE8-E0245171B3C7}"/>
                    </a:ext>
                  </a:extLst>
                </p:cNvPr>
                <p:cNvSpPr>
                  <a:spLocks/>
                </p:cNvSpPr>
                <p:nvPr/>
              </p:nvSpPr>
              <p:spPr bwMode="auto">
                <a:xfrm>
                  <a:off x="3139" y="3699"/>
                  <a:ext cx="29" cy="28"/>
                </a:xfrm>
                <a:custGeom>
                  <a:avLst/>
                  <a:gdLst>
                    <a:gd name="T0" fmla="*/ 20 w 29"/>
                    <a:gd name="T1" fmla="*/ 0 h 28"/>
                    <a:gd name="T2" fmla="*/ 0 w 29"/>
                    <a:gd name="T3" fmla="*/ 7 h 28"/>
                    <a:gd name="T4" fmla="*/ 9 w 29"/>
                    <a:gd name="T5" fmla="*/ 28 h 28"/>
                    <a:gd name="T6" fmla="*/ 29 w 29"/>
                    <a:gd name="T7" fmla="*/ 22 h 28"/>
                    <a:gd name="T8" fmla="*/ 20 w 29"/>
                    <a:gd name="T9" fmla="*/ 0 h 28"/>
                  </a:gdLst>
                  <a:ahLst/>
                  <a:cxnLst>
                    <a:cxn ang="0">
                      <a:pos x="T0" y="T1"/>
                    </a:cxn>
                    <a:cxn ang="0">
                      <a:pos x="T2" y="T3"/>
                    </a:cxn>
                    <a:cxn ang="0">
                      <a:pos x="T4" y="T5"/>
                    </a:cxn>
                    <a:cxn ang="0">
                      <a:pos x="T6" y="T7"/>
                    </a:cxn>
                    <a:cxn ang="0">
                      <a:pos x="T8" y="T9"/>
                    </a:cxn>
                  </a:cxnLst>
                  <a:rect l="0" t="0" r="r" b="b"/>
                  <a:pathLst>
                    <a:path w="29" h="28">
                      <a:moveTo>
                        <a:pt x="20" y="0"/>
                      </a:moveTo>
                      <a:lnTo>
                        <a:pt x="0" y="7"/>
                      </a:lnTo>
                      <a:lnTo>
                        <a:pt x="9" y="28"/>
                      </a:lnTo>
                      <a:lnTo>
                        <a:pt x="29" y="22"/>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173" name="Freeform 152">
                  <a:extLst>
                    <a:ext uri="{FF2B5EF4-FFF2-40B4-BE49-F238E27FC236}">
                      <a16:creationId xmlns:a16="http://schemas.microsoft.com/office/drawing/2014/main" id="{BF8B6276-5035-02EE-1FDF-363ACD1979C2}"/>
                    </a:ext>
                  </a:extLst>
                </p:cNvPr>
                <p:cNvSpPr>
                  <a:spLocks/>
                </p:cNvSpPr>
                <p:nvPr/>
              </p:nvSpPr>
              <p:spPr bwMode="auto">
                <a:xfrm>
                  <a:off x="3148" y="3719"/>
                  <a:ext cx="26" cy="28"/>
                </a:xfrm>
                <a:custGeom>
                  <a:avLst/>
                  <a:gdLst>
                    <a:gd name="T0" fmla="*/ 17 w 26"/>
                    <a:gd name="T1" fmla="*/ 0 h 28"/>
                    <a:gd name="T2" fmla="*/ 0 w 26"/>
                    <a:gd name="T3" fmla="*/ 8 h 28"/>
                    <a:gd name="T4" fmla="*/ 9 w 26"/>
                    <a:gd name="T5" fmla="*/ 28 h 28"/>
                    <a:gd name="T6" fmla="*/ 26 w 26"/>
                    <a:gd name="T7" fmla="*/ 19 h 28"/>
                    <a:gd name="T8" fmla="*/ 17 w 26"/>
                    <a:gd name="T9" fmla="*/ 0 h 28"/>
                  </a:gdLst>
                  <a:ahLst/>
                  <a:cxnLst>
                    <a:cxn ang="0">
                      <a:pos x="T0" y="T1"/>
                    </a:cxn>
                    <a:cxn ang="0">
                      <a:pos x="T2" y="T3"/>
                    </a:cxn>
                    <a:cxn ang="0">
                      <a:pos x="T4" y="T5"/>
                    </a:cxn>
                    <a:cxn ang="0">
                      <a:pos x="T6" y="T7"/>
                    </a:cxn>
                    <a:cxn ang="0">
                      <a:pos x="T8" y="T9"/>
                    </a:cxn>
                  </a:cxnLst>
                  <a:rect l="0" t="0" r="r" b="b"/>
                  <a:pathLst>
                    <a:path w="26" h="28">
                      <a:moveTo>
                        <a:pt x="17" y="0"/>
                      </a:moveTo>
                      <a:lnTo>
                        <a:pt x="0" y="8"/>
                      </a:lnTo>
                      <a:lnTo>
                        <a:pt x="9" y="28"/>
                      </a:lnTo>
                      <a:lnTo>
                        <a:pt x="26" y="19"/>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174" name="Freeform 153">
                  <a:extLst>
                    <a:ext uri="{FF2B5EF4-FFF2-40B4-BE49-F238E27FC236}">
                      <a16:creationId xmlns:a16="http://schemas.microsoft.com/office/drawing/2014/main" id="{D8B1C262-2731-B4E7-A8BA-D60F9E76C946}"/>
                    </a:ext>
                  </a:extLst>
                </p:cNvPr>
                <p:cNvSpPr>
                  <a:spLocks/>
                </p:cNvSpPr>
                <p:nvPr/>
              </p:nvSpPr>
              <p:spPr bwMode="auto">
                <a:xfrm>
                  <a:off x="3157" y="3740"/>
                  <a:ext cx="28" cy="31"/>
                </a:xfrm>
                <a:custGeom>
                  <a:avLst/>
                  <a:gdLst>
                    <a:gd name="T0" fmla="*/ 19 w 28"/>
                    <a:gd name="T1" fmla="*/ 0 h 31"/>
                    <a:gd name="T2" fmla="*/ 0 w 28"/>
                    <a:gd name="T3" fmla="*/ 7 h 31"/>
                    <a:gd name="T4" fmla="*/ 8 w 28"/>
                    <a:gd name="T5" fmla="*/ 31 h 31"/>
                    <a:gd name="T6" fmla="*/ 28 w 28"/>
                    <a:gd name="T7" fmla="*/ 24 h 31"/>
                    <a:gd name="T8" fmla="*/ 19 w 28"/>
                    <a:gd name="T9" fmla="*/ 0 h 31"/>
                  </a:gdLst>
                  <a:ahLst/>
                  <a:cxnLst>
                    <a:cxn ang="0">
                      <a:pos x="T0" y="T1"/>
                    </a:cxn>
                    <a:cxn ang="0">
                      <a:pos x="T2" y="T3"/>
                    </a:cxn>
                    <a:cxn ang="0">
                      <a:pos x="T4" y="T5"/>
                    </a:cxn>
                    <a:cxn ang="0">
                      <a:pos x="T6" y="T7"/>
                    </a:cxn>
                    <a:cxn ang="0">
                      <a:pos x="T8" y="T9"/>
                    </a:cxn>
                  </a:cxnLst>
                  <a:rect l="0" t="0" r="r" b="b"/>
                  <a:pathLst>
                    <a:path w="28" h="31">
                      <a:moveTo>
                        <a:pt x="19" y="0"/>
                      </a:moveTo>
                      <a:lnTo>
                        <a:pt x="0" y="7"/>
                      </a:lnTo>
                      <a:lnTo>
                        <a:pt x="8" y="31"/>
                      </a:lnTo>
                      <a:lnTo>
                        <a:pt x="28" y="24"/>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175" name="Freeform 154">
                  <a:extLst>
                    <a:ext uri="{FF2B5EF4-FFF2-40B4-BE49-F238E27FC236}">
                      <a16:creationId xmlns:a16="http://schemas.microsoft.com/office/drawing/2014/main" id="{42E2E051-EE26-9085-8E47-17D1A8E2957B}"/>
                    </a:ext>
                  </a:extLst>
                </p:cNvPr>
                <p:cNvSpPr>
                  <a:spLocks/>
                </p:cNvSpPr>
                <p:nvPr/>
              </p:nvSpPr>
              <p:spPr bwMode="auto">
                <a:xfrm>
                  <a:off x="3165" y="3764"/>
                  <a:ext cx="29" cy="31"/>
                </a:xfrm>
                <a:custGeom>
                  <a:avLst/>
                  <a:gdLst>
                    <a:gd name="T0" fmla="*/ 20 w 29"/>
                    <a:gd name="T1" fmla="*/ 0 h 31"/>
                    <a:gd name="T2" fmla="*/ 0 w 29"/>
                    <a:gd name="T3" fmla="*/ 7 h 31"/>
                    <a:gd name="T4" fmla="*/ 9 w 29"/>
                    <a:gd name="T5" fmla="*/ 31 h 31"/>
                    <a:gd name="T6" fmla="*/ 29 w 29"/>
                    <a:gd name="T7" fmla="*/ 24 h 31"/>
                    <a:gd name="T8" fmla="*/ 20 w 29"/>
                    <a:gd name="T9" fmla="*/ 0 h 31"/>
                  </a:gdLst>
                  <a:ahLst/>
                  <a:cxnLst>
                    <a:cxn ang="0">
                      <a:pos x="T0" y="T1"/>
                    </a:cxn>
                    <a:cxn ang="0">
                      <a:pos x="T2" y="T3"/>
                    </a:cxn>
                    <a:cxn ang="0">
                      <a:pos x="T4" y="T5"/>
                    </a:cxn>
                    <a:cxn ang="0">
                      <a:pos x="T6" y="T7"/>
                    </a:cxn>
                    <a:cxn ang="0">
                      <a:pos x="T8" y="T9"/>
                    </a:cxn>
                  </a:cxnLst>
                  <a:rect l="0" t="0" r="r" b="b"/>
                  <a:pathLst>
                    <a:path w="29" h="31">
                      <a:moveTo>
                        <a:pt x="20" y="0"/>
                      </a:moveTo>
                      <a:lnTo>
                        <a:pt x="0" y="7"/>
                      </a:lnTo>
                      <a:lnTo>
                        <a:pt x="9" y="31"/>
                      </a:lnTo>
                      <a:lnTo>
                        <a:pt x="29" y="24"/>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176" name="Freeform 155">
                  <a:extLst>
                    <a:ext uri="{FF2B5EF4-FFF2-40B4-BE49-F238E27FC236}">
                      <a16:creationId xmlns:a16="http://schemas.microsoft.com/office/drawing/2014/main" id="{45360044-0364-9228-395E-B734E00E8274}"/>
                    </a:ext>
                  </a:extLst>
                </p:cNvPr>
                <p:cNvSpPr>
                  <a:spLocks/>
                </p:cNvSpPr>
                <p:nvPr/>
              </p:nvSpPr>
              <p:spPr bwMode="auto">
                <a:xfrm>
                  <a:off x="3174" y="3788"/>
                  <a:ext cx="28" cy="29"/>
                </a:xfrm>
                <a:custGeom>
                  <a:avLst/>
                  <a:gdLst>
                    <a:gd name="T0" fmla="*/ 20 w 28"/>
                    <a:gd name="T1" fmla="*/ 0 h 29"/>
                    <a:gd name="T2" fmla="*/ 0 w 28"/>
                    <a:gd name="T3" fmla="*/ 7 h 29"/>
                    <a:gd name="T4" fmla="*/ 9 w 28"/>
                    <a:gd name="T5" fmla="*/ 29 h 29"/>
                    <a:gd name="T6" fmla="*/ 28 w 28"/>
                    <a:gd name="T7" fmla="*/ 22 h 29"/>
                    <a:gd name="T8" fmla="*/ 20 w 28"/>
                    <a:gd name="T9" fmla="*/ 0 h 29"/>
                  </a:gdLst>
                  <a:ahLst/>
                  <a:cxnLst>
                    <a:cxn ang="0">
                      <a:pos x="T0" y="T1"/>
                    </a:cxn>
                    <a:cxn ang="0">
                      <a:pos x="T2" y="T3"/>
                    </a:cxn>
                    <a:cxn ang="0">
                      <a:pos x="T4" y="T5"/>
                    </a:cxn>
                    <a:cxn ang="0">
                      <a:pos x="T6" y="T7"/>
                    </a:cxn>
                    <a:cxn ang="0">
                      <a:pos x="T8" y="T9"/>
                    </a:cxn>
                  </a:cxnLst>
                  <a:rect l="0" t="0" r="r" b="b"/>
                  <a:pathLst>
                    <a:path w="28" h="29">
                      <a:moveTo>
                        <a:pt x="20" y="0"/>
                      </a:moveTo>
                      <a:lnTo>
                        <a:pt x="0" y="7"/>
                      </a:lnTo>
                      <a:lnTo>
                        <a:pt x="9" y="29"/>
                      </a:lnTo>
                      <a:lnTo>
                        <a:pt x="28" y="22"/>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177" name="Freeform 156">
                  <a:extLst>
                    <a:ext uri="{FF2B5EF4-FFF2-40B4-BE49-F238E27FC236}">
                      <a16:creationId xmlns:a16="http://schemas.microsoft.com/office/drawing/2014/main" id="{73DDA126-3447-B2EE-7AF7-1CB11D4A0772}"/>
                    </a:ext>
                  </a:extLst>
                </p:cNvPr>
                <p:cNvSpPr>
                  <a:spLocks/>
                </p:cNvSpPr>
                <p:nvPr/>
              </p:nvSpPr>
              <p:spPr bwMode="auto">
                <a:xfrm>
                  <a:off x="3183" y="3808"/>
                  <a:ext cx="28" cy="31"/>
                </a:xfrm>
                <a:custGeom>
                  <a:avLst/>
                  <a:gdLst>
                    <a:gd name="T0" fmla="*/ 17 w 28"/>
                    <a:gd name="T1" fmla="*/ 0 h 31"/>
                    <a:gd name="T2" fmla="*/ 0 w 28"/>
                    <a:gd name="T3" fmla="*/ 9 h 31"/>
                    <a:gd name="T4" fmla="*/ 11 w 28"/>
                    <a:gd name="T5" fmla="*/ 31 h 31"/>
                    <a:gd name="T6" fmla="*/ 28 w 28"/>
                    <a:gd name="T7" fmla="*/ 22 h 31"/>
                    <a:gd name="T8" fmla="*/ 17 w 28"/>
                    <a:gd name="T9" fmla="*/ 0 h 31"/>
                  </a:gdLst>
                  <a:ahLst/>
                  <a:cxnLst>
                    <a:cxn ang="0">
                      <a:pos x="T0" y="T1"/>
                    </a:cxn>
                    <a:cxn ang="0">
                      <a:pos x="T2" y="T3"/>
                    </a:cxn>
                    <a:cxn ang="0">
                      <a:pos x="T4" y="T5"/>
                    </a:cxn>
                    <a:cxn ang="0">
                      <a:pos x="T6" y="T7"/>
                    </a:cxn>
                    <a:cxn ang="0">
                      <a:pos x="T8" y="T9"/>
                    </a:cxn>
                  </a:cxnLst>
                  <a:rect l="0" t="0" r="r" b="b"/>
                  <a:pathLst>
                    <a:path w="28" h="31">
                      <a:moveTo>
                        <a:pt x="17" y="0"/>
                      </a:moveTo>
                      <a:lnTo>
                        <a:pt x="0" y="9"/>
                      </a:lnTo>
                      <a:lnTo>
                        <a:pt x="11" y="31"/>
                      </a:lnTo>
                      <a:lnTo>
                        <a:pt x="28" y="22"/>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178" name="Freeform 157">
                  <a:extLst>
                    <a:ext uri="{FF2B5EF4-FFF2-40B4-BE49-F238E27FC236}">
                      <a16:creationId xmlns:a16="http://schemas.microsoft.com/office/drawing/2014/main" id="{6BE938A7-4A6A-B294-ADA3-C323D8F7615A}"/>
                    </a:ext>
                  </a:extLst>
                </p:cNvPr>
                <p:cNvSpPr>
                  <a:spLocks/>
                </p:cNvSpPr>
                <p:nvPr/>
              </p:nvSpPr>
              <p:spPr bwMode="auto">
                <a:xfrm>
                  <a:off x="3194" y="3832"/>
                  <a:ext cx="28" cy="31"/>
                </a:xfrm>
                <a:custGeom>
                  <a:avLst/>
                  <a:gdLst>
                    <a:gd name="T0" fmla="*/ 19 w 28"/>
                    <a:gd name="T1" fmla="*/ 0 h 31"/>
                    <a:gd name="T2" fmla="*/ 0 w 28"/>
                    <a:gd name="T3" fmla="*/ 7 h 31"/>
                    <a:gd name="T4" fmla="*/ 8 w 28"/>
                    <a:gd name="T5" fmla="*/ 31 h 31"/>
                    <a:gd name="T6" fmla="*/ 28 w 28"/>
                    <a:gd name="T7" fmla="*/ 24 h 31"/>
                    <a:gd name="T8" fmla="*/ 19 w 28"/>
                    <a:gd name="T9" fmla="*/ 0 h 31"/>
                  </a:gdLst>
                  <a:ahLst/>
                  <a:cxnLst>
                    <a:cxn ang="0">
                      <a:pos x="T0" y="T1"/>
                    </a:cxn>
                    <a:cxn ang="0">
                      <a:pos x="T2" y="T3"/>
                    </a:cxn>
                    <a:cxn ang="0">
                      <a:pos x="T4" y="T5"/>
                    </a:cxn>
                    <a:cxn ang="0">
                      <a:pos x="T6" y="T7"/>
                    </a:cxn>
                    <a:cxn ang="0">
                      <a:pos x="T8" y="T9"/>
                    </a:cxn>
                  </a:cxnLst>
                  <a:rect l="0" t="0" r="r" b="b"/>
                  <a:pathLst>
                    <a:path w="28" h="31">
                      <a:moveTo>
                        <a:pt x="19" y="0"/>
                      </a:moveTo>
                      <a:lnTo>
                        <a:pt x="0" y="7"/>
                      </a:lnTo>
                      <a:lnTo>
                        <a:pt x="8" y="31"/>
                      </a:lnTo>
                      <a:lnTo>
                        <a:pt x="28" y="24"/>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179" name="Freeform 158">
                  <a:extLst>
                    <a:ext uri="{FF2B5EF4-FFF2-40B4-BE49-F238E27FC236}">
                      <a16:creationId xmlns:a16="http://schemas.microsoft.com/office/drawing/2014/main" id="{EC176DD8-5D4B-360B-D93F-B4EC733B4693}"/>
                    </a:ext>
                  </a:extLst>
                </p:cNvPr>
                <p:cNvSpPr>
                  <a:spLocks/>
                </p:cNvSpPr>
                <p:nvPr/>
              </p:nvSpPr>
              <p:spPr bwMode="auto">
                <a:xfrm>
                  <a:off x="3202" y="3856"/>
                  <a:ext cx="29" cy="31"/>
                </a:xfrm>
                <a:custGeom>
                  <a:avLst/>
                  <a:gdLst>
                    <a:gd name="T0" fmla="*/ 20 w 29"/>
                    <a:gd name="T1" fmla="*/ 0 h 31"/>
                    <a:gd name="T2" fmla="*/ 0 w 29"/>
                    <a:gd name="T3" fmla="*/ 7 h 31"/>
                    <a:gd name="T4" fmla="*/ 9 w 29"/>
                    <a:gd name="T5" fmla="*/ 31 h 31"/>
                    <a:gd name="T6" fmla="*/ 29 w 29"/>
                    <a:gd name="T7" fmla="*/ 24 h 31"/>
                    <a:gd name="T8" fmla="*/ 20 w 29"/>
                    <a:gd name="T9" fmla="*/ 0 h 31"/>
                  </a:gdLst>
                  <a:ahLst/>
                  <a:cxnLst>
                    <a:cxn ang="0">
                      <a:pos x="T0" y="T1"/>
                    </a:cxn>
                    <a:cxn ang="0">
                      <a:pos x="T2" y="T3"/>
                    </a:cxn>
                    <a:cxn ang="0">
                      <a:pos x="T4" y="T5"/>
                    </a:cxn>
                    <a:cxn ang="0">
                      <a:pos x="T6" y="T7"/>
                    </a:cxn>
                    <a:cxn ang="0">
                      <a:pos x="T8" y="T9"/>
                    </a:cxn>
                  </a:cxnLst>
                  <a:rect l="0" t="0" r="r" b="b"/>
                  <a:pathLst>
                    <a:path w="29" h="31">
                      <a:moveTo>
                        <a:pt x="20" y="0"/>
                      </a:moveTo>
                      <a:lnTo>
                        <a:pt x="0" y="7"/>
                      </a:lnTo>
                      <a:lnTo>
                        <a:pt x="9" y="31"/>
                      </a:lnTo>
                      <a:lnTo>
                        <a:pt x="29" y="24"/>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180" name="Freeform 159">
                  <a:extLst>
                    <a:ext uri="{FF2B5EF4-FFF2-40B4-BE49-F238E27FC236}">
                      <a16:creationId xmlns:a16="http://schemas.microsoft.com/office/drawing/2014/main" id="{2BDA1635-E415-A025-532A-63671BCC542A}"/>
                    </a:ext>
                  </a:extLst>
                </p:cNvPr>
                <p:cNvSpPr>
                  <a:spLocks/>
                </p:cNvSpPr>
                <p:nvPr/>
              </p:nvSpPr>
              <p:spPr bwMode="auto">
                <a:xfrm>
                  <a:off x="3211" y="3880"/>
                  <a:ext cx="29" cy="31"/>
                </a:xfrm>
                <a:custGeom>
                  <a:avLst/>
                  <a:gdLst>
                    <a:gd name="T0" fmla="*/ 20 w 29"/>
                    <a:gd name="T1" fmla="*/ 0 h 31"/>
                    <a:gd name="T2" fmla="*/ 0 w 29"/>
                    <a:gd name="T3" fmla="*/ 7 h 31"/>
                    <a:gd name="T4" fmla="*/ 9 w 29"/>
                    <a:gd name="T5" fmla="*/ 31 h 31"/>
                    <a:gd name="T6" fmla="*/ 29 w 29"/>
                    <a:gd name="T7" fmla="*/ 24 h 31"/>
                    <a:gd name="T8" fmla="*/ 20 w 29"/>
                    <a:gd name="T9" fmla="*/ 0 h 31"/>
                  </a:gdLst>
                  <a:ahLst/>
                  <a:cxnLst>
                    <a:cxn ang="0">
                      <a:pos x="T0" y="T1"/>
                    </a:cxn>
                    <a:cxn ang="0">
                      <a:pos x="T2" y="T3"/>
                    </a:cxn>
                    <a:cxn ang="0">
                      <a:pos x="T4" y="T5"/>
                    </a:cxn>
                    <a:cxn ang="0">
                      <a:pos x="T6" y="T7"/>
                    </a:cxn>
                    <a:cxn ang="0">
                      <a:pos x="T8" y="T9"/>
                    </a:cxn>
                  </a:cxnLst>
                  <a:rect l="0" t="0" r="r" b="b"/>
                  <a:pathLst>
                    <a:path w="29" h="31">
                      <a:moveTo>
                        <a:pt x="20" y="0"/>
                      </a:moveTo>
                      <a:lnTo>
                        <a:pt x="0" y="7"/>
                      </a:lnTo>
                      <a:lnTo>
                        <a:pt x="9" y="31"/>
                      </a:lnTo>
                      <a:lnTo>
                        <a:pt x="29" y="24"/>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181" name="Freeform 160">
                  <a:extLst>
                    <a:ext uri="{FF2B5EF4-FFF2-40B4-BE49-F238E27FC236}">
                      <a16:creationId xmlns:a16="http://schemas.microsoft.com/office/drawing/2014/main" id="{A34900D6-607D-A61B-EC0E-696363F5C505}"/>
                    </a:ext>
                  </a:extLst>
                </p:cNvPr>
                <p:cNvSpPr>
                  <a:spLocks/>
                </p:cNvSpPr>
                <p:nvPr/>
              </p:nvSpPr>
              <p:spPr bwMode="auto">
                <a:xfrm>
                  <a:off x="3220" y="3904"/>
                  <a:ext cx="28" cy="33"/>
                </a:xfrm>
                <a:custGeom>
                  <a:avLst/>
                  <a:gdLst>
                    <a:gd name="T0" fmla="*/ 20 w 28"/>
                    <a:gd name="T1" fmla="*/ 0 h 33"/>
                    <a:gd name="T2" fmla="*/ 0 w 28"/>
                    <a:gd name="T3" fmla="*/ 7 h 33"/>
                    <a:gd name="T4" fmla="*/ 9 w 28"/>
                    <a:gd name="T5" fmla="*/ 33 h 33"/>
                    <a:gd name="T6" fmla="*/ 28 w 28"/>
                    <a:gd name="T7" fmla="*/ 26 h 33"/>
                    <a:gd name="T8" fmla="*/ 20 w 28"/>
                    <a:gd name="T9" fmla="*/ 0 h 33"/>
                  </a:gdLst>
                  <a:ahLst/>
                  <a:cxnLst>
                    <a:cxn ang="0">
                      <a:pos x="T0" y="T1"/>
                    </a:cxn>
                    <a:cxn ang="0">
                      <a:pos x="T2" y="T3"/>
                    </a:cxn>
                    <a:cxn ang="0">
                      <a:pos x="T4" y="T5"/>
                    </a:cxn>
                    <a:cxn ang="0">
                      <a:pos x="T6" y="T7"/>
                    </a:cxn>
                    <a:cxn ang="0">
                      <a:pos x="T8" y="T9"/>
                    </a:cxn>
                  </a:cxnLst>
                  <a:rect l="0" t="0" r="r" b="b"/>
                  <a:pathLst>
                    <a:path w="28" h="33">
                      <a:moveTo>
                        <a:pt x="20" y="0"/>
                      </a:moveTo>
                      <a:lnTo>
                        <a:pt x="0" y="7"/>
                      </a:lnTo>
                      <a:lnTo>
                        <a:pt x="9" y="33"/>
                      </a:lnTo>
                      <a:lnTo>
                        <a:pt x="28"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182" name="Freeform 161">
                  <a:extLst>
                    <a:ext uri="{FF2B5EF4-FFF2-40B4-BE49-F238E27FC236}">
                      <a16:creationId xmlns:a16="http://schemas.microsoft.com/office/drawing/2014/main" id="{E59AD769-2D9C-5D89-FB2F-3C6C3717079F}"/>
                    </a:ext>
                  </a:extLst>
                </p:cNvPr>
                <p:cNvSpPr>
                  <a:spLocks/>
                </p:cNvSpPr>
                <p:nvPr/>
              </p:nvSpPr>
              <p:spPr bwMode="auto">
                <a:xfrm>
                  <a:off x="3229" y="3930"/>
                  <a:ext cx="28" cy="29"/>
                </a:xfrm>
                <a:custGeom>
                  <a:avLst/>
                  <a:gdLst>
                    <a:gd name="T0" fmla="*/ 19 w 28"/>
                    <a:gd name="T1" fmla="*/ 0 h 29"/>
                    <a:gd name="T2" fmla="*/ 0 w 28"/>
                    <a:gd name="T3" fmla="*/ 7 h 29"/>
                    <a:gd name="T4" fmla="*/ 8 w 28"/>
                    <a:gd name="T5" fmla="*/ 29 h 29"/>
                    <a:gd name="T6" fmla="*/ 28 w 28"/>
                    <a:gd name="T7" fmla="*/ 22 h 29"/>
                    <a:gd name="T8" fmla="*/ 19 w 28"/>
                    <a:gd name="T9" fmla="*/ 0 h 29"/>
                  </a:gdLst>
                  <a:ahLst/>
                  <a:cxnLst>
                    <a:cxn ang="0">
                      <a:pos x="T0" y="T1"/>
                    </a:cxn>
                    <a:cxn ang="0">
                      <a:pos x="T2" y="T3"/>
                    </a:cxn>
                    <a:cxn ang="0">
                      <a:pos x="T4" y="T5"/>
                    </a:cxn>
                    <a:cxn ang="0">
                      <a:pos x="T6" y="T7"/>
                    </a:cxn>
                    <a:cxn ang="0">
                      <a:pos x="T8" y="T9"/>
                    </a:cxn>
                  </a:cxnLst>
                  <a:rect l="0" t="0" r="r" b="b"/>
                  <a:pathLst>
                    <a:path w="28" h="29">
                      <a:moveTo>
                        <a:pt x="19" y="0"/>
                      </a:moveTo>
                      <a:lnTo>
                        <a:pt x="0" y="7"/>
                      </a:lnTo>
                      <a:lnTo>
                        <a:pt x="8" y="29"/>
                      </a:lnTo>
                      <a:lnTo>
                        <a:pt x="28" y="22"/>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183" name="Freeform 162">
                  <a:extLst>
                    <a:ext uri="{FF2B5EF4-FFF2-40B4-BE49-F238E27FC236}">
                      <a16:creationId xmlns:a16="http://schemas.microsoft.com/office/drawing/2014/main" id="{2E9628D8-EC25-5C87-AF98-3C04C10DC9C5}"/>
                    </a:ext>
                  </a:extLst>
                </p:cNvPr>
                <p:cNvSpPr>
                  <a:spLocks/>
                </p:cNvSpPr>
                <p:nvPr/>
              </p:nvSpPr>
              <p:spPr bwMode="auto">
                <a:xfrm>
                  <a:off x="3237" y="3952"/>
                  <a:ext cx="29" cy="33"/>
                </a:xfrm>
                <a:custGeom>
                  <a:avLst/>
                  <a:gdLst>
                    <a:gd name="T0" fmla="*/ 20 w 29"/>
                    <a:gd name="T1" fmla="*/ 0 h 33"/>
                    <a:gd name="T2" fmla="*/ 0 w 29"/>
                    <a:gd name="T3" fmla="*/ 7 h 33"/>
                    <a:gd name="T4" fmla="*/ 9 w 29"/>
                    <a:gd name="T5" fmla="*/ 33 h 33"/>
                    <a:gd name="T6" fmla="*/ 29 w 29"/>
                    <a:gd name="T7" fmla="*/ 26 h 33"/>
                    <a:gd name="T8" fmla="*/ 20 w 29"/>
                    <a:gd name="T9" fmla="*/ 0 h 33"/>
                  </a:gdLst>
                  <a:ahLst/>
                  <a:cxnLst>
                    <a:cxn ang="0">
                      <a:pos x="T0" y="T1"/>
                    </a:cxn>
                    <a:cxn ang="0">
                      <a:pos x="T2" y="T3"/>
                    </a:cxn>
                    <a:cxn ang="0">
                      <a:pos x="T4" y="T5"/>
                    </a:cxn>
                    <a:cxn ang="0">
                      <a:pos x="T6" y="T7"/>
                    </a:cxn>
                    <a:cxn ang="0">
                      <a:pos x="T8" y="T9"/>
                    </a:cxn>
                  </a:cxnLst>
                  <a:rect l="0" t="0" r="r" b="b"/>
                  <a:pathLst>
                    <a:path w="29" h="33">
                      <a:moveTo>
                        <a:pt x="20" y="0"/>
                      </a:moveTo>
                      <a:lnTo>
                        <a:pt x="0" y="7"/>
                      </a:lnTo>
                      <a:lnTo>
                        <a:pt x="9" y="33"/>
                      </a:lnTo>
                      <a:lnTo>
                        <a:pt x="29"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184" name="Freeform 163">
                  <a:extLst>
                    <a:ext uri="{FF2B5EF4-FFF2-40B4-BE49-F238E27FC236}">
                      <a16:creationId xmlns:a16="http://schemas.microsoft.com/office/drawing/2014/main" id="{FCA53BEA-D738-90F1-EFEE-0AD15560CBEF}"/>
                    </a:ext>
                  </a:extLst>
                </p:cNvPr>
                <p:cNvSpPr>
                  <a:spLocks/>
                </p:cNvSpPr>
                <p:nvPr/>
              </p:nvSpPr>
              <p:spPr bwMode="auto">
                <a:xfrm>
                  <a:off x="3246" y="3976"/>
                  <a:ext cx="31" cy="35"/>
                </a:xfrm>
                <a:custGeom>
                  <a:avLst/>
                  <a:gdLst>
                    <a:gd name="T0" fmla="*/ 20 w 31"/>
                    <a:gd name="T1" fmla="*/ 0 h 35"/>
                    <a:gd name="T2" fmla="*/ 0 w 31"/>
                    <a:gd name="T3" fmla="*/ 9 h 35"/>
                    <a:gd name="T4" fmla="*/ 11 w 31"/>
                    <a:gd name="T5" fmla="*/ 35 h 35"/>
                    <a:gd name="T6" fmla="*/ 31 w 31"/>
                    <a:gd name="T7" fmla="*/ 26 h 35"/>
                    <a:gd name="T8" fmla="*/ 20 w 31"/>
                    <a:gd name="T9" fmla="*/ 0 h 35"/>
                  </a:gdLst>
                  <a:ahLst/>
                  <a:cxnLst>
                    <a:cxn ang="0">
                      <a:pos x="T0" y="T1"/>
                    </a:cxn>
                    <a:cxn ang="0">
                      <a:pos x="T2" y="T3"/>
                    </a:cxn>
                    <a:cxn ang="0">
                      <a:pos x="T4" y="T5"/>
                    </a:cxn>
                    <a:cxn ang="0">
                      <a:pos x="T6" y="T7"/>
                    </a:cxn>
                    <a:cxn ang="0">
                      <a:pos x="T8" y="T9"/>
                    </a:cxn>
                  </a:cxnLst>
                  <a:rect l="0" t="0" r="r" b="b"/>
                  <a:pathLst>
                    <a:path w="31" h="35">
                      <a:moveTo>
                        <a:pt x="20" y="0"/>
                      </a:moveTo>
                      <a:lnTo>
                        <a:pt x="0" y="9"/>
                      </a:lnTo>
                      <a:lnTo>
                        <a:pt x="11" y="35"/>
                      </a:lnTo>
                      <a:lnTo>
                        <a:pt x="31"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185" name="Freeform 164">
                  <a:extLst>
                    <a:ext uri="{FF2B5EF4-FFF2-40B4-BE49-F238E27FC236}">
                      <a16:creationId xmlns:a16="http://schemas.microsoft.com/office/drawing/2014/main" id="{649AD7FD-A0BE-60AC-3308-C66BE85AA2C6}"/>
                    </a:ext>
                  </a:extLst>
                </p:cNvPr>
                <p:cNvSpPr>
                  <a:spLocks/>
                </p:cNvSpPr>
                <p:nvPr/>
              </p:nvSpPr>
              <p:spPr bwMode="auto">
                <a:xfrm>
                  <a:off x="3257" y="4004"/>
                  <a:ext cx="26" cy="29"/>
                </a:xfrm>
                <a:custGeom>
                  <a:avLst/>
                  <a:gdLst>
                    <a:gd name="T0" fmla="*/ 20 w 26"/>
                    <a:gd name="T1" fmla="*/ 0 h 29"/>
                    <a:gd name="T2" fmla="*/ 0 w 26"/>
                    <a:gd name="T3" fmla="*/ 5 h 29"/>
                    <a:gd name="T4" fmla="*/ 7 w 26"/>
                    <a:gd name="T5" fmla="*/ 29 h 29"/>
                    <a:gd name="T6" fmla="*/ 26 w 26"/>
                    <a:gd name="T7" fmla="*/ 24 h 29"/>
                    <a:gd name="T8" fmla="*/ 20 w 26"/>
                    <a:gd name="T9" fmla="*/ 0 h 29"/>
                  </a:gdLst>
                  <a:ahLst/>
                  <a:cxnLst>
                    <a:cxn ang="0">
                      <a:pos x="T0" y="T1"/>
                    </a:cxn>
                    <a:cxn ang="0">
                      <a:pos x="T2" y="T3"/>
                    </a:cxn>
                    <a:cxn ang="0">
                      <a:pos x="T4" y="T5"/>
                    </a:cxn>
                    <a:cxn ang="0">
                      <a:pos x="T6" y="T7"/>
                    </a:cxn>
                    <a:cxn ang="0">
                      <a:pos x="T8" y="T9"/>
                    </a:cxn>
                  </a:cxnLst>
                  <a:rect l="0" t="0" r="r" b="b"/>
                  <a:pathLst>
                    <a:path w="26" h="29">
                      <a:moveTo>
                        <a:pt x="20" y="0"/>
                      </a:moveTo>
                      <a:lnTo>
                        <a:pt x="0" y="5"/>
                      </a:lnTo>
                      <a:lnTo>
                        <a:pt x="7" y="29"/>
                      </a:lnTo>
                      <a:lnTo>
                        <a:pt x="26" y="24"/>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186" name="Freeform 165">
                  <a:extLst>
                    <a:ext uri="{FF2B5EF4-FFF2-40B4-BE49-F238E27FC236}">
                      <a16:creationId xmlns:a16="http://schemas.microsoft.com/office/drawing/2014/main" id="{CC4CB5A2-4999-B5AB-7231-F56A2B0846DF}"/>
                    </a:ext>
                  </a:extLst>
                </p:cNvPr>
                <p:cNvSpPr>
                  <a:spLocks/>
                </p:cNvSpPr>
                <p:nvPr/>
              </p:nvSpPr>
              <p:spPr bwMode="auto">
                <a:xfrm>
                  <a:off x="3264" y="4026"/>
                  <a:ext cx="30" cy="35"/>
                </a:xfrm>
                <a:custGeom>
                  <a:avLst/>
                  <a:gdLst>
                    <a:gd name="T0" fmla="*/ 19 w 30"/>
                    <a:gd name="T1" fmla="*/ 0 h 35"/>
                    <a:gd name="T2" fmla="*/ 0 w 30"/>
                    <a:gd name="T3" fmla="*/ 9 h 35"/>
                    <a:gd name="T4" fmla="*/ 10 w 30"/>
                    <a:gd name="T5" fmla="*/ 35 h 35"/>
                    <a:gd name="T6" fmla="*/ 30 w 30"/>
                    <a:gd name="T7" fmla="*/ 26 h 35"/>
                    <a:gd name="T8" fmla="*/ 19 w 30"/>
                    <a:gd name="T9" fmla="*/ 0 h 35"/>
                  </a:gdLst>
                  <a:ahLst/>
                  <a:cxnLst>
                    <a:cxn ang="0">
                      <a:pos x="T0" y="T1"/>
                    </a:cxn>
                    <a:cxn ang="0">
                      <a:pos x="T2" y="T3"/>
                    </a:cxn>
                    <a:cxn ang="0">
                      <a:pos x="T4" y="T5"/>
                    </a:cxn>
                    <a:cxn ang="0">
                      <a:pos x="T6" y="T7"/>
                    </a:cxn>
                    <a:cxn ang="0">
                      <a:pos x="T8" y="T9"/>
                    </a:cxn>
                  </a:cxnLst>
                  <a:rect l="0" t="0" r="r" b="b"/>
                  <a:pathLst>
                    <a:path w="30" h="35">
                      <a:moveTo>
                        <a:pt x="19" y="0"/>
                      </a:moveTo>
                      <a:lnTo>
                        <a:pt x="0" y="9"/>
                      </a:lnTo>
                      <a:lnTo>
                        <a:pt x="10" y="35"/>
                      </a:lnTo>
                      <a:lnTo>
                        <a:pt x="30" y="26"/>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187" name="Freeform 166">
                  <a:extLst>
                    <a:ext uri="{FF2B5EF4-FFF2-40B4-BE49-F238E27FC236}">
                      <a16:creationId xmlns:a16="http://schemas.microsoft.com/office/drawing/2014/main" id="{345EF24B-8675-8079-E85A-A7A0D0439648}"/>
                    </a:ext>
                  </a:extLst>
                </p:cNvPr>
                <p:cNvSpPr>
                  <a:spLocks/>
                </p:cNvSpPr>
                <p:nvPr/>
              </p:nvSpPr>
              <p:spPr bwMode="auto">
                <a:xfrm>
                  <a:off x="3274" y="4055"/>
                  <a:ext cx="27" cy="30"/>
                </a:xfrm>
                <a:custGeom>
                  <a:avLst/>
                  <a:gdLst>
                    <a:gd name="T0" fmla="*/ 20 w 27"/>
                    <a:gd name="T1" fmla="*/ 0 h 30"/>
                    <a:gd name="T2" fmla="*/ 0 w 27"/>
                    <a:gd name="T3" fmla="*/ 4 h 30"/>
                    <a:gd name="T4" fmla="*/ 7 w 27"/>
                    <a:gd name="T5" fmla="*/ 30 h 30"/>
                    <a:gd name="T6" fmla="*/ 27 w 27"/>
                    <a:gd name="T7" fmla="*/ 26 h 30"/>
                    <a:gd name="T8" fmla="*/ 20 w 27"/>
                    <a:gd name="T9" fmla="*/ 0 h 30"/>
                  </a:gdLst>
                  <a:ahLst/>
                  <a:cxnLst>
                    <a:cxn ang="0">
                      <a:pos x="T0" y="T1"/>
                    </a:cxn>
                    <a:cxn ang="0">
                      <a:pos x="T2" y="T3"/>
                    </a:cxn>
                    <a:cxn ang="0">
                      <a:pos x="T4" y="T5"/>
                    </a:cxn>
                    <a:cxn ang="0">
                      <a:pos x="T6" y="T7"/>
                    </a:cxn>
                    <a:cxn ang="0">
                      <a:pos x="T8" y="T9"/>
                    </a:cxn>
                  </a:cxnLst>
                  <a:rect l="0" t="0" r="r" b="b"/>
                  <a:pathLst>
                    <a:path w="27" h="30">
                      <a:moveTo>
                        <a:pt x="20" y="0"/>
                      </a:moveTo>
                      <a:lnTo>
                        <a:pt x="0" y="4"/>
                      </a:lnTo>
                      <a:lnTo>
                        <a:pt x="7" y="30"/>
                      </a:lnTo>
                      <a:lnTo>
                        <a:pt x="27"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188" name="Freeform 167">
                  <a:extLst>
                    <a:ext uri="{FF2B5EF4-FFF2-40B4-BE49-F238E27FC236}">
                      <a16:creationId xmlns:a16="http://schemas.microsoft.com/office/drawing/2014/main" id="{F0B1A38D-E49E-93D0-B053-9B7200AC3ED9}"/>
                    </a:ext>
                  </a:extLst>
                </p:cNvPr>
                <p:cNvSpPr>
                  <a:spLocks/>
                </p:cNvSpPr>
                <p:nvPr/>
              </p:nvSpPr>
              <p:spPr bwMode="auto">
                <a:xfrm>
                  <a:off x="3281" y="4079"/>
                  <a:ext cx="31" cy="35"/>
                </a:xfrm>
                <a:custGeom>
                  <a:avLst/>
                  <a:gdLst>
                    <a:gd name="T0" fmla="*/ 20 w 31"/>
                    <a:gd name="T1" fmla="*/ 0 h 35"/>
                    <a:gd name="T2" fmla="*/ 0 w 31"/>
                    <a:gd name="T3" fmla="*/ 8 h 35"/>
                    <a:gd name="T4" fmla="*/ 11 w 31"/>
                    <a:gd name="T5" fmla="*/ 35 h 35"/>
                    <a:gd name="T6" fmla="*/ 31 w 31"/>
                    <a:gd name="T7" fmla="*/ 26 h 35"/>
                    <a:gd name="T8" fmla="*/ 20 w 31"/>
                    <a:gd name="T9" fmla="*/ 0 h 35"/>
                  </a:gdLst>
                  <a:ahLst/>
                  <a:cxnLst>
                    <a:cxn ang="0">
                      <a:pos x="T0" y="T1"/>
                    </a:cxn>
                    <a:cxn ang="0">
                      <a:pos x="T2" y="T3"/>
                    </a:cxn>
                    <a:cxn ang="0">
                      <a:pos x="T4" y="T5"/>
                    </a:cxn>
                    <a:cxn ang="0">
                      <a:pos x="T6" y="T7"/>
                    </a:cxn>
                    <a:cxn ang="0">
                      <a:pos x="T8" y="T9"/>
                    </a:cxn>
                  </a:cxnLst>
                  <a:rect l="0" t="0" r="r" b="b"/>
                  <a:pathLst>
                    <a:path w="31" h="35">
                      <a:moveTo>
                        <a:pt x="20" y="0"/>
                      </a:moveTo>
                      <a:lnTo>
                        <a:pt x="0" y="8"/>
                      </a:lnTo>
                      <a:lnTo>
                        <a:pt x="11" y="35"/>
                      </a:lnTo>
                      <a:lnTo>
                        <a:pt x="31"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189" name="Freeform 168">
                  <a:extLst>
                    <a:ext uri="{FF2B5EF4-FFF2-40B4-BE49-F238E27FC236}">
                      <a16:creationId xmlns:a16="http://schemas.microsoft.com/office/drawing/2014/main" id="{EF1EDE7E-44C9-F11B-46B7-4DB18179703D}"/>
                    </a:ext>
                  </a:extLst>
                </p:cNvPr>
                <p:cNvSpPr>
                  <a:spLocks/>
                </p:cNvSpPr>
                <p:nvPr/>
              </p:nvSpPr>
              <p:spPr bwMode="auto">
                <a:xfrm>
                  <a:off x="3292" y="4107"/>
                  <a:ext cx="28" cy="33"/>
                </a:xfrm>
                <a:custGeom>
                  <a:avLst/>
                  <a:gdLst>
                    <a:gd name="T0" fmla="*/ 20 w 28"/>
                    <a:gd name="T1" fmla="*/ 0 h 33"/>
                    <a:gd name="T2" fmla="*/ 0 w 28"/>
                    <a:gd name="T3" fmla="*/ 7 h 33"/>
                    <a:gd name="T4" fmla="*/ 9 w 28"/>
                    <a:gd name="T5" fmla="*/ 33 h 33"/>
                    <a:gd name="T6" fmla="*/ 28 w 28"/>
                    <a:gd name="T7" fmla="*/ 26 h 33"/>
                    <a:gd name="T8" fmla="*/ 20 w 28"/>
                    <a:gd name="T9" fmla="*/ 0 h 33"/>
                  </a:gdLst>
                  <a:ahLst/>
                  <a:cxnLst>
                    <a:cxn ang="0">
                      <a:pos x="T0" y="T1"/>
                    </a:cxn>
                    <a:cxn ang="0">
                      <a:pos x="T2" y="T3"/>
                    </a:cxn>
                    <a:cxn ang="0">
                      <a:pos x="T4" y="T5"/>
                    </a:cxn>
                    <a:cxn ang="0">
                      <a:pos x="T6" y="T7"/>
                    </a:cxn>
                    <a:cxn ang="0">
                      <a:pos x="T8" y="T9"/>
                    </a:cxn>
                  </a:cxnLst>
                  <a:rect l="0" t="0" r="r" b="b"/>
                  <a:pathLst>
                    <a:path w="28" h="33">
                      <a:moveTo>
                        <a:pt x="20" y="0"/>
                      </a:moveTo>
                      <a:lnTo>
                        <a:pt x="0" y="7"/>
                      </a:lnTo>
                      <a:lnTo>
                        <a:pt x="9" y="33"/>
                      </a:lnTo>
                      <a:lnTo>
                        <a:pt x="28"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190" name="Freeform 169">
                  <a:extLst>
                    <a:ext uri="{FF2B5EF4-FFF2-40B4-BE49-F238E27FC236}">
                      <a16:creationId xmlns:a16="http://schemas.microsoft.com/office/drawing/2014/main" id="{DA60AB35-E14F-A450-2A91-F52A7EF9AC55}"/>
                    </a:ext>
                  </a:extLst>
                </p:cNvPr>
                <p:cNvSpPr>
                  <a:spLocks/>
                </p:cNvSpPr>
                <p:nvPr/>
              </p:nvSpPr>
              <p:spPr bwMode="auto">
                <a:xfrm>
                  <a:off x="3301" y="4133"/>
                  <a:ext cx="28" cy="33"/>
                </a:xfrm>
                <a:custGeom>
                  <a:avLst/>
                  <a:gdLst>
                    <a:gd name="T0" fmla="*/ 19 w 28"/>
                    <a:gd name="T1" fmla="*/ 0 h 33"/>
                    <a:gd name="T2" fmla="*/ 0 w 28"/>
                    <a:gd name="T3" fmla="*/ 7 h 33"/>
                    <a:gd name="T4" fmla="*/ 8 w 28"/>
                    <a:gd name="T5" fmla="*/ 33 h 33"/>
                    <a:gd name="T6" fmla="*/ 28 w 28"/>
                    <a:gd name="T7" fmla="*/ 26 h 33"/>
                    <a:gd name="T8" fmla="*/ 19 w 28"/>
                    <a:gd name="T9" fmla="*/ 0 h 33"/>
                  </a:gdLst>
                  <a:ahLst/>
                  <a:cxnLst>
                    <a:cxn ang="0">
                      <a:pos x="T0" y="T1"/>
                    </a:cxn>
                    <a:cxn ang="0">
                      <a:pos x="T2" y="T3"/>
                    </a:cxn>
                    <a:cxn ang="0">
                      <a:pos x="T4" y="T5"/>
                    </a:cxn>
                    <a:cxn ang="0">
                      <a:pos x="T6" y="T7"/>
                    </a:cxn>
                    <a:cxn ang="0">
                      <a:pos x="T8" y="T9"/>
                    </a:cxn>
                  </a:cxnLst>
                  <a:rect l="0" t="0" r="r" b="b"/>
                  <a:pathLst>
                    <a:path w="28" h="33">
                      <a:moveTo>
                        <a:pt x="19" y="0"/>
                      </a:moveTo>
                      <a:lnTo>
                        <a:pt x="0" y="7"/>
                      </a:lnTo>
                      <a:lnTo>
                        <a:pt x="8" y="33"/>
                      </a:lnTo>
                      <a:lnTo>
                        <a:pt x="28" y="26"/>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191" name="Freeform 170">
                  <a:extLst>
                    <a:ext uri="{FF2B5EF4-FFF2-40B4-BE49-F238E27FC236}">
                      <a16:creationId xmlns:a16="http://schemas.microsoft.com/office/drawing/2014/main" id="{517A751A-028C-1DED-D67B-3E28B73BA548}"/>
                    </a:ext>
                  </a:extLst>
                </p:cNvPr>
                <p:cNvSpPr>
                  <a:spLocks/>
                </p:cNvSpPr>
                <p:nvPr/>
              </p:nvSpPr>
              <p:spPr bwMode="auto">
                <a:xfrm>
                  <a:off x="3309" y="4159"/>
                  <a:ext cx="29" cy="33"/>
                </a:xfrm>
                <a:custGeom>
                  <a:avLst/>
                  <a:gdLst>
                    <a:gd name="T0" fmla="*/ 20 w 29"/>
                    <a:gd name="T1" fmla="*/ 0 h 33"/>
                    <a:gd name="T2" fmla="*/ 0 w 29"/>
                    <a:gd name="T3" fmla="*/ 7 h 33"/>
                    <a:gd name="T4" fmla="*/ 9 w 29"/>
                    <a:gd name="T5" fmla="*/ 33 h 33"/>
                    <a:gd name="T6" fmla="*/ 29 w 29"/>
                    <a:gd name="T7" fmla="*/ 27 h 33"/>
                    <a:gd name="T8" fmla="*/ 20 w 29"/>
                    <a:gd name="T9" fmla="*/ 0 h 33"/>
                  </a:gdLst>
                  <a:ahLst/>
                  <a:cxnLst>
                    <a:cxn ang="0">
                      <a:pos x="T0" y="T1"/>
                    </a:cxn>
                    <a:cxn ang="0">
                      <a:pos x="T2" y="T3"/>
                    </a:cxn>
                    <a:cxn ang="0">
                      <a:pos x="T4" y="T5"/>
                    </a:cxn>
                    <a:cxn ang="0">
                      <a:pos x="T6" y="T7"/>
                    </a:cxn>
                    <a:cxn ang="0">
                      <a:pos x="T8" y="T9"/>
                    </a:cxn>
                  </a:cxnLst>
                  <a:rect l="0" t="0" r="r" b="b"/>
                  <a:pathLst>
                    <a:path w="29" h="33">
                      <a:moveTo>
                        <a:pt x="20" y="0"/>
                      </a:moveTo>
                      <a:lnTo>
                        <a:pt x="0" y="7"/>
                      </a:lnTo>
                      <a:lnTo>
                        <a:pt x="9" y="33"/>
                      </a:lnTo>
                      <a:lnTo>
                        <a:pt x="29" y="27"/>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192" name="Freeform 171">
                  <a:extLst>
                    <a:ext uri="{FF2B5EF4-FFF2-40B4-BE49-F238E27FC236}">
                      <a16:creationId xmlns:a16="http://schemas.microsoft.com/office/drawing/2014/main" id="{E15C3D68-1B30-01C9-99F8-8532E9A58C45}"/>
                    </a:ext>
                  </a:extLst>
                </p:cNvPr>
                <p:cNvSpPr>
                  <a:spLocks/>
                </p:cNvSpPr>
                <p:nvPr/>
              </p:nvSpPr>
              <p:spPr bwMode="auto">
                <a:xfrm>
                  <a:off x="3318" y="4186"/>
                  <a:ext cx="31" cy="34"/>
                </a:xfrm>
                <a:custGeom>
                  <a:avLst/>
                  <a:gdLst>
                    <a:gd name="T0" fmla="*/ 20 w 31"/>
                    <a:gd name="T1" fmla="*/ 0 h 34"/>
                    <a:gd name="T2" fmla="*/ 0 w 31"/>
                    <a:gd name="T3" fmla="*/ 6 h 34"/>
                    <a:gd name="T4" fmla="*/ 11 w 31"/>
                    <a:gd name="T5" fmla="*/ 34 h 34"/>
                    <a:gd name="T6" fmla="*/ 31 w 31"/>
                    <a:gd name="T7" fmla="*/ 28 h 34"/>
                    <a:gd name="T8" fmla="*/ 20 w 31"/>
                    <a:gd name="T9" fmla="*/ 0 h 34"/>
                  </a:gdLst>
                  <a:ahLst/>
                  <a:cxnLst>
                    <a:cxn ang="0">
                      <a:pos x="T0" y="T1"/>
                    </a:cxn>
                    <a:cxn ang="0">
                      <a:pos x="T2" y="T3"/>
                    </a:cxn>
                    <a:cxn ang="0">
                      <a:pos x="T4" y="T5"/>
                    </a:cxn>
                    <a:cxn ang="0">
                      <a:pos x="T6" y="T7"/>
                    </a:cxn>
                    <a:cxn ang="0">
                      <a:pos x="T8" y="T9"/>
                    </a:cxn>
                  </a:cxnLst>
                  <a:rect l="0" t="0" r="r" b="b"/>
                  <a:pathLst>
                    <a:path w="31" h="34">
                      <a:moveTo>
                        <a:pt x="20" y="0"/>
                      </a:moveTo>
                      <a:lnTo>
                        <a:pt x="0" y="6"/>
                      </a:lnTo>
                      <a:lnTo>
                        <a:pt x="11" y="34"/>
                      </a:lnTo>
                      <a:lnTo>
                        <a:pt x="31"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193" name="Freeform 172">
                  <a:extLst>
                    <a:ext uri="{FF2B5EF4-FFF2-40B4-BE49-F238E27FC236}">
                      <a16:creationId xmlns:a16="http://schemas.microsoft.com/office/drawing/2014/main" id="{D2E7BED8-A86F-C920-668F-B359FD3EA3C7}"/>
                    </a:ext>
                  </a:extLst>
                </p:cNvPr>
                <p:cNvSpPr>
                  <a:spLocks/>
                </p:cNvSpPr>
                <p:nvPr/>
              </p:nvSpPr>
              <p:spPr bwMode="auto">
                <a:xfrm>
                  <a:off x="3329" y="4214"/>
                  <a:ext cx="26" cy="30"/>
                </a:xfrm>
                <a:custGeom>
                  <a:avLst/>
                  <a:gdLst>
                    <a:gd name="T0" fmla="*/ 20 w 26"/>
                    <a:gd name="T1" fmla="*/ 0 h 30"/>
                    <a:gd name="T2" fmla="*/ 0 w 26"/>
                    <a:gd name="T3" fmla="*/ 4 h 30"/>
                    <a:gd name="T4" fmla="*/ 7 w 26"/>
                    <a:gd name="T5" fmla="*/ 30 h 30"/>
                    <a:gd name="T6" fmla="*/ 26 w 26"/>
                    <a:gd name="T7" fmla="*/ 26 h 30"/>
                    <a:gd name="T8" fmla="*/ 20 w 26"/>
                    <a:gd name="T9" fmla="*/ 0 h 30"/>
                  </a:gdLst>
                  <a:ahLst/>
                  <a:cxnLst>
                    <a:cxn ang="0">
                      <a:pos x="T0" y="T1"/>
                    </a:cxn>
                    <a:cxn ang="0">
                      <a:pos x="T2" y="T3"/>
                    </a:cxn>
                    <a:cxn ang="0">
                      <a:pos x="T4" y="T5"/>
                    </a:cxn>
                    <a:cxn ang="0">
                      <a:pos x="T6" y="T7"/>
                    </a:cxn>
                    <a:cxn ang="0">
                      <a:pos x="T8" y="T9"/>
                    </a:cxn>
                  </a:cxnLst>
                  <a:rect l="0" t="0" r="r" b="b"/>
                  <a:pathLst>
                    <a:path w="26" h="30">
                      <a:moveTo>
                        <a:pt x="20" y="0"/>
                      </a:moveTo>
                      <a:lnTo>
                        <a:pt x="0" y="4"/>
                      </a:lnTo>
                      <a:lnTo>
                        <a:pt x="7" y="30"/>
                      </a:lnTo>
                      <a:lnTo>
                        <a:pt x="26"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194" name="Freeform 173">
                  <a:extLst>
                    <a:ext uri="{FF2B5EF4-FFF2-40B4-BE49-F238E27FC236}">
                      <a16:creationId xmlns:a16="http://schemas.microsoft.com/office/drawing/2014/main" id="{C6B88103-B11C-93D6-7D2E-D22661B401F0}"/>
                    </a:ext>
                  </a:extLst>
                </p:cNvPr>
                <p:cNvSpPr>
                  <a:spLocks/>
                </p:cNvSpPr>
                <p:nvPr/>
              </p:nvSpPr>
              <p:spPr bwMode="auto">
                <a:xfrm>
                  <a:off x="3336" y="4240"/>
                  <a:ext cx="28" cy="35"/>
                </a:xfrm>
                <a:custGeom>
                  <a:avLst/>
                  <a:gdLst>
                    <a:gd name="T0" fmla="*/ 19 w 28"/>
                    <a:gd name="T1" fmla="*/ 0 h 35"/>
                    <a:gd name="T2" fmla="*/ 0 w 28"/>
                    <a:gd name="T3" fmla="*/ 7 h 35"/>
                    <a:gd name="T4" fmla="*/ 8 w 28"/>
                    <a:gd name="T5" fmla="*/ 35 h 35"/>
                    <a:gd name="T6" fmla="*/ 28 w 28"/>
                    <a:gd name="T7" fmla="*/ 28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7"/>
                      </a:lnTo>
                      <a:lnTo>
                        <a:pt x="8" y="35"/>
                      </a:lnTo>
                      <a:lnTo>
                        <a:pt x="28" y="28"/>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195" name="Freeform 174">
                  <a:extLst>
                    <a:ext uri="{FF2B5EF4-FFF2-40B4-BE49-F238E27FC236}">
                      <a16:creationId xmlns:a16="http://schemas.microsoft.com/office/drawing/2014/main" id="{F5685C2F-5802-12C8-2582-71389E213D33}"/>
                    </a:ext>
                  </a:extLst>
                </p:cNvPr>
                <p:cNvSpPr>
                  <a:spLocks/>
                </p:cNvSpPr>
                <p:nvPr/>
              </p:nvSpPr>
              <p:spPr bwMode="auto">
                <a:xfrm>
                  <a:off x="3344" y="4268"/>
                  <a:ext cx="29" cy="33"/>
                </a:xfrm>
                <a:custGeom>
                  <a:avLst/>
                  <a:gdLst>
                    <a:gd name="T0" fmla="*/ 20 w 29"/>
                    <a:gd name="T1" fmla="*/ 0 h 33"/>
                    <a:gd name="T2" fmla="*/ 0 w 29"/>
                    <a:gd name="T3" fmla="*/ 7 h 33"/>
                    <a:gd name="T4" fmla="*/ 9 w 29"/>
                    <a:gd name="T5" fmla="*/ 33 h 33"/>
                    <a:gd name="T6" fmla="*/ 29 w 29"/>
                    <a:gd name="T7" fmla="*/ 27 h 33"/>
                    <a:gd name="T8" fmla="*/ 20 w 29"/>
                    <a:gd name="T9" fmla="*/ 0 h 33"/>
                  </a:gdLst>
                  <a:ahLst/>
                  <a:cxnLst>
                    <a:cxn ang="0">
                      <a:pos x="T0" y="T1"/>
                    </a:cxn>
                    <a:cxn ang="0">
                      <a:pos x="T2" y="T3"/>
                    </a:cxn>
                    <a:cxn ang="0">
                      <a:pos x="T4" y="T5"/>
                    </a:cxn>
                    <a:cxn ang="0">
                      <a:pos x="T6" y="T7"/>
                    </a:cxn>
                    <a:cxn ang="0">
                      <a:pos x="T8" y="T9"/>
                    </a:cxn>
                  </a:cxnLst>
                  <a:rect l="0" t="0" r="r" b="b"/>
                  <a:pathLst>
                    <a:path w="29" h="33">
                      <a:moveTo>
                        <a:pt x="20" y="0"/>
                      </a:moveTo>
                      <a:lnTo>
                        <a:pt x="0" y="7"/>
                      </a:lnTo>
                      <a:lnTo>
                        <a:pt x="9" y="33"/>
                      </a:lnTo>
                      <a:lnTo>
                        <a:pt x="29" y="27"/>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196" name="Freeform 175">
                  <a:extLst>
                    <a:ext uri="{FF2B5EF4-FFF2-40B4-BE49-F238E27FC236}">
                      <a16:creationId xmlns:a16="http://schemas.microsoft.com/office/drawing/2014/main" id="{1D9CEBDF-DDE8-E7DC-797E-B99C2F38339C}"/>
                    </a:ext>
                  </a:extLst>
                </p:cNvPr>
                <p:cNvSpPr>
                  <a:spLocks/>
                </p:cNvSpPr>
                <p:nvPr/>
              </p:nvSpPr>
              <p:spPr bwMode="auto">
                <a:xfrm>
                  <a:off x="3353" y="4295"/>
                  <a:ext cx="31" cy="35"/>
                </a:xfrm>
                <a:custGeom>
                  <a:avLst/>
                  <a:gdLst>
                    <a:gd name="T0" fmla="*/ 20 w 31"/>
                    <a:gd name="T1" fmla="*/ 0 h 35"/>
                    <a:gd name="T2" fmla="*/ 0 w 31"/>
                    <a:gd name="T3" fmla="*/ 6 h 35"/>
                    <a:gd name="T4" fmla="*/ 11 w 31"/>
                    <a:gd name="T5" fmla="*/ 35 h 35"/>
                    <a:gd name="T6" fmla="*/ 31 w 31"/>
                    <a:gd name="T7" fmla="*/ 28 h 35"/>
                    <a:gd name="T8" fmla="*/ 20 w 31"/>
                    <a:gd name="T9" fmla="*/ 0 h 35"/>
                  </a:gdLst>
                  <a:ahLst/>
                  <a:cxnLst>
                    <a:cxn ang="0">
                      <a:pos x="T0" y="T1"/>
                    </a:cxn>
                    <a:cxn ang="0">
                      <a:pos x="T2" y="T3"/>
                    </a:cxn>
                    <a:cxn ang="0">
                      <a:pos x="T4" y="T5"/>
                    </a:cxn>
                    <a:cxn ang="0">
                      <a:pos x="T6" y="T7"/>
                    </a:cxn>
                    <a:cxn ang="0">
                      <a:pos x="T8" y="T9"/>
                    </a:cxn>
                  </a:cxnLst>
                  <a:rect l="0" t="0" r="r" b="b"/>
                  <a:pathLst>
                    <a:path w="31" h="35">
                      <a:moveTo>
                        <a:pt x="20" y="0"/>
                      </a:moveTo>
                      <a:lnTo>
                        <a:pt x="0" y="6"/>
                      </a:lnTo>
                      <a:lnTo>
                        <a:pt x="11" y="35"/>
                      </a:lnTo>
                      <a:lnTo>
                        <a:pt x="31"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197" name="Freeform 176">
                  <a:extLst>
                    <a:ext uri="{FF2B5EF4-FFF2-40B4-BE49-F238E27FC236}">
                      <a16:creationId xmlns:a16="http://schemas.microsoft.com/office/drawing/2014/main" id="{FA41BA44-B5B5-9915-9953-ADDAAEEC5DFF}"/>
                    </a:ext>
                  </a:extLst>
                </p:cNvPr>
                <p:cNvSpPr>
                  <a:spLocks/>
                </p:cNvSpPr>
                <p:nvPr/>
              </p:nvSpPr>
              <p:spPr bwMode="auto">
                <a:xfrm>
                  <a:off x="3364" y="4323"/>
                  <a:ext cx="28" cy="33"/>
                </a:xfrm>
                <a:custGeom>
                  <a:avLst/>
                  <a:gdLst>
                    <a:gd name="T0" fmla="*/ 20 w 28"/>
                    <a:gd name="T1" fmla="*/ 0 h 33"/>
                    <a:gd name="T2" fmla="*/ 0 w 28"/>
                    <a:gd name="T3" fmla="*/ 7 h 33"/>
                    <a:gd name="T4" fmla="*/ 9 w 28"/>
                    <a:gd name="T5" fmla="*/ 33 h 33"/>
                    <a:gd name="T6" fmla="*/ 28 w 28"/>
                    <a:gd name="T7" fmla="*/ 26 h 33"/>
                    <a:gd name="T8" fmla="*/ 20 w 28"/>
                    <a:gd name="T9" fmla="*/ 0 h 33"/>
                  </a:gdLst>
                  <a:ahLst/>
                  <a:cxnLst>
                    <a:cxn ang="0">
                      <a:pos x="T0" y="T1"/>
                    </a:cxn>
                    <a:cxn ang="0">
                      <a:pos x="T2" y="T3"/>
                    </a:cxn>
                    <a:cxn ang="0">
                      <a:pos x="T4" y="T5"/>
                    </a:cxn>
                    <a:cxn ang="0">
                      <a:pos x="T6" y="T7"/>
                    </a:cxn>
                    <a:cxn ang="0">
                      <a:pos x="T8" y="T9"/>
                    </a:cxn>
                  </a:cxnLst>
                  <a:rect l="0" t="0" r="r" b="b"/>
                  <a:pathLst>
                    <a:path w="28" h="33">
                      <a:moveTo>
                        <a:pt x="20" y="0"/>
                      </a:moveTo>
                      <a:lnTo>
                        <a:pt x="0" y="7"/>
                      </a:lnTo>
                      <a:lnTo>
                        <a:pt x="9" y="33"/>
                      </a:lnTo>
                      <a:lnTo>
                        <a:pt x="28"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198" name="Freeform 177">
                  <a:extLst>
                    <a:ext uri="{FF2B5EF4-FFF2-40B4-BE49-F238E27FC236}">
                      <a16:creationId xmlns:a16="http://schemas.microsoft.com/office/drawing/2014/main" id="{91EC3C5D-7B38-E96E-17D9-114F212A1E4B}"/>
                    </a:ext>
                  </a:extLst>
                </p:cNvPr>
                <p:cNvSpPr>
                  <a:spLocks/>
                </p:cNvSpPr>
                <p:nvPr/>
              </p:nvSpPr>
              <p:spPr bwMode="auto">
                <a:xfrm>
                  <a:off x="3373" y="4349"/>
                  <a:ext cx="28" cy="35"/>
                </a:xfrm>
                <a:custGeom>
                  <a:avLst/>
                  <a:gdLst>
                    <a:gd name="T0" fmla="*/ 19 w 28"/>
                    <a:gd name="T1" fmla="*/ 0 h 35"/>
                    <a:gd name="T2" fmla="*/ 0 w 28"/>
                    <a:gd name="T3" fmla="*/ 7 h 35"/>
                    <a:gd name="T4" fmla="*/ 8 w 28"/>
                    <a:gd name="T5" fmla="*/ 35 h 35"/>
                    <a:gd name="T6" fmla="*/ 28 w 28"/>
                    <a:gd name="T7" fmla="*/ 29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7"/>
                      </a:lnTo>
                      <a:lnTo>
                        <a:pt x="8" y="35"/>
                      </a:lnTo>
                      <a:lnTo>
                        <a:pt x="28" y="29"/>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199" name="Freeform 178">
                  <a:extLst>
                    <a:ext uri="{FF2B5EF4-FFF2-40B4-BE49-F238E27FC236}">
                      <a16:creationId xmlns:a16="http://schemas.microsoft.com/office/drawing/2014/main" id="{94792E62-F503-BAB3-3480-895E07FDF970}"/>
                    </a:ext>
                  </a:extLst>
                </p:cNvPr>
                <p:cNvSpPr>
                  <a:spLocks/>
                </p:cNvSpPr>
                <p:nvPr/>
              </p:nvSpPr>
              <p:spPr bwMode="auto">
                <a:xfrm>
                  <a:off x="3381" y="4378"/>
                  <a:ext cx="29" cy="34"/>
                </a:xfrm>
                <a:custGeom>
                  <a:avLst/>
                  <a:gdLst>
                    <a:gd name="T0" fmla="*/ 20 w 29"/>
                    <a:gd name="T1" fmla="*/ 0 h 34"/>
                    <a:gd name="T2" fmla="*/ 0 w 29"/>
                    <a:gd name="T3" fmla="*/ 6 h 34"/>
                    <a:gd name="T4" fmla="*/ 9 w 29"/>
                    <a:gd name="T5" fmla="*/ 34 h 34"/>
                    <a:gd name="T6" fmla="*/ 29 w 29"/>
                    <a:gd name="T7" fmla="*/ 28 h 34"/>
                    <a:gd name="T8" fmla="*/ 20 w 29"/>
                    <a:gd name="T9" fmla="*/ 0 h 34"/>
                  </a:gdLst>
                  <a:ahLst/>
                  <a:cxnLst>
                    <a:cxn ang="0">
                      <a:pos x="T0" y="T1"/>
                    </a:cxn>
                    <a:cxn ang="0">
                      <a:pos x="T2" y="T3"/>
                    </a:cxn>
                    <a:cxn ang="0">
                      <a:pos x="T4" y="T5"/>
                    </a:cxn>
                    <a:cxn ang="0">
                      <a:pos x="T6" y="T7"/>
                    </a:cxn>
                    <a:cxn ang="0">
                      <a:pos x="T8" y="T9"/>
                    </a:cxn>
                  </a:cxnLst>
                  <a:rect l="0" t="0" r="r" b="b"/>
                  <a:pathLst>
                    <a:path w="29" h="34">
                      <a:moveTo>
                        <a:pt x="20" y="0"/>
                      </a:moveTo>
                      <a:lnTo>
                        <a:pt x="0" y="6"/>
                      </a:lnTo>
                      <a:lnTo>
                        <a:pt x="9" y="34"/>
                      </a:lnTo>
                      <a:lnTo>
                        <a:pt x="29"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00" name="Freeform 179">
                  <a:extLst>
                    <a:ext uri="{FF2B5EF4-FFF2-40B4-BE49-F238E27FC236}">
                      <a16:creationId xmlns:a16="http://schemas.microsoft.com/office/drawing/2014/main" id="{705E24D0-17B0-DB76-79CF-EC13852E069E}"/>
                    </a:ext>
                  </a:extLst>
                </p:cNvPr>
                <p:cNvSpPr>
                  <a:spLocks/>
                </p:cNvSpPr>
                <p:nvPr/>
              </p:nvSpPr>
              <p:spPr bwMode="auto">
                <a:xfrm>
                  <a:off x="3390" y="4406"/>
                  <a:ext cx="28" cy="35"/>
                </a:xfrm>
                <a:custGeom>
                  <a:avLst/>
                  <a:gdLst>
                    <a:gd name="T0" fmla="*/ 20 w 28"/>
                    <a:gd name="T1" fmla="*/ 0 h 35"/>
                    <a:gd name="T2" fmla="*/ 0 w 28"/>
                    <a:gd name="T3" fmla="*/ 6 h 35"/>
                    <a:gd name="T4" fmla="*/ 9 w 28"/>
                    <a:gd name="T5" fmla="*/ 35 h 35"/>
                    <a:gd name="T6" fmla="*/ 28 w 28"/>
                    <a:gd name="T7" fmla="*/ 28 h 35"/>
                    <a:gd name="T8" fmla="*/ 20 w 28"/>
                    <a:gd name="T9" fmla="*/ 0 h 35"/>
                  </a:gdLst>
                  <a:ahLst/>
                  <a:cxnLst>
                    <a:cxn ang="0">
                      <a:pos x="T0" y="T1"/>
                    </a:cxn>
                    <a:cxn ang="0">
                      <a:pos x="T2" y="T3"/>
                    </a:cxn>
                    <a:cxn ang="0">
                      <a:pos x="T4" y="T5"/>
                    </a:cxn>
                    <a:cxn ang="0">
                      <a:pos x="T6" y="T7"/>
                    </a:cxn>
                    <a:cxn ang="0">
                      <a:pos x="T8" y="T9"/>
                    </a:cxn>
                  </a:cxnLst>
                  <a:rect l="0" t="0" r="r" b="b"/>
                  <a:pathLst>
                    <a:path w="28" h="35">
                      <a:moveTo>
                        <a:pt x="20" y="0"/>
                      </a:moveTo>
                      <a:lnTo>
                        <a:pt x="0" y="6"/>
                      </a:lnTo>
                      <a:lnTo>
                        <a:pt x="9" y="35"/>
                      </a:lnTo>
                      <a:lnTo>
                        <a:pt x="28"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01" name="Freeform 180">
                  <a:extLst>
                    <a:ext uri="{FF2B5EF4-FFF2-40B4-BE49-F238E27FC236}">
                      <a16:creationId xmlns:a16="http://schemas.microsoft.com/office/drawing/2014/main" id="{DBA6E2AF-BFB6-7CD7-6F81-E39A15EBC4CB}"/>
                    </a:ext>
                  </a:extLst>
                </p:cNvPr>
                <p:cNvSpPr>
                  <a:spLocks/>
                </p:cNvSpPr>
                <p:nvPr/>
              </p:nvSpPr>
              <p:spPr bwMode="auto">
                <a:xfrm>
                  <a:off x="3399" y="4434"/>
                  <a:ext cx="28" cy="35"/>
                </a:xfrm>
                <a:custGeom>
                  <a:avLst/>
                  <a:gdLst>
                    <a:gd name="T0" fmla="*/ 19 w 28"/>
                    <a:gd name="T1" fmla="*/ 0 h 35"/>
                    <a:gd name="T2" fmla="*/ 0 w 28"/>
                    <a:gd name="T3" fmla="*/ 7 h 35"/>
                    <a:gd name="T4" fmla="*/ 9 w 28"/>
                    <a:gd name="T5" fmla="*/ 35 h 35"/>
                    <a:gd name="T6" fmla="*/ 28 w 28"/>
                    <a:gd name="T7" fmla="*/ 29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7"/>
                      </a:lnTo>
                      <a:lnTo>
                        <a:pt x="9" y="35"/>
                      </a:lnTo>
                      <a:lnTo>
                        <a:pt x="28" y="29"/>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202" name="Freeform 181">
                  <a:extLst>
                    <a:ext uri="{FF2B5EF4-FFF2-40B4-BE49-F238E27FC236}">
                      <a16:creationId xmlns:a16="http://schemas.microsoft.com/office/drawing/2014/main" id="{3E5821E4-1CD4-0301-EEFB-99FAFF145F08}"/>
                    </a:ext>
                  </a:extLst>
                </p:cNvPr>
                <p:cNvSpPr>
                  <a:spLocks/>
                </p:cNvSpPr>
                <p:nvPr/>
              </p:nvSpPr>
              <p:spPr bwMode="auto">
                <a:xfrm>
                  <a:off x="3408" y="4463"/>
                  <a:ext cx="28" cy="35"/>
                </a:xfrm>
                <a:custGeom>
                  <a:avLst/>
                  <a:gdLst>
                    <a:gd name="T0" fmla="*/ 19 w 28"/>
                    <a:gd name="T1" fmla="*/ 0 h 35"/>
                    <a:gd name="T2" fmla="*/ 0 w 28"/>
                    <a:gd name="T3" fmla="*/ 6 h 35"/>
                    <a:gd name="T4" fmla="*/ 8 w 28"/>
                    <a:gd name="T5" fmla="*/ 35 h 35"/>
                    <a:gd name="T6" fmla="*/ 28 w 28"/>
                    <a:gd name="T7" fmla="*/ 28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6"/>
                      </a:lnTo>
                      <a:lnTo>
                        <a:pt x="8" y="35"/>
                      </a:lnTo>
                      <a:lnTo>
                        <a:pt x="28" y="28"/>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203" name="Freeform 182">
                  <a:extLst>
                    <a:ext uri="{FF2B5EF4-FFF2-40B4-BE49-F238E27FC236}">
                      <a16:creationId xmlns:a16="http://schemas.microsoft.com/office/drawing/2014/main" id="{37D3BA76-36B0-B721-8D42-BFEEDFEDE131}"/>
                    </a:ext>
                  </a:extLst>
                </p:cNvPr>
                <p:cNvSpPr>
                  <a:spLocks/>
                </p:cNvSpPr>
                <p:nvPr/>
              </p:nvSpPr>
              <p:spPr bwMode="auto">
                <a:xfrm>
                  <a:off x="3416" y="4491"/>
                  <a:ext cx="31" cy="35"/>
                </a:xfrm>
                <a:custGeom>
                  <a:avLst/>
                  <a:gdLst>
                    <a:gd name="T0" fmla="*/ 20 w 31"/>
                    <a:gd name="T1" fmla="*/ 0 h 35"/>
                    <a:gd name="T2" fmla="*/ 0 w 31"/>
                    <a:gd name="T3" fmla="*/ 7 h 35"/>
                    <a:gd name="T4" fmla="*/ 11 w 31"/>
                    <a:gd name="T5" fmla="*/ 35 h 35"/>
                    <a:gd name="T6" fmla="*/ 31 w 31"/>
                    <a:gd name="T7" fmla="*/ 28 h 35"/>
                    <a:gd name="T8" fmla="*/ 20 w 31"/>
                    <a:gd name="T9" fmla="*/ 0 h 35"/>
                  </a:gdLst>
                  <a:ahLst/>
                  <a:cxnLst>
                    <a:cxn ang="0">
                      <a:pos x="T0" y="T1"/>
                    </a:cxn>
                    <a:cxn ang="0">
                      <a:pos x="T2" y="T3"/>
                    </a:cxn>
                    <a:cxn ang="0">
                      <a:pos x="T4" y="T5"/>
                    </a:cxn>
                    <a:cxn ang="0">
                      <a:pos x="T6" y="T7"/>
                    </a:cxn>
                    <a:cxn ang="0">
                      <a:pos x="T8" y="T9"/>
                    </a:cxn>
                  </a:cxnLst>
                  <a:rect l="0" t="0" r="r" b="b"/>
                  <a:pathLst>
                    <a:path w="31" h="35">
                      <a:moveTo>
                        <a:pt x="20" y="0"/>
                      </a:moveTo>
                      <a:lnTo>
                        <a:pt x="0" y="7"/>
                      </a:lnTo>
                      <a:lnTo>
                        <a:pt x="11" y="35"/>
                      </a:lnTo>
                      <a:lnTo>
                        <a:pt x="31"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04" name="Freeform 183">
                  <a:extLst>
                    <a:ext uri="{FF2B5EF4-FFF2-40B4-BE49-F238E27FC236}">
                      <a16:creationId xmlns:a16="http://schemas.microsoft.com/office/drawing/2014/main" id="{AA69DA39-245F-3167-F4B2-1B3B4B8AF457}"/>
                    </a:ext>
                  </a:extLst>
                </p:cNvPr>
                <p:cNvSpPr>
                  <a:spLocks/>
                </p:cNvSpPr>
                <p:nvPr/>
              </p:nvSpPr>
              <p:spPr bwMode="auto">
                <a:xfrm>
                  <a:off x="3427" y="4519"/>
                  <a:ext cx="29" cy="35"/>
                </a:xfrm>
                <a:custGeom>
                  <a:avLst/>
                  <a:gdLst>
                    <a:gd name="T0" fmla="*/ 20 w 29"/>
                    <a:gd name="T1" fmla="*/ 0 h 35"/>
                    <a:gd name="T2" fmla="*/ 0 w 29"/>
                    <a:gd name="T3" fmla="*/ 7 h 35"/>
                    <a:gd name="T4" fmla="*/ 9 w 29"/>
                    <a:gd name="T5" fmla="*/ 35 h 35"/>
                    <a:gd name="T6" fmla="*/ 29 w 29"/>
                    <a:gd name="T7" fmla="*/ 29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7"/>
                      </a:lnTo>
                      <a:lnTo>
                        <a:pt x="9" y="35"/>
                      </a:lnTo>
                      <a:lnTo>
                        <a:pt x="29" y="29"/>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05" name="Freeform 184">
                  <a:extLst>
                    <a:ext uri="{FF2B5EF4-FFF2-40B4-BE49-F238E27FC236}">
                      <a16:creationId xmlns:a16="http://schemas.microsoft.com/office/drawing/2014/main" id="{BB20DAAB-57C1-2540-DAB8-B180C5E940F1}"/>
                    </a:ext>
                  </a:extLst>
                </p:cNvPr>
                <p:cNvSpPr>
                  <a:spLocks/>
                </p:cNvSpPr>
                <p:nvPr/>
              </p:nvSpPr>
              <p:spPr bwMode="auto">
                <a:xfrm>
                  <a:off x="3436" y="4548"/>
                  <a:ext cx="26" cy="32"/>
                </a:xfrm>
                <a:custGeom>
                  <a:avLst/>
                  <a:gdLst>
                    <a:gd name="T0" fmla="*/ 20 w 26"/>
                    <a:gd name="T1" fmla="*/ 0 h 32"/>
                    <a:gd name="T2" fmla="*/ 0 w 26"/>
                    <a:gd name="T3" fmla="*/ 4 h 32"/>
                    <a:gd name="T4" fmla="*/ 6 w 26"/>
                    <a:gd name="T5" fmla="*/ 32 h 32"/>
                    <a:gd name="T6" fmla="*/ 26 w 26"/>
                    <a:gd name="T7" fmla="*/ 28 h 32"/>
                    <a:gd name="T8" fmla="*/ 20 w 26"/>
                    <a:gd name="T9" fmla="*/ 0 h 32"/>
                  </a:gdLst>
                  <a:ahLst/>
                  <a:cxnLst>
                    <a:cxn ang="0">
                      <a:pos x="T0" y="T1"/>
                    </a:cxn>
                    <a:cxn ang="0">
                      <a:pos x="T2" y="T3"/>
                    </a:cxn>
                    <a:cxn ang="0">
                      <a:pos x="T4" y="T5"/>
                    </a:cxn>
                    <a:cxn ang="0">
                      <a:pos x="T6" y="T7"/>
                    </a:cxn>
                    <a:cxn ang="0">
                      <a:pos x="T8" y="T9"/>
                    </a:cxn>
                  </a:cxnLst>
                  <a:rect l="0" t="0" r="r" b="b"/>
                  <a:pathLst>
                    <a:path w="26" h="32">
                      <a:moveTo>
                        <a:pt x="20" y="0"/>
                      </a:moveTo>
                      <a:lnTo>
                        <a:pt x="0" y="4"/>
                      </a:lnTo>
                      <a:lnTo>
                        <a:pt x="6" y="32"/>
                      </a:lnTo>
                      <a:lnTo>
                        <a:pt x="26"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06" name="Freeform 185">
                  <a:extLst>
                    <a:ext uri="{FF2B5EF4-FFF2-40B4-BE49-F238E27FC236}">
                      <a16:creationId xmlns:a16="http://schemas.microsoft.com/office/drawing/2014/main" id="{3BB552AE-7E99-CB0E-A802-623BEFF1CDD5}"/>
                    </a:ext>
                  </a:extLst>
                </p:cNvPr>
                <p:cNvSpPr>
                  <a:spLocks/>
                </p:cNvSpPr>
                <p:nvPr/>
              </p:nvSpPr>
              <p:spPr bwMode="auto">
                <a:xfrm>
                  <a:off x="3442" y="4576"/>
                  <a:ext cx="31" cy="35"/>
                </a:xfrm>
                <a:custGeom>
                  <a:avLst/>
                  <a:gdLst>
                    <a:gd name="T0" fmla="*/ 20 w 31"/>
                    <a:gd name="T1" fmla="*/ 0 h 35"/>
                    <a:gd name="T2" fmla="*/ 0 w 31"/>
                    <a:gd name="T3" fmla="*/ 7 h 35"/>
                    <a:gd name="T4" fmla="*/ 11 w 31"/>
                    <a:gd name="T5" fmla="*/ 35 h 35"/>
                    <a:gd name="T6" fmla="*/ 31 w 31"/>
                    <a:gd name="T7" fmla="*/ 28 h 35"/>
                    <a:gd name="T8" fmla="*/ 20 w 31"/>
                    <a:gd name="T9" fmla="*/ 0 h 35"/>
                  </a:gdLst>
                  <a:ahLst/>
                  <a:cxnLst>
                    <a:cxn ang="0">
                      <a:pos x="T0" y="T1"/>
                    </a:cxn>
                    <a:cxn ang="0">
                      <a:pos x="T2" y="T3"/>
                    </a:cxn>
                    <a:cxn ang="0">
                      <a:pos x="T4" y="T5"/>
                    </a:cxn>
                    <a:cxn ang="0">
                      <a:pos x="T6" y="T7"/>
                    </a:cxn>
                    <a:cxn ang="0">
                      <a:pos x="T8" y="T9"/>
                    </a:cxn>
                  </a:cxnLst>
                  <a:rect l="0" t="0" r="r" b="b"/>
                  <a:pathLst>
                    <a:path w="31" h="35">
                      <a:moveTo>
                        <a:pt x="20" y="0"/>
                      </a:moveTo>
                      <a:lnTo>
                        <a:pt x="0" y="7"/>
                      </a:lnTo>
                      <a:lnTo>
                        <a:pt x="11" y="35"/>
                      </a:lnTo>
                      <a:lnTo>
                        <a:pt x="31"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07" name="Freeform 186">
                  <a:extLst>
                    <a:ext uri="{FF2B5EF4-FFF2-40B4-BE49-F238E27FC236}">
                      <a16:creationId xmlns:a16="http://schemas.microsoft.com/office/drawing/2014/main" id="{E1DABCB0-38C4-032C-305F-63FB8E343EFB}"/>
                    </a:ext>
                  </a:extLst>
                </p:cNvPr>
                <p:cNvSpPr>
                  <a:spLocks/>
                </p:cNvSpPr>
                <p:nvPr/>
              </p:nvSpPr>
              <p:spPr bwMode="auto">
                <a:xfrm>
                  <a:off x="3453" y="4604"/>
                  <a:ext cx="29" cy="35"/>
                </a:xfrm>
                <a:custGeom>
                  <a:avLst/>
                  <a:gdLst>
                    <a:gd name="T0" fmla="*/ 20 w 29"/>
                    <a:gd name="T1" fmla="*/ 0 h 35"/>
                    <a:gd name="T2" fmla="*/ 0 w 29"/>
                    <a:gd name="T3" fmla="*/ 7 h 35"/>
                    <a:gd name="T4" fmla="*/ 9 w 29"/>
                    <a:gd name="T5" fmla="*/ 35 h 35"/>
                    <a:gd name="T6" fmla="*/ 29 w 29"/>
                    <a:gd name="T7" fmla="*/ 29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7"/>
                      </a:lnTo>
                      <a:lnTo>
                        <a:pt x="9" y="35"/>
                      </a:lnTo>
                      <a:lnTo>
                        <a:pt x="29" y="29"/>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08" name="Freeform 187">
                  <a:extLst>
                    <a:ext uri="{FF2B5EF4-FFF2-40B4-BE49-F238E27FC236}">
                      <a16:creationId xmlns:a16="http://schemas.microsoft.com/office/drawing/2014/main" id="{A6D89473-46C6-88E4-4E71-9139FFAF9002}"/>
                    </a:ext>
                  </a:extLst>
                </p:cNvPr>
                <p:cNvSpPr>
                  <a:spLocks/>
                </p:cNvSpPr>
                <p:nvPr/>
              </p:nvSpPr>
              <p:spPr bwMode="auto">
                <a:xfrm>
                  <a:off x="3462" y="4633"/>
                  <a:ext cx="28" cy="35"/>
                </a:xfrm>
                <a:custGeom>
                  <a:avLst/>
                  <a:gdLst>
                    <a:gd name="T0" fmla="*/ 20 w 28"/>
                    <a:gd name="T1" fmla="*/ 0 h 35"/>
                    <a:gd name="T2" fmla="*/ 0 w 28"/>
                    <a:gd name="T3" fmla="*/ 4 h 35"/>
                    <a:gd name="T4" fmla="*/ 9 w 28"/>
                    <a:gd name="T5" fmla="*/ 35 h 35"/>
                    <a:gd name="T6" fmla="*/ 28 w 28"/>
                    <a:gd name="T7" fmla="*/ 30 h 35"/>
                    <a:gd name="T8" fmla="*/ 20 w 28"/>
                    <a:gd name="T9" fmla="*/ 0 h 35"/>
                  </a:gdLst>
                  <a:ahLst/>
                  <a:cxnLst>
                    <a:cxn ang="0">
                      <a:pos x="T0" y="T1"/>
                    </a:cxn>
                    <a:cxn ang="0">
                      <a:pos x="T2" y="T3"/>
                    </a:cxn>
                    <a:cxn ang="0">
                      <a:pos x="T4" y="T5"/>
                    </a:cxn>
                    <a:cxn ang="0">
                      <a:pos x="T6" y="T7"/>
                    </a:cxn>
                    <a:cxn ang="0">
                      <a:pos x="T8" y="T9"/>
                    </a:cxn>
                  </a:cxnLst>
                  <a:rect l="0" t="0" r="r" b="b"/>
                  <a:pathLst>
                    <a:path w="28" h="35">
                      <a:moveTo>
                        <a:pt x="20" y="0"/>
                      </a:moveTo>
                      <a:lnTo>
                        <a:pt x="0" y="4"/>
                      </a:lnTo>
                      <a:lnTo>
                        <a:pt x="9" y="35"/>
                      </a:lnTo>
                      <a:lnTo>
                        <a:pt x="28" y="30"/>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09" name="Freeform 188">
                  <a:extLst>
                    <a:ext uri="{FF2B5EF4-FFF2-40B4-BE49-F238E27FC236}">
                      <a16:creationId xmlns:a16="http://schemas.microsoft.com/office/drawing/2014/main" id="{C8F11D48-9499-F9F5-CC1D-23D581DA51DE}"/>
                    </a:ext>
                  </a:extLst>
                </p:cNvPr>
                <p:cNvSpPr>
                  <a:spLocks/>
                </p:cNvSpPr>
                <p:nvPr/>
              </p:nvSpPr>
              <p:spPr bwMode="auto">
                <a:xfrm>
                  <a:off x="3471" y="4663"/>
                  <a:ext cx="28" cy="35"/>
                </a:xfrm>
                <a:custGeom>
                  <a:avLst/>
                  <a:gdLst>
                    <a:gd name="T0" fmla="*/ 19 w 28"/>
                    <a:gd name="T1" fmla="*/ 0 h 35"/>
                    <a:gd name="T2" fmla="*/ 0 w 28"/>
                    <a:gd name="T3" fmla="*/ 7 h 35"/>
                    <a:gd name="T4" fmla="*/ 8 w 28"/>
                    <a:gd name="T5" fmla="*/ 35 h 35"/>
                    <a:gd name="T6" fmla="*/ 28 w 28"/>
                    <a:gd name="T7" fmla="*/ 29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7"/>
                      </a:lnTo>
                      <a:lnTo>
                        <a:pt x="8" y="35"/>
                      </a:lnTo>
                      <a:lnTo>
                        <a:pt x="28" y="29"/>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210" name="Freeform 189">
                  <a:extLst>
                    <a:ext uri="{FF2B5EF4-FFF2-40B4-BE49-F238E27FC236}">
                      <a16:creationId xmlns:a16="http://schemas.microsoft.com/office/drawing/2014/main" id="{39ABDCB7-1603-81DE-D9CF-8F4C1D60D03D}"/>
                    </a:ext>
                  </a:extLst>
                </p:cNvPr>
                <p:cNvSpPr>
                  <a:spLocks/>
                </p:cNvSpPr>
                <p:nvPr/>
              </p:nvSpPr>
              <p:spPr bwMode="auto">
                <a:xfrm>
                  <a:off x="3479" y="4692"/>
                  <a:ext cx="31" cy="35"/>
                </a:xfrm>
                <a:custGeom>
                  <a:avLst/>
                  <a:gdLst>
                    <a:gd name="T0" fmla="*/ 20 w 31"/>
                    <a:gd name="T1" fmla="*/ 0 h 35"/>
                    <a:gd name="T2" fmla="*/ 0 w 31"/>
                    <a:gd name="T3" fmla="*/ 6 h 35"/>
                    <a:gd name="T4" fmla="*/ 11 w 31"/>
                    <a:gd name="T5" fmla="*/ 35 h 35"/>
                    <a:gd name="T6" fmla="*/ 31 w 31"/>
                    <a:gd name="T7" fmla="*/ 28 h 35"/>
                    <a:gd name="T8" fmla="*/ 20 w 31"/>
                    <a:gd name="T9" fmla="*/ 0 h 35"/>
                  </a:gdLst>
                  <a:ahLst/>
                  <a:cxnLst>
                    <a:cxn ang="0">
                      <a:pos x="T0" y="T1"/>
                    </a:cxn>
                    <a:cxn ang="0">
                      <a:pos x="T2" y="T3"/>
                    </a:cxn>
                    <a:cxn ang="0">
                      <a:pos x="T4" y="T5"/>
                    </a:cxn>
                    <a:cxn ang="0">
                      <a:pos x="T6" y="T7"/>
                    </a:cxn>
                    <a:cxn ang="0">
                      <a:pos x="T8" y="T9"/>
                    </a:cxn>
                  </a:cxnLst>
                  <a:rect l="0" t="0" r="r" b="b"/>
                  <a:pathLst>
                    <a:path w="31" h="35">
                      <a:moveTo>
                        <a:pt x="20" y="0"/>
                      </a:moveTo>
                      <a:lnTo>
                        <a:pt x="0" y="6"/>
                      </a:lnTo>
                      <a:lnTo>
                        <a:pt x="11" y="35"/>
                      </a:lnTo>
                      <a:lnTo>
                        <a:pt x="31"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11" name="Freeform 190">
                  <a:extLst>
                    <a:ext uri="{FF2B5EF4-FFF2-40B4-BE49-F238E27FC236}">
                      <a16:creationId xmlns:a16="http://schemas.microsoft.com/office/drawing/2014/main" id="{0524914D-9702-2DB2-691E-37944FE1C8A7}"/>
                    </a:ext>
                  </a:extLst>
                </p:cNvPr>
                <p:cNvSpPr>
                  <a:spLocks/>
                </p:cNvSpPr>
                <p:nvPr/>
              </p:nvSpPr>
              <p:spPr bwMode="auto">
                <a:xfrm>
                  <a:off x="3490" y="4720"/>
                  <a:ext cx="27" cy="33"/>
                </a:xfrm>
                <a:custGeom>
                  <a:avLst/>
                  <a:gdLst>
                    <a:gd name="T0" fmla="*/ 20 w 27"/>
                    <a:gd name="T1" fmla="*/ 0 h 33"/>
                    <a:gd name="T2" fmla="*/ 0 w 27"/>
                    <a:gd name="T3" fmla="*/ 4 h 33"/>
                    <a:gd name="T4" fmla="*/ 7 w 27"/>
                    <a:gd name="T5" fmla="*/ 33 h 33"/>
                    <a:gd name="T6" fmla="*/ 27 w 27"/>
                    <a:gd name="T7" fmla="*/ 28 h 33"/>
                    <a:gd name="T8" fmla="*/ 20 w 27"/>
                    <a:gd name="T9" fmla="*/ 0 h 33"/>
                  </a:gdLst>
                  <a:ahLst/>
                  <a:cxnLst>
                    <a:cxn ang="0">
                      <a:pos x="T0" y="T1"/>
                    </a:cxn>
                    <a:cxn ang="0">
                      <a:pos x="T2" y="T3"/>
                    </a:cxn>
                    <a:cxn ang="0">
                      <a:pos x="T4" y="T5"/>
                    </a:cxn>
                    <a:cxn ang="0">
                      <a:pos x="T6" y="T7"/>
                    </a:cxn>
                    <a:cxn ang="0">
                      <a:pos x="T8" y="T9"/>
                    </a:cxn>
                  </a:cxnLst>
                  <a:rect l="0" t="0" r="r" b="b"/>
                  <a:pathLst>
                    <a:path w="27" h="33">
                      <a:moveTo>
                        <a:pt x="20" y="0"/>
                      </a:moveTo>
                      <a:lnTo>
                        <a:pt x="0" y="4"/>
                      </a:lnTo>
                      <a:lnTo>
                        <a:pt x="7" y="33"/>
                      </a:lnTo>
                      <a:lnTo>
                        <a:pt x="27"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12" name="Freeform 191">
                  <a:extLst>
                    <a:ext uri="{FF2B5EF4-FFF2-40B4-BE49-F238E27FC236}">
                      <a16:creationId xmlns:a16="http://schemas.microsoft.com/office/drawing/2014/main" id="{0B90CDB9-B9EB-57DD-5448-4DB4F517550E}"/>
                    </a:ext>
                  </a:extLst>
                </p:cNvPr>
                <p:cNvSpPr>
                  <a:spLocks/>
                </p:cNvSpPr>
                <p:nvPr/>
              </p:nvSpPr>
              <p:spPr bwMode="auto">
                <a:xfrm>
                  <a:off x="3497" y="4748"/>
                  <a:ext cx="30" cy="38"/>
                </a:xfrm>
                <a:custGeom>
                  <a:avLst/>
                  <a:gdLst>
                    <a:gd name="T0" fmla="*/ 20 w 30"/>
                    <a:gd name="T1" fmla="*/ 0 h 38"/>
                    <a:gd name="T2" fmla="*/ 0 w 30"/>
                    <a:gd name="T3" fmla="*/ 7 h 38"/>
                    <a:gd name="T4" fmla="*/ 11 w 30"/>
                    <a:gd name="T5" fmla="*/ 38 h 38"/>
                    <a:gd name="T6" fmla="*/ 30 w 30"/>
                    <a:gd name="T7" fmla="*/ 31 h 38"/>
                    <a:gd name="T8" fmla="*/ 20 w 30"/>
                    <a:gd name="T9" fmla="*/ 0 h 38"/>
                  </a:gdLst>
                  <a:ahLst/>
                  <a:cxnLst>
                    <a:cxn ang="0">
                      <a:pos x="T0" y="T1"/>
                    </a:cxn>
                    <a:cxn ang="0">
                      <a:pos x="T2" y="T3"/>
                    </a:cxn>
                    <a:cxn ang="0">
                      <a:pos x="T4" y="T5"/>
                    </a:cxn>
                    <a:cxn ang="0">
                      <a:pos x="T6" y="T7"/>
                    </a:cxn>
                    <a:cxn ang="0">
                      <a:pos x="T8" y="T9"/>
                    </a:cxn>
                  </a:cxnLst>
                  <a:rect l="0" t="0" r="r" b="b"/>
                  <a:pathLst>
                    <a:path w="30" h="38">
                      <a:moveTo>
                        <a:pt x="20" y="0"/>
                      </a:moveTo>
                      <a:lnTo>
                        <a:pt x="0" y="7"/>
                      </a:lnTo>
                      <a:lnTo>
                        <a:pt x="11" y="38"/>
                      </a:lnTo>
                      <a:lnTo>
                        <a:pt x="30" y="31"/>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13" name="Freeform 192">
                  <a:extLst>
                    <a:ext uri="{FF2B5EF4-FFF2-40B4-BE49-F238E27FC236}">
                      <a16:creationId xmlns:a16="http://schemas.microsoft.com/office/drawing/2014/main" id="{290341BF-8D13-2D4C-6632-21AA77B89CD1}"/>
                    </a:ext>
                  </a:extLst>
                </p:cNvPr>
                <p:cNvSpPr>
                  <a:spLocks/>
                </p:cNvSpPr>
                <p:nvPr/>
              </p:nvSpPr>
              <p:spPr bwMode="auto">
                <a:xfrm>
                  <a:off x="3508" y="4779"/>
                  <a:ext cx="26" cy="33"/>
                </a:xfrm>
                <a:custGeom>
                  <a:avLst/>
                  <a:gdLst>
                    <a:gd name="T0" fmla="*/ 19 w 26"/>
                    <a:gd name="T1" fmla="*/ 0 h 33"/>
                    <a:gd name="T2" fmla="*/ 0 w 26"/>
                    <a:gd name="T3" fmla="*/ 4 h 33"/>
                    <a:gd name="T4" fmla="*/ 6 w 26"/>
                    <a:gd name="T5" fmla="*/ 33 h 33"/>
                    <a:gd name="T6" fmla="*/ 26 w 26"/>
                    <a:gd name="T7" fmla="*/ 28 h 33"/>
                    <a:gd name="T8" fmla="*/ 19 w 26"/>
                    <a:gd name="T9" fmla="*/ 0 h 33"/>
                  </a:gdLst>
                  <a:ahLst/>
                  <a:cxnLst>
                    <a:cxn ang="0">
                      <a:pos x="T0" y="T1"/>
                    </a:cxn>
                    <a:cxn ang="0">
                      <a:pos x="T2" y="T3"/>
                    </a:cxn>
                    <a:cxn ang="0">
                      <a:pos x="T4" y="T5"/>
                    </a:cxn>
                    <a:cxn ang="0">
                      <a:pos x="T6" y="T7"/>
                    </a:cxn>
                    <a:cxn ang="0">
                      <a:pos x="T8" y="T9"/>
                    </a:cxn>
                  </a:cxnLst>
                  <a:rect l="0" t="0" r="r" b="b"/>
                  <a:pathLst>
                    <a:path w="26" h="33">
                      <a:moveTo>
                        <a:pt x="19" y="0"/>
                      </a:moveTo>
                      <a:lnTo>
                        <a:pt x="0" y="4"/>
                      </a:lnTo>
                      <a:lnTo>
                        <a:pt x="6" y="33"/>
                      </a:lnTo>
                      <a:lnTo>
                        <a:pt x="26" y="28"/>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214" name="Freeform 193">
                  <a:extLst>
                    <a:ext uri="{FF2B5EF4-FFF2-40B4-BE49-F238E27FC236}">
                      <a16:creationId xmlns:a16="http://schemas.microsoft.com/office/drawing/2014/main" id="{10FC4289-6068-DE2B-0182-B698CD2D055B}"/>
                    </a:ext>
                  </a:extLst>
                </p:cNvPr>
                <p:cNvSpPr>
                  <a:spLocks/>
                </p:cNvSpPr>
                <p:nvPr/>
              </p:nvSpPr>
              <p:spPr bwMode="auto">
                <a:xfrm>
                  <a:off x="3514" y="4807"/>
                  <a:ext cx="31" cy="35"/>
                </a:xfrm>
                <a:custGeom>
                  <a:avLst/>
                  <a:gdLst>
                    <a:gd name="T0" fmla="*/ 20 w 31"/>
                    <a:gd name="T1" fmla="*/ 0 h 35"/>
                    <a:gd name="T2" fmla="*/ 0 w 31"/>
                    <a:gd name="T3" fmla="*/ 7 h 35"/>
                    <a:gd name="T4" fmla="*/ 11 w 31"/>
                    <a:gd name="T5" fmla="*/ 35 h 35"/>
                    <a:gd name="T6" fmla="*/ 31 w 31"/>
                    <a:gd name="T7" fmla="*/ 29 h 35"/>
                    <a:gd name="T8" fmla="*/ 20 w 31"/>
                    <a:gd name="T9" fmla="*/ 0 h 35"/>
                  </a:gdLst>
                  <a:ahLst/>
                  <a:cxnLst>
                    <a:cxn ang="0">
                      <a:pos x="T0" y="T1"/>
                    </a:cxn>
                    <a:cxn ang="0">
                      <a:pos x="T2" y="T3"/>
                    </a:cxn>
                    <a:cxn ang="0">
                      <a:pos x="T4" y="T5"/>
                    </a:cxn>
                    <a:cxn ang="0">
                      <a:pos x="T6" y="T7"/>
                    </a:cxn>
                    <a:cxn ang="0">
                      <a:pos x="T8" y="T9"/>
                    </a:cxn>
                  </a:cxnLst>
                  <a:rect l="0" t="0" r="r" b="b"/>
                  <a:pathLst>
                    <a:path w="31" h="35">
                      <a:moveTo>
                        <a:pt x="20" y="0"/>
                      </a:moveTo>
                      <a:lnTo>
                        <a:pt x="0" y="7"/>
                      </a:lnTo>
                      <a:lnTo>
                        <a:pt x="11" y="35"/>
                      </a:lnTo>
                      <a:lnTo>
                        <a:pt x="31" y="29"/>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15" name="Freeform 194">
                  <a:extLst>
                    <a:ext uri="{FF2B5EF4-FFF2-40B4-BE49-F238E27FC236}">
                      <a16:creationId xmlns:a16="http://schemas.microsoft.com/office/drawing/2014/main" id="{97F43B00-B68C-5059-B741-65D3DB010EAC}"/>
                    </a:ext>
                  </a:extLst>
                </p:cNvPr>
                <p:cNvSpPr>
                  <a:spLocks/>
                </p:cNvSpPr>
                <p:nvPr/>
              </p:nvSpPr>
              <p:spPr bwMode="auto">
                <a:xfrm>
                  <a:off x="3525" y="4836"/>
                  <a:ext cx="29" cy="35"/>
                </a:xfrm>
                <a:custGeom>
                  <a:avLst/>
                  <a:gdLst>
                    <a:gd name="T0" fmla="*/ 20 w 29"/>
                    <a:gd name="T1" fmla="*/ 0 h 35"/>
                    <a:gd name="T2" fmla="*/ 0 w 29"/>
                    <a:gd name="T3" fmla="*/ 4 h 35"/>
                    <a:gd name="T4" fmla="*/ 9 w 29"/>
                    <a:gd name="T5" fmla="*/ 35 h 35"/>
                    <a:gd name="T6" fmla="*/ 29 w 29"/>
                    <a:gd name="T7" fmla="*/ 30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4"/>
                      </a:lnTo>
                      <a:lnTo>
                        <a:pt x="9" y="35"/>
                      </a:lnTo>
                      <a:lnTo>
                        <a:pt x="29" y="30"/>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16" name="Freeform 195">
                  <a:extLst>
                    <a:ext uri="{FF2B5EF4-FFF2-40B4-BE49-F238E27FC236}">
                      <a16:creationId xmlns:a16="http://schemas.microsoft.com/office/drawing/2014/main" id="{995657D1-85DB-B6A6-67C2-B077022B503C}"/>
                    </a:ext>
                  </a:extLst>
                </p:cNvPr>
                <p:cNvSpPr>
                  <a:spLocks/>
                </p:cNvSpPr>
                <p:nvPr/>
              </p:nvSpPr>
              <p:spPr bwMode="auto">
                <a:xfrm>
                  <a:off x="3534" y="4866"/>
                  <a:ext cx="28" cy="35"/>
                </a:xfrm>
                <a:custGeom>
                  <a:avLst/>
                  <a:gdLst>
                    <a:gd name="T0" fmla="*/ 20 w 28"/>
                    <a:gd name="T1" fmla="*/ 0 h 35"/>
                    <a:gd name="T2" fmla="*/ 0 w 28"/>
                    <a:gd name="T3" fmla="*/ 7 h 35"/>
                    <a:gd name="T4" fmla="*/ 9 w 28"/>
                    <a:gd name="T5" fmla="*/ 35 h 35"/>
                    <a:gd name="T6" fmla="*/ 28 w 28"/>
                    <a:gd name="T7" fmla="*/ 29 h 35"/>
                    <a:gd name="T8" fmla="*/ 20 w 28"/>
                    <a:gd name="T9" fmla="*/ 0 h 35"/>
                  </a:gdLst>
                  <a:ahLst/>
                  <a:cxnLst>
                    <a:cxn ang="0">
                      <a:pos x="T0" y="T1"/>
                    </a:cxn>
                    <a:cxn ang="0">
                      <a:pos x="T2" y="T3"/>
                    </a:cxn>
                    <a:cxn ang="0">
                      <a:pos x="T4" y="T5"/>
                    </a:cxn>
                    <a:cxn ang="0">
                      <a:pos x="T6" y="T7"/>
                    </a:cxn>
                    <a:cxn ang="0">
                      <a:pos x="T8" y="T9"/>
                    </a:cxn>
                  </a:cxnLst>
                  <a:rect l="0" t="0" r="r" b="b"/>
                  <a:pathLst>
                    <a:path w="28" h="35">
                      <a:moveTo>
                        <a:pt x="20" y="0"/>
                      </a:moveTo>
                      <a:lnTo>
                        <a:pt x="0" y="7"/>
                      </a:lnTo>
                      <a:lnTo>
                        <a:pt x="9" y="35"/>
                      </a:lnTo>
                      <a:lnTo>
                        <a:pt x="28" y="29"/>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17" name="Freeform 196">
                  <a:extLst>
                    <a:ext uri="{FF2B5EF4-FFF2-40B4-BE49-F238E27FC236}">
                      <a16:creationId xmlns:a16="http://schemas.microsoft.com/office/drawing/2014/main" id="{7835201C-9C3F-D9A6-95DD-4226C84EB335}"/>
                    </a:ext>
                  </a:extLst>
                </p:cNvPr>
                <p:cNvSpPr>
                  <a:spLocks/>
                </p:cNvSpPr>
                <p:nvPr/>
              </p:nvSpPr>
              <p:spPr bwMode="auto">
                <a:xfrm>
                  <a:off x="3543" y="4895"/>
                  <a:ext cx="28" cy="35"/>
                </a:xfrm>
                <a:custGeom>
                  <a:avLst/>
                  <a:gdLst>
                    <a:gd name="T0" fmla="*/ 19 w 28"/>
                    <a:gd name="T1" fmla="*/ 0 h 35"/>
                    <a:gd name="T2" fmla="*/ 0 w 28"/>
                    <a:gd name="T3" fmla="*/ 6 h 35"/>
                    <a:gd name="T4" fmla="*/ 8 w 28"/>
                    <a:gd name="T5" fmla="*/ 35 h 35"/>
                    <a:gd name="T6" fmla="*/ 28 w 28"/>
                    <a:gd name="T7" fmla="*/ 28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6"/>
                      </a:lnTo>
                      <a:lnTo>
                        <a:pt x="8" y="35"/>
                      </a:lnTo>
                      <a:lnTo>
                        <a:pt x="28" y="28"/>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218" name="Freeform 197">
                  <a:extLst>
                    <a:ext uri="{FF2B5EF4-FFF2-40B4-BE49-F238E27FC236}">
                      <a16:creationId xmlns:a16="http://schemas.microsoft.com/office/drawing/2014/main" id="{987EBF27-9DB1-3B50-1711-F60841483605}"/>
                    </a:ext>
                  </a:extLst>
                </p:cNvPr>
                <p:cNvSpPr>
                  <a:spLocks/>
                </p:cNvSpPr>
                <p:nvPr/>
              </p:nvSpPr>
              <p:spPr bwMode="auto">
                <a:xfrm>
                  <a:off x="3551" y="4923"/>
                  <a:ext cx="31" cy="35"/>
                </a:xfrm>
                <a:custGeom>
                  <a:avLst/>
                  <a:gdLst>
                    <a:gd name="T0" fmla="*/ 20 w 31"/>
                    <a:gd name="T1" fmla="*/ 0 h 35"/>
                    <a:gd name="T2" fmla="*/ 0 w 31"/>
                    <a:gd name="T3" fmla="*/ 7 h 35"/>
                    <a:gd name="T4" fmla="*/ 11 w 31"/>
                    <a:gd name="T5" fmla="*/ 35 h 35"/>
                    <a:gd name="T6" fmla="*/ 31 w 31"/>
                    <a:gd name="T7" fmla="*/ 28 h 35"/>
                    <a:gd name="T8" fmla="*/ 20 w 31"/>
                    <a:gd name="T9" fmla="*/ 0 h 35"/>
                  </a:gdLst>
                  <a:ahLst/>
                  <a:cxnLst>
                    <a:cxn ang="0">
                      <a:pos x="T0" y="T1"/>
                    </a:cxn>
                    <a:cxn ang="0">
                      <a:pos x="T2" y="T3"/>
                    </a:cxn>
                    <a:cxn ang="0">
                      <a:pos x="T4" y="T5"/>
                    </a:cxn>
                    <a:cxn ang="0">
                      <a:pos x="T6" y="T7"/>
                    </a:cxn>
                    <a:cxn ang="0">
                      <a:pos x="T8" y="T9"/>
                    </a:cxn>
                  </a:cxnLst>
                  <a:rect l="0" t="0" r="r" b="b"/>
                  <a:pathLst>
                    <a:path w="31" h="35">
                      <a:moveTo>
                        <a:pt x="20" y="0"/>
                      </a:moveTo>
                      <a:lnTo>
                        <a:pt x="0" y="7"/>
                      </a:lnTo>
                      <a:lnTo>
                        <a:pt x="11" y="35"/>
                      </a:lnTo>
                      <a:lnTo>
                        <a:pt x="31"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19" name="Freeform 198">
                  <a:extLst>
                    <a:ext uri="{FF2B5EF4-FFF2-40B4-BE49-F238E27FC236}">
                      <a16:creationId xmlns:a16="http://schemas.microsoft.com/office/drawing/2014/main" id="{BCE36567-C44D-B61B-CFB0-DC8ECD56D437}"/>
                    </a:ext>
                  </a:extLst>
                </p:cNvPr>
                <p:cNvSpPr>
                  <a:spLocks/>
                </p:cNvSpPr>
                <p:nvPr/>
              </p:nvSpPr>
              <p:spPr bwMode="auto">
                <a:xfrm>
                  <a:off x="3562" y="4951"/>
                  <a:ext cx="27" cy="33"/>
                </a:xfrm>
                <a:custGeom>
                  <a:avLst/>
                  <a:gdLst>
                    <a:gd name="T0" fmla="*/ 20 w 27"/>
                    <a:gd name="T1" fmla="*/ 0 h 33"/>
                    <a:gd name="T2" fmla="*/ 0 w 27"/>
                    <a:gd name="T3" fmla="*/ 5 h 33"/>
                    <a:gd name="T4" fmla="*/ 7 w 27"/>
                    <a:gd name="T5" fmla="*/ 33 h 33"/>
                    <a:gd name="T6" fmla="*/ 27 w 27"/>
                    <a:gd name="T7" fmla="*/ 29 h 33"/>
                    <a:gd name="T8" fmla="*/ 20 w 27"/>
                    <a:gd name="T9" fmla="*/ 0 h 33"/>
                  </a:gdLst>
                  <a:ahLst/>
                  <a:cxnLst>
                    <a:cxn ang="0">
                      <a:pos x="T0" y="T1"/>
                    </a:cxn>
                    <a:cxn ang="0">
                      <a:pos x="T2" y="T3"/>
                    </a:cxn>
                    <a:cxn ang="0">
                      <a:pos x="T4" y="T5"/>
                    </a:cxn>
                    <a:cxn ang="0">
                      <a:pos x="T6" y="T7"/>
                    </a:cxn>
                    <a:cxn ang="0">
                      <a:pos x="T8" y="T9"/>
                    </a:cxn>
                  </a:cxnLst>
                  <a:rect l="0" t="0" r="r" b="b"/>
                  <a:pathLst>
                    <a:path w="27" h="33">
                      <a:moveTo>
                        <a:pt x="20" y="0"/>
                      </a:moveTo>
                      <a:lnTo>
                        <a:pt x="0" y="5"/>
                      </a:lnTo>
                      <a:lnTo>
                        <a:pt x="7" y="33"/>
                      </a:lnTo>
                      <a:lnTo>
                        <a:pt x="27" y="29"/>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20" name="Freeform 199">
                  <a:extLst>
                    <a:ext uri="{FF2B5EF4-FFF2-40B4-BE49-F238E27FC236}">
                      <a16:creationId xmlns:a16="http://schemas.microsoft.com/office/drawing/2014/main" id="{72E12641-F3D6-CE13-BC21-E471DDE0B8CE}"/>
                    </a:ext>
                  </a:extLst>
                </p:cNvPr>
                <p:cNvSpPr>
                  <a:spLocks/>
                </p:cNvSpPr>
                <p:nvPr/>
              </p:nvSpPr>
              <p:spPr bwMode="auto">
                <a:xfrm>
                  <a:off x="3569" y="4980"/>
                  <a:ext cx="28" cy="35"/>
                </a:xfrm>
                <a:custGeom>
                  <a:avLst/>
                  <a:gdLst>
                    <a:gd name="T0" fmla="*/ 20 w 28"/>
                    <a:gd name="T1" fmla="*/ 0 h 35"/>
                    <a:gd name="T2" fmla="*/ 0 w 28"/>
                    <a:gd name="T3" fmla="*/ 4 h 35"/>
                    <a:gd name="T4" fmla="*/ 9 w 28"/>
                    <a:gd name="T5" fmla="*/ 35 h 35"/>
                    <a:gd name="T6" fmla="*/ 28 w 28"/>
                    <a:gd name="T7" fmla="*/ 30 h 35"/>
                    <a:gd name="T8" fmla="*/ 20 w 28"/>
                    <a:gd name="T9" fmla="*/ 0 h 35"/>
                  </a:gdLst>
                  <a:ahLst/>
                  <a:cxnLst>
                    <a:cxn ang="0">
                      <a:pos x="T0" y="T1"/>
                    </a:cxn>
                    <a:cxn ang="0">
                      <a:pos x="T2" y="T3"/>
                    </a:cxn>
                    <a:cxn ang="0">
                      <a:pos x="T4" y="T5"/>
                    </a:cxn>
                    <a:cxn ang="0">
                      <a:pos x="T6" y="T7"/>
                    </a:cxn>
                    <a:cxn ang="0">
                      <a:pos x="T8" y="T9"/>
                    </a:cxn>
                  </a:cxnLst>
                  <a:rect l="0" t="0" r="r" b="b"/>
                  <a:pathLst>
                    <a:path w="28" h="35">
                      <a:moveTo>
                        <a:pt x="20" y="0"/>
                      </a:moveTo>
                      <a:lnTo>
                        <a:pt x="0" y="4"/>
                      </a:lnTo>
                      <a:lnTo>
                        <a:pt x="9" y="35"/>
                      </a:lnTo>
                      <a:lnTo>
                        <a:pt x="28" y="30"/>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21" name="Freeform 200">
                  <a:extLst>
                    <a:ext uri="{FF2B5EF4-FFF2-40B4-BE49-F238E27FC236}">
                      <a16:creationId xmlns:a16="http://schemas.microsoft.com/office/drawing/2014/main" id="{E3E94A1C-C844-6D38-F76E-FE8B11E2CD89}"/>
                    </a:ext>
                  </a:extLst>
                </p:cNvPr>
                <p:cNvSpPr>
                  <a:spLocks/>
                </p:cNvSpPr>
                <p:nvPr/>
              </p:nvSpPr>
              <p:spPr bwMode="auto">
                <a:xfrm>
                  <a:off x="3578" y="5010"/>
                  <a:ext cx="28" cy="35"/>
                </a:xfrm>
                <a:custGeom>
                  <a:avLst/>
                  <a:gdLst>
                    <a:gd name="T0" fmla="*/ 19 w 28"/>
                    <a:gd name="T1" fmla="*/ 0 h 35"/>
                    <a:gd name="T2" fmla="*/ 0 w 28"/>
                    <a:gd name="T3" fmla="*/ 7 h 35"/>
                    <a:gd name="T4" fmla="*/ 8 w 28"/>
                    <a:gd name="T5" fmla="*/ 35 h 35"/>
                    <a:gd name="T6" fmla="*/ 28 w 28"/>
                    <a:gd name="T7" fmla="*/ 29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7"/>
                      </a:lnTo>
                      <a:lnTo>
                        <a:pt x="8" y="35"/>
                      </a:lnTo>
                      <a:lnTo>
                        <a:pt x="28" y="29"/>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222" name="Freeform 201">
                  <a:extLst>
                    <a:ext uri="{FF2B5EF4-FFF2-40B4-BE49-F238E27FC236}">
                      <a16:creationId xmlns:a16="http://schemas.microsoft.com/office/drawing/2014/main" id="{46E3E5B6-D73D-E610-2C37-380E7EED63E7}"/>
                    </a:ext>
                  </a:extLst>
                </p:cNvPr>
                <p:cNvSpPr>
                  <a:spLocks/>
                </p:cNvSpPr>
                <p:nvPr/>
              </p:nvSpPr>
              <p:spPr bwMode="auto">
                <a:xfrm>
                  <a:off x="3586" y="5039"/>
                  <a:ext cx="31" cy="35"/>
                </a:xfrm>
                <a:custGeom>
                  <a:avLst/>
                  <a:gdLst>
                    <a:gd name="T0" fmla="*/ 20 w 31"/>
                    <a:gd name="T1" fmla="*/ 0 h 35"/>
                    <a:gd name="T2" fmla="*/ 0 w 31"/>
                    <a:gd name="T3" fmla="*/ 6 h 35"/>
                    <a:gd name="T4" fmla="*/ 11 w 31"/>
                    <a:gd name="T5" fmla="*/ 35 h 35"/>
                    <a:gd name="T6" fmla="*/ 31 w 31"/>
                    <a:gd name="T7" fmla="*/ 28 h 35"/>
                    <a:gd name="T8" fmla="*/ 20 w 31"/>
                    <a:gd name="T9" fmla="*/ 0 h 35"/>
                  </a:gdLst>
                  <a:ahLst/>
                  <a:cxnLst>
                    <a:cxn ang="0">
                      <a:pos x="T0" y="T1"/>
                    </a:cxn>
                    <a:cxn ang="0">
                      <a:pos x="T2" y="T3"/>
                    </a:cxn>
                    <a:cxn ang="0">
                      <a:pos x="T4" y="T5"/>
                    </a:cxn>
                    <a:cxn ang="0">
                      <a:pos x="T6" y="T7"/>
                    </a:cxn>
                    <a:cxn ang="0">
                      <a:pos x="T8" y="T9"/>
                    </a:cxn>
                  </a:cxnLst>
                  <a:rect l="0" t="0" r="r" b="b"/>
                  <a:pathLst>
                    <a:path w="31" h="35">
                      <a:moveTo>
                        <a:pt x="20" y="0"/>
                      </a:moveTo>
                      <a:lnTo>
                        <a:pt x="0" y="6"/>
                      </a:lnTo>
                      <a:lnTo>
                        <a:pt x="11" y="35"/>
                      </a:lnTo>
                      <a:lnTo>
                        <a:pt x="31"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23" name="Freeform 202">
                  <a:extLst>
                    <a:ext uri="{FF2B5EF4-FFF2-40B4-BE49-F238E27FC236}">
                      <a16:creationId xmlns:a16="http://schemas.microsoft.com/office/drawing/2014/main" id="{8BA5E4B5-206F-04E3-5839-04DF8B33A2E9}"/>
                    </a:ext>
                  </a:extLst>
                </p:cNvPr>
                <p:cNvSpPr>
                  <a:spLocks/>
                </p:cNvSpPr>
                <p:nvPr/>
              </p:nvSpPr>
              <p:spPr bwMode="auto">
                <a:xfrm>
                  <a:off x="3597" y="5067"/>
                  <a:ext cx="29" cy="35"/>
                </a:xfrm>
                <a:custGeom>
                  <a:avLst/>
                  <a:gdLst>
                    <a:gd name="T0" fmla="*/ 20 w 29"/>
                    <a:gd name="T1" fmla="*/ 0 h 35"/>
                    <a:gd name="T2" fmla="*/ 0 w 29"/>
                    <a:gd name="T3" fmla="*/ 7 h 35"/>
                    <a:gd name="T4" fmla="*/ 9 w 29"/>
                    <a:gd name="T5" fmla="*/ 35 h 35"/>
                    <a:gd name="T6" fmla="*/ 29 w 29"/>
                    <a:gd name="T7" fmla="*/ 28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7"/>
                      </a:lnTo>
                      <a:lnTo>
                        <a:pt x="9" y="35"/>
                      </a:lnTo>
                      <a:lnTo>
                        <a:pt x="29"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24" name="Freeform 203">
                  <a:extLst>
                    <a:ext uri="{FF2B5EF4-FFF2-40B4-BE49-F238E27FC236}">
                      <a16:creationId xmlns:a16="http://schemas.microsoft.com/office/drawing/2014/main" id="{40085E3B-1FC0-4842-78E6-BBD1F9FBDA2E}"/>
                    </a:ext>
                  </a:extLst>
                </p:cNvPr>
                <p:cNvSpPr>
                  <a:spLocks/>
                </p:cNvSpPr>
                <p:nvPr/>
              </p:nvSpPr>
              <p:spPr bwMode="auto">
                <a:xfrm>
                  <a:off x="3606" y="5095"/>
                  <a:ext cx="28" cy="35"/>
                </a:xfrm>
                <a:custGeom>
                  <a:avLst/>
                  <a:gdLst>
                    <a:gd name="T0" fmla="*/ 20 w 28"/>
                    <a:gd name="T1" fmla="*/ 0 h 35"/>
                    <a:gd name="T2" fmla="*/ 0 w 28"/>
                    <a:gd name="T3" fmla="*/ 7 h 35"/>
                    <a:gd name="T4" fmla="*/ 9 w 28"/>
                    <a:gd name="T5" fmla="*/ 35 h 35"/>
                    <a:gd name="T6" fmla="*/ 28 w 28"/>
                    <a:gd name="T7" fmla="*/ 29 h 35"/>
                    <a:gd name="T8" fmla="*/ 20 w 28"/>
                    <a:gd name="T9" fmla="*/ 0 h 35"/>
                  </a:gdLst>
                  <a:ahLst/>
                  <a:cxnLst>
                    <a:cxn ang="0">
                      <a:pos x="T0" y="T1"/>
                    </a:cxn>
                    <a:cxn ang="0">
                      <a:pos x="T2" y="T3"/>
                    </a:cxn>
                    <a:cxn ang="0">
                      <a:pos x="T4" y="T5"/>
                    </a:cxn>
                    <a:cxn ang="0">
                      <a:pos x="T6" y="T7"/>
                    </a:cxn>
                    <a:cxn ang="0">
                      <a:pos x="T8" y="T9"/>
                    </a:cxn>
                  </a:cxnLst>
                  <a:rect l="0" t="0" r="r" b="b"/>
                  <a:pathLst>
                    <a:path w="28" h="35">
                      <a:moveTo>
                        <a:pt x="20" y="0"/>
                      </a:moveTo>
                      <a:lnTo>
                        <a:pt x="0" y="7"/>
                      </a:lnTo>
                      <a:lnTo>
                        <a:pt x="9" y="35"/>
                      </a:lnTo>
                      <a:lnTo>
                        <a:pt x="28" y="29"/>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25" name="Freeform 204">
                  <a:extLst>
                    <a:ext uri="{FF2B5EF4-FFF2-40B4-BE49-F238E27FC236}">
                      <a16:creationId xmlns:a16="http://schemas.microsoft.com/office/drawing/2014/main" id="{BC4B6029-C96E-580E-CAF8-ED9CC85CDA23}"/>
                    </a:ext>
                  </a:extLst>
                </p:cNvPr>
                <p:cNvSpPr>
                  <a:spLocks/>
                </p:cNvSpPr>
                <p:nvPr/>
              </p:nvSpPr>
              <p:spPr bwMode="auto">
                <a:xfrm>
                  <a:off x="3615" y="5124"/>
                  <a:ext cx="28" cy="35"/>
                </a:xfrm>
                <a:custGeom>
                  <a:avLst/>
                  <a:gdLst>
                    <a:gd name="T0" fmla="*/ 19 w 28"/>
                    <a:gd name="T1" fmla="*/ 0 h 35"/>
                    <a:gd name="T2" fmla="*/ 0 w 28"/>
                    <a:gd name="T3" fmla="*/ 6 h 35"/>
                    <a:gd name="T4" fmla="*/ 8 w 28"/>
                    <a:gd name="T5" fmla="*/ 35 h 35"/>
                    <a:gd name="T6" fmla="*/ 28 w 28"/>
                    <a:gd name="T7" fmla="*/ 28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6"/>
                      </a:lnTo>
                      <a:lnTo>
                        <a:pt x="8" y="35"/>
                      </a:lnTo>
                      <a:lnTo>
                        <a:pt x="28" y="28"/>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226" name="Freeform 205">
                  <a:extLst>
                    <a:ext uri="{FF2B5EF4-FFF2-40B4-BE49-F238E27FC236}">
                      <a16:creationId xmlns:a16="http://schemas.microsoft.com/office/drawing/2014/main" id="{470B2F1B-9EF0-D09F-4FCF-A82AE7A99153}"/>
                    </a:ext>
                  </a:extLst>
                </p:cNvPr>
                <p:cNvSpPr>
                  <a:spLocks/>
                </p:cNvSpPr>
                <p:nvPr/>
              </p:nvSpPr>
              <p:spPr bwMode="auto">
                <a:xfrm>
                  <a:off x="3623" y="5152"/>
                  <a:ext cx="29" cy="35"/>
                </a:xfrm>
                <a:custGeom>
                  <a:avLst/>
                  <a:gdLst>
                    <a:gd name="T0" fmla="*/ 20 w 29"/>
                    <a:gd name="T1" fmla="*/ 0 h 35"/>
                    <a:gd name="T2" fmla="*/ 0 w 29"/>
                    <a:gd name="T3" fmla="*/ 7 h 35"/>
                    <a:gd name="T4" fmla="*/ 9 w 29"/>
                    <a:gd name="T5" fmla="*/ 35 h 35"/>
                    <a:gd name="T6" fmla="*/ 29 w 29"/>
                    <a:gd name="T7" fmla="*/ 28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7"/>
                      </a:lnTo>
                      <a:lnTo>
                        <a:pt x="9" y="35"/>
                      </a:lnTo>
                      <a:lnTo>
                        <a:pt x="29"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27" name="Freeform 206">
                  <a:extLst>
                    <a:ext uri="{FF2B5EF4-FFF2-40B4-BE49-F238E27FC236}">
                      <a16:creationId xmlns:a16="http://schemas.microsoft.com/office/drawing/2014/main" id="{14A40600-5EAB-7D96-5779-9727DB478024}"/>
                    </a:ext>
                  </a:extLst>
                </p:cNvPr>
                <p:cNvSpPr>
                  <a:spLocks/>
                </p:cNvSpPr>
                <p:nvPr/>
              </p:nvSpPr>
              <p:spPr bwMode="auto">
                <a:xfrm>
                  <a:off x="3632" y="5180"/>
                  <a:ext cx="29" cy="33"/>
                </a:xfrm>
                <a:custGeom>
                  <a:avLst/>
                  <a:gdLst>
                    <a:gd name="T0" fmla="*/ 20 w 29"/>
                    <a:gd name="T1" fmla="*/ 0 h 33"/>
                    <a:gd name="T2" fmla="*/ 0 w 29"/>
                    <a:gd name="T3" fmla="*/ 7 h 33"/>
                    <a:gd name="T4" fmla="*/ 9 w 29"/>
                    <a:gd name="T5" fmla="*/ 33 h 33"/>
                    <a:gd name="T6" fmla="*/ 29 w 29"/>
                    <a:gd name="T7" fmla="*/ 27 h 33"/>
                    <a:gd name="T8" fmla="*/ 20 w 29"/>
                    <a:gd name="T9" fmla="*/ 0 h 33"/>
                  </a:gdLst>
                  <a:ahLst/>
                  <a:cxnLst>
                    <a:cxn ang="0">
                      <a:pos x="T0" y="T1"/>
                    </a:cxn>
                    <a:cxn ang="0">
                      <a:pos x="T2" y="T3"/>
                    </a:cxn>
                    <a:cxn ang="0">
                      <a:pos x="T4" y="T5"/>
                    </a:cxn>
                    <a:cxn ang="0">
                      <a:pos x="T6" y="T7"/>
                    </a:cxn>
                    <a:cxn ang="0">
                      <a:pos x="T8" y="T9"/>
                    </a:cxn>
                  </a:cxnLst>
                  <a:rect l="0" t="0" r="r" b="b"/>
                  <a:pathLst>
                    <a:path w="29" h="33">
                      <a:moveTo>
                        <a:pt x="20" y="0"/>
                      </a:moveTo>
                      <a:lnTo>
                        <a:pt x="0" y="7"/>
                      </a:lnTo>
                      <a:lnTo>
                        <a:pt x="9" y="33"/>
                      </a:lnTo>
                      <a:lnTo>
                        <a:pt x="29" y="27"/>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28" name="Freeform 207">
                  <a:extLst>
                    <a:ext uri="{FF2B5EF4-FFF2-40B4-BE49-F238E27FC236}">
                      <a16:creationId xmlns:a16="http://schemas.microsoft.com/office/drawing/2014/main" id="{D43D8A72-E6C0-B7EA-10CB-E3BF3497607E}"/>
                    </a:ext>
                  </a:extLst>
                </p:cNvPr>
                <p:cNvSpPr>
                  <a:spLocks/>
                </p:cNvSpPr>
                <p:nvPr/>
              </p:nvSpPr>
              <p:spPr bwMode="auto">
                <a:xfrm>
                  <a:off x="3641" y="5207"/>
                  <a:ext cx="28" cy="35"/>
                </a:xfrm>
                <a:custGeom>
                  <a:avLst/>
                  <a:gdLst>
                    <a:gd name="T0" fmla="*/ 20 w 28"/>
                    <a:gd name="T1" fmla="*/ 0 h 35"/>
                    <a:gd name="T2" fmla="*/ 0 w 28"/>
                    <a:gd name="T3" fmla="*/ 4 h 35"/>
                    <a:gd name="T4" fmla="*/ 9 w 28"/>
                    <a:gd name="T5" fmla="*/ 35 h 35"/>
                    <a:gd name="T6" fmla="*/ 28 w 28"/>
                    <a:gd name="T7" fmla="*/ 30 h 35"/>
                    <a:gd name="T8" fmla="*/ 20 w 28"/>
                    <a:gd name="T9" fmla="*/ 0 h 35"/>
                  </a:gdLst>
                  <a:ahLst/>
                  <a:cxnLst>
                    <a:cxn ang="0">
                      <a:pos x="T0" y="T1"/>
                    </a:cxn>
                    <a:cxn ang="0">
                      <a:pos x="T2" y="T3"/>
                    </a:cxn>
                    <a:cxn ang="0">
                      <a:pos x="T4" y="T5"/>
                    </a:cxn>
                    <a:cxn ang="0">
                      <a:pos x="T6" y="T7"/>
                    </a:cxn>
                    <a:cxn ang="0">
                      <a:pos x="T8" y="T9"/>
                    </a:cxn>
                  </a:cxnLst>
                  <a:rect l="0" t="0" r="r" b="b"/>
                  <a:pathLst>
                    <a:path w="28" h="35">
                      <a:moveTo>
                        <a:pt x="20" y="0"/>
                      </a:moveTo>
                      <a:lnTo>
                        <a:pt x="0" y="4"/>
                      </a:lnTo>
                      <a:lnTo>
                        <a:pt x="9" y="35"/>
                      </a:lnTo>
                      <a:lnTo>
                        <a:pt x="28" y="30"/>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29" name="Freeform 208">
                  <a:extLst>
                    <a:ext uri="{FF2B5EF4-FFF2-40B4-BE49-F238E27FC236}">
                      <a16:creationId xmlns:a16="http://schemas.microsoft.com/office/drawing/2014/main" id="{5D73805C-3770-1A38-928E-608CD3607CF2}"/>
                    </a:ext>
                  </a:extLst>
                </p:cNvPr>
                <p:cNvSpPr>
                  <a:spLocks/>
                </p:cNvSpPr>
                <p:nvPr/>
              </p:nvSpPr>
              <p:spPr bwMode="auto">
                <a:xfrm>
                  <a:off x="3650" y="5235"/>
                  <a:ext cx="30" cy="35"/>
                </a:xfrm>
                <a:custGeom>
                  <a:avLst/>
                  <a:gdLst>
                    <a:gd name="T0" fmla="*/ 19 w 30"/>
                    <a:gd name="T1" fmla="*/ 0 h 35"/>
                    <a:gd name="T2" fmla="*/ 0 w 30"/>
                    <a:gd name="T3" fmla="*/ 9 h 35"/>
                    <a:gd name="T4" fmla="*/ 11 w 30"/>
                    <a:gd name="T5" fmla="*/ 35 h 35"/>
                    <a:gd name="T6" fmla="*/ 30 w 30"/>
                    <a:gd name="T7" fmla="*/ 26 h 35"/>
                    <a:gd name="T8" fmla="*/ 19 w 30"/>
                    <a:gd name="T9" fmla="*/ 0 h 35"/>
                  </a:gdLst>
                  <a:ahLst/>
                  <a:cxnLst>
                    <a:cxn ang="0">
                      <a:pos x="T0" y="T1"/>
                    </a:cxn>
                    <a:cxn ang="0">
                      <a:pos x="T2" y="T3"/>
                    </a:cxn>
                    <a:cxn ang="0">
                      <a:pos x="T4" y="T5"/>
                    </a:cxn>
                    <a:cxn ang="0">
                      <a:pos x="T6" y="T7"/>
                    </a:cxn>
                    <a:cxn ang="0">
                      <a:pos x="T8" y="T9"/>
                    </a:cxn>
                  </a:cxnLst>
                  <a:rect l="0" t="0" r="r" b="b"/>
                  <a:pathLst>
                    <a:path w="30" h="35">
                      <a:moveTo>
                        <a:pt x="19" y="0"/>
                      </a:moveTo>
                      <a:lnTo>
                        <a:pt x="0" y="9"/>
                      </a:lnTo>
                      <a:lnTo>
                        <a:pt x="11" y="35"/>
                      </a:lnTo>
                      <a:lnTo>
                        <a:pt x="30" y="26"/>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230" name="Freeform 209">
                  <a:extLst>
                    <a:ext uri="{FF2B5EF4-FFF2-40B4-BE49-F238E27FC236}">
                      <a16:creationId xmlns:a16="http://schemas.microsoft.com/office/drawing/2014/main" id="{1865A9B4-6A26-17F5-EE98-0624254679BD}"/>
                    </a:ext>
                  </a:extLst>
                </p:cNvPr>
                <p:cNvSpPr>
                  <a:spLocks/>
                </p:cNvSpPr>
                <p:nvPr/>
              </p:nvSpPr>
              <p:spPr bwMode="auto">
                <a:xfrm>
                  <a:off x="3661" y="5263"/>
                  <a:ext cx="28" cy="35"/>
                </a:xfrm>
                <a:custGeom>
                  <a:avLst/>
                  <a:gdLst>
                    <a:gd name="T0" fmla="*/ 19 w 28"/>
                    <a:gd name="T1" fmla="*/ 0 h 35"/>
                    <a:gd name="T2" fmla="*/ 0 w 28"/>
                    <a:gd name="T3" fmla="*/ 7 h 35"/>
                    <a:gd name="T4" fmla="*/ 8 w 28"/>
                    <a:gd name="T5" fmla="*/ 35 h 35"/>
                    <a:gd name="T6" fmla="*/ 28 w 28"/>
                    <a:gd name="T7" fmla="*/ 29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7"/>
                      </a:lnTo>
                      <a:lnTo>
                        <a:pt x="8" y="35"/>
                      </a:lnTo>
                      <a:lnTo>
                        <a:pt x="28" y="29"/>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231" name="Freeform 210">
                  <a:extLst>
                    <a:ext uri="{FF2B5EF4-FFF2-40B4-BE49-F238E27FC236}">
                      <a16:creationId xmlns:a16="http://schemas.microsoft.com/office/drawing/2014/main" id="{F476F9B5-9977-64F7-91B8-B785E1BEE16E}"/>
                    </a:ext>
                  </a:extLst>
                </p:cNvPr>
                <p:cNvSpPr>
                  <a:spLocks/>
                </p:cNvSpPr>
                <p:nvPr/>
              </p:nvSpPr>
              <p:spPr bwMode="auto">
                <a:xfrm>
                  <a:off x="3669" y="5292"/>
                  <a:ext cx="29" cy="35"/>
                </a:xfrm>
                <a:custGeom>
                  <a:avLst/>
                  <a:gdLst>
                    <a:gd name="T0" fmla="*/ 20 w 29"/>
                    <a:gd name="T1" fmla="*/ 0 h 35"/>
                    <a:gd name="T2" fmla="*/ 0 w 29"/>
                    <a:gd name="T3" fmla="*/ 6 h 35"/>
                    <a:gd name="T4" fmla="*/ 9 w 29"/>
                    <a:gd name="T5" fmla="*/ 35 h 35"/>
                    <a:gd name="T6" fmla="*/ 29 w 29"/>
                    <a:gd name="T7" fmla="*/ 28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6"/>
                      </a:lnTo>
                      <a:lnTo>
                        <a:pt x="9" y="35"/>
                      </a:lnTo>
                      <a:lnTo>
                        <a:pt x="29"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32" name="Freeform 211">
                  <a:extLst>
                    <a:ext uri="{FF2B5EF4-FFF2-40B4-BE49-F238E27FC236}">
                      <a16:creationId xmlns:a16="http://schemas.microsoft.com/office/drawing/2014/main" id="{4D05788E-E8E4-FAA4-96A8-33D5495B5D3F}"/>
                    </a:ext>
                  </a:extLst>
                </p:cNvPr>
                <p:cNvSpPr>
                  <a:spLocks/>
                </p:cNvSpPr>
                <p:nvPr/>
              </p:nvSpPr>
              <p:spPr bwMode="auto">
                <a:xfrm>
                  <a:off x="3678" y="5320"/>
                  <a:ext cx="28" cy="33"/>
                </a:xfrm>
                <a:custGeom>
                  <a:avLst/>
                  <a:gdLst>
                    <a:gd name="T0" fmla="*/ 20 w 28"/>
                    <a:gd name="T1" fmla="*/ 0 h 33"/>
                    <a:gd name="T2" fmla="*/ 0 w 28"/>
                    <a:gd name="T3" fmla="*/ 7 h 33"/>
                    <a:gd name="T4" fmla="*/ 9 w 28"/>
                    <a:gd name="T5" fmla="*/ 33 h 33"/>
                    <a:gd name="T6" fmla="*/ 28 w 28"/>
                    <a:gd name="T7" fmla="*/ 26 h 33"/>
                    <a:gd name="T8" fmla="*/ 20 w 28"/>
                    <a:gd name="T9" fmla="*/ 0 h 33"/>
                  </a:gdLst>
                  <a:ahLst/>
                  <a:cxnLst>
                    <a:cxn ang="0">
                      <a:pos x="T0" y="T1"/>
                    </a:cxn>
                    <a:cxn ang="0">
                      <a:pos x="T2" y="T3"/>
                    </a:cxn>
                    <a:cxn ang="0">
                      <a:pos x="T4" y="T5"/>
                    </a:cxn>
                    <a:cxn ang="0">
                      <a:pos x="T6" y="T7"/>
                    </a:cxn>
                    <a:cxn ang="0">
                      <a:pos x="T8" y="T9"/>
                    </a:cxn>
                  </a:cxnLst>
                  <a:rect l="0" t="0" r="r" b="b"/>
                  <a:pathLst>
                    <a:path w="28" h="33">
                      <a:moveTo>
                        <a:pt x="20" y="0"/>
                      </a:moveTo>
                      <a:lnTo>
                        <a:pt x="0" y="7"/>
                      </a:lnTo>
                      <a:lnTo>
                        <a:pt x="9" y="33"/>
                      </a:lnTo>
                      <a:lnTo>
                        <a:pt x="28"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33" name="Freeform 212">
                  <a:extLst>
                    <a:ext uri="{FF2B5EF4-FFF2-40B4-BE49-F238E27FC236}">
                      <a16:creationId xmlns:a16="http://schemas.microsoft.com/office/drawing/2014/main" id="{AAFD603B-6F54-C646-B2A6-FD5A4E873268}"/>
                    </a:ext>
                  </a:extLst>
                </p:cNvPr>
                <p:cNvSpPr>
                  <a:spLocks/>
                </p:cNvSpPr>
                <p:nvPr/>
              </p:nvSpPr>
              <p:spPr bwMode="auto">
                <a:xfrm>
                  <a:off x="3687" y="5346"/>
                  <a:ext cx="28" cy="35"/>
                </a:xfrm>
                <a:custGeom>
                  <a:avLst/>
                  <a:gdLst>
                    <a:gd name="T0" fmla="*/ 19 w 28"/>
                    <a:gd name="T1" fmla="*/ 0 h 35"/>
                    <a:gd name="T2" fmla="*/ 0 w 28"/>
                    <a:gd name="T3" fmla="*/ 7 h 35"/>
                    <a:gd name="T4" fmla="*/ 8 w 28"/>
                    <a:gd name="T5" fmla="*/ 35 h 35"/>
                    <a:gd name="T6" fmla="*/ 28 w 28"/>
                    <a:gd name="T7" fmla="*/ 29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7"/>
                      </a:lnTo>
                      <a:lnTo>
                        <a:pt x="8" y="35"/>
                      </a:lnTo>
                      <a:lnTo>
                        <a:pt x="28" y="29"/>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234" name="Freeform 213">
                  <a:extLst>
                    <a:ext uri="{FF2B5EF4-FFF2-40B4-BE49-F238E27FC236}">
                      <a16:creationId xmlns:a16="http://schemas.microsoft.com/office/drawing/2014/main" id="{3B45D833-7A73-5FA0-F9F7-536DAF048D04}"/>
                    </a:ext>
                  </a:extLst>
                </p:cNvPr>
                <p:cNvSpPr>
                  <a:spLocks/>
                </p:cNvSpPr>
                <p:nvPr/>
              </p:nvSpPr>
              <p:spPr bwMode="auto">
                <a:xfrm>
                  <a:off x="3695" y="5375"/>
                  <a:ext cx="29" cy="32"/>
                </a:xfrm>
                <a:custGeom>
                  <a:avLst/>
                  <a:gdLst>
                    <a:gd name="T0" fmla="*/ 20 w 29"/>
                    <a:gd name="T1" fmla="*/ 0 h 32"/>
                    <a:gd name="T2" fmla="*/ 0 w 29"/>
                    <a:gd name="T3" fmla="*/ 6 h 32"/>
                    <a:gd name="T4" fmla="*/ 9 w 29"/>
                    <a:gd name="T5" fmla="*/ 32 h 32"/>
                    <a:gd name="T6" fmla="*/ 29 w 29"/>
                    <a:gd name="T7" fmla="*/ 26 h 32"/>
                    <a:gd name="T8" fmla="*/ 20 w 29"/>
                    <a:gd name="T9" fmla="*/ 0 h 32"/>
                  </a:gdLst>
                  <a:ahLst/>
                  <a:cxnLst>
                    <a:cxn ang="0">
                      <a:pos x="T0" y="T1"/>
                    </a:cxn>
                    <a:cxn ang="0">
                      <a:pos x="T2" y="T3"/>
                    </a:cxn>
                    <a:cxn ang="0">
                      <a:pos x="T4" y="T5"/>
                    </a:cxn>
                    <a:cxn ang="0">
                      <a:pos x="T6" y="T7"/>
                    </a:cxn>
                    <a:cxn ang="0">
                      <a:pos x="T8" y="T9"/>
                    </a:cxn>
                  </a:cxnLst>
                  <a:rect l="0" t="0" r="r" b="b"/>
                  <a:pathLst>
                    <a:path w="29" h="32">
                      <a:moveTo>
                        <a:pt x="20" y="0"/>
                      </a:moveTo>
                      <a:lnTo>
                        <a:pt x="0" y="6"/>
                      </a:lnTo>
                      <a:lnTo>
                        <a:pt x="9" y="32"/>
                      </a:lnTo>
                      <a:lnTo>
                        <a:pt x="29"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35" name="Freeform 214">
                  <a:extLst>
                    <a:ext uri="{FF2B5EF4-FFF2-40B4-BE49-F238E27FC236}">
                      <a16:creationId xmlns:a16="http://schemas.microsoft.com/office/drawing/2014/main" id="{880C55E9-14EC-098A-0750-5B60767A1579}"/>
                    </a:ext>
                  </a:extLst>
                </p:cNvPr>
                <p:cNvSpPr>
                  <a:spLocks/>
                </p:cNvSpPr>
                <p:nvPr/>
              </p:nvSpPr>
              <p:spPr bwMode="auto">
                <a:xfrm>
                  <a:off x="3704" y="5401"/>
                  <a:ext cx="29" cy="35"/>
                </a:xfrm>
                <a:custGeom>
                  <a:avLst/>
                  <a:gdLst>
                    <a:gd name="T0" fmla="*/ 20 w 29"/>
                    <a:gd name="T1" fmla="*/ 0 h 35"/>
                    <a:gd name="T2" fmla="*/ 0 w 29"/>
                    <a:gd name="T3" fmla="*/ 6 h 35"/>
                    <a:gd name="T4" fmla="*/ 9 w 29"/>
                    <a:gd name="T5" fmla="*/ 35 h 35"/>
                    <a:gd name="T6" fmla="*/ 29 w 29"/>
                    <a:gd name="T7" fmla="*/ 28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6"/>
                      </a:lnTo>
                      <a:lnTo>
                        <a:pt x="9" y="35"/>
                      </a:lnTo>
                      <a:lnTo>
                        <a:pt x="29"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36" name="Freeform 215">
                  <a:extLst>
                    <a:ext uri="{FF2B5EF4-FFF2-40B4-BE49-F238E27FC236}">
                      <a16:creationId xmlns:a16="http://schemas.microsoft.com/office/drawing/2014/main" id="{51D34F78-B0E7-0F42-C7CE-35B0EE093496}"/>
                    </a:ext>
                  </a:extLst>
                </p:cNvPr>
                <p:cNvSpPr>
                  <a:spLocks/>
                </p:cNvSpPr>
                <p:nvPr/>
              </p:nvSpPr>
              <p:spPr bwMode="auto">
                <a:xfrm>
                  <a:off x="3713" y="5427"/>
                  <a:ext cx="30" cy="35"/>
                </a:xfrm>
                <a:custGeom>
                  <a:avLst/>
                  <a:gdLst>
                    <a:gd name="T0" fmla="*/ 20 w 30"/>
                    <a:gd name="T1" fmla="*/ 0 h 35"/>
                    <a:gd name="T2" fmla="*/ 0 w 30"/>
                    <a:gd name="T3" fmla="*/ 9 h 35"/>
                    <a:gd name="T4" fmla="*/ 11 w 30"/>
                    <a:gd name="T5" fmla="*/ 35 h 35"/>
                    <a:gd name="T6" fmla="*/ 30 w 30"/>
                    <a:gd name="T7" fmla="*/ 26 h 35"/>
                    <a:gd name="T8" fmla="*/ 20 w 30"/>
                    <a:gd name="T9" fmla="*/ 0 h 35"/>
                  </a:gdLst>
                  <a:ahLst/>
                  <a:cxnLst>
                    <a:cxn ang="0">
                      <a:pos x="T0" y="T1"/>
                    </a:cxn>
                    <a:cxn ang="0">
                      <a:pos x="T2" y="T3"/>
                    </a:cxn>
                    <a:cxn ang="0">
                      <a:pos x="T4" y="T5"/>
                    </a:cxn>
                    <a:cxn ang="0">
                      <a:pos x="T6" y="T7"/>
                    </a:cxn>
                    <a:cxn ang="0">
                      <a:pos x="T8" y="T9"/>
                    </a:cxn>
                  </a:cxnLst>
                  <a:rect l="0" t="0" r="r" b="b"/>
                  <a:pathLst>
                    <a:path w="30" h="35">
                      <a:moveTo>
                        <a:pt x="20" y="0"/>
                      </a:moveTo>
                      <a:lnTo>
                        <a:pt x="0" y="9"/>
                      </a:lnTo>
                      <a:lnTo>
                        <a:pt x="11" y="35"/>
                      </a:lnTo>
                      <a:lnTo>
                        <a:pt x="30"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37" name="Freeform 216">
                  <a:extLst>
                    <a:ext uri="{FF2B5EF4-FFF2-40B4-BE49-F238E27FC236}">
                      <a16:creationId xmlns:a16="http://schemas.microsoft.com/office/drawing/2014/main" id="{4F81C90E-1AAF-AAC2-255B-C7B8C76D2EC1}"/>
                    </a:ext>
                  </a:extLst>
                </p:cNvPr>
                <p:cNvSpPr>
                  <a:spLocks/>
                </p:cNvSpPr>
                <p:nvPr/>
              </p:nvSpPr>
              <p:spPr bwMode="auto">
                <a:xfrm>
                  <a:off x="3724" y="5455"/>
                  <a:ext cx="28" cy="33"/>
                </a:xfrm>
                <a:custGeom>
                  <a:avLst/>
                  <a:gdLst>
                    <a:gd name="T0" fmla="*/ 19 w 28"/>
                    <a:gd name="T1" fmla="*/ 0 h 33"/>
                    <a:gd name="T2" fmla="*/ 0 w 28"/>
                    <a:gd name="T3" fmla="*/ 7 h 33"/>
                    <a:gd name="T4" fmla="*/ 9 w 28"/>
                    <a:gd name="T5" fmla="*/ 33 h 33"/>
                    <a:gd name="T6" fmla="*/ 28 w 28"/>
                    <a:gd name="T7" fmla="*/ 27 h 33"/>
                    <a:gd name="T8" fmla="*/ 19 w 28"/>
                    <a:gd name="T9" fmla="*/ 0 h 33"/>
                  </a:gdLst>
                  <a:ahLst/>
                  <a:cxnLst>
                    <a:cxn ang="0">
                      <a:pos x="T0" y="T1"/>
                    </a:cxn>
                    <a:cxn ang="0">
                      <a:pos x="T2" y="T3"/>
                    </a:cxn>
                    <a:cxn ang="0">
                      <a:pos x="T4" y="T5"/>
                    </a:cxn>
                    <a:cxn ang="0">
                      <a:pos x="T6" y="T7"/>
                    </a:cxn>
                    <a:cxn ang="0">
                      <a:pos x="T8" y="T9"/>
                    </a:cxn>
                  </a:cxnLst>
                  <a:rect l="0" t="0" r="r" b="b"/>
                  <a:pathLst>
                    <a:path w="28" h="33">
                      <a:moveTo>
                        <a:pt x="19" y="0"/>
                      </a:moveTo>
                      <a:lnTo>
                        <a:pt x="0" y="7"/>
                      </a:lnTo>
                      <a:lnTo>
                        <a:pt x="9" y="33"/>
                      </a:lnTo>
                      <a:lnTo>
                        <a:pt x="28" y="27"/>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238" name="Freeform 217">
                  <a:extLst>
                    <a:ext uri="{FF2B5EF4-FFF2-40B4-BE49-F238E27FC236}">
                      <a16:creationId xmlns:a16="http://schemas.microsoft.com/office/drawing/2014/main" id="{874EBEB2-8337-81C3-9E83-A54F7B1C2964}"/>
                    </a:ext>
                  </a:extLst>
                </p:cNvPr>
                <p:cNvSpPr>
                  <a:spLocks/>
                </p:cNvSpPr>
                <p:nvPr/>
              </p:nvSpPr>
              <p:spPr bwMode="auto">
                <a:xfrm>
                  <a:off x="3733" y="5482"/>
                  <a:ext cx="26" cy="30"/>
                </a:xfrm>
                <a:custGeom>
                  <a:avLst/>
                  <a:gdLst>
                    <a:gd name="T0" fmla="*/ 19 w 26"/>
                    <a:gd name="T1" fmla="*/ 0 h 30"/>
                    <a:gd name="T2" fmla="*/ 0 w 26"/>
                    <a:gd name="T3" fmla="*/ 4 h 30"/>
                    <a:gd name="T4" fmla="*/ 6 w 26"/>
                    <a:gd name="T5" fmla="*/ 30 h 30"/>
                    <a:gd name="T6" fmla="*/ 26 w 26"/>
                    <a:gd name="T7" fmla="*/ 26 h 30"/>
                    <a:gd name="T8" fmla="*/ 19 w 26"/>
                    <a:gd name="T9" fmla="*/ 0 h 30"/>
                  </a:gdLst>
                  <a:ahLst/>
                  <a:cxnLst>
                    <a:cxn ang="0">
                      <a:pos x="T0" y="T1"/>
                    </a:cxn>
                    <a:cxn ang="0">
                      <a:pos x="T2" y="T3"/>
                    </a:cxn>
                    <a:cxn ang="0">
                      <a:pos x="T4" y="T5"/>
                    </a:cxn>
                    <a:cxn ang="0">
                      <a:pos x="T6" y="T7"/>
                    </a:cxn>
                    <a:cxn ang="0">
                      <a:pos x="T8" y="T9"/>
                    </a:cxn>
                  </a:cxnLst>
                  <a:rect l="0" t="0" r="r" b="b"/>
                  <a:pathLst>
                    <a:path w="26" h="30">
                      <a:moveTo>
                        <a:pt x="19" y="0"/>
                      </a:moveTo>
                      <a:lnTo>
                        <a:pt x="0" y="4"/>
                      </a:lnTo>
                      <a:lnTo>
                        <a:pt x="6" y="30"/>
                      </a:lnTo>
                      <a:lnTo>
                        <a:pt x="26" y="26"/>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239" name="Freeform 218">
                  <a:extLst>
                    <a:ext uri="{FF2B5EF4-FFF2-40B4-BE49-F238E27FC236}">
                      <a16:creationId xmlns:a16="http://schemas.microsoft.com/office/drawing/2014/main" id="{BB8463F9-7AD5-BB5F-5676-4B865D8A15E8}"/>
                    </a:ext>
                  </a:extLst>
                </p:cNvPr>
                <p:cNvSpPr>
                  <a:spLocks/>
                </p:cNvSpPr>
                <p:nvPr/>
              </p:nvSpPr>
              <p:spPr bwMode="auto">
                <a:xfrm>
                  <a:off x="3739" y="5508"/>
                  <a:ext cx="28" cy="32"/>
                </a:xfrm>
                <a:custGeom>
                  <a:avLst/>
                  <a:gdLst>
                    <a:gd name="T0" fmla="*/ 20 w 28"/>
                    <a:gd name="T1" fmla="*/ 0 h 32"/>
                    <a:gd name="T2" fmla="*/ 0 w 28"/>
                    <a:gd name="T3" fmla="*/ 6 h 32"/>
                    <a:gd name="T4" fmla="*/ 9 w 28"/>
                    <a:gd name="T5" fmla="*/ 32 h 32"/>
                    <a:gd name="T6" fmla="*/ 28 w 28"/>
                    <a:gd name="T7" fmla="*/ 26 h 32"/>
                    <a:gd name="T8" fmla="*/ 20 w 28"/>
                    <a:gd name="T9" fmla="*/ 0 h 32"/>
                  </a:gdLst>
                  <a:ahLst/>
                  <a:cxnLst>
                    <a:cxn ang="0">
                      <a:pos x="T0" y="T1"/>
                    </a:cxn>
                    <a:cxn ang="0">
                      <a:pos x="T2" y="T3"/>
                    </a:cxn>
                    <a:cxn ang="0">
                      <a:pos x="T4" y="T5"/>
                    </a:cxn>
                    <a:cxn ang="0">
                      <a:pos x="T6" y="T7"/>
                    </a:cxn>
                    <a:cxn ang="0">
                      <a:pos x="T8" y="T9"/>
                    </a:cxn>
                  </a:cxnLst>
                  <a:rect l="0" t="0" r="r" b="b"/>
                  <a:pathLst>
                    <a:path w="28" h="32">
                      <a:moveTo>
                        <a:pt x="20" y="0"/>
                      </a:moveTo>
                      <a:lnTo>
                        <a:pt x="0" y="6"/>
                      </a:lnTo>
                      <a:lnTo>
                        <a:pt x="9" y="32"/>
                      </a:lnTo>
                      <a:lnTo>
                        <a:pt x="28"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40" name="Freeform 219">
                  <a:extLst>
                    <a:ext uri="{FF2B5EF4-FFF2-40B4-BE49-F238E27FC236}">
                      <a16:creationId xmlns:a16="http://schemas.microsoft.com/office/drawing/2014/main" id="{D33A224C-01F8-51F6-5E25-21C904BEDC25}"/>
                    </a:ext>
                  </a:extLst>
                </p:cNvPr>
                <p:cNvSpPr>
                  <a:spLocks/>
                </p:cNvSpPr>
                <p:nvPr/>
              </p:nvSpPr>
              <p:spPr bwMode="auto">
                <a:xfrm>
                  <a:off x="3748" y="5532"/>
                  <a:ext cx="30" cy="35"/>
                </a:xfrm>
                <a:custGeom>
                  <a:avLst/>
                  <a:gdLst>
                    <a:gd name="T0" fmla="*/ 19 w 30"/>
                    <a:gd name="T1" fmla="*/ 0 h 35"/>
                    <a:gd name="T2" fmla="*/ 0 w 30"/>
                    <a:gd name="T3" fmla="*/ 8 h 35"/>
                    <a:gd name="T4" fmla="*/ 11 w 30"/>
                    <a:gd name="T5" fmla="*/ 35 h 35"/>
                    <a:gd name="T6" fmla="*/ 30 w 30"/>
                    <a:gd name="T7" fmla="*/ 26 h 35"/>
                    <a:gd name="T8" fmla="*/ 19 w 30"/>
                    <a:gd name="T9" fmla="*/ 0 h 35"/>
                  </a:gdLst>
                  <a:ahLst/>
                  <a:cxnLst>
                    <a:cxn ang="0">
                      <a:pos x="T0" y="T1"/>
                    </a:cxn>
                    <a:cxn ang="0">
                      <a:pos x="T2" y="T3"/>
                    </a:cxn>
                    <a:cxn ang="0">
                      <a:pos x="T4" y="T5"/>
                    </a:cxn>
                    <a:cxn ang="0">
                      <a:pos x="T6" y="T7"/>
                    </a:cxn>
                    <a:cxn ang="0">
                      <a:pos x="T8" y="T9"/>
                    </a:cxn>
                  </a:cxnLst>
                  <a:rect l="0" t="0" r="r" b="b"/>
                  <a:pathLst>
                    <a:path w="30" h="35">
                      <a:moveTo>
                        <a:pt x="19" y="0"/>
                      </a:moveTo>
                      <a:lnTo>
                        <a:pt x="0" y="8"/>
                      </a:lnTo>
                      <a:lnTo>
                        <a:pt x="11" y="35"/>
                      </a:lnTo>
                      <a:lnTo>
                        <a:pt x="30" y="26"/>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241" name="Freeform 220">
                  <a:extLst>
                    <a:ext uri="{FF2B5EF4-FFF2-40B4-BE49-F238E27FC236}">
                      <a16:creationId xmlns:a16="http://schemas.microsoft.com/office/drawing/2014/main" id="{05B4BF4E-9957-F68B-714F-60C268F344EA}"/>
                    </a:ext>
                  </a:extLst>
                </p:cNvPr>
                <p:cNvSpPr>
                  <a:spLocks/>
                </p:cNvSpPr>
                <p:nvPr/>
              </p:nvSpPr>
              <p:spPr bwMode="auto">
                <a:xfrm>
                  <a:off x="3759" y="5560"/>
                  <a:ext cx="28" cy="33"/>
                </a:xfrm>
                <a:custGeom>
                  <a:avLst/>
                  <a:gdLst>
                    <a:gd name="T0" fmla="*/ 19 w 28"/>
                    <a:gd name="T1" fmla="*/ 0 h 33"/>
                    <a:gd name="T2" fmla="*/ 0 w 28"/>
                    <a:gd name="T3" fmla="*/ 7 h 33"/>
                    <a:gd name="T4" fmla="*/ 8 w 28"/>
                    <a:gd name="T5" fmla="*/ 33 h 33"/>
                    <a:gd name="T6" fmla="*/ 28 w 28"/>
                    <a:gd name="T7" fmla="*/ 26 h 33"/>
                    <a:gd name="T8" fmla="*/ 19 w 28"/>
                    <a:gd name="T9" fmla="*/ 0 h 33"/>
                  </a:gdLst>
                  <a:ahLst/>
                  <a:cxnLst>
                    <a:cxn ang="0">
                      <a:pos x="T0" y="T1"/>
                    </a:cxn>
                    <a:cxn ang="0">
                      <a:pos x="T2" y="T3"/>
                    </a:cxn>
                    <a:cxn ang="0">
                      <a:pos x="T4" y="T5"/>
                    </a:cxn>
                    <a:cxn ang="0">
                      <a:pos x="T6" y="T7"/>
                    </a:cxn>
                    <a:cxn ang="0">
                      <a:pos x="T8" y="T9"/>
                    </a:cxn>
                  </a:cxnLst>
                  <a:rect l="0" t="0" r="r" b="b"/>
                  <a:pathLst>
                    <a:path w="28" h="33">
                      <a:moveTo>
                        <a:pt x="19" y="0"/>
                      </a:moveTo>
                      <a:lnTo>
                        <a:pt x="0" y="7"/>
                      </a:lnTo>
                      <a:lnTo>
                        <a:pt x="8" y="33"/>
                      </a:lnTo>
                      <a:lnTo>
                        <a:pt x="28" y="26"/>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242" name="Freeform 221">
                  <a:extLst>
                    <a:ext uri="{FF2B5EF4-FFF2-40B4-BE49-F238E27FC236}">
                      <a16:creationId xmlns:a16="http://schemas.microsoft.com/office/drawing/2014/main" id="{60D6D119-E538-6411-EBE1-C9729F408F55}"/>
                    </a:ext>
                  </a:extLst>
                </p:cNvPr>
                <p:cNvSpPr>
                  <a:spLocks/>
                </p:cNvSpPr>
                <p:nvPr/>
              </p:nvSpPr>
              <p:spPr bwMode="auto">
                <a:xfrm>
                  <a:off x="3767" y="5586"/>
                  <a:ext cx="29" cy="33"/>
                </a:xfrm>
                <a:custGeom>
                  <a:avLst/>
                  <a:gdLst>
                    <a:gd name="T0" fmla="*/ 20 w 29"/>
                    <a:gd name="T1" fmla="*/ 0 h 33"/>
                    <a:gd name="T2" fmla="*/ 0 w 29"/>
                    <a:gd name="T3" fmla="*/ 7 h 33"/>
                    <a:gd name="T4" fmla="*/ 9 w 29"/>
                    <a:gd name="T5" fmla="*/ 33 h 33"/>
                    <a:gd name="T6" fmla="*/ 29 w 29"/>
                    <a:gd name="T7" fmla="*/ 26 h 33"/>
                    <a:gd name="T8" fmla="*/ 20 w 29"/>
                    <a:gd name="T9" fmla="*/ 0 h 33"/>
                  </a:gdLst>
                  <a:ahLst/>
                  <a:cxnLst>
                    <a:cxn ang="0">
                      <a:pos x="T0" y="T1"/>
                    </a:cxn>
                    <a:cxn ang="0">
                      <a:pos x="T2" y="T3"/>
                    </a:cxn>
                    <a:cxn ang="0">
                      <a:pos x="T4" y="T5"/>
                    </a:cxn>
                    <a:cxn ang="0">
                      <a:pos x="T6" y="T7"/>
                    </a:cxn>
                    <a:cxn ang="0">
                      <a:pos x="T8" y="T9"/>
                    </a:cxn>
                  </a:cxnLst>
                  <a:rect l="0" t="0" r="r" b="b"/>
                  <a:pathLst>
                    <a:path w="29" h="33">
                      <a:moveTo>
                        <a:pt x="20" y="0"/>
                      </a:moveTo>
                      <a:lnTo>
                        <a:pt x="0" y="7"/>
                      </a:lnTo>
                      <a:lnTo>
                        <a:pt x="9" y="33"/>
                      </a:lnTo>
                      <a:lnTo>
                        <a:pt x="29"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43" name="Freeform 222">
                  <a:extLst>
                    <a:ext uri="{FF2B5EF4-FFF2-40B4-BE49-F238E27FC236}">
                      <a16:creationId xmlns:a16="http://schemas.microsoft.com/office/drawing/2014/main" id="{633B623A-346D-4631-5174-B5043FBF9C06}"/>
                    </a:ext>
                  </a:extLst>
                </p:cNvPr>
                <p:cNvSpPr>
                  <a:spLocks/>
                </p:cNvSpPr>
                <p:nvPr/>
              </p:nvSpPr>
              <p:spPr bwMode="auto">
                <a:xfrm>
                  <a:off x="3776" y="5612"/>
                  <a:ext cx="29" cy="31"/>
                </a:xfrm>
                <a:custGeom>
                  <a:avLst/>
                  <a:gdLst>
                    <a:gd name="T0" fmla="*/ 20 w 29"/>
                    <a:gd name="T1" fmla="*/ 0 h 31"/>
                    <a:gd name="T2" fmla="*/ 0 w 29"/>
                    <a:gd name="T3" fmla="*/ 7 h 31"/>
                    <a:gd name="T4" fmla="*/ 9 w 29"/>
                    <a:gd name="T5" fmla="*/ 31 h 31"/>
                    <a:gd name="T6" fmla="*/ 29 w 29"/>
                    <a:gd name="T7" fmla="*/ 24 h 31"/>
                    <a:gd name="T8" fmla="*/ 20 w 29"/>
                    <a:gd name="T9" fmla="*/ 0 h 31"/>
                  </a:gdLst>
                  <a:ahLst/>
                  <a:cxnLst>
                    <a:cxn ang="0">
                      <a:pos x="T0" y="T1"/>
                    </a:cxn>
                    <a:cxn ang="0">
                      <a:pos x="T2" y="T3"/>
                    </a:cxn>
                    <a:cxn ang="0">
                      <a:pos x="T4" y="T5"/>
                    </a:cxn>
                    <a:cxn ang="0">
                      <a:pos x="T6" y="T7"/>
                    </a:cxn>
                    <a:cxn ang="0">
                      <a:pos x="T8" y="T9"/>
                    </a:cxn>
                  </a:cxnLst>
                  <a:rect l="0" t="0" r="r" b="b"/>
                  <a:pathLst>
                    <a:path w="29" h="31">
                      <a:moveTo>
                        <a:pt x="20" y="0"/>
                      </a:moveTo>
                      <a:lnTo>
                        <a:pt x="0" y="7"/>
                      </a:lnTo>
                      <a:lnTo>
                        <a:pt x="9" y="31"/>
                      </a:lnTo>
                      <a:lnTo>
                        <a:pt x="29" y="24"/>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44" name="Freeform 223">
                  <a:extLst>
                    <a:ext uri="{FF2B5EF4-FFF2-40B4-BE49-F238E27FC236}">
                      <a16:creationId xmlns:a16="http://schemas.microsoft.com/office/drawing/2014/main" id="{6D4E9C8F-A78B-C81F-5F10-799913AC4449}"/>
                    </a:ext>
                  </a:extLst>
                </p:cNvPr>
                <p:cNvSpPr>
                  <a:spLocks/>
                </p:cNvSpPr>
                <p:nvPr/>
              </p:nvSpPr>
              <p:spPr bwMode="auto">
                <a:xfrm>
                  <a:off x="3785" y="5636"/>
                  <a:ext cx="28" cy="33"/>
                </a:xfrm>
                <a:custGeom>
                  <a:avLst/>
                  <a:gdLst>
                    <a:gd name="T0" fmla="*/ 20 w 28"/>
                    <a:gd name="T1" fmla="*/ 0 h 33"/>
                    <a:gd name="T2" fmla="*/ 0 w 28"/>
                    <a:gd name="T3" fmla="*/ 7 h 33"/>
                    <a:gd name="T4" fmla="*/ 9 w 28"/>
                    <a:gd name="T5" fmla="*/ 33 h 33"/>
                    <a:gd name="T6" fmla="*/ 28 w 28"/>
                    <a:gd name="T7" fmla="*/ 27 h 33"/>
                    <a:gd name="T8" fmla="*/ 20 w 28"/>
                    <a:gd name="T9" fmla="*/ 0 h 33"/>
                  </a:gdLst>
                  <a:ahLst/>
                  <a:cxnLst>
                    <a:cxn ang="0">
                      <a:pos x="T0" y="T1"/>
                    </a:cxn>
                    <a:cxn ang="0">
                      <a:pos x="T2" y="T3"/>
                    </a:cxn>
                    <a:cxn ang="0">
                      <a:pos x="T4" y="T5"/>
                    </a:cxn>
                    <a:cxn ang="0">
                      <a:pos x="T6" y="T7"/>
                    </a:cxn>
                    <a:cxn ang="0">
                      <a:pos x="T8" y="T9"/>
                    </a:cxn>
                  </a:cxnLst>
                  <a:rect l="0" t="0" r="r" b="b"/>
                  <a:pathLst>
                    <a:path w="28" h="33">
                      <a:moveTo>
                        <a:pt x="20" y="0"/>
                      </a:moveTo>
                      <a:lnTo>
                        <a:pt x="0" y="7"/>
                      </a:lnTo>
                      <a:lnTo>
                        <a:pt x="9" y="33"/>
                      </a:lnTo>
                      <a:lnTo>
                        <a:pt x="28" y="27"/>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45" name="Freeform 224">
                  <a:extLst>
                    <a:ext uri="{FF2B5EF4-FFF2-40B4-BE49-F238E27FC236}">
                      <a16:creationId xmlns:a16="http://schemas.microsoft.com/office/drawing/2014/main" id="{37CD531D-20F7-CD12-F68C-E741C8C9FCEC}"/>
                    </a:ext>
                  </a:extLst>
                </p:cNvPr>
                <p:cNvSpPr>
                  <a:spLocks/>
                </p:cNvSpPr>
                <p:nvPr/>
              </p:nvSpPr>
              <p:spPr bwMode="auto">
                <a:xfrm>
                  <a:off x="3794" y="5663"/>
                  <a:ext cx="28" cy="30"/>
                </a:xfrm>
                <a:custGeom>
                  <a:avLst/>
                  <a:gdLst>
                    <a:gd name="T0" fmla="*/ 19 w 28"/>
                    <a:gd name="T1" fmla="*/ 0 h 30"/>
                    <a:gd name="T2" fmla="*/ 0 w 28"/>
                    <a:gd name="T3" fmla="*/ 6 h 30"/>
                    <a:gd name="T4" fmla="*/ 8 w 28"/>
                    <a:gd name="T5" fmla="*/ 30 h 30"/>
                    <a:gd name="T6" fmla="*/ 28 w 28"/>
                    <a:gd name="T7" fmla="*/ 24 h 30"/>
                    <a:gd name="T8" fmla="*/ 19 w 28"/>
                    <a:gd name="T9" fmla="*/ 0 h 30"/>
                  </a:gdLst>
                  <a:ahLst/>
                  <a:cxnLst>
                    <a:cxn ang="0">
                      <a:pos x="T0" y="T1"/>
                    </a:cxn>
                    <a:cxn ang="0">
                      <a:pos x="T2" y="T3"/>
                    </a:cxn>
                    <a:cxn ang="0">
                      <a:pos x="T4" y="T5"/>
                    </a:cxn>
                    <a:cxn ang="0">
                      <a:pos x="T6" y="T7"/>
                    </a:cxn>
                    <a:cxn ang="0">
                      <a:pos x="T8" y="T9"/>
                    </a:cxn>
                  </a:cxnLst>
                  <a:rect l="0" t="0" r="r" b="b"/>
                  <a:pathLst>
                    <a:path w="28" h="30">
                      <a:moveTo>
                        <a:pt x="19" y="0"/>
                      </a:moveTo>
                      <a:lnTo>
                        <a:pt x="0" y="6"/>
                      </a:lnTo>
                      <a:lnTo>
                        <a:pt x="8" y="30"/>
                      </a:lnTo>
                      <a:lnTo>
                        <a:pt x="28" y="24"/>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246" name="Freeform 225">
                  <a:extLst>
                    <a:ext uri="{FF2B5EF4-FFF2-40B4-BE49-F238E27FC236}">
                      <a16:creationId xmlns:a16="http://schemas.microsoft.com/office/drawing/2014/main" id="{BC4524F3-9D9A-1F21-46EE-153A5759FF36}"/>
                    </a:ext>
                  </a:extLst>
                </p:cNvPr>
                <p:cNvSpPr>
                  <a:spLocks/>
                </p:cNvSpPr>
                <p:nvPr/>
              </p:nvSpPr>
              <p:spPr bwMode="auto">
                <a:xfrm>
                  <a:off x="3802" y="5687"/>
                  <a:ext cx="29" cy="30"/>
                </a:xfrm>
                <a:custGeom>
                  <a:avLst/>
                  <a:gdLst>
                    <a:gd name="T0" fmla="*/ 20 w 29"/>
                    <a:gd name="T1" fmla="*/ 0 h 30"/>
                    <a:gd name="T2" fmla="*/ 0 w 29"/>
                    <a:gd name="T3" fmla="*/ 6 h 30"/>
                    <a:gd name="T4" fmla="*/ 9 w 29"/>
                    <a:gd name="T5" fmla="*/ 30 h 30"/>
                    <a:gd name="T6" fmla="*/ 29 w 29"/>
                    <a:gd name="T7" fmla="*/ 24 h 30"/>
                    <a:gd name="T8" fmla="*/ 20 w 29"/>
                    <a:gd name="T9" fmla="*/ 0 h 30"/>
                  </a:gdLst>
                  <a:ahLst/>
                  <a:cxnLst>
                    <a:cxn ang="0">
                      <a:pos x="T0" y="T1"/>
                    </a:cxn>
                    <a:cxn ang="0">
                      <a:pos x="T2" y="T3"/>
                    </a:cxn>
                    <a:cxn ang="0">
                      <a:pos x="T4" y="T5"/>
                    </a:cxn>
                    <a:cxn ang="0">
                      <a:pos x="T6" y="T7"/>
                    </a:cxn>
                    <a:cxn ang="0">
                      <a:pos x="T8" y="T9"/>
                    </a:cxn>
                  </a:cxnLst>
                  <a:rect l="0" t="0" r="r" b="b"/>
                  <a:pathLst>
                    <a:path w="29" h="30">
                      <a:moveTo>
                        <a:pt x="20" y="0"/>
                      </a:moveTo>
                      <a:lnTo>
                        <a:pt x="0" y="6"/>
                      </a:lnTo>
                      <a:lnTo>
                        <a:pt x="9" y="30"/>
                      </a:lnTo>
                      <a:lnTo>
                        <a:pt x="29" y="24"/>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47" name="Freeform 226">
                  <a:extLst>
                    <a:ext uri="{FF2B5EF4-FFF2-40B4-BE49-F238E27FC236}">
                      <a16:creationId xmlns:a16="http://schemas.microsoft.com/office/drawing/2014/main" id="{AA307299-F0E7-DA25-0ED1-83706D507F85}"/>
                    </a:ext>
                  </a:extLst>
                </p:cNvPr>
                <p:cNvSpPr>
                  <a:spLocks/>
                </p:cNvSpPr>
                <p:nvPr/>
              </p:nvSpPr>
              <p:spPr bwMode="auto">
                <a:xfrm>
                  <a:off x="3811" y="5711"/>
                  <a:ext cx="28" cy="30"/>
                </a:xfrm>
                <a:custGeom>
                  <a:avLst/>
                  <a:gdLst>
                    <a:gd name="T0" fmla="*/ 20 w 28"/>
                    <a:gd name="T1" fmla="*/ 0 h 30"/>
                    <a:gd name="T2" fmla="*/ 0 w 28"/>
                    <a:gd name="T3" fmla="*/ 6 h 30"/>
                    <a:gd name="T4" fmla="*/ 9 w 28"/>
                    <a:gd name="T5" fmla="*/ 30 h 30"/>
                    <a:gd name="T6" fmla="*/ 28 w 28"/>
                    <a:gd name="T7" fmla="*/ 24 h 30"/>
                    <a:gd name="T8" fmla="*/ 20 w 28"/>
                    <a:gd name="T9" fmla="*/ 0 h 30"/>
                  </a:gdLst>
                  <a:ahLst/>
                  <a:cxnLst>
                    <a:cxn ang="0">
                      <a:pos x="T0" y="T1"/>
                    </a:cxn>
                    <a:cxn ang="0">
                      <a:pos x="T2" y="T3"/>
                    </a:cxn>
                    <a:cxn ang="0">
                      <a:pos x="T4" y="T5"/>
                    </a:cxn>
                    <a:cxn ang="0">
                      <a:pos x="T6" y="T7"/>
                    </a:cxn>
                    <a:cxn ang="0">
                      <a:pos x="T8" y="T9"/>
                    </a:cxn>
                  </a:cxnLst>
                  <a:rect l="0" t="0" r="r" b="b"/>
                  <a:pathLst>
                    <a:path w="28" h="30">
                      <a:moveTo>
                        <a:pt x="20" y="0"/>
                      </a:moveTo>
                      <a:lnTo>
                        <a:pt x="0" y="6"/>
                      </a:lnTo>
                      <a:lnTo>
                        <a:pt x="9" y="30"/>
                      </a:lnTo>
                      <a:lnTo>
                        <a:pt x="28" y="24"/>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48" name="Freeform 227">
                  <a:extLst>
                    <a:ext uri="{FF2B5EF4-FFF2-40B4-BE49-F238E27FC236}">
                      <a16:creationId xmlns:a16="http://schemas.microsoft.com/office/drawing/2014/main" id="{10C98B24-117B-B340-06D5-BA4D40B6EDE5}"/>
                    </a:ext>
                  </a:extLst>
                </p:cNvPr>
                <p:cNvSpPr>
                  <a:spLocks/>
                </p:cNvSpPr>
                <p:nvPr/>
              </p:nvSpPr>
              <p:spPr bwMode="auto">
                <a:xfrm>
                  <a:off x="3820" y="5732"/>
                  <a:ext cx="28" cy="31"/>
                </a:xfrm>
                <a:custGeom>
                  <a:avLst/>
                  <a:gdLst>
                    <a:gd name="T0" fmla="*/ 17 w 28"/>
                    <a:gd name="T1" fmla="*/ 0 h 31"/>
                    <a:gd name="T2" fmla="*/ 0 w 28"/>
                    <a:gd name="T3" fmla="*/ 9 h 31"/>
                    <a:gd name="T4" fmla="*/ 11 w 28"/>
                    <a:gd name="T5" fmla="*/ 31 h 31"/>
                    <a:gd name="T6" fmla="*/ 28 w 28"/>
                    <a:gd name="T7" fmla="*/ 22 h 31"/>
                    <a:gd name="T8" fmla="*/ 17 w 28"/>
                    <a:gd name="T9" fmla="*/ 0 h 31"/>
                  </a:gdLst>
                  <a:ahLst/>
                  <a:cxnLst>
                    <a:cxn ang="0">
                      <a:pos x="T0" y="T1"/>
                    </a:cxn>
                    <a:cxn ang="0">
                      <a:pos x="T2" y="T3"/>
                    </a:cxn>
                    <a:cxn ang="0">
                      <a:pos x="T4" y="T5"/>
                    </a:cxn>
                    <a:cxn ang="0">
                      <a:pos x="T6" y="T7"/>
                    </a:cxn>
                    <a:cxn ang="0">
                      <a:pos x="T8" y="T9"/>
                    </a:cxn>
                  </a:cxnLst>
                  <a:rect l="0" t="0" r="r" b="b"/>
                  <a:pathLst>
                    <a:path w="28" h="31">
                      <a:moveTo>
                        <a:pt x="17" y="0"/>
                      </a:moveTo>
                      <a:lnTo>
                        <a:pt x="0" y="9"/>
                      </a:lnTo>
                      <a:lnTo>
                        <a:pt x="11" y="31"/>
                      </a:lnTo>
                      <a:lnTo>
                        <a:pt x="28" y="22"/>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249" name="Freeform 228">
                  <a:extLst>
                    <a:ext uri="{FF2B5EF4-FFF2-40B4-BE49-F238E27FC236}">
                      <a16:creationId xmlns:a16="http://schemas.microsoft.com/office/drawing/2014/main" id="{9CE4DA05-0146-493C-BA15-9D7E0D45CE79}"/>
                    </a:ext>
                  </a:extLst>
                </p:cNvPr>
                <p:cNvSpPr>
                  <a:spLocks/>
                </p:cNvSpPr>
                <p:nvPr/>
              </p:nvSpPr>
              <p:spPr bwMode="auto">
                <a:xfrm>
                  <a:off x="3831" y="5756"/>
                  <a:ext cx="28" cy="33"/>
                </a:xfrm>
                <a:custGeom>
                  <a:avLst/>
                  <a:gdLst>
                    <a:gd name="T0" fmla="*/ 19 w 28"/>
                    <a:gd name="T1" fmla="*/ 0 h 33"/>
                    <a:gd name="T2" fmla="*/ 0 w 28"/>
                    <a:gd name="T3" fmla="*/ 7 h 33"/>
                    <a:gd name="T4" fmla="*/ 8 w 28"/>
                    <a:gd name="T5" fmla="*/ 33 h 33"/>
                    <a:gd name="T6" fmla="*/ 28 w 28"/>
                    <a:gd name="T7" fmla="*/ 27 h 33"/>
                    <a:gd name="T8" fmla="*/ 19 w 28"/>
                    <a:gd name="T9" fmla="*/ 0 h 33"/>
                  </a:gdLst>
                  <a:ahLst/>
                  <a:cxnLst>
                    <a:cxn ang="0">
                      <a:pos x="T0" y="T1"/>
                    </a:cxn>
                    <a:cxn ang="0">
                      <a:pos x="T2" y="T3"/>
                    </a:cxn>
                    <a:cxn ang="0">
                      <a:pos x="T4" y="T5"/>
                    </a:cxn>
                    <a:cxn ang="0">
                      <a:pos x="T6" y="T7"/>
                    </a:cxn>
                    <a:cxn ang="0">
                      <a:pos x="T8" y="T9"/>
                    </a:cxn>
                  </a:cxnLst>
                  <a:rect l="0" t="0" r="r" b="b"/>
                  <a:pathLst>
                    <a:path w="28" h="33">
                      <a:moveTo>
                        <a:pt x="19" y="0"/>
                      </a:moveTo>
                      <a:lnTo>
                        <a:pt x="0" y="7"/>
                      </a:lnTo>
                      <a:lnTo>
                        <a:pt x="8" y="33"/>
                      </a:lnTo>
                      <a:lnTo>
                        <a:pt x="28" y="27"/>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250" name="Freeform 229">
                  <a:extLst>
                    <a:ext uri="{FF2B5EF4-FFF2-40B4-BE49-F238E27FC236}">
                      <a16:creationId xmlns:a16="http://schemas.microsoft.com/office/drawing/2014/main" id="{C9D09616-ED12-1AD8-DAAA-DCD5D260A952}"/>
                    </a:ext>
                  </a:extLst>
                </p:cNvPr>
                <p:cNvSpPr>
                  <a:spLocks/>
                </p:cNvSpPr>
                <p:nvPr/>
              </p:nvSpPr>
              <p:spPr bwMode="auto">
                <a:xfrm>
                  <a:off x="3839" y="5783"/>
                  <a:ext cx="29" cy="28"/>
                </a:xfrm>
                <a:custGeom>
                  <a:avLst/>
                  <a:gdLst>
                    <a:gd name="T0" fmla="*/ 20 w 29"/>
                    <a:gd name="T1" fmla="*/ 0 h 28"/>
                    <a:gd name="T2" fmla="*/ 0 w 29"/>
                    <a:gd name="T3" fmla="*/ 6 h 28"/>
                    <a:gd name="T4" fmla="*/ 9 w 29"/>
                    <a:gd name="T5" fmla="*/ 28 h 28"/>
                    <a:gd name="T6" fmla="*/ 29 w 29"/>
                    <a:gd name="T7" fmla="*/ 21 h 28"/>
                    <a:gd name="T8" fmla="*/ 20 w 29"/>
                    <a:gd name="T9" fmla="*/ 0 h 28"/>
                  </a:gdLst>
                  <a:ahLst/>
                  <a:cxnLst>
                    <a:cxn ang="0">
                      <a:pos x="T0" y="T1"/>
                    </a:cxn>
                    <a:cxn ang="0">
                      <a:pos x="T2" y="T3"/>
                    </a:cxn>
                    <a:cxn ang="0">
                      <a:pos x="T4" y="T5"/>
                    </a:cxn>
                    <a:cxn ang="0">
                      <a:pos x="T6" y="T7"/>
                    </a:cxn>
                    <a:cxn ang="0">
                      <a:pos x="T8" y="T9"/>
                    </a:cxn>
                  </a:cxnLst>
                  <a:rect l="0" t="0" r="r" b="b"/>
                  <a:pathLst>
                    <a:path w="29" h="28">
                      <a:moveTo>
                        <a:pt x="20" y="0"/>
                      </a:moveTo>
                      <a:lnTo>
                        <a:pt x="0" y="6"/>
                      </a:lnTo>
                      <a:lnTo>
                        <a:pt x="9" y="28"/>
                      </a:lnTo>
                      <a:lnTo>
                        <a:pt x="29" y="21"/>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51" name="Freeform 230">
                  <a:extLst>
                    <a:ext uri="{FF2B5EF4-FFF2-40B4-BE49-F238E27FC236}">
                      <a16:creationId xmlns:a16="http://schemas.microsoft.com/office/drawing/2014/main" id="{FCE731E7-D986-0B62-F783-57AD927A51F5}"/>
                    </a:ext>
                  </a:extLst>
                </p:cNvPr>
                <p:cNvSpPr>
                  <a:spLocks/>
                </p:cNvSpPr>
                <p:nvPr/>
              </p:nvSpPr>
              <p:spPr bwMode="auto">
                <a:xfrm>
                  <a:off x="3848" y="5804"/>
                  <a:ext cx="29" cy="31"/>
                </a:xfrm>
                <a:custGeom>
                  <a:avLst/>
                  <a:gdLst>
                    <a:gd name="T0" fmla="*/ 20 w 29"/>
                    <a:gd name="T1" fmla="*/ 0 h 31"/>
                    <a:gd name="T2" fmla="*/ 0 w 29"/>
                    <a:gd name="T3" fmla="*/ 7 h 31"/>
                    <a:gd name="T4" fmla="*/ 9 w 29"/>
                    <a:gd name="T5" fmla="*/ 31 h 31"/>
                    <a:gd name="T6" fmla="*/ 29 w 29"/>
                    <a:gd name="T7" fmla="*/ 24 h 31"/>
                    <a:gd name="T8" fmla="*/ 20 w 29"/>
                    <a:gd name="T9" fmla="*/ 0 h 31"/>
                  </a:gdLst>
                  <a:ahLst/>
                  <a:cxnLst>
                    <a:cxn ang="0">
                      <a:pos x="T0" y="T1"/>
                    </a:cxn>
                    <a:cxn ang="0">
                      <a:pos x="T2" y="T3"/>
                    </a:cxn>
                    <a:cxn ang="0">
                      <a:pos x="T4" y="T5"/>
                    </a:cxn>
                    <a:cxn ang="0">
                      <a:pos x="T6" y="T7"/>
                    </a:cxn>
                    <a:cxn ang="0">
                      <a:pos x="T8" y="T9"/>
                    </a:cxn>
                  </a:cxnLst>
                  <a:rect l="0" t="0" r="r" b="b"/>
                  <a:pathLst>
                    <a:path w="29" h="31">
                      <a:moveTo>
                        <a:pt x="20" y="0"/>
                      </a:moveTo>
                      <a:lnTo>
                        <a:pt x="0" y="7"/>
                      </a:lnTo>
                      <a:lnTo>
                        <a:pt x="9" y="31"/>
                      </a:lnTo>
                      <a:lnTo>
                        <a:pt x="29" y="24"/>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52" name="Freeform 231">
                  <a:extLst>
                    <a:ext uri="{FF2B5EF4-FFF2-40B4-BE49-F238E27FC236}">
                      <a16:creationId xmlns:a16="http://schemas.microsoft.com/office/drawing/2014/main" id="{230CB3CC-3839-1564-EF37-583B5257C451}"/>
                    </a:ext>
                  </a:extLst>
                </p:cNvPr>
                <p:cNvSpPr>
                  <a:spLocks/>
                </p:cNvSpPr>
                <p:nvPr/>
              </p:nvSpPr>
              <p:spPr bwMode="auto">
                <a:xfrm>
                  <a:off x="3857" y="5828"/>
                  <a:ext cx="28" cy="29"/>
                </a:xfrm>
                <a:custGeom>
                  <a:avLst/>
                  <a:gdLst>
                    <a:gd name="T0" fmla="*/ 20 w 28"/>
                    <a:gd name="T1" fmla="*/ 0 h 29"/>
                    <a:gd name="T2" fmla="*/ 0 w 28"/>
                    <a:gd name="T3" fmla="*/ 7 h 29"/>
                    <a:gd name="T4" fmla="*/ 9 w 28"/>
                    <a:gd name="T5" fmla="*/ 29 h 29"/>
                    <a:gd name="T6" fmla="*/ 28 w 28"/>
                    <a:gd name="T7" fmla="*/ 22 h 29"/>
                    <a:gd name="T8" fmla="*/ 20 w 28"/>
                    <a:gd name="T9" fmla="*/ 0 h 29"/>
                  </a:gdLst>
                  <a:ahLst/>
                  <a:cxnLst>
                    <a:cxn ang="0">
                      <a:pos x="T0" y="T1"/>
                    </a:cxn>
                    <a:cxn ang="0">
                      <a:pos x="T2" y="T3"/>
                    </a:cxn>
                    <a:cxn ang="0">
                      <a:pos x="T4" y="T5"/>
                    </a:cxn>
                    <a:cxn ang="0">
                      <a:pos x="T6" y="T7"/>
                    </a:cxn>
                    <a:cxn ang="0">
                      <a:pos x="T8" y="T9"/>
                    </a:cxn>
                  </a:cxnLst>
                  <a:rect l="0" t="0" r="r" b="b"/>
                  <a:pathLst>
                    <a:path w="28" h="29">
                      <a:moveTo>
                        <a:pt x="20" y="0"/>
                      </a:moveTo>
                      <a:lnTo>
                        <a:pt x="0" y="7"/>
                      </a:lnTo>
                      <a:lnTo>
                        <a:pt x="9" y="29"/>
                      </a:lnTo>
                      <a:lnTo>
                        <a:pt x="28" y="22"/>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53" name="Freeform 232">
                  <a:extLst>
                    <a:ext uri="{FF2B5EF4-FFF2-40B4-BE49-F238E27FC236}">
                      <a16:creationId xmlns:a16="http://schemas.microsoft.com/office/drawing/2014/main" id="{31190142-1D8D-8E39-E377-89E06DABFAD2}"/>
                    </a:ext>
                  </a:extLst>
                </p:cNvPr>
                <p:cNvSpPr>
                  <a:spLocks/>
                </p:cNvSpPr>
                <p:nvPr/>
              </p:nvSpPr>
              <p:spPr bwMode="auto">
                <a:xfrm>
                  <a:off x="3866" y="5850"/>
                  <a:ext cx="28" cy="29"/>
                </a:xfrm>
                <a:custGeom>
                  <a:avLst/>
                  <a:gdLst>
                    <a:gd name="T0" fmla="*/ 19 w 28"/>
                    <a:gd name="T1" fmla="*/ 0 h 29"/>
                    <a:gd name="T2" fmla="*/ 0 w 28"/>
                    <a:gd name="T3" fmla="*/ 7 h 29"/>
                    <a:gd name="T4" fmla="*/ 8 w 28"/>
                    <a:gd name="T5" fmla="*/ 29 h 29"/>
                    <a:gd name="T6" fmla="*/ 28 w 28"/>
                    <a:gd name="T7" fmla="*/ 22 h 29"/>
                    <a:gd name="T8" fmla="*/ 19 w 28"/>
                    <a:gd name="T9" fmla="*/ 0 h 29"/>
                  </a:gdLst>
                  <a:ahLst/>
                  <a:cxnLst>
                    <a:cxn ang="0">
                      <a:pos x="T0" y="T1"/>
                    </a:cxn>
                    <a:cxn ang="0">
                      <a:pos x="T2" y="T3"/>
                    </a:cxn>
                    <a:cxn ang="0">
                      <a:pos x="T4" y="T5"/>
                    </a:cxn>
                    <a:cxn ang="0">
                      <a:pos x="T6" y="T7"/>
                    </a:cxn>
                    <a:cxn ang="0">
                      <a:pos x="T8" y="T9"/>
                    </a:cxn>
                  </a:cxnLst>
                  <a:rect l="0" t="0" r="r" b="b"/>
                  <a:pathLst>
                    <a:path w="28" h="29">
                      <a:moveTo>
                        <a:pt x="19" y="0"/>
                      </a:moveTo>
                      <a:lnTo>
                        <a:pt x="0" y="7"/>
                      </a:lnTo>
                      <a:lnTo>
                        <a:pt x="8" y="29"/>
                      </a:lnTo>
                      <a:lnTo>
                        <a:pt x="28" y="22"/>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254" name="Freeform 233">
                  <a:extLst>
                    <a:ext uri="{FF2B5EF4-FFF2-40B4-BE49-F238E27FC236}">
                      <a16:creationId xmlns:a16="http://schemas.microsoft.com/office/drawing/2014/main" id="{A8749862-451A-4287-2521-738B958F933A}"/>
                    </a:ext>
                  </a:extLst>
                </p:cNvPr>
                <p:cNvSpPr>
                  <a:spLocks/>
                </p:cNvSpPr>
                <p:nvPr/>
              </p:nvSpPr>
              <p:spPr bwMode="auto">
                <a:xfrm>
                  <a:off x="3874" y="5872"/>
                  <a:ext cx="29" cy="28"/>
                </a:xfrm>
                <a:custGeom>
                  <a:avLst/>
                  <a:gdLst>
                    <a:gd name="T0" fmla="*/ 20 w 29"/>
                    <a:gd name="T1" fmla="*/ 0 h 28"/>
                    <a:gd name="T2" fmla="*/ 0 w 29"/>
                    <a:gd name="T3" fmla="*/ 7 h 28"/>
                    <a:gd name="T4" fmla="*/ 9 w 29"/>
                    <a:gd name="T5" fmla="*/ 28 h 28"/>
                    <a:gd name="T6" fmla="*/ 29 w 29"/>
                    <a:gd name="T7" fmla="*/ 22 h 28"/>
                    <a:gd name="T8" fmla="*/ 20 w 29"/>
                    <a:gd name="T9" fmla="*/ 0 h 28"/>
                  </a:gdLst>
                  <a:ahLst/>
                  <a:cxnLst>
                    <a:cxn ang="0">
                      <a:pos x="T0" y="T1"/>
                    </a:cxn>
                    <a:cxn ang="0">
                      <a:pos x="T2" y="T3"/>
                    </a:cxn>
                    <a:cxn ang="0">
                      <a:pos x="T4" y="T5"/>
                    </a:cxn>
                    <a:cxn ang="0">
                      <a:pos x="T6" y="T7"/>
                    </a:cxn>
                    <a:cxn ang="0">
                      <a:pos x="T8" y="T9"/>
                    </a:cxn>
                  </a:cxnLst>
                  <a:rect l="0" t="0" r="r" b="b"/>
                  <a:pathLst>
                    <a:path w="29" h="28">
                      <a:moveTo>
                        <a:pt x="20" y="0"/>
                      </a:moveTo>
                      <a:lnTo>
                        <a:pt x="0" y="7"/>
                      </a:lnTo>
                      <a:lnTo>
                        <a:pt x="9" y="28"/>
                      </a:lnTo>
                      <a:lnTo>
                        <a:pt x="29" y="22"/>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55" name="Freeform 234">
                  <a:extLst>
                    <a:ext uri="{FF2B5EF4-FFF2-40B4-BE49-F238E27FC236}">
                      <a16:creationId xmlns:a16="http://schemas.microsoft.com/office/drawing/2014/main" id="{5D115C70-FE1D-B006-B98A-07A4EE6ABE50}"/>
                    </a:ext>
                  </a:extLst>
                </p:cNvPr>
                <p:cNvSpPr>
                  <a:spLocks/>
                </p:cNvSpPr>
                <p:nvPr/>
              </p:nvSpPr>
              <p:spPr bwMode="auto">
                <a:xfrm>
                  <a:off x="3883" y="5892"/>
                  <a:ext cx="28" cy="30"/>
                </a:xfrm>
                <a:custGeom>
                  <a:avLst/>
                  <a:gdLst>
                    <a:gd name="T0" fmla="*/ 18 w 28"/>
                    <a:gd name="T1" fmla="*/ 0 h 30"/>
                    <a:gd name="T2" fmla="*/ 0 w 28"/>
                    <a:gd name="T3" fmla="*/ 8 h 30"/>
                    <a:gd name="T4" fmla="*/ 11 w 28"/>
                    <a:gd name="T5" fmla="*/ 30 h 30"/>
                    <a:gd name="T6" fmla="*/ 28 w 28"/>
                    <a:gd name="T7" fmla="*/ 22 h 30"/>
                    <a:gd name="T8" fmla="*/ 18 w 28"/>
                    <a:gd name="T9" fmla="*/ 0 h 30"/>
                  </a:gdLst>
                  <a:ahLst/>
                  <a:cxnLst>
                    <a:cxn ang="0">
                      <a:pos x="T0" y="T1"/>
                    </a:cxn>
                    <a:cxn ang="0">
                      <a:pos x="T2" y="T3"/>
                    </a:cxn>
                    <a:cxn ang="0">
                      <a:pos x="T4" y="T5"/>
                    </a:cxn>
                    <a:cxn ang="0">
                      <a:pos x="T6" y="T7"/>
                    </a:cxn>
                    <a:cxn ang="0">
                      <a:pos x="T8" y="T9"/>
                    </a:cxn>
                  </a:cxnLst>
                  <a:rect l="0" t="0" r="r" b="b"/>
                  <a:pathLst>
                    <a:path w="28" h="30">
                      <a:moveTo>
                        <a:pt x="18" y="0"/>
                      </a:moveTo>
                      <a:lnTo>
                        <a:pt x="0" y="8"/>
                      </a:lnTo>
                      <a:lnTo>
                        <a:pt x="11" y="30"/>
                      </a:lnTo>
                      <a:lnTo>
                        <a:pt x="28" y="22"/>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256" name="Freeform 235">
                  <a:extLst>
                    <a:ext uri="{FF2B5EF4-FFF2-40B4-BE49-F238E27FC236}">
                      <a16:creationId xmlns:a16="http://schemas.microsoft.com/office/drawing/2014/main" id="{F695F324-D775-5854-CC3D-162CA21C3625}"/>
                    </a:ext>
                  </a:extLst>
                </p:cNvPr>
                <p:cNvSpPr>
                  <a:spLocks/>
                </p:cNvSpPr>
                <p:nvPr/>
              </p:nvSpPr>
              <p:spPr bwMode="auto">
                <a:xfrm>
                  <a:off x="3894" y="5916"/>
                  <a:ext cx="28" cy="28"/>
                </a:xfrm>
                <a:custGeom>
                  <a:avLst/>
                  <a:gdLst>
                    <a:gd name="T0" fmla="*/ 20 w 28"/>
                    <a:gd name="T1" fmla="*/ 0 h 28"/>
                    <a:gd name="T2" fmla="*/ 0 w 28"/>
                    <a:gd name="T3" fmla="*/ 6 h 28"/>
                    <a:gd name="T4" fmla="*/ 9 w 28"/>
                    <a:gd name="T5" fmla="*/ 28 h 28"/>
                    <a:gd name="T6" fmla="*/ 28 w 28"/>
                    <a:gd name="T7" fmla="*/ 22 h 28"/>
                    <a:gd name="T8" fmla="*/ 20 w 28"/>
                    <a:gd name="T9" fmla="*/ 0 h 28"/>
                  </a:gdLst>
                  <a:ahLst/>
                  <a:cxnLst>
                    <a:cxn ang="0">
                      <a:pos x="T0" y="T1"/>
                    </a:cxn>
                    <a:cxn ang="0">
                      <a:pos x="T2" y="T3"/>
                    </a:cxn>
                    <a:cxn ang="0">
                      <a:pos x="T4" y="T5"/>
                    </a:cxn>
                    <a:cxn ang="0">
                      <a:pos x="T6" y="T7"/>
                    </a:cxn>
                    <a:cxn ang="0">
                      <a:pos x="T8" y="T9"/>
                    </a:cxn>
                  </a:cxnLst>
                  <a:rect l="0" t="0" r="r" b="b"/>
                  <a:pathLst>
                    <a:path w="28" h="28">
                      <a:moveTo>
                        <a:pt x="20" y="0"/>
                      </a:moveTo>
                      <a:lnTo>
                        <a:pt x="0" y="6"/>
                      </a:lnTo>
                      <a:lnTo>
                        <a:pt x="9" y="28"/>
                      </a:lnTo>
                      <a:lnTo>
                        <a:pt x="28" y="22"/>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57" name="Freeform 236">
                  <a:extLst>
                    <a:ext uri="{FF2B5EF4-FFF2-40B4-BE49-F238E27FC236}">
                      <a16:creationId xmlns:a16="http://schemas.microsoft.com/office/drawing/2014/main" id="{54692744-4CE6-1BA7-9AB4-16CCA71B696D}"/>
                    </a:ext>
                  </a:extLst>
                </p:cNvPr>
                <p:cNvSpPr>
                  <a:spLocks/>
                </p:cNvSpPr>
                <p:nvPr/>
              </p:nvSpPr>
              <p:spPr bwMode="auto">
                <a:xfrm>
                  <a:off x="3903" y="5938"/>
                  <a:ext cx="28" cy="28"/>
                </a:xfrm>
                <a:custGeom>
                  <a:avLst/>
                  <a:gdLst>
                    <a:gd name="T0" fmla="*/ 19 w 28"/>
                    <a:gd name="T1" fmla="*/ 0 h 28"/>
                    <a:gd name="T2" fmla="*/ 0 w 28"/>
                    <a:gd name="T3" fmla="*/ 6 h 28"/>
                    <a:gd name="T4" fmla="*/ 8 w 28"/>
                    <a:gd name="T5" fmla="*/ 28 h 28"/>
                    <a:gd name="T6" fmla="*/ 28 w 28"/>
                    <a:gd name="T7" fmla="*/ 21 h 28"/>
                    <a:gd name="T8" fmla="*/ 19 w 28"/>
                    <a:gd name="T9" fmla="*/ 0 h 28"/>
                  </a:gdLst>
                  <a:ahLst/>
                  <a:cxnLst>
                    <a:cxn ang="0">
                      <a:pos x="T0" y="T1"/>
                    </a:cxn>
                    <a:cxn ang="0">
                      <a:pos x="T2" y="T3"/>
                    </a:cxn>
                    <a:cxn ang="0">
                      <a:pos x="T4" y="T5"/>
                    </a:cxn>
                    <a:cxn ang="0">
                      <a:pos x="T6" y="T7"/>
                    </a:cxn>
                    <a:cxn ang="0">
                      <a:pos x="T8" y="T9"/>
                    </a:cxn>
                  </a:cxnLst>
                  <a:rect l="0" t="0" r="r" b="b"/>
                  <a:pathLst>
                    <a:path w="28" h="28">
                      <a:moveTo>
                        <a:pt x="19" y="0"/>
                      </a:moveTo>
                      <a:lnTo>
                        <a:pt x="0" y="6"/>
                      </a:lnTo>
                      <a:lnTo>
                        <a:pt x="8" y="28"/>
                      </a:lnTo>
                      <a:lnTo>
                        <a:pt x="28" y="21"/>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258" name="Freeform 237">
                  <a:extLst>
                    <a:ext uri="{FF2B5EF4-FFF2-40B4-BE49-F238E27FC236}">
                      <a16:creationId xmlns:a16="http://schemas.microsoft.com/office/drawing/2014/main" id="{836CA067-F0F3-B712-6DA5-3E34758EF364}"/>
                    </a:ext>
                  </a:extLst>
                </p:cNvPr>
                <p:cNvSpPr>
                  <a:spLocks/>
                </p:cNvSpPr>
                <p:nvPr/>
              </p:nvSpPr>
              <p:spPr bwMode="auto">
                <a:xfrm>
                  <a:off x="3911" y="5959"/>
                  <a:ext cx="27" cy="27"/>
                </a:xfrm>
                <a:custGeom>
                  <a:avLst/>
                  <a:gdLst>
                    <a:gd name="T0" fmla="*/ 20 w 27"/>
                    <a:gd name="T1" fmla="*/ 0 h 27"/>
                    <a:gd name="T2" fmla="*/ 0 w 27"/>
                    <a:gd name="T3" fmla="*/ 7 h 27"/>
                    <a:gd name="T4" fmla="*/ 7 w 27"/>
                    <a:gd name="T5" fmla="*/ 27 h 27"/>
                    <a:gd name="T6" fmla="*/ 27 w 27"/>
                    <a:gd name="T7" fmla="*/ 20 h 27"/>
                    <a:gd name="T8" fmla="*/ 20 w 27"/>
                    <a:gd name="T9" fmla="*/ 0 h 27"/>
                  </a:gdLst>
                  <a:ahLst/>
                  <a:cxnLst>
                    <a:cxn ang="0">
                      <a:pos x="T0" y="T1"/>
                    </a:cxn>
                    <a:cxn ang="0">
                      <a:pos x="T2" y="T3"/>
                    </a:cxn>
                    <a:cxn ang="0">
                      <a:pos x="T4" y="T5"/>
                    </a:cxn>
                    <a:cxn ang="0">
                      <a:pos x="T6" y="T7"/>
                    </a:cxn>
                    <a:cxn ang="0">
                      <a:pos x="T8" y="T9"/>
                    </a:cxn>
                  </a:cxnLst>
                  <a:rect l="0" t="0" r="r" b="b"/>
                  <a:pathLst>
                    <a:path w="27" h="27">
                      <a:moveTo>
                        <a:pt x="20" y="0"/>
                      </a:moveTo>
                      <a:lnTo>
                        <a:pt x="0" y="7"/>
                      </a:lnTo>
                      <a:lnTo>
                        <a:pt x="7" y="27"/>
                      </a:lnTo>
                      <a:lnTo>
                        <a:pt x="27" y="20"/>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59" name="Freeform 238">
                  <a:extLst>
                    <a:ext uri="{FF2B5EF4-FFF2-40B4-BE49-F238E27FC236}">
                      <a16:creationId xmlns:a16="http://schemas.microsoft.com/office/drawing/2014/main" id="{A02E614A-4C49-53F3-CE62-E7A717B0D82B}"/>
                    </a:ext>
                  </a:extLst>
                </p:cNvPr>
                <p:cNvSpPr>
                  <a:spLocks/>
                </p:cNvSpPr>
                <p:nvPr/>
              </p:nvSpPr>
              <p:spPr bwMode="auto">
                <a:xfrm>
                  <a:off x="3918" y="5977"/>
                  <a:ext cx="28" cy="30"/>
                </a:xfrm>
                <a:custGeom>
                  <a:avLst/>
                  <a:gdLst>
                    <a:gd name="T0" fmla="*/ 17 w 28"/>
                    <a:gd name="T1" fmla="*/ 0 h 30"/>
                    <a:gd name="T2" fmla="*/ 0 w 28"/>
                    <a:gd name="T3" fmla="*/ 11 h 30"/>
                    <a:gd name="T4" fmla="*/ 11 w 28"/>
                    <a:gd name="T5" fmla="*/ 30 h 30"/>
                    <a:gd name="T6" fmla="*/ 28 w 28"/>
                    <a:gd name="T7" fmla="*/ 19 h 30"/>
                    <a:gd name="T8" fmla="*/ 17 w 28"/>
                    <a:gd name="T9" fmla="*/ 0 h 30"/>
                  </a:gdLst>
                  <a:ahLst/>
                  <a:cxnLst>
                    <a:cxn ang="0">
                      <a:pos x="T0" y="T1"/>
                    </a:cxn>
                    <a:cxn ang="0">
                      <a:pos x="T2" y="T3"/>
                    </a:cxn>
                    <a:cxn ang="0">
                      <a:pos x="T4" y="T5"/>
                    </a:cxn>
                    <a:cxn ang="0">
                      <a:pos x="T6" y="T7"/>
                    </a:cxn>
                    <a:cxn ang="0">
                      <a:pos x="T8" y="T9"/>
                    </a:cxn>
                  </a:cxnLst>
                  <a:rect l="0" t="0" r="r" b="b"/>
                  <a:pathLst>
                    <a:path w="28" h="30">
                      <a:moveTo>
                        <a:pt x="17" y="0"/>
                      </a:moveTo>
                      <a:lnTo>
                        <a:pt x="0" y="11"/>
                      </a:lnTo>
                      <a:lnTo>
                        <a:pt x="11" y="30"/>
                      </a:lnTo>
                      <a:lnTo>
                        <a:pt x="28" y="19"/>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260" name="Freeform 239">
                  <a:extLst>
                    <a:ext uri="{FF2B5EF4-FFF2-40B4-BE49-F238E27FC236}">
                      <a16:creationId xmlns:a16="http://schemas.microsoft.com/office/drawing/2014/main" id="{E8135B73-E5D6-8B90-D4EA-9B287DE2672A}"/>
                    </a:ext>
                  </a:extLst>
                </p:cNvPr>
                <p:cNvSpPr>
                  <a:spLocks/>
                </p:cNvSpPr>
                <p:nvPr/>
              </p:nvSpPr>
              <p:spPr bwMode="auto">
                <a:xfrm>
                  <a:off x="3929" y="5996"/>
                  <a:ext cx="26" cy="29"/>
                </a:xfrm>
                <a:custGeom>
                  <a:avLst/>
                  <a:gdLst>
                    <a:gd name="T0" fmla="*/ 17 w 26"/>
                    <a:gd name="T1" fmla="*/ 0 h 29"/>
                    <a:gd name="T2" fmla="*/ 0 w 26"/>
                    <a:gd name="T3" fmla="*/ 9 h 29"/>
                    <a:gd name="T4" fmla="*/ 9 w 26"/>
                    <a:gd name="T5" fmla="*/ 29 h 29"/>
                    <a:gd name="T6" fmla="*/ 26 w 26"/>
                    <a:gd name="T7" fmla="*/ 20 h 29"/>
                    <a:gd name="T8" fmla="*/ 17 w 26"/>
                    <a:gd name="T9" fmla="*/ 0 h 29"/>
                  </a:gdLst>
                  <a:ahLst/>
                  <a:cxnLst>
                    <a:cxn ang="0">
                      <a:pos x="T0" y="T1"/>
                    </a:cxn>
                    <a:cxn ang="0">
                      <a:pos x="T2" y="T3"/>
                    </a:cxn>
                    <a:cxn ang="0">
                      <a:pos x="T4" y="T5"/>
                    </a:cxn>
                    <a:cxn ang="0">
                      <a:pos x="T6" y="T7"/>
                    </a:cxn>
                    <a:cxn ang="0">
                      <a:pos x="T8" y="T9"/>
                    </a:cxn>
                  </a:cxnLst>
                  <a:rect l="0" t="0" r="r" b="b"/>
                  <a:pathLst>
                    <a:path w="26" h="29">
                      <a:moveTo>
                        <a:pt x="17" y="0"/>
                      </a:moveTo>
                      <a:lnTo>
                        <a:pt x="0" y="9"/>
                      </a:lnTo>
                      <a:lnTo>
                        <a:pt x="9" y="29"/>
                      </a:lnTo>
                      <a:lnTo>
                        <a:pt x="26" y="20"/>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261" name="Freeform 240">
                  <a:extLst>
                    <a:ext uri="{FF2B5EF4-FFF2-40B4-BE49-F238E27FC236}">
                      <a16:creationId xmlns:a16="http://schemas.microsoft.com/office/drawing/2014/main" id="{6C3D9164-817B-8745-7BCC-F53A4C0A33A3}"/>
                    </a:ext>
                  </a:extLst>
                </p:cNvPr>
                <p:cNvSpPr>
                  <a:spLocks/>
                </p:cNvSpPr>
                <p:nvPr/>
              </p:nvSpPr>
              <p:spPr bwMode="auto">
                <a:xfrm>
                  <a:off x="3938" y="6016"/>
                  <a:ext cx="26" cy="28"/>
                </a:xfrm>
                <a:custGeom>
                  <a:avLst/>
                  <a:gdLst>
                    <a:gd name="T0" fmla="*/ 17 w 26"/>
                    <a:gd name="T1" fmla="*/ 0 h 28"/>
                    <a:gd name="T2" fmla="*/ 0 w 26"/>
                    <a:gd name="T3" fmla="*/ 9 h 28"/>
                    <a:gd name="T4" fmla="*/ 8 w 26"/>
                    <a:gd name="T5" fmla="*/ 28 h 28"/>
                    <a:gd name="T6" fmla="*/ 26 w 26"/>
                    <a:gd name="T7" fmla="*/ 20 h 28"/>
                    <a:gd name="T8" fmla="*/ 17 w 26"/>
                    <a:gd name="T9" fmla="*/ 0 h 28"/>
                  </a:gdLst>
                  <a:ahLst/>
                  <a:cxnLst>
                    <a:cxn ang="0">
                      <a:pos x="T0" y="T1"/>
                    </a:cxn>
                    <a:cxn ang="0">
                      <a:pos x="T2" y="T3"/>
                    </a:cxn>
                    <a:cxn ang="0">
                      <a:pos x="T4" y="T5"/>
                    </a:cxn>
                    <a:cxn ang="0">
                      <a:pos x="T6" y="T7"/>
                    </a:cxn>
                    <a:cxn ang="0">
                      <a:pos x="T8" y="T9"/>
                    </a:cxn>
                  </a:cxnLst>
                  <a:rect l="0" t="0" r="r" b="b"/>
                  <a:pathLst>
                    <a:path w="26" h="28">
                      <a:moveTo>
                        <a:pt x="17" y="0"/>
                      </a:moveTo>
                      <a:lnTo>
                        <a:pt x="0" y="9"/>
                      </a:lnTo>
                      <a:lnTo>
                        <a:pt x="8" y="28"/>
                      </a:lnTo>
                      <a:lnTo>
                        <a:pt x="26" y="20"/>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262" name="Freeform 241">
                  <a:extLst>
                    <a:ext uri="{FF2B5EF4-FFF2-40B4-BE49-F238E27FC236}">
                      <a16:creationId xmlns:a16="http://schemas.microsoft.com/office/drawing/2014/main" id="{00B4C37E-B239-CBE9-A4AE-F67C87A6EAD2}"/>
                    </a:ext>
                  </a:extLst>
                </p:cNvPr>
                <p:cNvSpPr>
                  <a:spLocks/>
                </p:cNvSpPr>
                <p:nvPr/>
              </p:nvSpPr>
              <p:spPr bwMode="auto">
                <a:xfrm>
                  <a:off x="3946" y="6036"/>
                  <a:ext cx="26" cy="28"/>
                </a:xfrm>
                <a:custGeom>
                  <a:avLst/>
                  <a:gdLst>
                    <a:gd name="T0" fmla="*/ 18 w 26"/>
                    <a:gd name="T1" fmla="*/ 0 h 28"/>
                    <a:gd name="T2" fmla="*/ 0 w 26"/>
                    <a:gd name="T3" fmla="*/ 8 h 28"/>
                    <a:gd name="T4" fmla="*/ 9 w 26"/>
                    <a:gd name="T5" fmla="*/ 28 h 28"/>
                    <a:gd name="T6" fmla="*/ 26 w 26"/>
                    <a:gd name="T7" fmla="*/ 19 h 28"/>
                    <a:gd name="T8" fmla="*/ 18 w 26"/>
                    <a:gd name="T9" fmla="*/ 0 h 28"/>
                  </a:gdLst>
                  <a:ahLst/>
                  <a:cxnLst>
                    <a:cxn ang="0">
                      <a:pos x="T0" y="T1"/>
                    </a:cxn>
                    <a:cxn ang="0">
                      <a:pos x="T2" y="T3"/>
                    </a:cxn>
                    <a:cxn ang="0">
                      <a:pos x="T4" y="T5"/>
                    </a:cxn>
                    <a:cxn ang="0">
                      <a:pos x="T6" y="T7"/>
                    </a:cxn>
                    <a:cxn ang="0">
                      <a:pos x="T8" y="T9"/>
                    </a:cxn>
                  </a:cxnLst>
                  <a:rect l="0" t="0" r="r" b="b"/>
                  <a:pathLst>
                    <a:path w="26" h="28">
                      <a:moveTo>
                        <a:pt x="18" y="0"/>
                      </a:moveTo>
                      <a:lnTo>
                        <a:pt x="0" y="8"/>
                      </a:lnTo>
                      <a:lnTo>
                        <a:pt x="9" y="28"/>
                      </a:lnTo>
                      <a:lnTo>
                        <a:pt x="26" y="19"/>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263" name="Freeform 242">
                  <a:extLst>
                    <a:ext uri="{FF2B5EF4-FFF2-40B4-BE49-F238E27FC236}">
                      <a16:creationId xmlns:a16="http://schemas.microsoft.com/office/drawing/2014/main" id="{D665D83A-DA3D-FB1B-3121-49E520479038}"/>
                    </a:ext>
                  </a:extLst>
                </p:cNvPr>
                <p:cNvSpPr>
                  <a:spLocks/>
                </p:cNvSpPr>
                <p:nvPr/>
              </p:nvSpPr>
              <p:spPr bwMode="auto">
                <a:xfrm>
                  <a:off x="3955" y="6055"/>
                  <a:ext cx="28" cy="31"/>
                </a:xfrm>
                <a:custGeom>
                  <a:avLst/>
                  <a:gdLst>
                    <a:gd name="T0" fmla="*/ 17 w 28"/>
                    <a:gd name="T1" fmla="*/ 0 h 31"/>
                    <a:gd name="T2" fmla="*/ 0 w 28"/>
                    <a:gd name="T3" fmla="*/ 11 h 31"/>
                    <a:gd name="T4" fmla="*/ 11 w 28"/>
                    <a:gd name="T5" fmla="*/ 31 h 31"/>
                    <a:gd name="T6" fmla="*/ 28 w 28"/>
                    <a:gd name="T7" fmla="*/ 20 h 31"/>
                    <a:gd name="T8" fmla="*/ 17 w 28"/>
                    <a:gd name="T9" fmla="*/ 0 h 31"/>
                  </a:gdLst>
                  <a:ahLst/>
                  <a:cxnLst>
                    <a:cxn ang="0">
                      <a:pos x="T0" y="T1"/>
                    </a:cxn>
                    <a:cxn ang="0">
                      <a:pos x="T2" y="T3"/>
                    </a:cxn>
                    <a:cxn ang="0">
                      <a:pos x="T4" y="T5"/>
                    </a:cxn>
                    <a:cxn ang="0">
                      <a:pos x="T6" y="T7"/>
                    </a:cxn>
                    <a:cxn ang="0">
                      <a:pos x="T8" y="T9"/>
                    </a:cxn>
                  </a:cxnLst>
                  <a:rect l="0" t="0" r="r" b="b"/>
                  <a:pathLst>
                    <a:path w="28" h="31">
                      <a:moveTo>
                        <a:pt x="17" y="0"/>
                      </a:moveTo>
                      <a:lnTo>
                        <a:pt x="0" y="11"/>
                      </a:lnTo>
                      <a:lnTo>
                        <a:pt x="11" y="31"/>
                      </a:lnTo>
                      <a:lnTo>
                        <a:pt x="28" y="20"/>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264" name="Freeform 243">
                  <a:extLst>
                    <a:ext uri="{FF2B5EF4-FFF2-40B4-BE49-F238E27FC236}">
                      <a16:creationId xmlns:a16="http://schemas.microsoft.com/office/drawing/2014/main" id="{C377034B-AB8B-779D-3E39-BF98343946D9}"/>
                    </a:ext>
                  </a:extLst>
                </p:cNvPr>
                <p:cNvSpPr>
                  <a:spLocks/>
                </p:cNvSpPr>
                <p:nvPr/>
              </p:nvSpPr>
              <p:spPr bwMode="auto">
                <a:xfrm>
                  <a:off x="3966" y="6077"/>
                  <a:ext cx="26" cy="24"/>
                </a:xfrm>
                <a:custGeom>
                  <a:avLst/>
                  <a:gdLst>
                    <a:gd name="T0" fmla="*/ 20 w 26"/>
                    <a:gd name="T1" fmla="*/ 0 h 24"/>
                    <a:gd name="T2" fmla="*/ 0 w 26"/>
                    <a:gd name="T3" fmla="*/ 7 h 24"/>
                    <a:gd name="T4" fmla="*/ 6 w 26"/>
                    <a:gd name="T5" fmla="*/ 24 h 24"/>
                    <a:gd name="T6" fmla="*/ 26 w 26"/>
                    <a:gd name="T7" fmla="*/ 18 h 24"/>
                    <a:gd name="T8" fmla="*/ 20 w 26"/>
                    <a:gd name="T9" fmla="*/ 0 h 24"/>
                  </a:gdLst>
                  <a:ahLst/>
                  <a:cxnLst>
                    <a:cxn ang="0">
                      <a:pos x="T0" y="T1"/>
                    </a:cxn>
                    <a:cxn ang="0">
                      <a:pos x="T2" y="T3"/>
                    </a:cxn>
                    <a:cxn ang="0">
                      <a:pos x="T4" y="T5"/>
                    </a:cxn>
                    <a:cxn ang="0">
                      <a:pos x="T6" y="T7"/>
                    </a:cxn>
                    <a:cxn ang="0">
                      <a:pos x="T8" y="T9"/>
                    </a:cxn>
                  </a:cxnLst>
                  <a:rect l="0" t="0" r="r" b="b"/>
                  <a:pathLst>
                    <a:path w="26" h="24">
                      <a:moveTo>
                        <a:pt x="20" y="0"/>
                      </a:moveTo>
                      <a:lnTo>
                        <a:pt x="0" y="7"/>
                      </a:lnTo>
                      <a:lnTo>
                        <a:pt x="6" y="24"/>
                      </a:lnTo>
                      <a:lnTo>
                        <a:pt x="26" y="1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65" name="Freeform 244">
                  <a:extLst>
                    <a:ext uri="{FF2B5EF4-FFF2-40B4-BE49-F238E27FC236}">
                      <a16:creationId xmlns:a16="http://schemas.microsoft.com/office/drawing/2014/main" id="{D413973C-775F-1788-DABA-B3F60EA04BDF}"/>
                    </a:ext>
                  </a:extLst>
                </p:cNvPr>
                <p:cNvSpPr>
                  <a:spLocks/>
                </p:cNvSpPr>
                <p:nvPr/>
              </p:nvSpPr>
              <p:spPr bwMode="auto">
                <a:xfrm>
                  <a:off x="3972" y="6092"/>
                  <a:ext cx="29" cy="29"/>
                </a:xfrm>
                <a:custGeom>
                  <a:avLst/>
                  <a:gdLst>
                    <a:gd name="T0" fmla="*/ 18 w 29"/>
                    <a:gd name="T1" fmla="*/ 0 h 29"/>
                    <a:gd name="T2" fmla="*/ 0 w 29"/>
                    <a:gd name="T3" fmla="*/ 11 h 29"/>
                    <a:gd name="T4" fmla="*/ 11 w 29"/>
                    <a:gd name="T5" fmla="*/ 29 h 29"/>
                    <a:gd name="T6" fmla="*/ 29 w 29"/>
                    <a:gd name="T7" fmla="*/ 18 h 29"/>
                    <a:gd name="T8" fmla="*/ 18 w 29"/>
                    <a:gd name="T9" fmla="*/ 0 h 29"/>
                  </a:gdLst>
                  <a:ahLst/>
                  <a:cxnLst>
                    <a:cxn ang="0">
                      <a:pos x="T0" y="T1"/>
                    </a:cxn>
                    <a:cxn ang="0">
                      <a:pos x="T2" y="T3"/>
                    </a:cxn>
                    <a:cxn ang="0">
                      <a:pos x="T4" y="T5"/>
                    </a:cxn>
                    <a:cxn ang="0">
                      <a:pos x="T6" y="T7"/>
                    </a:cxn>
                    <a:cxn ang="0">
                      <a:pos x="T8" y="T9"/>
                    </a:cxn>
                  </a:cxnLst>
                  <a:rect l="0" t="0" r="r" b="b"/>
                  <a:pathLst>
                    <a:path w="29" h="29">
                      <a:moveTo>
                        <a:pt x="18" y="0"/>
                      </a:moveTo>
                      <a:lnTo>
                        <a:pt x="0" y="11"/>
                      </a:lnTo>
                      <a:lnTo>
                        <a:pt x="11" y="29"/>
                      </a:lnTo>
                      <a:lnTo>
                        <a:pt x="29" y="18"/>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266" name="Freeform 245">
                  <a:extLst>
                    <a:ext uri="{FF2B5EF4-FFF2-40B4-BE49-F238E27FC236}">
                      <a16:creationId xmlns:a16="http://schemas.microsoft.com/office/drawing/2014/main" id="{F42F2926-DD5A-C0A9-C4D0-48C1E8A6C92C}"/>
                    </a:ext>
                  </a:extLst>
                </p:cNvPr>
                <p:cNvSpPr>
                  <a:spLocks/>
                </p:cNvSpPr>
                <p:nvPr/>
              </p:nvSpPr>
              <p:spPr bwMode="auto">
                <a:xfrm>
                  <a:off x="3983" y="6110"/>
                  <a:ext cx="27" cy="28"/>
                </a:xfrm>
                <a:custGeom>
                  <a:avLst/>
                  <a:gdLst>
                    <a:gd name="T0" fmla="*/ 18 w 27"/>
                    <a:gd name="T1" fmla="*/ 0 h 28"/>
                    <a:gd name="T2" fmla="*/ 0 w 27"/>
                    <a:gd name="T3" fmla="*/ 9 h 28"/>
                    <a:gd name="T4" fmla="*/ 9 w 27"/>
                    <a:gd name="T5" fmla="*/ 28 h 28"/>
                    <a:gd name="T6" fmla="*/ 27 w 27"/>
                    <a:gd name="T7" fmla="*/ 20 h 28"/>
                    <a:gd name="T8" fmla="*/ 18 w 27"/>
                    <a:gd name="T9" fmla="*/ 0 h 28"/>
                  </a:gdLst>
                  <a:ahLst/>
                  <a:cxnLst>
                    <a:cxn ang="0">
                      <a:pos x="T0" y="T1"/>
                    </a:cxn>
                    <a:cxn ang="0">
                      <a:pos x="T2" y="T3"/>
                    </a:cxn>
                    <a:cxn ang="0">
                      <a:pos x="T4" y="T5"/>
                    </a:cxn>
                    <a:cxn ang="0">
                      <a:pos x="T6" y="T7"/>
                    </a:cxn>
                    <a:cxn ang="0">
                      <a:pos x="T8" y="T9"/>
                    </a:cxn>
                  </a:cxnLst>
                  <a:rect l="0" t="0" r="r" b="b"/>
                  <a:pathLst>
                    <a:path w="27" h="28">
                      <a:moveTo>
                        <a:pt x="18" y="0"/>
                      </a:moveTo>
                      <a:lnTo>
                        <a:pt x="0" y="9"/>
                      </a:lnTo>
                      <a:lnTo>
                        <a:pt x="9" y="28"/>
                      </a:lnTo>
                      <a:lnTo>
                        <a:pt x="27" y="20"/>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267" name="Freeform 246">
                  <a:extLst>
                    <a:ext uri="{FF2B5EF4-FFF2-40B4-BE49-F238E27FC236}">
                      <a16:creationId xmlns:a16="http://schemas.microsoft.com/office/drawing/2014/main" id="{4297CEC3-1263-03C3-8C81-0857C984C2FA}"/>
                    </a:ext>
                  </a:extLst>
                </p:cNvPr>
                <p:cNvSpPr>
                  <a:spLocks/>
                </p:cNvSpPr>
                <p:nvPr/>
              </p:nvSpPr>
              <p:spPr bwMode="auto">
                <a:xfrm>
                  <a:off x="3992" y="6130"/>
                  <a:ext cx="26" cy="26"/>
                </a:xfrm>
                <a:custGeom>
                  <a:avLst/>
                  <a:gdLst>
                    <a:gd name="T0" fmla="*/ 18 w 26"/>
                    <a:gd name="T1" fmla="*/ 0 h 26"/>
                    <a:gd name="T2" fmla="*/ 0 w 26"/>
                    <a:gd name="T3" fmla="*/ 8 h 26"/>
                    <a:gd name="T4" fmla="*/ 9 w 26"/>
                    <a:gd name="T5" fmla="*/ 26 h 26"/>
                    <a:gd name="T6" fmla="*/ 26 w 26"/>
                    <a:gd name="T7" fmla="*/ 17 h 26"/>
                    <a:gd name="T8" fmla="*/ 18 w 26"/>
                    <a:gd name="T9" fmla="*/ 0 h 26"/>
                  </a:gdLst>
                  <a:ahLst/>
                  <a:cxnLst>
                    <a:cxn ang="0">
                      <a:pos x="T0" y="T1"/>
                    </a:cxn>
                    <a:cxn ang="0">
                      <a:pos x="T2" y="T3"/>
                    </a:cxn>
                    <a:cxn ang="0">
                      <a:pos x="T4" y="T5"/>
                    </a:cxn>
                    <a:cxn ang="0">
                      <a:pos x="T6" y="T7"/>
                    </a:cxn>
                    <a:cxn ang="0">
                      <a:pos x="T8" y="T9"/>
                    </a:cxn>
                  </a:cxnLst>
                  <a:rect l="0" t="0" r="r" b="b"/>
                  <a:pathLst>
                    <a:path w="26" h="26">
                      <a:moveTo>
                        <a:pt x="18" y="0"/>
                      </a:moveTo>
                      <a:lnTo>
                        <a:pt x="0" y="8"/>
                      </a:lnTo>
                      <a:lnTo>
                        <a:pt x="9" y="26"/>
                      </a:lnTo>
                      <a:lnTo>
                        <a:pt x="26" y="17"/>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268" name="Freeform 247">
                  <a:extLst>
                    <a:ext uri="{FF2B5EF4-FFF2-40B4-BE49-F238E27FC236}">
                      <a16:creationId xmlns:a16="http://schemas.microsoft.com/office/drawing/2014/main" id="{BF28B092-501E-FDD1-C3B5-BDA3F01B270E}"/>
                    </a:ext>
                  </a:extLst>
                </p:cNvPr>
                <p:cNvSpPr>
                  <a:spLocks/>
                </p:cNvSpPr>
                <p:nvPr/>
              </p:nvSpPr>
              <p:spPr bwMode="auto">
                <a:xfrm>
                  <a:off x="4001" y="6147"/>
                  <a:ext cx="26" cy="26"/>
                </a:xfrm>
                <a:custGeom>
                  <a:avLst/>
                  <a:gdLst>
                    <a:gd name="T0" fmla="*/ 17 w 26"/>
                    <a:gd name="T1" fmla="*/ 0 h 26"/>
                    <a:gd name="T2" fmla="*/ 0 w 26"/>
                    <a:gd name="T3" fmla="*/ 11 h 26"/>
                    <a:gd name="T4" fmla="*/ 9 w 26"/>
                    <a:gd name="T5" fmla="*/ 26 h 26"/>
                    <a:gd name="T6" fmla="*/ 26 w 26"/>
                    <a:gd name="T7" fmla="*/ 15 h 26"/>
                    <a:gd name="T8" fmla="*/ 17 w 26"/>
                    <a:gd name="T9" fmla="*/ 0 h 26"/>
                  </a:gdLst>
                  <a:ahLst/>
                  <a:cxnLst>
                    <a:cxn ang="0">
                      <a:pos x="T0" y="T1"/>
                    </a:cxn>
                    <a:cxn ang="0">
                      <a:pos x="T2" y="T3"/>
                    </a:cxn>
                    <a:cxn ang="0">
                      <a:pos x="T4" y="T5"/>
                    </a:cxn>
                    <a:cxn ang="0">
                      <a:pos x="T6" y="T7"/>
                    </a:cxn>
                    <a:cxn ang="0">
                      <a:pos x="T8" y="T9"/>
                    </a:cxn>
                  </a:cxnLst>
                  <a:rect l="0" t="0" r="r" b="b"/>
                  <a:pathLst>
                    <a:path w="26" h="26">
                      <a:moveTo>
                        <a:pt x="17" y="0"/>
                      </a:moveTo>
                      <a:lnTo>
                        <a:pt x="0" y="11"/>
                      </a:lnTo>
                      <a:lnTo>
                        <a:pt x="9" y="26"/>
                      </a:lnTo>
                      <a:lnTo>
                        <a:pt x="26" y="15"/>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269" name="Freeform 248">
                  <a:extLst>
                    <a:ext uri="{FF2B5EF4-FFF2-40B4-BE49-F238E27FC236}">
                      <a16:creationId xmlns:a16="http://schemas.microsoft.com/office/drawing/2014/main" id="{19F20602-0A85-C195-5B12-20E0C312F776}"/>
                    </a:ext>
                  </a:extLst>
                </p:cNvPr>
                <p:cNvSpPr>
                  <a:spLocks/>
                </p:cNvSpPr>
                <p:nvPr/>
              </p:nvSpPr>
              <p:spPr bwMode="auto">
                <a:xfrm>
                  <a:off x="4010" y="6162"/>
                  <a:ext cx="26" cy="26"/>
                </a:xfrm>
                <a:custGeom>
                  <a:avLst/>
                  <a:gdLst>
                    <a:gd name="T0" fmla="*/ 17 w 26"/>
                    <a:gd name="T1" fmla="*/ 0 h 26"/>
                    <a:gd name="T2" fmla="*/ 0 w 26"/>
                    <a:gd name="T3" fmla="*/ 9 h 26"/>
                    <a:gd name="T4" fmla="*/ 8 w 26"/>
                    <a:gd name="T5" fmla="*/ 26 h 26"/>
                    <a:gd name="T6" fmla="*/ 26 w 26"/>
                    <a:gd name="T7" fmla="*/ 18 h 26"/>
                    <a:gd name="T8" fmla="*/ 17 w 26"/>
                    <a:gd name="T9" fmla="*/ 0 h 26"/>
                  </a:gdLst>
                  <a:ahLst/>
                  <a:cxnLst>
                    <a:cxn ang="0">
                      <a:pos x="T0" y="T1"/>
                    </a:cxn>
                    <a:cxn ang="0">
                      <a:pos x="T2" y="T3"/>
                    </a:cxn>
                    <a:cxn ang="0">
                      <a:pos x="T4" y="T5"/>
                    </a:cxn>
                    <a:cxn ang="0">
                      <a:pos x="T6" y="T7"/>
                    </a:cxn>
                    <a:cxn ang="0">
                      <a:pos x="T8" y="T9"/>
                    </a:cxn>
                  </a:cxnLst>
                  <a:rect l="0" t="0" r="r" b="b"/>
                  <a:pathLst>
                    <a:path w="26" h="26">
                      <a:moveTo>
                        <a:pt x="17" y="0"/>
                      </a:moveTo>
                      <a:lnTo>
                        <a:pt x="0" y="9"/>
                      </a:lnTo>
                      <a:lnTo>
                        <a:pt x="8" y="26"/>
                      </a:lnTo>
                      <a:lnTo>
                        <a:pt x="26" y="18"/>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270" name="Freeform 249">
                  <a:extLst>
                    <a:ext uri="{FF2B5EF4-FFF2-40B4-BE49-F238E27FC236}">
                      <a16:creationId xmlns:a16="http://schemas.microsoft.com/office/drawing/2014/main" id="{1F7F89D2-24AE-C8FB-E8E9-29F3DFA563DA}"/>
                    </a:ext>
                  </a:extLst>
                </p:cNvPr>
                <p:cNvSpPr>
                  <a:spLocks/>
                </p:cNvSpPr>
                <p:nvPr/>
              </p:nvSpPr>
              <p:spPr bwMode="auto">
                <a:xfrm>
                  <a:off x="4018" y="6180"/>
                  <a:ext cx="26" cy="26"/>
                </a:xfrm>
                <a:custGeom>
                  <a:avLst/>
                  <a:gdLst>
                    <a:gd name="T0" fmla="*/ 18 w 26"/>
                    <a:gd name="T1" fmla="*/ 0 h 26"/>
                    <a:gd name="T2" fmla="*/ 0 w 26"/>
                    <a:gd name="T3" fmla="*/ 11 h 26"/>
                    <a:gd name="T4" fmla="*/ 9 w 26"/>
                    <a:gd name="T5" fmla="*/ 26 h 26"/>
                    <a:gd name="T6" fmla="*/ 26 w 26"/>
                    <a:gd name="T7" fmla="*/ 15 h 26"/>
                    <a:gd name="T8" fmla="*/ 18 w 26"/>
                    <a:gd name="T9" fmla="*/ 0 h 26"/>
                  </a:gdLst>
                  <a:ahLst/>
                  <a:cxnLst>
                    <a:cxn ang="0">
                      <a:pos x="T0" y="T1"/>
                    </a:cxn>
                    <a:cxn ang="0">
                      <a:pos x="T2" y="T3"/>
                    </a:cxn>
                    <a:cxn ang="0">
                      <a:pos x="T4" y="T5"/>
                    </a:cxn>
                    <a:cxn ang="0">
                      <a:pos x="T6" y="T7"/>
                    </a:cxn>
                    <a:cxn ang="0">
                      <a:pos x="T8" y="T9"/>
                    </a:cxn>
                  </a:cxnLst>
                  <a:rect l="0" t="0" r="r" b="b"/>
                  <a:pathLst>
                    <a:path w="26" h="26">
                      <a:moveTo>
                        <a:pt x="18" y="0"/>
                      </a:moveTo>
                      <a:lnTo>
                        <a:pt x="0" y="11"/>
                      </a:lnTo>
                      <a:lnTo>
                        <a:pt x="9" y="26"/>
                      </a:lnTo>
                      <a:lnTo>
                        <a:pt x="26" y="15"/>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271" name="Freeform 250">
                  <a:extLst>
                    <a:ext uri="{FF2B5EF4-FFF2-40B4-BE49-F238E27FC236}">
                      <a16:creationId xmlns:a16="http://schemas.microsoft.com/office/drawing/2014/main" id="{ACB8709F-3891-40CF-6E97-9E5803C4F506}"/>
                    </a:ext>
                  </a:extLst>
                </p:cNvPr>
                <p:cNvSpPr>
                  <a:spLocks/>
                </p:cNvSpPr>
                <p:nvPr/>
              </p:nvSpPr>
              <p:spPr bwMode="auto">
                <a:xfrm>
                  <a:off x="4027" y="6193"/>
                  <a:ext cx="28" cy="28"/>
                </a:xfrm>
                <a:custGeom>
                  <a:avLst/>
                  <a:gdLst>
                    <a:gd name="T0" fmla="*/ 17 w 28"/>
                    <a:gd name="T1" fmla="*/ 0 h 28"/>
                    <a:gd name="T2" fmla="*/ 0 w 28"/>
                    <a:gd name="T3" fmla="*/ 13 h 28"/>
                    <a:gd name="T4" fmla="*/ 11 w 28"/>
                    <a:gd name="T5" fmla="*/ 28 h 28"/>
                    <a:gd name="T6" fmla="*/ 28 w 28"/>
                    <a:gd name="T7" fmla="*/ 15 h 28"/>
                    <a:gd name="T8" fmla="*/ 17 w 28"/>
                    <a:gd name="T9" fmla="*/ 0 h 28"/>
                  </a:gdLst>
                  <a:ahLst/>
                  <a:cxnLst>
                    <a:cxn ang="0">
                      <a:pos x="T0" y="T1"/>
                    </a:cxn>
                    <a:cxn ang="0">
                      <a:pos x="T2" y="T3"/>
                    </a:cxn>
                    <a:cxn ang="0">
                      <a:pos x="T4" y="T5"/>
                    </a:cxn>
                    <a:cxn ang="0">
                      <a:pos x="T6" y="T7"/>
                    </a:cxn>
                    <a:cxn ang="0">
                      <a:pos x="T8" y="T9"/>
                    </a:cxn>
                  </a:cxnLst>
                  <a:rect l="0" t="0" r="r" b="b"/>
                  <a:pathLst>
                    <a:path w="28" h="28">
                      <a:moveTo>
                        <a:pt x="17" y="0"/>
                      </a:moveTo>
                      <a:lnTo>
                        <a:pt x="0" y="13"/>
                      </a:lnTo>
                      <a:lnTo>
                        <a:pt x="11" y="28"/>
                      </a:lnTo>
                      <a:lnTo>
                        <a:pt x="28" y="15"/>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272" name="Freeform 251">
                  <a:extLst>
                    <a:ext uri="{FF2B5EF4-FFF2-40B4-BE49-F238E27FC236}">
                      <a16:creationId xmlns:a16="http://schemas.microsoft.com/office/drawing/2014/main" id="{10C7E9D8-A207-29D0-8CCB-8159BE944A36}"/>
                    </a:ext>
                  </a:extLst>
                </p:cNvPr>
                <p:cNvSpPr>
                  <a:spLocks/>
                </p:cNvSpPr>
                <p:nvPr/>
              </p:nvSpPr>
              <p:spPr bwMode="auto">
                <a:xfrm>
                  <a:off x="4038" y="6210"/>
                  <a:ext cx="26" cy="24"/>
                </a:xfrm>
                <a:custGeom>
                  <a:avLst/>
                  <a:gdLst>
                    <a:gd name="T0" fmla="*/ 20 w 26"/>
                    <a:gd name="T1" fmla="*/ 0 h 24"/>
                    <a:gd name="T2" fmla="*/ 0 w 26"/>
                    <a:gd name="T3" fmla="*/ 9 h 24"/>
                    <a:gd name="T4" fmla="*/ 6 w 26"/>
                    <a:gd name="T5" fmla="*/ 24 h 24"/>
                    <a:gd name="T6" fmla="*/ 26 w 26"/>
                    <a:gd name="T7" fmla="*/ 16 h 24"/>
                    <a:gd name="T8" fmla="*/ 20 w 26"/>
                    <a:gd name="T9" fmla="*/ 0 h 24"/>
                  </a:gdLst>
                  <a:ahLst/>
                  <a:cxnLst>
                    <a:cxn ang="0">
                      <a:pos x="T0" y="T1"/>
                    </a:cxn>
                    <a:cxn ang="0">
                      <a:pos x="T2" y="T3"/>
                    </a:cxn>
                    <a:cxn ang="0">
                      <a:pos x="T4" y="T5"/>
                    </a:cxn>
                    <a:cxn ang="0">
                      <a:pos x="T6" y="T7"/>
                    </a:cxn>
                    <a:cxn ang="0">
                      <a:pos x="T8" y="T9"/>
                    </a:cxn>
                  </a:cxnLst>
                  <a:rect l="0" t="0" r="r" b="b"/>
                  <a:pathLst>
                    <a:path w="26" h="24">
                      <a:moveTo>
                        <a:pt x="20" y="0"/>
                      </a:moveTo>
                      <a:lnTo>
                        <a:pt x="0" y="9"/>
                      </a:lnTo>
                      <a:lnTo>
                        <a:pt x="6" y="24"/>
                      </a:lnTo>
                      <a:lnTo>
                        <a:pt x="26" y="1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273" name="Freeform 252">
                  <a:extLst>
                    <a:ext uri="{FF2B5EF4-FFF2-40B4-BE49-F238E27FC236}">
                      <a16:creationId xmlns:a16="http://schemas.microsoft.com/office/drawing/2014/main" id="{A6160B71-5779-D3C6-431B-72B8453CA7A4}"/>
                    </a:ext>
                  </a:extLst>
                </p:cNvPr>
                <p:cNvSpPr>
                  <a:spLocks/>
                </p:cNvSpPr>
                <p:nvPr/>
              </p:nvSpPr>
              <p:spPr bwMode="auto">
                <a:xfrm>
                  <a:off x="4044" y="6226"/>
                  <a:ext cx="27" cy="26"/>
                </a:xfrm>
                <a:custGeom>
                  <a:avLst/>
                  <a:gdLst>
                    <a:gd name="T0" fmla="*/ 18 w 27"/>
                    <a:gd name="T1" fmla="*/ 0 h 26"/>
                    <a:gd name="T2" fmla="*/ 0 w 27"/>
                    <a:gd name="T3" fmla="*/ 10 h 26"/>
                    <a:gd name="T4" fmla="*/ 9 w 27"/>
                    <a:gd name="T5" fmla="*/ 26 h 26"/>
                    <a:gd name="T6" fmla="*/ 27 w 27"/>
                    <a:gd name="T7" fmla="*/ 15 h 26"/>
                    <a:gd name="T8" fmla="*/ 18 w 27"/>
                    <a:gd name="T9" fmla="*/ 0 h 26"/>
                  </a:gdLst>
                  <a:ahLst/>
                  <a:cxnLst>
                    <a:cxn ang="0">
                      <a:pos x="T0" y="T1"/>
                    </a:cxn>
                    <a:cxn ang="0">
                      <a:pos x="T2" y="T3"/>
                    </a:cxn>
                    <a:cxn ang="0">
                      <a:pos x="T4" y="T5"/>
                    </a:cxn>
                    <a:cxn ang="0">
                      <a:pos x="T6" y="T7"/>
                    </a:cxn>
                    <a:cxn ang="0">
                      <a:pos x="T8" y="T9"/>
                    </a:cxn>
                  </a:cxnLst>
                  <a:rect l="0" t="0" r="r" b="b"/>
                  <a:pathLst>
                    <a:path w="27" h="26">
                      <a:moveTo>
                        <a:pt x="18" y="0"/>
                      </a:moveTo>
                      <a:lnTo>
                        <a:pt x="0" y="10"/>
                      </a:lnTo>
                      <a:lnTo>
                        <a:pt x="9" y="26"/>
                      </a:lnTo>
                      <a:lnTo>
                        <a:pt x="27" y="15"/>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274" name="Freeform 253">
                  <a:extLst>
                    <a:ext uri="{FF2B5EF4-FFF2-40B4-BE49-F238E27FC236}">
                      <a16:creationId xmlns:a16="http://schemas.microsoft.com/office/drawing/2014/main" id="{E1F20E75-A8C8-86E5-D7A6-35BED4E2B696}"/>
                    </a:ext>
                  </a:extLst>
                </p:cNvPr>
                <p:cNvSpPr>
                  <a:spLocks/>
                </p:cNvSpPr>
                <p:nvPr/>
              </p:nvSpPr>
              <p:spPr bwMode="auto">
                <a:xfrm>
                  <a:off x="4053" y="6239"/>
                  <a:ext cx="29" cy="28"/>
                </a:xfrm>
                <a:custGeom>
                  <a:avLst/>
                  <a:gdLst>
                    <a:gd name="T0" fmla="*/ 18 w 29"/>
                    <a:gd name="T1" fmla="*/ 0 h 28"/>
                    <a:gd name="T2" fmla="*/ 0 w 29"/>
                    <a:gd name="T3" fmla="*/ 13 h 28"/>
                    <a:gd name="T4" fmla="*/ 11 w 29"/>
                    <a:gd name="T5" fmla="*/ 28 h 28"/>
                    <a:gd name="T6" fmla="*/ 29 w 29"/>
                    <a:gd name="T7" fmla="*/ 15 h 28"/>
                    <a:gd name="T8" fmla="*/ 18 w 29"/>
                    <a:gd name="T9" fmla="*/ 0 h 28"/>
                  </a:gdLst>
                  <a:ahLst/>
                  <a:cxnLst>
                    <a:cxn ang="0">
                      <a:pos x="T0" y="T1"/>
                    </a:cxn>
                    <a:cxn ang="0">
                      <a:pos x="T2" y="T3"/>
                    </a:cxn>
                    <a:cxn ang="0">
                      <a:pos x="T4" y="T5"/>
                    </a:cxn>
                    <a:cxn ang="0">
                      <a:pos x="T6" y="T7"/>
                    </a:cxn>
                    <a:cxn ang="0">
                      <a:pos x="T8" y="T9"/>
                    </a:cxn>
                  </a:cxnLst>
                  <a:rect l="0" t="0" r="r" b="b"/>
                  <a:pathLst>
                    <a:path w="29" h="28">
                      <a:moveTo>
                        <a:pt x="18" y="0"/>
                      </a:moveTo>
                      <a:lnTo>
                        <a:pt x="0" y="13"/>
                      </a:lnTo>
                      <a:lnTo>
                        <a:pt x="11" y="28"/>
                      </a:lnTo>
                      <a:lnTo>
                        <a:pt x="29" y="15"/>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275" name="Freeform 254">
                  <a:extLst>
                    <a:ext uri="{FF2B5EF4-FFF2-40B4-BE49-F238E27FC236}">
                      <a16:creationId xmlns:a16="http://schemas.microsoft.com/office/drawing/2014/main" id="{081E844E-300F-4FF5-D865-03824ADBBE55}"/>
                    </a:ext>
                  </a:extLst>
                </p:cNvPr>
                <p:cNvSpPr>
                  <a:spLocks/>
                </p:cNvSpPr>
                <p:nvPr/>
              </p:nvSpPr>
              <p:spPr bwMode="auto">
                <a:xfrm>
                  <a:off x="4064" y="6254"/>
                  <a:ext cx="26" cy="24"/>
                </a:xfrm>
                <a:custGeom>
                  <a:avLst/>
                  <a:gdLst>
                    <a:gd name="T0" fmla="*/ 18 w 26"/>
                    <a:gd name="T1" fmla="*/ 0 h 24"/>
                    <a:gd name="T2" fmla="*/ 0 w 26"/>
                    <a:gd name="T3" fmla="*/ 13 h 24"/>
                    <a:gd name="T4" fmla="*/ 9 w 26"/>
                    <a:gd name="T5" fmla="*/ 24 h 24"/>
                    <a:gd name="T6" fmla="*/ 26 w 26"/>
                    <a:gd name="T7" fmla="*/ 11 h 24"/>
                    <a:gd name="T8" fmla="*/ 18 w 26"/>
                    <a:gd name="T9" fmla="*/ 0 h 24"/>
                  </a:gdLst>
                  <a:ahLst/>
                  <a:cxnLst>
                    <a:cxn ang="0">
                      <a:pos x="T0" y="T1"/>
                    </a:cxn>
                    <a:cxn ang="0">
                      <a:pos x="T2" y="T3"/>
                    </a:cxn>
                    <a:cxn ang="0">
                      <a:pos x="T4" y="T5"/>
                    </a:cxn>
                    <a:cxn ang="0">
                      <a:pos x="T6" y="T7"/>
                    </a:cxn>
                    <a:cxn ang="0">
                      <a:pos x="T8" y="T9"/>
                    </a:cxn>
                  </a:cxnLst>
                  <a:rect l="0" t="0" r="r" b="b"/>
                  <a:pathLst>
                    <a:path w="26" h="24">
                      <a:moveTo>
                        <a:pt x="18" y="0"/>
                      </a:moveTo>
                      <a:lnTo>
                        <a:pt x="0" y="13"/>
                      </a:lnTo>
                      <a:lnTo>
                        <a:pt x="9" y="24"/>
                      </a:lnTo>
                      <a:lnTo>
                        <a:pt x="26" y="11"/>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276" name="Freeform 255">
                  <a:extLst>
                    <a:ext uri="{FF2B5EF4-FFF2-40B4-BE49-F238E27FC236}">
                      <a16:creationId xmlns:a16="http://schemas.microsoft.com/office/drawing/2014/main" id="{D0963443-3A99-4B81-E72B-EC7505C11F6B}"/>
                    </a:ext>
                  </a:extLst>
                </p:cNvPr>
                <p:cNvSpPr>
                  <a:spLocks/>
                </p:cNvSpPr>
                <p:nvPr/>
              </p:nvSpPr>
              <p:spPr bwMode="auto">
                <a:xfrm>
                  <a:off x="4073" y="6267"/>
                  <a:ext cx="26" cy="24"/>
                </a:xfrm>
                <a:custGeom>
                  <a:avLst/>
                  <a:gdLst>
                    <a:gd name="T0" fmla="*/ 17 w 26"/>
                    <a:gd name="T1" fmla="*/ 0 h 24"/>
                    <a:gd name="T2" fmla="*/ 0 w 26"/>
                    <a:gd name="T3" fmla="*/ 11 h 24"/>
                    <a:gd name="T4" fmla="*/ 9 w 26"/>
                    <a:gd name="T5" fmla="*/ 24 h 24"/>
                    <a:gd name="T6" fmla="*/ 26 w 26"/>
                    <a:gd name="T7" fmla="*/ 13 h 24"/>
                    <a:gd name="T8" fmla="*/ 17 w 26"/>
                    <a:gd name="T9" fmla="*/ 0 h 24"/>
                  </a:gdLst>
                  <a:ahLst/>
                  <a:cxnLst>
                    <a:cxn ang="0">
                      <a:pos x="T0" y="T1"/>
                    </a:cxn>
                    <a:cxn ang="0">
                      <a:pos x="T2" y="T3"/>
                    </a:cxn>
                    <a:cxn ang="0">
                      <a:pos x="T4" y="T5"/>
                    </a:cxn>
                    <a:cxn ang="0">
                      <a:pos x="T6" y="T7"/>
                    </a:cxn>
                    <a:cxn ang="0">
                      <a:pos x="T8" y="T9"/>
                    </a:cxn>
                  </a:cxnLst>
                  <a:rect l="0" t="0" r="r" b="b"/>
                  <a:pathLst>
                    <a:path w="26" h="24">
                      <a:moveTo>
                        <a:pt x="17" y="0"/>
                      </a:moveTo>
                      <a:lnTo>
                        <a:pt x="0" y="11"/>
                      </a:lnTo>
                      <a:lnTo>
                        <a:pt x="9" y="24"/>
                      </a:lnTo>
                      <a:lnTo>
                        <a:pt x="26" y="13"/>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277" name="Freeform 256">
                  <a:extLst>
                    <a:ext uri="{FF2B5EF4-FFF2-40B4-BE49-F238E27FC236}">
                      <a16:creationId xmlns:a16="http://schemas.microsoft.com/office/drawing/2014/main" id="{45A6B6C5-E071-C396-2694-3A43817B8456}"/>
                    </a:ext>
                  </a:extLst>
                </p:cNvPr>
                <p:cNvSpPr>
                  <a:spLocks/>
                </p:cNvSpPr>
                <p:nvPr/>
              </p:nvSpPr>
              <p:spPr bwMode="auto">
                <a:xfrm>
                  <a:off x="4082" y="6280"/>
                  <a:ext cx="26" cy="26"/>
                </a:xfrm>
                <a:custGeom>
                  <a:avLst/>
                  <a:gdLst>
                    <a:gd name="T0" fmla="*/ 17 w 26"/>
                    <a:gd name="T1" fmla="*/ 0 h 26"/>
                    <a:gd name="T2" fmla="*/ 0 w 26"/>
                    <a:gd name="T3" fmla="*/ 11 h 26"/>
                    <a:gd name="T4" fmla="*/ 8 w 26"/>
                    <a:gd name="T5" fmla="*/ 26 h 26"/>
                    <a:gd name="T6" fmla="*/ 26 w 26"/>
                    <a:gd name="T7" fmla="*/ 15 h 26"/>
                    <a:gd name="T8" fmla="*/ 17 w 26"/>
                    <a:gd name="T9" fmla="*/ 0 h 26"/>
                  </a:gdLst>
                  <a:ahLst/>
                  <a:cxnLst>
                    <a:cxn ang="0">
                      <a:pos x="T0" y="T1"/>
                    </a:cxn>
                    <a:cxn ang="0">
                      <a:pos x="T2" y="T3"/>
                    </a:cxn>
                    <a:cxn ang="0">
                      <a:pos x="T4" y="T5"/>
                    </a:cxn>
                    <a:cxn ang="0">
                      <a:pos x="T6" y="T7"/>
                    </a:cxn>
                    <a:cxn ang="0">
                      <a:pos x="T8" y="T9"/>
                    </a:cxn>
                  </a:cxnLst>
                  <a:rect l="0" t="0" r="r" b="b"/>
                  <a:pathLst>
                    <a:path w="26" h="26">
                      <a:moveTo>
                        <a:pt x="17" y="0"/>
                      </a:moveTo>
                      <a:lnTo>
                        <a:pt x="0" y="11"/>
                      </a:lnTo>
                      <a:lnTo>
                        <a:pt x="8" y="26"/>
                      </a:lnTo>
                      <a:lnTo>
                        <a:pt x="26" y="15"/>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278" name="Freeform 257">
                  <a:extLst>
                    <a:ext uri="{FF2B5EF4-FFF2-40B4-BE49-F238E27FC236}">
                      <a16:creationId xmlns:a16="http://schemas.microsoft.com/office/drawing/2014/main" id="{C0797C4B-F416-3453-318B-791B143C5B76}"/>
                    </a:ext>
                  </a:extLst>
                </p:cNvPr>
                <p:cNvSpPr>
                  <a:spLocks/>
                </p:cNvSpPr>
                <p:nvPr/>
              </p:nvSpPr>
              <p:spPr bwMode="auto">
                <a:xfrm>
                  <a:off x="4090" y="6293"/>
                  <a:ext cx="26" cy="24"/>
                </a:xfrm>
                <a:custGeom>
                  <a:avLst/>
                  <a:gdLst>
                    <a:gd name="T0" fmla="*/ 18 w 26"/>
                    <a:gd name="T1" fmla="*/ 0 h 24"/>
                    <a:gd name="T2" fmla="*/ 0 w 26"/>
                    <a:gd name="T3" fmla="*/ 13 h 24"/>
                    <a:gd name="T4" fmla="*/ 9 w 26"/>
                    <a:gd name="T5" fmla="*/ 24 h 24"/>
                    <a:gd name="T6" fmla="*/ 26 w 26"/>
                    <a:gd name="T7" fmla="*/ 11 h 24"/>
                    <a:gd name="T8" fmla="*/ 18 w 26"/>
                    <a:gd name="T9" fmla="*/ 0 h 24"/>
                  </a:gdLst>
                  <a:ahLst/>
                  <a:cxnLst>
                    <a:cxn ang="0">
                      <a:pos x="T0" y="T1"/>
                    </a:cxn>
                    <a:cxn ang="0">
                      <a:pos x="T2" y="T3"/>
                    </a:cxn>
                    <a:cxn ang="0">
                      <a:pos x="T4" y="T5"/>
                    </a:cxn>
                    <a:cxn ang="0">
                      <a:pos x="T6" y="T7"/>
                    </a:cxn>
                    <a:cxn ang="0">
                      <a:pos x="T8" y="T9"/>
                    </a:cxn>
                  </a:cxnLst>
                  <a:rect l="0" t="0" r="r" b="b"/>
                  <a:pathLst>
                    <a:path w="26" h="24">
                      <a:moveTo>
                        <a:pt x="18" y="0"/>
                      </a:moveTo>
                      <a:lnTo>
                        <a:pt x="0" y="13"/>
                      </a:lnTo>
                      <a:lnTo>
                        <a:pt x="9" y="24"/>
                      </a:lnTo>
                      <a:lnTo>
                        <a:pt x="26" y="11"/>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279" name="Freeform 258">
                  <a:extLst>
                    <a:ext uri="{FF2B5EF4-FFF2-40B4-BE49-F238E27FC236}">
                      <a16:creationId xmlns:a16="http://schemas.microsoft.com/office/drawing/2014/main" id="{434DA9C3-840A-34EA-AC37-87E86052CEE5}"/>
                    </a:ext>
                  </a:extLst>
                </p:cNvPr>
                <p:cNvSpPr>
                  <a:spLocks/>
                </p:cNvSpPr>
                <p:nvPr/>
              </p:nvSpPr>
              <p:spPr bwMode="auto">
                <a:xfrm>
                  <a:off x="4099" y="6306"/>
                  <a:ext cx="26" cy="24"/>
                </a:xfrm>
                <a:custGeom>
                  <a:avLst/>
                  <a:gdLst>
                    <a:gd name="T0" fmla="*/ 17 w 26"/>
                    <a:gd name="T1" fmla="*/ 0 h 24"/>
                    <a:gd name="T2" fmla="*/ 0 w 26"/>
                    <a:gd name="T3" fmla="*/ 11 h 24"/>
                    <a:gd name="T4" fmla="*/ 9 w 26"/>
                    <a:gd name="T5" fmla="*/ 24 h 24"/>
                    <a:gd name="T6" fmla="*/ 26 w 26"/>
                    <a:gd name="T7" fmla="*/ 13 h 24"/>
                    <a:gd name="T8" fmla="*/ 17 w 26"/>
                    <a:gd name="T9" fmla="*/ 0 h 24"/>
                  </a:gdLst>
                  <a:ahLst/>
                  <a:cxnLst>
                    <a:cxn ang="0">
                      <a:pos x="T0" y="T1"/>
                    </a:cxn>
                    <a:cxn ang="0">
                      <a:pos x="T2" y="T3"/>
                    </a:cxn>
                    <a:cxn ang="0">
                      <a:pos x="T4" y="T5"/>
                    </a:cxn>
                    <a:cxn ang="0">
                      <a:pos x="T6" y="T7"/>
                    </a:cxn>
                    <a:cxn ang="0">
                      <a:pos x="T8" y="T9"/>
                    </a:cxn>
                  </a:cxnLst>
                  <a:rect l="0" t="0" r="r" b="b"/>
                  <a:pathLst>
                    <a:path w="26" h="24">
                      <a:moveTo>
                        <a:pt x="17" y="0"/>
                      </a:moveTo>
                      <a:lnTo>
                        <a:pt x="0" y="11"/>
                      </a:lnTo>
                      <a:lnTo>
                        <a:pt x="9" y="24"/>
                      </a:lnTo>
                      <a:lnTo>
                        <a:pt x="26" y="13"/>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280" name="Freeform 259">
                  <a:extLst>
                    <a:ext uri="{FF2B5EF4-FFF2-40B4-BE49-F238E27FC236}">
                      <a16:creationId xmlns:a16="http://schemas.microsoft.com/office/drawing/2014/main" id="{D76393F2-A28E-DF19-7AE4-812FEE604655}"/>
                    </a:ext>
                  </a:extLst>
                </p:cNvPr>
                <p:cNvSpPr>
                  <a:spLocks/>
                </p:cNvSpPr>
                <p:nvPr/>
              </p:nvSpPr>
              <p:spPr bwMode="auto">
                <a:xfrm>
                  <a:off x="4108" y="6317"/>
                  <a:ext cx="26" cy="24"/>
                </a:xfrm>
                <a:custGeom>
                  <a:avLst/>
                  <a:gdLst>
                    <a:gd name="T0" fmla="*/ 17 w 26"/>
                    <a:gd name="T1" fmla="*/ 0 h 24"/>
                    <a:gd name="T2" fmla="*/ 0 w 26"/>
                    <a:gd name="T3" fmla="*/ 13 h 24"/>
                    <a:gd name="T4" fmla="*/ 8 w 26"/>
                    <a:gd name="T5" fmla="*/ 24 h 24"/>
                    <a:gd name="T6" fmla="*/ 26 w 26"/>
                    <a:gd name="T7" fmla="*/ 11 h 24"/>
                    <a:gd name="T8" fmla="*/ 17 w 26"/>
                    <a:gd name="T9" fmla="*/ 0 h 24"/>
                  </a:gdLst>
                  <a:ahLst/>
                  <a:cxnLst>
                    <a:cxn ang="0">
                      <a:pos x="T0" y="T1"/>
                    </a:cxn>
                    <a:cxn ang="0">
                      <a:pos x="T2" y="T3"/>
                    </a:cxn>
                    <a:cxn ang="0">
                      <a:pos x="T4" y="T5"/>
                    </a:cxn>
                    <a:cxn ang="0">
                      <a:pos x="T6" y="T7"/>
                    </a:cxn>
                    <a:cxn ang="0">
                      <a:pos x="T8" y="T9"/>
                    </a:cxn>
                  </a:cxnLst>
                  <a:rect l="0" t="0" r="r" b="b"/>
                  <a:pathLst>
                    <a:path w="26" h="24">
                      <a:moveTo>
                        <a:pt x="17" y="0"/>
                      </a:moveTo>
                      <a:lnTo>
                        <a:pt x="0" y="13"/>
                      </a:lnTo>
                      <a:lnTo>
                        <a:pt x="8" y="24"/>
                      </a:lnTo>
                      <a:lnTo>
                        <a:pt x="26" y="11"/>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281" name="Freeform 260">
                  <a:extLst>
                    <a:ext uri="{FF2B5EF4-FFF2-40B4-BE49-F238E27FC236}">
                      <a16:creationId xmlns:a16="http://schemas.microsoft.com/office/drawing/2014/main" id="{6DDA007D-3AC7-1EB4-A9A5-65ADE592C666}"/>
                    </a:ext>
                  </a:extLst>
                </p:cNvPr>
                <p:cNvSpPr>
                  <a:spLocks/>
                </p:cNvSpPr>
                <p:nvPr/>
              </p:nvSpPr>
              <p:spPr bwMode="auto">
                <a:xfrm>
                  <a:off x="4119" y="6328"/>
                  <a:ext cx="26" cy="26"/>
                </a:xfrm>
                <a:custGeom>
                  <a:avLst/>
                  <a:gdLst>
                    <a:gd name="T0" fmla="*/ 15 w 26"/>
                    <a:gd name="T1" fmla="*/ 0 h 26"/>
                    <a:gd name="T2" fmla="*/ 0 w 26"/>
                    <a:gd name="T3" fmla="*/ 15 h 26"/>
                    <a:gd name="T4" fmla="*/ 11 w 26"/>
                    <a:gd name="T5" fmla="*/ 26 h 26"/>
                    <a:gd name="T6" fmla="*/ 26 w 26"/>
                    <a:gd name="T7" fmla="*/ 11 h 26"/>
                    <a:gd name="T8" fmla="*/ 15 w 26"/>
                    <a:gd name="T9" fmla="*/ 0 h 26"/>
                  </a:gdLst>
                  <a:ahLst/>
                  <a:cxnLst>
                    <a:cxn ang="0">
                      <a:pos x="T0" y="T1"/>
                    </a:cxn>
                    <a:cxn ang="0">
                      <a:pos x="T2" y="T3"/>
                    </a:cxn>
                    <a:cxn ang="0">
                      <a:pos x="T4" y="T5"/>
                    </a:cxn>
                    <a:cxn ang="0">
                      <a:pos x="T6" y="T7"/>
                    </a:cxn>
                    <a:cxn ang="0">
                      <a:pos x="T8" y="T9"/>
                    </a:cxn>
                  </a:cxnLst>
                  <a:rect l="0" t="0" r="r" b="b"/>
                  <a:pathLst>
                    <a:path w="26" h="26">
                      <a:moveTo>
                        <a:pt x="15" y="0"/>
                      </a:moveTo>
                      <a:lnTo>
                        <a:pt x="0" y="15"/>
                      </a:lnTo>
                      <a:lnTo>
                        <a:pt x="11" y="26"/>
                      </a:lnTo>
                      <a:lnTo>
                        <a:pt x="26" y="11"/>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282" name="Freeform 261">
                  <a:extLst>
                    <a:ext uri="{FF2B5EF4-FFF2-40B4-BE49-F238E27FC236}">
                      <a16:creationId xmlns:a16="http://schemas.microsoft.com/office/drawing/2014/main" id="{E4749E41-3390-5F3A-9E0A-AD8F575743FE}"/>
                    </a:ext>
                  </a:extLst>
                </p:cNvPr>
                <p:cNvSpPr>
                  <a:spLocks/>
                </p:cNvSpPr>
                <p:nvPr/>
              </p:nvSpPr>
              <p:spPr bwMode="auto">
                <a:xfrm>
                  <a:off x="4127" y="6339"/>
                  <a:ext cx="27" cy="24"/>
                </a:xfrm>
                <a:custGeom>
                  <a:avLst/>
                  <a:gdLst>
                    <a:gd name="T0" fmla="*/ 18 w 27"/>
                    <a:gd name="T1" fmla="*/ 0 h 24"/>
                    <a:gd name="T2" fmla="*/ 0 w 27"/>
                    <a:gd name="T3" fmla="*/ 13 h 24"/>
                    <a:gd name="T4" fmla="*/ 9 w 27"/>
                    <a:gd name="T5" fmla="*/ 24 h 24"/>
                    <a:gd name="T6" fmla="*/ 27 w 27"/>
                    <a:gd name="T7" fmla="*/ 11 h 24"/>
                    <a:gd name="T8" fmla="*/ 18 w 27"/>
                    <a:gd name="T9" fmla="*/ 0 h 24"/>
                  </a:gdLst>
                  <a:ahLst/>
                  <a:cxnLst>
                    <a:cxn ang="0">
                      <a:pos x="T0" y="T1"/>
                    </a:cxn>
                    <a:cxn ang="0">
                      <a:pos x="T2" y="T3"/>
                    </a:cxn>
                    <a:cxn ang="0">
                      <a:pos x="T4" y="T5"/>
                    </a:cxn>
                    <a:cxn ang="0">
                      <a:pos x="T6" y="T7"/>
                    </a:cxn>
                    <a:cxn ang="0">
                      <a:pos x="T8" y="T9"/>
                    </a:cxn>
                  </a:cxnLst>
                  <a:rect l="0" t="0" r="r" b="b"/>
                  <a:pathLst>
                    <a:path w="27" h="24">
                      <a:moveTo>
                        <a:pt x="18" y="0"/>
                      </a:moveTo>
                      <a:lnTo>
                        <a:pt x="0" y="13"/>
                      </a:lnTo>
                      <a:lnTo>
                        <a:pt x="9" y="24"/>
                      </a:lnTo>
                      <a:lnTo>
                        <a:pt x="27" y="11"/>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283" name="Freeform 262">
                  <a:extLst>
                    <a:ext uri="{FF2B5EF4-FFF2-40B4-BE49-F238E27FC236}">
                      <a16:creationId xmlns:a16="http://schemas.microsoft.com/office/drawing/2014/main" id="{96301E28-51CA-093B-4AAD-AA6FE289630C}"/>
                    </a:ext>
                  </a:extLst>
                </p:cNvPr>
                <p:cNvSpPr>
                  <a:spLocks/>
                </p:cNvSpPr>
                <p:nvPr/>
              </p:nvSpPr>
              <p:spPr bwMode="auto">
                <a:xfrm>
                  <a:off x="4136" y="6350"/>
                  <a:ext cx="26" cy="24"/>
                </a:xfrm>
                <a:custGeom>
                  <a:avLst/>
                  <a:gdLst>
                    <a:gd name="T0" fmla="*/ 18 w 26"/>
                    <a:gd name="T1" fmla="*/ 0 h 24"/>
                    <a:gd name="T2" fmla="*/ 0 w 26"/>
                    <a:gd name="T3" fmla="*/ 13 h 24"/>
                    <a:gd name="T4" fmla="*/ 9 w 26"/>
                    <a:gd name="T5" fmla="*/ 24 h 24"/>
                    <a:gd name="T6" fmla="*/ 26 w 26"/>
                    <a:gd name="T7" fmla="*/ 11 h 24"/>
                    <a:gd name="T8" fmla="*/ 18 w 26"/>
                    <a:gd name="T9" fmla="*/ 0 h 24"/>
                  </a:gdLst>
                  <a:ahLst/>
                  <a:cxnLst>
                    <a:cxn ang="0">
                      <a:pos x="T0" y="T1"/>
                    </a:cxn>
                    <a:cxn ang="0">
                      <a:pos x="T2" y="T3"/>
                    </a:cxn>
                    <a:cxn ang="0">
                      <a:pos x="T4" y="T5"/>
                    </a:cxn>
                    <a:cxn ang="0">
                      <a:pos x="T6" y="T7"/>
                    </a:cxn>
                    <a:cxn ang="0">
                      <a:pos x="T8" y="T9"/>
                    </a:cxn>
                  </a:cxnLst>
                  <a:rect l="0" t="0" r="r" b="b"/>
                  <a:pathLst>
                    <a:path w="26" h="24">
                      <a:moveTo>
                        <a:pt x="18" y="0"/>
                      </a:moveTo>
                      <a:lnTo>
                        <a:pt x="0" y="13"/>
                      </a:lnTo>
                      <a:lnTo>
                        <a:pt x="9" y="24"/>
                      </a:lnTo>
                      <a:lnTo>
                        <a:pt x="26" y="11"/>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284" name="Freeform 263">
                  <a:extLst>
                    <a:ext uri="{FF2B5EF4-FFF2-40B4-BE49-F238E27FC236}">
                      <a16:creationId xmlns:a16="http://schemas.microsoft.com/office/drawing/2014/main" id="{AA1D07CE-78DD-B7E2-0365-2384349E1C59}"/>
                    </a:ext>
                  </a:extLst>
                </p:cNvPr>
                <p:cNvSpPr>
                  <a:spLocks/>
                </p:cNvSpPr>
                <p:nvPr/>
              </p:nvSpPr>
              <p:spPr bwMode="auto">
                <a:xfrm>
                  <a:off x="4145" y="6361"/>
                  <a:ext cx="24" cy="22"/>
                </a:xfrm>
                <a:custGeom>
                  <a:avLst/>
                  <a:gdLst>
                    <a:gd name="T0" fmla="*/ 17 w 24"/>
                    <a:gd name="T1" fmla="*/ 0 h 22"/>
                    <a:gd name="T2" fmla="*/ 0 w 24"/>
                    <a:gd name="T3" fmla="*/ 13 h 22"/>
                    <a:gd name="T4" fmla="*/ 6 w 24"/>
                    <a:gd name="T5" fmla="*/ 22 h 22"/>
                    <a:gd name="T6" fmla="*/ 24 w 24"/>
                    <a:gd name="T7" fmla="*/ 9 h 22"/>
                    <a:gd name="T8" fmla="*/ 17 w 24"/>
                    <a:gd name="T9" fmla="*/ 0 h 22"/>
                  </a:gdLst>
                  <a:ahLst/>
                  <a:cxnLst>
                    <a:cxn ang="0">
                      <a:pos x="T0" y="T1"/>
                    </a:cxn>
                    <a:cxn ang="0">
                      <a:pos x="T2" y="T3"/>
                    </a:cxn>
                    <a:cxn ang="0">
                      <a:pos x="T4" y="T5"/>
                    </a:cxn>
                    <a:cxn ang="0">
                      <a:pos x="T6" y="T7"/>
                    </a:cxn>
                    <a:cxn ang="0">
                      <a:pos x="T8" y="T9"/>
                    </a:cxn>
                  </a:cxnLst>
                  <a:rect l="0" t="0" r="r" b="b"/>
                  <a:pathLst>
                    <a:path w="24" h="22">
                      <a:moveTo>
                        <a:pt x="17" y="0"/>
                      </a:moveTo>
                      <a:lnTo>
                        <a:pt x="0" y="13"/>
                      </a:lnTo>
                      <a:lnTo>
                        <a:pt x="6" y="22"/>
                      </a:lnTo>
                      <a:lnTo>
                        <a:pt x="24" y="9"/>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285" name="Freeform 264">
                  <a:extLst>
                    <a:ext uri="{FF2B5EF4-FFF2-40B4-BE49-F238E27FC236}">
                      <a16:creationId xmlns:a16="http://schemas.microsoft.com/office/drawing/2014/main" id="{16617769-5A7A-F6F3-3E13-1801B8697F25}"/>
                    </a:ext>
                  </a:extLst>
                </p:cNvPr>
                <p:cNvSpPr>
                  <a:spLocks/>
                </p:cNvSpPr>
                <p:nvPr/>
              </p:nvSpPr>
              <p:spPr bwMode="auto">
                <a:xfrm>
                  <a:off x="4154" y="6370"/>
                  <a:ext cx="26" cy="26"/>
                </a:xfrm>
                <a:custGeom>
                  <a:avLst/>
                  <a:gdLst>
                    <a:gd name="T0" fmla="*/ 15 w 26"/>
                    <a:gd name="T1" fmla="*/ 0 h 26"/>
                    <a:gd name="T2" fmla="*/ 0 w 26"/>
                    <a:gd name="T3" fmla="*/ 15 h 26"/>
                    <a:gd name="T4" fmla="*/ 10 w 26"/>
                    <a:gd name="T5" fmla="*/ 26 h 26"/>
                    <a:gd name="T6" fmla="*/ 26 w 26"/>
                    <a:gd name="T7" fmla="*/ 10 h 26"/>
                    <a:gd name="T8" fmla="*/ 15 w 26"/>
                    <a:gd name="T9" fmla="*/ 0 h 26"/>
                  </a:gdLst>
                  <a:ahLst/>
                  <a:cxnLst>
                    <a:cxn ang="0">
                      <a:pos x="T0" y="T1"/>
                    </a:cxn>
                    <a:cxn ang="0">
                      <a:pos x="T2" y="T3"/>
                    </a:cxn>
                    <a:cxn ang="0">
                      <a:pos x="T4" y="T5"/>
                    </a:cxn>
                    <a:cxn ang="0">
                      <a:pos x="T6" y="T7"/>
                    </a:cxn>
                    <a:cxn ang="0">
                      <a:pos x="T8" y="T9"/>
                    </a:cxn>
                  </a:cxnLst>
                  <a:rect l="0" t="0" r="r" b="b"/>
                  <a:pathLst>
                    <a:path w="26" h="26">
                      <a:moveTo>
                        <a:pt x="15" y="0"/>
                      </a:moveTo>
                      <a:lnTo>
                        <a:pt x="0" y="15"/>
                      </a:lnTo>
                      <a:lnTo>
                        <a:pt x="10" y="26"/>
                      </a:lnTo>
                      <a:lnTo>
                        <a:pt x="26" y="10"/>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286" name="Freeform 265">
                  <a:extLst>
                    <a:ext uri="{FF2B5EF4-FFF2-40B4-BE49-F238E27FC236}">
                      <a16:creationId xmlns:a16="http://schemas.microsoft.com/office/drawing/2014/main" id="{7AAE8E26-7630-9826-5A7A-B63BBD9C73D5}"/>
                    </a:ext>
                  </a:extLst>
                </p:cNvPr>
                <p:cNvSpPr>
                  <a:spLocks/>
                </p:cNvSpPr>
                <p:nvPr/>
              </p:nvSpPr>
              <p:spPr bwMode="auto">
                <a:xfrm>
                  <a:off x="4164" y="6378"/>
                  <a:ext cx="22" cy="24"/>
                </a:xfrm>
                <a:custGeom>
                  <a:avLst/>
                  <a:gdLst>
                    <a:gd name="T0" fmla="*/ 14 w 22"/>
                    <a:gd name="T1" fmla="*/ 0 h 24"/>
                    <a:gd name="T2" fmla="*/ 0 w 22"/>
                    <a:gd name="T3" fmla="*/ 18 h 24"/>
                    <a:gd name="T4" fmla="*/ 9 w 22"/>
                    <a:gd name="T5" fmla="*/ 24 h 24"/>
                    <a:gd name="T6" fmla="*/ 22 w 22"/>
                    <a:gd name="T7" fmla="*/ 7 h 24"/>
                    <a:gd name="T8" fmla="*/ 14 w 22"/>
                    <a:gd name="T9" fmla="*/ 0 h 24"/>
                  </a:gdLst>
                  <a:ahLst/>
                  <a:cxnLst>
                    <a:cxn ang="0">
                      <a:pos x="T0" y="T1"/>
                    </a:cxn>
                    <a:cxn ang="0">
                      <a:pos x="T2" y="T3"/>
                    </a:cxn>
                    <a:cxn ang="0">
                      <a:pos x="T4" y="T5"/>
                    </a:cxn>
                    <a:cxn ang="0">
                      <a:pos x="T6" y="T7"/>
                    </a:cxn>
                    <a:cxn ang="0">
                      <a:pos x="T8" y="T9"/>
                    </a:cxn>
                  </a:cxnLst>
                  <a:rect l="0" t="0" r="r" b="b"/>
                  <a:pathLst>
                    <a:path w="22" h="24">
                      <a:moveTo>
                        <a:pt x="14" y="0"/>
                      </a:moveTo>
                      <a:lnTo>
                        <a:pt x="0" y="18"/>
                      </a:lnTo>
                      <a:lnTo>
                        <a:pt x="9" y="24"/>
                      </a:lnTo>
                      <a:lnTo>
                        <a:pt x="22" y="7"/>
                      </a:lnTo>
                      <a:lnTo>
                        <a:pt x="14" y="0"/>
                      </a:lnTo>
                      <a:close/>
                    </a:path>
                  </a:pathLst>
                </a:custGeom>
                <a:solidFill>
                  <a:srgbClr val="FF0000"/>
                </a:solidFill>
                <a:ln w="38100" cmpd="sng">
                  <a:solidFill>
                    <a:srgbClr val="FF0000"/>
                  </a:solidFill>
                  <a:round/>
                  <a:headEnd/>
                  <a:tailEnd/>
                </a:ln>
              </p:spPr>
              <p:txBody>
                <a:bodyPr/>
                <a:lstStyle/>
                <a:p>
                  <a:endParaRPr lang="en-GB"/>
                </a:p>
              </p:txBody>
            </p:sp>
            <p:sp>
              <p:nvSpPr>
                <p:cNvPr id="287" name="Freeform 266">
                  <a:extLst>
                    <a:ext uri="{FF2B5EF4-FFF2-40B4-BE49-F238E27FC236}">
                      <a16:creationId xmlns:a16="http://schemas.microsoft.com/office/drawing/2014/main" id="{49E075A9-8AE4-F340-5F36-7503977E214A}"/>
                    </a:ext>
                  </a:extLst>
                </p:cNvPr>
                <p:cNvSpPr>
                  <a:spLocks/>
                </p:cNvSpPr>
                <p:nvPr/>
              </p:nvSpPr>
              <p:spPr bwMode="auto">
                <a:xfrm>
                  <a:off x="4173" y="6387"/>
                  <a:ext cx="24" cy="24"/>
                </a:xfrm>
                <a:custGeom>
                  <a:avLst/>
                  <a:gdLst>
                    <a:gd name="T0" fmla="*/ 15 w 24"/>
                    <a:gd name="T1" fmla="*/ 0 h 24"/>
                    <a:gd name="T2" fmla="*/ 0 w 24"/>
                    <a:gd name="T3" fmla="*/ 15 h 24"/>
                    <a:gd name="T4" fmla="*/ 9 w 24"/>
                    <a:gd name="T5" fmla="*/ 24 h 24"/>
                    <a:gd name="T6" fmla="*/ 24 w 24"/>
                    <a:gd name="T7" fmla="*/ 9 h 24"/>
                    <a:gd name="T8" fmla="*/ 15 w 24"/>
                    <a:gd name="T9" fmla="*/ 0 h 24"/>
                  </a:gdLst>
                  <a:ahLst/>
                  <a:cxnLst>
                    <a:cxn ang="0">
                      <a:pos x="T0" y="T1"/>
                    </a:cxn>
                    <a:cxn ang="0">
                      <a:pos x="T2" y="T3"/>
                    </a:cxn>
                    <a:cxn ang="0">
                      <a:pos x="T4" y="T5"/>
                    </a:cxn>
                    <a:cxn ang="0">
                      <a:pos x="T6" y="T7"/>
                    </a:cxn>
                    <a:cxn ang="0">
                      <a:pos x="T8" y="T9"/>
                    </a:cxn>
                  </a:cxnLst>
                  <a:rect l="0" t="0" r="r" b="b"/>
                  <a:pathLst>
                    <a:path w="24" h="24">
                      <a:moveTo>
                        <a:pt x="15" y="0"/>
                      </a:moveTo>
                      <a:lnTo>
                        <a:pt x="0" y="15"/>
                      </a:lnTo>
                      <a:lnTo>
                        <a:pt x="9" y="24"/>
                      </a:lnTo>
                      <a:lnTo>
                        <a:pt x="24" y="9"/>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288" name="Freeform 267">
                  <a:extLst>
                    <a:ext uri="{FF2B5EF4-FFF2-40B4-BE49-F238E27FC236}">
                      <a16:creationId xmlns:a16="http://schemas.microsoft.com/office/drawing/2014/main" id="{384BE4F4-D9D4-9D3D-0FB8-C81A7A6B7E54}"/>
                    </a:ext>
                  </a:extLst>
                </p:cNvPr>
                <p:cNvSpPr>
                  <a:spLocks/>
                </p:cNvSpPr>
                <p:nvPr/>
              </p:nvSpPr>
              <p:spPr bwMode="auto">
                <a:xfrm>
                  <a:off x="4182" y="6394"/>
                  <a:ext cx="22" cy="24"/>
                </a:xfrm>
                <a:custGeom>
                  <a:avLst/>
                  <a:gdLst>
                    <a:gd name="T0" fmla="*/ 13 w 22"/>
                    <a:gd name="T1" fmla="*/ 0 h 24"/>
                    <a:gd name="T2" fmla="*/ 0 w 22"/>
                    <a:gd name="T3" fmla="*/ 17 h 24"/>
                    <a:gd name="T4" fmla="*/ 9 w 22"/>
                    <a:gd name="T5" fmla="*/ 24 h 24"/>
                    <a:gd name="T6" fmla="*/ 22 w 22"/>
                    <a:gd name="T7" fmla="*/ 6 h 24"/>
                    <a:gd name="T8" fmla="*/ 13 w 22"/>
                    <a:gd name="T9" fmla="*/ 0 h 24"/>
                  </a:gdLst>
                  <a:ahLst/>
                  <a:cxnLst>
                    <a:cxn ang="0">
                      <a:pos x="T0" y="T1"/>
                    </a:cxn>
                    <a:cxn ang="0">
                      <a:pos x="T2" y="T3"/>
                    </a:cxn>
                    <a:cxn ang="0">
                      <a:pos x="T4" y="T5"/>
                    </a:cxn>
                    <a:cxn ang="0">
                      <a:pos x="T6" y="T7"/>
                    </a:cxn>
                    <a:cxn ang="0">
                      <a:pos x="T8" y="T9"/>
                    </a:cxn>
                  </a:cxnLst>
                  <a:rect l="0" t="0" r="r" b="b"/>
                  <a:pathLst>
                    <a:path w="22" h="24">
                      <a:moveTo>
                        <a:pt x="13" y="0"/>
                      </a:moveTo>
                      <a:lnTo>
                        <a:pt x="0" y="17"/>
                      </a:lnTo>
                      <a:lnTo>
                        <a:pt x="9" y="24"/>
                      </a:lnTo>
                      <a:lnTo>
                        <a:pt x="22" y="6"/>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289" name="Freeform 268">
                  <a:extLst>
                    <a:ext uri="{FF2B5EF4-FFF2-40B4-BE49-F238E27FC236}">
                      <a16:creationId xmlns:a16="http://schemas.microsoft.com/office/drawing/2014/main" id="{871C62E5-7BE8-ED63-9C1D-1108805835FF}"/>
                    </a:ext>
                  </a:extLst>
                </p:cNvPr>
                <p:cNvSpPr>
                  <a:spLocks/>
                </p:cNvSpPr>
                <p:nvPr/>
              </p:nvSpPr>
              <p:spPr bwMode="auto">
                <a:xfrm>
                  <a:off x="4191" y="6402"/>
                  <a:ext cx="24" cy="24"/>
                </a:xfrm>
                <a:custGeom>
                  <a:avLst/>
                  <a:gdLst>
                    <a:gd name="T0" fmla="*/ 13 w 24"/>
                    <a:gd name="T1" fmla="*/ 0 h 24"/>
                    <a:gd name="T2" fmla="*/ 0 w 24"/>
                    <a:gd name="T3" fmla="*/ 16 h 24"/>
                    <a:gd name="T4" fmla="*/ 11 w 24"/>
                    <a:gd name="T5" fmla="*/ 24 h 24"/>
                    <a:gd name="T6" fmla="*/ 24 w 24"/>
                    <a:gd name="T7" fmla="*/ 9 h 24"/>
                    <a:gd name="T8" fmla="*/ 13 w 24"/>
                    <a:gd name="T9" fmla="*/ 0 h 24"/>
                  </a:gdLst>
                  <a:ahLst/>
                  <a:cxnLst>
                    <a:cxn ang="0">
                      <a:pos x="T0" y="T1"/>
                    </a:cxn>
                    <a:cxn ang="0">
                      <a:pos x="T2" y="T3"/>
                    </a:cxn>
                    <a:cxn ang="0">
                      <a:pos x="T4" y="T5"/>
                    </a:cxn>
                    <a:cxn ang="0">
                      <a:pos x="T6" y="T7"/>
                    </a:cxn>
                    <a:cxn ang="0">
                      <a:pos x="T8" y="T9"/>
                    </a:cxn>
                  </a:cxnLst>
                  <a:rect l="0" t="0" r="r" b="b"/>
                  <a:pathLst>
                    <a:path w="24" h="24">
                      <a:moveTo>
                        <a:pt x="13" y="0"/>
                      </a:moveTo>
                      <a:lnTo>
                        <a:pt x="0" y="16"/>
                      </a:lnTo>
                      <a:lnTo>
                        <a:pt x="11" y="24"/>
                      </a:lnTo>
                      <a:lnTo>
                        <a:pt x="24" y="9"/>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290" name="Freeform 269">
                  <a:extLst>
                    <a:ext uri="{FF2B5EF4-FFF2-40B4-BE49-F238E27FC236}">
                      <a16:creationId xmlns:a16="http://schemas.microsoft.com/office/drawing/2014/main" id="{2C86D153-6D77-24A4-A7CA-A72D792B5EFE}"/>
                    </a:ext>
                  </a:extLst>
                </p:cNvPr>
                <p:cNvSpPr>
                  <a:spLocks/>
                </p:cNvSpPr>
                <p:nvPr/>
              </p:nvSpPr>
              <p:spPr bwMode="auto">
                <a:xfrm>
                  <a:off x="4202" y="6411"/>
                  <a:ext cx="21" cy="22"/>
                </a:xfrm>
                <a:custGeom>
                  <a:avLst/>
                  <a:gdLst>
                    <a:gd name="T0" fmla="*/ 15 w 21"/>
                    <a:gd name="T1" fmla="*/ 0 h 22"/>
                    <a:gd name="T2" fmla="*/ 0 w 21"/>
                    <a:gd name="T3" fmla="*/ 15 h 22"/>
                    <a:gd name="T4" fmla="*/ 6 w 21"/>
                    <a:gd name="T5" fmla="*/ 22 h 22"/>
                    <a:gd name="T6" fmla="*/ 21 w 21"/>
                    <a:gd name="T7" fmla="*/ 7 h 22"/>
                    <a:gd name="T8" fmla="*/ 15 w 21"/>
                    <a:gd name="T9" fmla="*/ 0 h 22"/>
                  </a:gdLst>
                  <a:ahLst/>
                  <a:cxnLst>
                    <a:cxn ang="0">
                      <a:pos x="T0" y="T1"/>
                    </a:cxn>
                    <a:cxn ang="0">
                      <a:pos x="T2" y="T3"/>
                    </a:cxn>
                    <a:cxn ang="0">
                      <a:pos x="T4" y="T5"/>
                    </a:cxn>
                    <a:cxn ang="0">
                      <a:pos x="T6" y="T7"/>
                    </a:cxn>
                    <a:cxn ang="0">
                      <a:pos x="T8" y="T9"/>
                    </a:cxn>
                  </a:cxnLst>
                  <a:rect l="0" t="0" r="r" b="b"/>
                  <a:pathLst>
                    <a:path w="21" h="22">
                      <a:moveTo>
                        <a:pt x="15" y="0"/>
                      </a:moveTo>
                      <a:lnTo>
                        <a:pt x="0" y="15"/>
                      </a:lnTo>
                      <a:lnTo>
                        <a:pt x="6" y="22"/>
                      </a:lnTo>
                      <a:lnTo>
                        <a:pt x="21" y="7"/>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291" name="Freeform 270">
                  <a:extLst>
                    <a:ext uri="{FF2B5EF4-FFF2-40B4-BE49-F238E27FC236}">
                      <a16:creationId xmlns:a16="http://schemas.microsoft.com/office/drawing/2014/main" id="{3C6FBD4E-CFB7-3CEE-5215-02D537CB0F68}"/>
                    </a:ext>
                  </a:extLst>
                </p:cNvPr>
                <p:cNvSpPr>
                  <a:spLocks/>
                </p:cNvSpPr>
                <p:nvPr/>
              </p:nvSpPr>
              <p:spPr bwMode="auto">
                <a:xfrm>
                  <a:off x="4210" y="6415"/>
                  <a:ext cx="22" cy="24"/>
                </a:xfrm>
                <a:custGeom>
                  <a:avLst/>
                  <a:gdLst>
                    <a:gd name="T0" fmla="*/ 11 w 22"/>
                    <a:gd name="T1" fmla="*/ 0 h 24"/>
                    <a:gd name="T2" fmla="*/ 0 w 22"/>
                    <a:gd name="T3" fmla="*/ 18 h 24"/>
                    <a:gd name="T4" fmla="*/ 11 w 22"/>
                    <a:gd name="T5" fmla="*/ 24 h 24"/>
                    <a:gd name="T6" fmla="*/ 22 w 22"/>
                    <a:gd name="T7" fmla="*/ 7 h 24"/>
                    <a:gd name="T8" fmla="*/ 11 w 22"/>
                    <a:gd name="T9" fmla="*/ 0 h 24"/>
                  </a:gdLst>
                  <a:ahLst/>
                  <a:cxnLst>
                    <a:cxn ang="0">
                      <a:pos x="T0" y="T1"/>
                    </a:cxn>
                    <a:cxn ang="0">
                      <a:pos x="T2" y="T3"/>
                    </a:cxn>
                    <a:cxn ang="0">
                      <a:pos x="T4" y="T5"/>
                    </a:cxn>
                    <a:cxn ang="0">
                      <a:pos x="T6" y="T7"/>
                    </a:cxn>
                    <a:cxn ang="0">
                      <a:pos x="T8" y="T9"/>
                    </a:cxn>
                  </a:cxnLst>
                  <a:rect l="0" t="0" r="r" b="b"/>
                  <a:pathLst>
                    <a:path w="22" h="24">
                      <a:moveTo>
                        <a:pt x="11" y="0"/>
                      </a:moveTo>
                      <a:lnTo>
                        <a:pt x="0" y="18"/>
                      </a:lnTo>
                      <a:lnTo>
                        <a:pt x="11" y="24"/>
                      </a:lnTo>
                      <a:lnTo>
                        <a:pt x="22" y="7"/>
                      </a:lnTo>
                      <a:lnTo>
                        <a:pt x="11" y="0"/>
                      </a:lnTo>
                      <a:close/>
                    </a:path>
                  </a:pathLst>
                </a:custGeom>
                <a:solidFill>
                  <a:srgbClr val="FF0000"/>
                </a:solidFill>
                <a:ln w="38100" cmpd="sng">
                  <a:solidFill>
                    <a:srgbClr val="FF0000"/>
                  </a:solidFill>
                  <a:round/>
                  <a:headEnd/>
                  <a:tailEnd/>
                </a:ln>
              </p:spPr>
              <p:txBody>
                <a:bodyPr/>
                <a:lstStyle/>
                <a:p>
                  <a:endParaRPr lang="en-GB"/>
                </a:p>
              </p:txBody>
            </p:sp>
            <p:sp>
              <p:nvSpPr>
                <p:cNvPr id="292" name="Freeform 271">
                  <a:extLst>
                    <a:ext uri="{FF2B5EF4-FFF2-40B4-BE49-F238E27FC236}">
                      <a16:creationId xmlns:a16="http://schemas.microsoft.com/office/drawing/2014/main" id="{E58E3F2A-A9FA-15B9-1C89-98D4B2E60D01}"/>
                    </a:ext>
                  </a:extLst>
                </p:cNvPr>
                <p:cNvSpPr>
                  <a:spLocks/>
                </p:cNvSpPr>
                <p:nvPr/>
              </p:nvSpPr>
              <p:spPr bwMode="auto">
                <a:xfrm>
                  <a:off x="4221" y="6422"/>
                  <a:ext cx="18" cy="22"/>
                </a:xfrm>
                <a:custGeom>
                  <a:avLst/>
                  <a:gdLst>
                    <a:gd name="T0" fmla="*/ 9 w 18"/>
                    <a:gd name="T1" fmla="*/ 0 h 22"/>
                    <a:gd name="T2" fmla="*/ 0 w 18"/>
                    <a:gd name="T3" fmla="*/ 17 h 22"/>
                    <a:gd name="T4" fmla="*/ 9 w 18"/>
                    <a:gd name="T5" fmla="*/ 22 h 22"/>
                    <a:gd name="T6" fmla="*/ 18 w 18"/>
                    <a:gd name="T7" fmla="*/ 4 h 22"/>
                    <a:gd name="T8" fmla="*/ 9 w 18"/>
                    <a:gd name="T9" fmla="*/ 0 h 22"/>
                  </a:gdLst>
                  <a:ahLst/>
                  <a:cxnLst>
                    <a:cxn ang="0">
                      <a:pos x="T0" y="T1"/>
                    </a:cxn>
                    <a:cxn ang="0">
                      <a:pos x="T2" y="T3"/>
                    </a:cxn>
                    <a:cxn ang="0">
                      <a:pos x="T4" y="T5"/>
                    </a:cxn>
                    <a:cxn ang="0">
                      <a:pos x="T6" y="T7"/>
                    </a:cxn>
                    <a:cxn ang="0">
                      <a:pos x="T8" y="T9"/>
                    </a:cxn>
                  </a:cxnLst>
                  <a:rect l="0" t="0" r="r" b="b"/>
                  <a:pathLst>
                    <a:path w="18" h="22">
                      <a:moveTo>
                        <a:pt x="9" y="0"/>
                      </a:moveTo>
                      <a:lnTo>
                        <a:pt x="0" y="17"/>
                      </a:lnTo>
                      <a:lnTo>
                        <a:pt x="9" y="22"/>
                      </a:lnTo>
                      <a:lnTo>
                        <a:pt x="18" y="4"/>
                      </a:lnTo>
                      <a:lnTo>
                        <a:pt x="9" y="0"/>
                      </a:lnTo>
                      <a:close/>
                    </a:path>
                  </a:pathLst>
                </a:custGeom>
                <a:solidFill>
                  <a:srgbClr val="FF0000"/>
                </a:solidFill>
                <a:ln w="38100" cmpd="sng">
                  <a:solidFill>
                    <a:srgbClr val="FF0000"/>
                  </a:solidFill>
                  <a:round/>
                  <a:headEnd/>
                  <a:tailEnd/>
                </a:ln>
              </p:spPr>
              <p:txBody>
                <a:bodyPr/>
                <a:lstStyle/>
                <a:p>
                  <a:endParaRPr lang="en-GB"/>
                </a:p>
              </p:txBody>
            </p:sp>
            <p:sp>
              <p:nvSpPr>
                <p:cNvPr id="293" name="Freeform 272">
                  <a:extLst>
                    <a:ext uri="{FF2B5EF4-FFF2-40B4-BE49-F238E27FC236}">
                      <a16:creationId xmlns:a16="http://schemas.microsoft.com/office/drawing/2014/main" id="{C2BAD1A5-58B2-6C83-7891-712CC0DA5637}"/>
                    </a:ext>
                  </a:extLst>
                </p:cNvPr>
                <p:cNvSpPr>
                  <a:spLocks/>
                </p:cNvSpPr>
                <p:nvPr/>
              </p:nvSpPr>
              <p:spPr bwMode="auto">
                <a:xfrm>
                  <a:off x="4228" y="6426"/>
                  <a:ext cx="22" cy="24"/>
                </a:xfrm>
                <a:custGeom>
                  <a:avLst/>
                  <a:gdLst>
                    <a:gd name="T0" fmla="*/ 13 w 22"/>
                    <a:gd name="T1" fmla="*/ 0 h 24"/>
                    <a:gd name="T2" fmla="*/ 0 w 22"/>
                    <a:gd name="T3" fmla="*/ 18 h 24"/>
                    <a:gd name="T4" fmla="*/ 8 w 22"/>
                    <a:gd name="T5" fmla="*/ 24 h 24"/>
                    <a:gd name="T6" fmla="*/ 22 w 22"/>
                    <a:gd name="T7" fmla="*/ 7 h 24"/>
                    <a:gd name="T8" fmla="*/ 13 w 22"/>
                    <a:gd name="T9" fmla="*/ 0 h 24"/>
                  </a:gdLst>
                  <a:ahLst/>
                  <a:cxnLst>
                    <a:cxn ang="0">
                      <a:pos x="T0" y="T1"/>
                    </a:cxn>
                    <a:cxn ang="0">
                      <a:pos x="T2" y="T3"/>
                    </a:cxn>
                    <a:cxn ang="0">
                      <a:pos x="T4" y="T5"/>
                    </a:cxn>
                    <a:cxn ang="0">
                      <a:pos x="T6" y="T7"/>
                    </a:cxn>
                    <a:cxn ang="0">
                      <a:pos x="T8" y="T9"/>
                    </a:cxn>
                  </a:cxnLst>
                  <a:rect l="0" t="0" r="r" b="b"/>
                  <a:pathLst>
                    <a:path w="22" h="24">
                      <a:moveTo>
                        <a:pt x="13" y="0"/>
                      </a:moveTo>
                      <a:lnTo>
                        <a:pt x="0" y="18"/>
                      </a:lnTo>
                      <a:lnTo>
                        <a:pt x="8" y="24"/>
                      </a:lnTo>
                      <a:lnTo>
                        <a:pt x="22" y="7"/>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294" name="Freeform 273">
                  <a:extLst>
                    <a:ext uri="{FF2B5EF4-FFF2-40B4-BE49-F238E27FC236}">
                      <a16:creationId xmlns:a16="http://schemas.microsoft.com/office/drawing/2014/main" id="{C4D54F7E-33E1-0CEE-FDDF-EC2526DF4702}"/>
                    </a:ext>
                  </a:extLst>
                </p:cNvPr>
                <p:cNvSpPr>
                  <a:spLocks/>
                </p:cNvSpPr>
                <p:nvPr/>
              </p:nvSpPr>
              <p:spPr bwMode="auto">
                <a:xfrm>
                  <a:off x="4239" y="6433"/>
                  <a:ext cx="17" cy="22"/>
                </a:xfrm>
                <a:custGeom>
                  <a:avLst/>
                  <a:gdLst>
                    <a:gd name="T0" fmla="*/ 8 w 17"/>
                    <a:gd name="T1" fmla="*/ 0 h 22"/>
                    <a:gd name="T2" fmla="*/ 0 w 17"/>
                    <a:gd name="T3" fmla="*/ 17 h 22"/>
                    <a:gd name="T4" fmla="*/ 8 w 17"/>
                    <a:gd name="T5" fmla="*/ 22 h 22"/>
                    <a:gd name="T6" fmla="*/ 17 w 17"/>
                    <a:gd name="T7" fmla="*/ 4 h 22"/>
                    <a:gd name="T8" fmla="*/ 8 w 17"/>
                    <a:gd name="T9" fmla="*/ 0 h 22"/>
                  </a:gdLst>
                  <a:ahLst/>
                  <a:cxnLst>
                    <a:cxn ang="0">
                      <a:pos x="T0" y="T1"/>
                    </a:cxn>
                    <a:cxn ang="0">
                      <a:pos x="T2" y="T3"/>
                    </a:cxn>
                    <a:cxn ang="0">
                      <a:pos x="T4" y="T5"/>
                    </a:cxn>
                    <a:cxn ang="0">
                      <a:pos x="T6" y="T7"/>
                    </a:cxn>
                    <a:cxn ang="0">
                      <a:pos x="T8" y="T9"/>
                    </a:cxn>
                  </a:cxnLst>
                  <a:rect l="0" t="0" r="r" b="b"/>
                  <a:pathLst>
                    <a:path w="17" h="22">
                      <a:moveTo>
                        <a:pt x="8" y="0"/>
                      </a:moveTo>
                      <a:lnTo>
                        <a:pt x="0" y="17"/>
                      </a:lnTo>
                      <a:lnTo>
                        <a:pt x="8" y="22"/>
                      </a:lnTo>
                      <a:lnTo>
                        <a:pt x="17" y="4"/>
                      </a:lnTo>
                      <a:lnTo>
                        <a:pt x="8" y="0"/>
                      </a:lnTo>
                      <a:close/>
                    </a:path>
                  </a:pathLst>
                </a:custGeom>
                <a:solidFill>
                  <a:srgbClr val="FF0000"/>
                </a:solidFill>
                <a:ln w="38100" cmpd="sng">
                  <a:solidFill>
                    <a:srgbClr val="FF0000"/>
                  </a:solidFill>
                  <a:round/>
                  <a:headEnd/>
                  <a:tailEnd/>
                </a:ln>
              </p:spPr>
              <p:txBody>
                <a:bodyPr/>
                <a:lstStyle/>
                <a:p>
                  <a:endParaRPr lang="en-GB"/>
                </a:p>
              </p:txBody>
            </p:sp>
            <p:sp>
              <p:nvSpPr>
                <p:cNvPr id="295" name="Freeform 274">
                  <a:extLst>
                    <a:ext uri="{FF2B5EF4-FFF2-40B4-BE49-F238E27FC236}">
                      <a16:creationId xmlns:a16="http://schemas.microsoft.com/office/drawing/2014/main" id="{9E18A63D-9D15-588E-F23A-06A9D6A2BFDD}"/>
                    </a:ext>
                  </a:extLst>
                </p:cNvPr>
                <p:cNvSpPr>
                  <a:spLocks/>
                </p:cNvSpPr>
                <p:nvPr/>
              </p:nvSpPr>
              <p:spPr bwMode="auto">
                <a:xfrm>
                  <a:off x="4247" y="6437"/>
                  <a:ext cx="18" cy="22"/>
                </a:xfrm>
                <a:custGeom>
                  <a:avLst/>
                  <a:gdLst>
                    <a:gd name="T0" fmla="*/ 9 w 18"/>
                    <a:gd name="T1" fmla="*/ 0 h 22"/>
                    <a:gd name="T2" fmla="*/ 0 w 18"/>
                    <a:gd name="T3" fmla="*/ 18 h 22"/>
                    <a:gd name="T4" fmla="*/ 9 w 18"/>
                    <a:gd name="T5" fmla="*/ 22 h 22"/>
                    <a:gd name="T6" fmla="*/ 18 w 18"/>
                    <a:gd name="T7" fmla="*/ 5 h 22"/>
                    <a:gd name="T8" fmla="*/ 9 w 18"/>
                    <a:gd name="T9" fmla="*/ 0 h 22"/>
                  </a:gdLst>
                  <a:ahLst/>
                  <a:cxnLst>
                    <a:cxn ang="0">
                      <a:pos x="T0" y="T1"/>
                    </a:cxn>
                    <a:cxn ang="0">
                      <a:pos x="T2" y="T3"/>
                    </a:cxn>
                    <a:cxn ang="0">
                      <a:pos x="T4" y="T5"/>
                    </a:cxn>
                    <a:cxn ang="0">
                      <a:pos x="T6" y="T7"/>
                    </a:cxn>
                    <a:cxn ang="0">
                      <a:pos x="T8" y="T9"/>
                    </a:cxn>
                  </a:cxnLst>
                  <a:rect l="0" t="0" r="r" b="b"/>
                  <a:pathLst>
                    <a:path w="18" h="22">
                      <a:moveTo>
                        <a:pt x="9" y="0"/>
                      </a:moveTo>
                      <a:lnTo>
                        <a:pt x="0" y="18"/>
                      </a:lnTo>
                      <a:lnTo>
                        <a:pt x="9" y="22"/>
                      </a:lnTo>
                      <a:lnTo>
                        <a:pt x="18" y="5"/>
                      </a:lnTo>
                      <a:lnTo>
                        <a:pt x="9" y="0"/>
                      </a:lnTo>
                      <a:close/>
                    </a:path>
                  </a:pathLst>
                </a:custGeom>
                <a:solidFill>
                  <a:srgbClr val="FF0000"/>
                </a:solidFill>
                <a:ln w="38100" cmpd="sng">
                  <a:solidFill>
                    <a:srgbClr val="FF0000"/>
                  </a:solidFill>
                  <a:round/>
                  <a:headEnd/>
                  <a:tailEnd/>
                </a:ln>
              </p:spPr>
              <p:txBody>
                <a:bodyPr/>
                <a:lstStyle/>
                <a:p>
                  <a:endParaRPr lang="en-GB"/>
                </a:p>
              </p:txBody>
            </p:sp>
            <p:sp>
              <p:nvSpPr>
                <p:cNvPr id="296" name="Freeform 275">
                  <a:extLst>
                    <a:ext uri="{FF2B5EF4-FFF2-40B4-BE49-F238E27FC236}">
                      <a16:creationId xmlns:a16="http://schemas.microsoft.com/office/drawing/2014/main" id="{32DA91E5-38B0-0532-73E7-37EA1ABE89C3}"/>
                    </a:ext>
                  </a:extLst>
                </p:cNvPr>
                <p:cNvSpPr>
                  <a:spLocks/>
                </p:cNvSpPr>
                <p:nvPr/>
              </p:nvSpPr>
              <p:spPr bwMode="auto">
                <a:xfrm>
                  <a:off x="4256" y="6442"/>
                  <a:ext cx="18" cy="21"/>
                </a:xfrm>
                <a:custGeom>
                  <a:avLst/>
                  <a:gdLst>
                    <a:gd name="T0" fmla="*/ 9 w 18"/>
                    <a:gd name="T1" fmla="*/ 0 h 21"/>
                    <a:gd name="T2" fmla="*/ 0 w 18"/>
                    <a:gd name="T3" fmla="*/ 17 h 21"/>
                    <a:gd name="T4" fmla="*/ 9 w 18"/>
                    <a:gd name="T5" fmla="*/ 21 h 21"/>
                    <a:gd name="T6" fmla="*/ 18 w 18"/>
                    <a:gd name="T7" fmla="*/ 4 h 21"/>
                    <a:gd name="T8" fmla="*/ 9 w 18"/>
                    <a:gd name="T9" fmla="*/ 0 h 21"/>
                  </a:gdLst>
                  <a:ahLst/>
                  <a:cxnLst>
                    <a:cxn ang="0">
                      <a:pos x="T0" y="T1"/>
                    </a:cxn>
                    <a:cxn ang="0">
                      <a:pos x="T2" y="T3"/>
                    </a:cxn>
                    <a:cxn ang="0">
                      <a:pos x="T4" y="T5"/>
                    </a:cxn>
                    <a:cxn ang="0">
                      <a:pos x="T6" y="T7"/>
                    </a:cxn>
                    <a:cxn ang="0">
                      <a:pos x="T8" y="T9"/>
                    </a:cxn>
                  </a:cxnLst>
                  <a:rect l="0" t="0" r="r" b="b"/>
                  <a:pathLst>
                    <a:path w="18" h="21">
                      <a:moveTo>
                        <a:pt x="9" y="0"/>
                      </a:moveTo>
                      <a:lnTo>
                        <a:pt x="0" y="17"/>
                      </a:lnTo>
                      <a:lnTo>
                        <a:pt x="9" y="21"/>
                      </a:lnTo>
                      <a:lnTo>
                        <a:pt x="18" y="4"/>
                      </a:lnTo>
                      <a:lnTo>
                        <a:pt x="9" y="0"/>
                      </a:lnTo>
                      <a:close/>
                    </a:path>
                  </a:pathLst>
                </a:custGeom>
                <a:solidFill>
                  <a:srgbClr val="FF0000"/>
                </a:solidFill>
                <a:ln w="38100" cmpd="sng">
                  <a:solidFill>
                    <a:srgbClr val="FF0000"/>
                  </a:solidFill>
                  <a:round/>
                  <a:headEnd/>
                  <a:tailEnd/>
                </a:ln>
              </p:spPr>
              <p:txBody>
                <a:bodyPr/>
                <a:lstStyle/>
                <a:p>
                  <a:endParaRPr lang="en-GB"/>
                </a:p>
              </p:txBody>
            </p:sp>
            <p:sp>
              <p:nvSpPr>
                <p:cNvPr id="297" name="Freeform 276">
                  <a:extLst>
                    <a:ext uri="{FF2B5EF4-FFF2-40B4-BE49-F238E27FC236}">
                      <a16:creationId xmlns:a16="http://schemas.microsoft.com/office/drawing/2014/main" id="{E866A0B0-188B-387B-F3BE-D736DACB9ACF}"/>
                    </a:ext>
                  </a:extLst>
                </p:cNvPr>
                <p:cNvSpPr>
                  <a:spLocks/>
                </p:cNvSpPr>
                <p:nvPr/>
              </p:nvSpPr>
              <p:spPr bwMode="auto">
                <a:xfrm>
                  <a:off x="4267" y="6446"/>
                  <a:ext cx="13" cy="22"/>
                </a:xfrm>
                <a:custGeom>
                  <a:avLst/>
                  <a:gdLst>
                    <a:gd name="T0" fmla="*/ 4 w 13"/>
                    <a:gd name="T1" fmla="*/ 0 h 22"/>
                    <a:gd name="T2" fmla="*/ 0 w 13"/>
                    <a:gd name="T3" fmla="*/ 20 h 22"/>
                    <a:gd name="T4" fmla="*/ 9 w 13"/>
                    <a:gd name="T5" fmla="*/ 22 h 22"/>
                    <a:gd name="T6" fmla="*/ 13 w 13"/>
                    <a:gd name="T7" fmla="*/ 2 h 22"/>
                    <a:gd name="T8" fmla="*/ 4 w 13"/>
                    <a:gd name="T9" fmla="*/ 0 h 22"/>
                  </a:gdLst>
                  <a:ahLst/>
                  <a:cxnLst>
                    <a:cxn ang="0">
                      <a:pos x="T0" y="T1"/>
                    </a:cxn>
                    <a:cxn ang="0">
                      <a:pos x="T2" y="T3"/>
                    </a:cxn>
                    <a:cxn ang="0">
                      <a:pos x="T4" y="T5"/>
                    </a:cxn>
                    <a:cxn ang="0">
                      <a:pos x="T6" y="T7"/>
                    </a:cxn>
                    <a:cxn ang="0">
                      <a:pos x="T8" y="T9"/>
                    </a:cxn>
                  </a:cxnLst>
                  <a:rect l="0" t="0" r="r" b="b"/>
                  <a:pathLst>
                    <a:path w="13" h="22">
                      <a:moveTo>
                        <a:pt x="4" y="0"/>
                      </a:moveTo>
                      <a:lnTo>
                        <a:pt x="0" y="20"/>
                      </a:lnTo>
                      <a:lnTo>
                        <a:pt x="9" y="22"/>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298" name="Freeform 277">
                  <a:extLst>
                    <a:ext uri="{FF2B5EF4-FFF2-40B4-BE49-F238E27FC236}">
                      <a16:creationId xmlns:a16="http://schemas.microsoft.com/office/drawing/2014/main" id="{592A44DC-91D9-D909-148B-FDF70388E1B5}"/>
                    </a:ext>
                  </a:extLst>
                </p:cNvPr>
                <p:cNvSpPr>
                  <a:spLocks/>
                </p:cNvSpPr>
                <p:nvPr/>
              </p:nvSpPr>
              <p:spPr bwMode="auto">
                <a:xfrm>
                  <a:off x="4274" y="6448"/>
                  <a:ext cx="17" cy="22"/>
                </a:xfrm>
                <a:custGeom>
                  <a:avLst/>
                  <a:gdLst>
                    <a:gd name="T0" fmla="*/ 8 w 17"/>
                    <a:gd name="T1" fmla="*/ 0 h 22"/>
                    <a:gd name="T2" fmla="*/ 0 w 17"/>
                    <a:gd name="T3" fmla="*/ 18 h 22"/>
                    <a:gd name="T4" fmla="*/ 8 w 17"/>
                    <a:gd name="T5" fmla="*/ 22 h 22"/>
                    <a:gd name="T6" fmla="*/ 17 w 17"/>
                    <a:gd name="T7" fmla="*/ 4 h 22"/>
                    <a:gd name="T8" fmla="*/ 8 w 17"/>
                    <a:gd name="T9" fmla="*/ 0 h 22"/>
                  </a:gdLst>
                  <a:ahLst/>
                  <a:cxnLst>
                    <a:cxn ang="0">
                      <a:pos x="T0" y="T1"/>
                    </a:cxn>
                    <a:cxn ang="0">
                      <a:pos x="T2" y="T3"/>
                    </a:cxn>
                    <a:cxn ang="0">
                      <a:pos x="T4" y="T5"/>
                    </a:cxn>
                    <a:cxn ang="0">
                      <a:pos x="T6" y="T7"/>
                    </a:cxn>
                    <a:cxn ang="0">
                      <a:pos x="T8" y="T9"/>
                    </a:cxn>
                  </a:cxnLst>
                  <a:rect l="0" t="0" r="r" b="b"/>
                  <a:pathLst>
                    <a:path w="17" h="22">
                      <a:moveTo>
                        <a:pt x="8" y="0"/>
                      </a:moveTo>
                      <a:lnTo>
                        <a:pt x="0" y="18"/>
                      </a:lnTo>
                      <a:lnTo>
                        <a:pt x="8" y="22"/>
                      </a:lnTo>
                      <a:lnTo>
                        <a:pt x="17" y="4"/>
                      </a:lnTo>
                      <a:lnTo>
                        <a:pt x="8" y="0"/>
                      </a:lnTo>
                      <a:close/>
                    </a:path>
                  </a:pathLst>
                </a:custGeom>
                <a:solidFill>
                  <a:srgbClr val="FF0000"/>
                </a:solidFill>
                <a:ln w="38100" cmpd="sng">
                  <a:solidFill>
                    <a:srgbClr val="FF0000"/>
                  </a:solidFill>
                  <a:round/>
                  <a:headEnd/>
                  <a:tailEnd/>
                </a:ln>
              </p:spPr>
              <p:txBody>
                <a:bodyPr/>
                <a:lstStyle/>
                <a:p>
                  <a:endParaRPr lang="en-GB"/>
                </a:p>
              </p:txBody>
            </p:sp>
            <p:sp>
              <p:nvSpPr>
                <p:cNvPr id="299" name="Freeform 278">
                  <a:extLst>
                    <a:ext uri="{FF2B5EF4-FFF2-40B4-BE49-F238E27FC236}">
                      <a16:creationId xmlns:a16="http://schemas.microsoft.com/office/drawing/2014/main" id="{3AE92B38-90E3-1E60-8560-D502690764A7}"/>
                    </a:ext>
                  </a:extLst>
                </p:cNvPr>
                <p:cNvSpPr>
                  <a:spLocks/>
                </p:cNvSpPr>
                <p:nvPr/>
              </p:nvSpPr>
              <p:spPr bwMode="auto">
                <a:xfrm>
                  <a:off x="4284" y="6452"/>
                  <a:ext cx="14" cy="22"/>
                </a:xfrm>
                <a:custGeom>
                  <a:avLst/>
                  <a:gdLst>
                    <a:gd name="T0" fmla="*/ 5 w 14"/>
                    <a:gd name="T1" fmla="*/ 0 h 22"/>
                    <a:gd name="T2" fmla="*/ 0 w 14"/>
                    <a:gd name="T3" fmla="*/ 20 h 22"/>
                    <a:gd name="T4" fmla="*/ 9 w 14"/>
                    <a:gd name="T5" fmla="*/ 22 h 22"/>
                    <a:gd name="T6" fmla="*/ 14 w 14"/>
                    <a:gd name="T7" fmla="*/ 3 h 22"/>
                    <a:gd name="T8" fmla="*/ 5 w 14"/>
                    <a:gd name="T9" fmla="*/ 0 h 22"/>
                  </a:gdLst>
                  <a:ahLst/>
                  <a:cxnLst>
                    <a:cxn ang="0">
                      <a:pos x="T0" y="T1"/>
                    </a:cxn>
                    <a:cxn ang="0">
                      <a:pos x="T2" y="T3"/>
                    </a:cxn>
                    <a:cxn ang="0">
                      <a:pos x="T4" y="T5"/>
                    </a:cxn>
                    <a:cxn ang="0">
                      <a:pos x="T6" y="T7"/>
                    </a:cxn>
                    <a:cxn ang="0">
                      <a:pos x="T8" y="T9"/>
                    </a:cxn>
                  </a:cxnLst>
                  <a:rect l="0" t="0" r="r" b="b"/>
                  <a:pathLst>
                    <a:path w="14" h="22">
                      <a:moveTo>
                        <a:pt x="5" y="0"/>
                      </a:moveTo>
                      <a:lnTo>
                        <a:pt x="0" y="20"/>
                      </a:lnTo>
                      <a:lnTo>
                        <a:pt x="9" y="22"/>
                      </a:lnTo>
                      <a:lnTo>
                        <a:pt x="14" y="3"/>
                      </a:lnTo>
                      <a:lnTo>
                        <a:pt x="5" y="0"/>
                      </a:lnTo>
                      <a:close/>
                    </a:path>
                  </a:pathLst>
                </a:custGeom>
                <a:solidFill>
                  <a:srgbClr val="FF0000"/>
                </a:solidFill>
                <a:ln w="38100" cmpd="sng">
                  <a:solidFill>
                    <a:srgbClr val="FF0000"/>
                  </a:solidFill>
                  <a:round/>
                  <a:headEnd/>
                  <a:tailEnd/>
                </a:ln>
              </p:spPr>
              <p:txBody>
                <a:bodyPr/>
                <a:lstStyle/>
                <a:p>
                  <a:endParaRPr lang="en-GB"/>
                </a:p>
              </p:txBody>
            </p:sp>
            <p:sp>
              <p:nvSpPr>
                <p:cNvPr id="300" name="Rectangle 279">
                  <a:extLst>
                    <a:ext uri="{FF2B5EF4-FFF2-40B4-BE49-F238E27FC236}">
                      <a16:creationId xmlns:a16="http://schemas.microsoft.com/office/drawing/2014/main" id="{8F965133-44A8-0BC8-75EC-893FF99D2264}"/>
                    </a:ext>
                  </a:extLst>
                </p:cNvPr>
                <p:cNvSpPr>
                  <a:spLocks noChangeArrowheads="1"/>
                </p:cNvSpPr>
                <p:nvPr/>
              </p:nvSpPr>
              <p:spPr bwMode="auto">
                <a:xfrm>
                  <a:off x="4295" y="6452"/>
                  <a:ext cx="11" cy="22"/>
                </a:xfrm>
                <a:prstGeom prst="rect">
                  <a:avLst/>
                </a:prstGeom>
                <a:solidFill>
                  <a:srgbClr val="FF0000"/>
                </a:solidFill>
                <a:ln w="38100">
                  <a:solidFill>
                    <a:srgbClr val="FF0000"/>
                  </a:solidFill>
                  <a:miter lim="800000"/>
                  <a:headEnd/>
                  <a:tailEnd/>
                </a:ln>
              </p:spPr>
              <p:txBody>
                <a:bodyPr/>
                <a:lstStyle/>
                <a:p>
                  <a:endParaRPr lang="en-GB"/>
                </a:p>
              </p:txBody>
            </p:sp>
            <p:sp>
              <p:nvSpPr>
                <p:cNvPr id="301" name="Freeform 280">
                  <a:extLst>
                    <a:ext uri="{FF2B5EF4-FFF2-40B4-BE49-F238E27FC236}">
                      <a16:creationId xmlns:a16="http://schemas.microsoft.com/office/drawing/2014/main" id="{C36626AA-D14D-6901-00AE-EB4DEA8FC3D3}"/>
                    </a:ext>
                  </a:extLst>
                </p:cNvPr>
                <p:cNvSpPr>
                  <a:spLocks/>
                </p:cNvSpPr>
                <p:nvPr/>
              </p:nvSpPr>
              <p:spPr bwMode="auto">
                <a:xfrm>
                  <a:off x="4304" y="6455"/>
                  <a:ext cx="13" cy="21"/>
                </a:xfrm>
                <a:custGeom>
                  <a:avLst/>
                  <a:gdLst>
                    <a:gd name="T0" fmla="*/ 4 w 13"/>
                    <a:gd name="T1" fmla="*/ 0 h 21"/>
                    <a:gd name="T2" fmla="*/ 0 w 13"/>
                    <a:gd name="T3" fmla="*/ 19 h 21"/>
                    <a:gd name="T4" fmla="*/ 9 w 13"/>
                    <a:gd name="T5" fmla="*/ 21 h 21"/>
                    <a:gd name="T6" fmla="*/ 13 w 13"/>
                    <a:gd name="T7" fmla="*/ 2 h 21"/>
                    <a:gd name="T8" fmla="*/ 4 w 13"/>
                    <a:gd name="T9" fmla="*/ 0 h 21"/>
                  </a:gdLst>
                  <a:ahLst/>
                  <a:cxnLst>
                    <a:cxn ang="0">
                      <a:pos x="T0" y="T1"/>
                    </a:cxn>
                    <a:cxn ang="0">
                      <a:pos x="T2" y="T3"/>
                    </a:cxn>
                    <a:cxn ang="0">
                      <a:pos x="T4" y="T5"/>
                    </a:cxn>
                    <a:cxn ang="0">
                      <a:pos x="T6" y="T7"/>
                    </a:cxn>
                    <a:cxn ang="0">
                      <a:pos x="T8" y="T9"/>
                    </a:cxn>
                  </a:cxnLst>
                  <a:rect l="0" t="0" r="r" b="b"/>
                  <a:pathLst>
                    <a:path w="13" h="21">
                      <a:moveTo>
                        <a:pt x="4" y="0"/>
                      </a:moveTo>
                      <a:lnTo>
                        <a:pt x="0" y="19"/>
                      </a:lnTo>
                      <a:lnTo>
                        <a:pt x="9" y="21"/>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302" name="Freeform 281">
                  <a:extLst>
                    <a:ext uri="{FF2B5EF4-FFF2-40B4-BE49-F238E27FC236}">
                      <a16:creationId xmlns:a16="http://schemas.microsoft.com/office/drawing/2014/main" id="{96F6E938-9629-E5E6-8CD0-6947C54726C8}"/>
                    </a:ext>
                  </a:extLst>
                </p:cNvPr>
                <p:cNvSpPr>
                  <a:spLocks/>
                </p:cNvSpPr>
                <p:nvPr/>
              </p:nvSpPr>
              <p:spPr bwMode="auto">
                <a:xfrm>
                  <a:off x="4313" y="6457"/>
                  <a:ext cx="13" cy="22"/>
                </a:xfrm>
                <a:custGeom>
                  <a:avLst/>
                  <a:gdLst>
                    <a:gd name="T0" fmla="*/ 4 w 13"/>
                    <a:gd name="T1" fmla="*/ 0 h 22"/>
                    <a:gd name="T2" fmla="*/ 0 w 13"/>
                    <a:gd name="T3" fmla="*/ 19 h 22"/>
                    <a:gd name="T4" fmla="*/ 9 w 13"/>
                    <a:gd name="T5" fmla="*/ 22 h 22"/>
                    <a:gd name="T6" fmla="*/ 13 w 13"/>
                    <a:gd name="T7" fmla="*/ 2 h 22"/>
                    <a:gd name="T8" fmla="*/ 4 w 13"/>
                    <a:gd name="T9" fmla="*/ 0 h 22"/>
                  </a:gdLst>
                  <a:ahLst/>
                  <a:cxnLst>
                    <a:cxn ang="0">
                      <a:pos x="T0" y="T1"/>
                    </a:cxn>
                    <a:cxn ang="0">
                      <a:pos x="T2" y="T3"/>
                    </a:cxn>
                    <a:cxn ang="0">
                      <a:pos x="T4" y="T5"/>
                    </a:cxn>
                    <a:cxn ang="0">
                      <a:pos x="T6" y="T7"/>
                    </a:cxn>
                    <a:cxn ang="0">
                      <a:pos x="T8" y="T9"/>
                    </a:cxn>
                  </a:cxnLst>
                  <a:rect l="0" t="0" r="r" b="b"/>
                  <a:pathLst>
                    <a:path w="13" h="22">
                      <a:moveTo>
                        <a:pt x="4" y="0"/>
                      </a:moveTo>
                      <a:lnTo>
                        <a:pt x="0" y="19"/>
                      </a:lnTo>
                      <a:lnTo>
                        <a:pt x="9" y="22"/>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303" name="Freeform 282">
                  <a:extLst>
                    <a:ext uri="{FF2B5EF4-FFF2-40B4-BE49-F238E27FC236}">
                      <a16:creationId xmlns:a16="http://schemas.microsoft.com/office/drawing/2014/main" id="{C24C4E08-570E-CCA1-4ABB-41A870D50AE1}"/>
                    </a:ext>
                  </a:extLst>
                </p:cNvPr>
                <p:cNvSpPr>
                  <a:spLocks/>
                </p:cNvSpPr>
                <p:nvPr/>
              </p:nvSpPr>
              <p:spPr bwMode="auto">
                <a:xfrm>
                  <a:off x="4322" y="6457"/>
                  <a:ext cx="13" cy="22"/>
                </a:xfrm>
                <a:custGeom>
                  <a:avLst/>
                  <a:gdLst>
                    <a:gd name="T0" fmla="*/ 4 w 13"/>
                    <a:gd name="T1" fmla="*/ 0 h 22"/>
                    <a:gd name="T2" fmla="*/ 0 w 13"/>
                    <a:gd name="T3" fmla="*/ 19 h 22"/>
                    <a:gd name="T4" fmla="*/ 8 w 13"/>
                    <a:gd name="T5" fmla="*/ 22 h 22"/>
                    <a:gd name="T6" fmla="*/ 13 w 13"/>
                    <a:gd name="T7" fmla="*/ 2 h 22"/>
                    <a:gd name="T8" fmla="*/ 4 w 13"/>
                    <a:gd name="T9" fmla="*/ 0 h 22"/>
                  </a:gdLst>
                  <a:ahLst/>
                  <a:cxnLst>
                    <a:cxn ang="0">
                      <a:pos x="T0" y="T1"/>
                    </a:cxn>
                    <a:cxn ang="0">
                      <a:pos x="T2" y="T3"/>
                    </a:cxn>
                    <a:cxn ang="0">
                      <a:pos x="T4" y="T5"/>
                    </a:cxn>
                    <a:cxn ang="0">
                      <a:pos x="T6" y="T7"/>
                    </a:cxn>
                    <a:cxn ang="0">
                      <a:pos x="T8" y="T9"/>
                    </a:cxn>
                  </a:cxnLst>
                  <a:rect l="0" t="0" r="r" b="b"/>
                  <a:pathLst>
                    <a:path w="13" h="22">
                      <a:moveTo>
                        <a:pt x="4" y="0"/>
                      </a:moveTo>
                      <a:lnTo>
                        <a:pt x="0" y="19"/>
                      </a:lnTo>
                      <a:lnTo>
                        <a:pt x="8" y="22"/>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304" name="Freeform 283">
                  <a:extLst>
                    <a:ext uri="{FF2B5EF4-FFF2-40B4-BE49-F238E27FC236}">
                      <a16:creationId xmlns:a16="http://schemas.microsoft.com/office/drawing/2014/main" id="{551BCD5E-4771-3053-0650-8D9A3572C526}"/>
                    </a:ext>
                  </a:extLst>
                </p:cNvPr>
                <p:cNvSpPr>
                  <a:spLocks/>
                </p:cNvSpPr>
                <p:nvPr/>
              </p:nvSpPr>
              <p:spPr bwMode="auto">
                <a:xfrm>
                  <a:off x="4330" y="6457"/>
                  <a:ext cx="13" cy="22"/>
                </a:xfrm>
                <a:custGeom>
                  <a:avLst/>
                  <a:gdLst>
                    <a:gd name="T0" fmla="*/ 5 w 13"/>
                    <a:gd name="T1" fmla="*/ 0 h 22"/>
                    <a:gd name="T2" fmla="*/ 0 w 13"/>
                    <a:gd name="T3" fmla="*/ 19 h 22"/>
                    <a:gd name="T4" fmla="*/ 9 w 13"/>
                    <a:gd name="T5" fmla="*/ 22 h 22"/>
                    <a:gd name="T6" fmla="*/ 13 w 13"/>
                    <a:gd name="T7" fmla="*/ 2 h 22"/>
                    <a:gd name="T8" fmla="*/ 5 w 13"/>
                    <a:gd name="T9" fmla="*/ 0 h 22"/>
                  </a:gdLst>
                  <a:ahLst/>
                  <a:cxnLst>
                    <a:cxn ang="0">
                      <a:pos x="T0" y="T1"/>
                    </a:cxn>
                    <a:cxn ang="0">
                      <a:pos x="T2" y="T3"/>
                    </a:cxn>
                    <a:cxn ang="0">
                      <a:pos x="T4" y="T5"/>
                    </a:cxn>
                    <a:cxn ang="0">
                      <a:pos x="T6" y="T7"/>
                    </a:cxn>
                    <a:cxn ang="0">
                      <a:pos x="T8" y="T9"/>
                    </a:cxn>
                  </a:cxnLst>
                  <a:rect l="0" t="0" r="r" b="b"/>
                  <a:pathLst>
                    <a:path w="13" h="22">
                      <a:moveTo>
                        <a:pt x="5" y="0"/>
                      </a:moveTo>
                      <a:lnTo>
                        <a:pt x="0" y="19"/>
                      </a:lnTo>
                      <a:lnTo>
                        <a:pt x="9" y="22"/>
                      </a:lnTo>
                      <a:lnTo>
                        <a:pt x="13" y="2"/>
                      </a:lnTo>
                      <a:lnTo>
                        <a:pt x="5" y="0"/>
                      </a:lnTo>
                      <a:close/>
                    </a:path>
                  </a:pathLst>
                </a:custGeom>
                <a:solidFill>
                  <a:srgbClr val="FF0000"/>
                </a:solidFill>
                <a:ln w="38100" cmpd="sng">
                  <a:solidFill>
                    <a:srgbClr val="FF0000"/>
                  </a:solidFill>
                  <a:round/>
                  <a:headEnd/>
                  <a:tailEnd/>
                </a:ln>
              </p:spPr>
              <p:txBody>
                <a:bodyPr/>
                <a:lstStyle/>
                <a:p>
                  <a:endParaRPr lang="en-GB"/>
                </a:p>
              </p:txBody>
            </p:sp>
            <p:sp>
              <p:nvSpPr>
                <p:cNvPr id="305" name="Freeform 284">
                  <a:extLst>
                    <a:ext uri="{FF2B5EF4-FFF2-40B4-BE49-F238E27FC236}">
                      <a16:creationId xmlns:a16="http://schemas.microsoft.com/office/drawing/2014/main" id="{3DE9121E-8931-2903-D30E-F1A93EB666B9}"/>
                    </a:ext>
                  </a:extLst>
                </p:cNvPr>
                <p:cNvSpPr>
                  <a:spLocks/>
                </p:cNvSpPr>
                <p:nvPr/>
              </p:nvSpPr>
              <p:spPr bwMode="auto">
                <a:xfrm>
                  <a:off x="4339" y="6457"/>
                  <a:ext cx="13" cy="22"/>
                </a:xfrm>
                <a:custGeom>
                  <a:avLst/>
                  <a:gdLst>
                    <a:gd name="T0" fmla="*/ 4 w 13"/>
                    <a:gd name="T1" fmla="*/ 0 h 22"/>
                    <a:gd name="T2" fmla="*/ 0 w 13"/>
                    <a:gd name="T3" fmla="*/ 19 h 22"/>
                    <a:gd name="T4" fmla="*/ 9 w 13"/>
                    <a:gd name="T5" fmla="*/ 22 h 22"/>
                    <a:gd name="T6" fmla="*/ 13 w 13"/>
                    <a:gd name="T7" fmla="*/ 2 h 22"/>
                    <a:gd name="T8" fmla="*/ 4 w 13"/>
                    <a:gd name="T9" fmla="*/ 0 h 22"/>
                  </a:gdLst>
                  <a:ahLst/>
                  <a:cxnLst>
                    <a:cxn ang="0">
                      <a:pos x="T0" y="T1"/>
                    </a:cxn>
                    <a:cxn ang="0">
                      <a:pos x="T2" y="T3"/>
                    </a:cxn>
                    <a:cxn ang="0">
                      <a:pos x="T4" y="T5"/>
                    </a:cxn>
                    <a:cxn ang="0">
                      <a:pos x="T6" y="T7"/>
                    </a:cxn>
                    <a:cxn ang="0">
                      <a:pos x="T8" y="T9"/>
                    </a:cxn>
                  </a:cxnLst>
                  <a:rect l="0" t="0" r="r" b="b"/>
                  <a:pathLst>
                    <a:path w="13" h="22">
                      <a:moveTo>
                        <a:pt x="4" y="0"/>
                      </a:moveTo>
                      <a:lnTo>
                        <a:pt x="0" y="19"/>
                      </a:lnTo>
                      <a:lnTo>
                        <a:pt x="9" y="22"/>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306" name="Freeform 285">
                  <a:extLst>
                    <a:ext uri="{FF2B5EF4-FFF2-40B4-BE49-F238E27FC236}">
                      <a16:creationId xmlns:a16="http://schemas.microsoft.com/office/drawing/2014/main" id="{FFB0DC93-5A32-E531-1ACE-3A8207FBAEAF}"/>
                    </a:ext>
                  </a:extLst>
                </p:cNvPr>
                <p:cNvSpPr>
                  <a:spLocks/>
                </p:cNvSpPr>
                <p:nvPr/>
              </p:nvSpPr>
              <p:spPr bwMode="auto">
                <a:xfrm>
                  <a:off x="4348" y="6455"/>
                  <a:ext cx="13" cy="21"/>
                </a:xfrm>
                <a:custGeom>
                  <a:avLst/>
                  <a:gdLst>
                    <a:gd name="T0" fmla="*/ 0 w 13"/>
                    <a:gd name="T1" fmla="*/ 2 h 21"/>
                    <a:gd name="T2" fmla="*/ 4 w 13"/>
                    <a:gd name="T3" fmla="*/ 21 h 21"/>
                    <a:gd name="T4" fmla="*/ 13 w 13"/>
                    <a:gd name="T5" fmla="*/ 19 h 21"/>
                    <a:gd name="T6" fmla="*/ 8 w 13"/>
                    <a:gd name="T7" fmla="*/ 0 h 21"/>
                    <a:gd name="T8" fmla="*/ 0 w 13"/>
                    <a:gd name="T9" fmla="*/ 2 h 21"/>
                  </a:gdLst>
                  <a:ahLst/>
                  <a:cxnLst>
                    <a:cxn ang="0">
                      <a:pos x="T0" y="T1"/>
                    </a:cxn>
                    <a:cxn ang="0">
                      <a:pos x="T2" y="T3"/>
                    </a:cxn>
                    <a:cxn ang="0">
                      <a:pos x="T4" y="T5"/>
                    </a:cxn>
                    <a:cxn ang="0">
                      <a:pos x="T6" y="T7"/>
                    </a:cxn>
                    <a:cxn ang="0">
                      <a:pos x="T8" y="T9"/>
                    </a:cxn>
                  </a:cxnLst>
                  <a:rect l="0" t="0" r="r" b="b"/>
                  <a:pathLst>
                    <a:path w="13" h="21">
                      <a:moveTo>
                        <a:pt x="0" y="2"/>
                      </a:moveTo>
                      <a:lnTo>
                        <a:pt x="4" y="21"/>
                      </a:lnTo>
                      <a:lnTo>
                        <a:pt x="13" y="19"/>
                      </a:lnTo>
                      <a:lnTo>
                        <a:pt x="8"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307" name="Freeform 286">
                  <a:extLst>
                    <a:ext uri="{FF2B5EF4-FFF2-40B4-BE49-F238E27FC236}">
                      <a16:creationId xmlns:a16="http://schemas.microsoft.com/office/drawing/2014/main" id="{0E415030-1424-5E8B-EBC0-85C97CAC3C9C}"/>
                    </a:ext>
                  </a:extLst>
                </p:cNvPr>
                <p:cNvSpPr>
                  <a:spLocks/>
                </p:cNvSpPr>
                <p:nvPr/>
              </p:nvSpPr>
              <p:spPr bwMode="auto">
                <a:xfrm>
                  <a:off x="4356" y="6452"/>
                  <a:ext cx="16" cy="22"/>
                </a:xfrm>
                <a:custGeom>
                  <a:avLst/>
                  <a:gdLst>
                    <a:gd name="T0" fmla="*/ 0 w 16"/>
                    <a:gd name="T1" fmla="*/ 3 h 22"/>
                    <a:gd name="T2" fmla="*/ 5 w 16"/>
                    <a:gd name="T3" fmla="*/ 22 h 22"/>
                    <a:gd name="T4" fmla="*/ 16 w 16"/>
                    <a:gd name="T5" fmla="*/ 20 h 22"/>
                    <a:gd name="T6" fmla="*/ 11 w 16"/>
                    <a:gd name="T7" fmla="*/ 0 h 22"/>
                    <a:gd name="T8" fmla="*/ 0 w 16"/>
                    <a:gd name="T9" fmla="*/ 3 h 22"/>
                  </a:gdLst>
                  <a:ahLst/>
                  <a:cxnLst>
                    <a:cxn ang="0">
                      <a:pos x="T0" y="T1"/>
                    </a:cxn>
                    <a:cxn ang="0">
                      <a:pos x="T2" y="T3"/>
                    </a:cxn>
                    <a:cxn ang="0">
                      <a:pos x="T4" y="T5"/>
                    </a:cxn>
                    <a:cxn ang="0">
                      <a:pos x="T6" y="T7"/>
                    </a:cxn>
                    <a:cxn ang="0">
                      <a:pos x="T8" y="T9"/>
                    </a:cxn>
                  </a:cxnLst>
                  <a:rect l="0" t="0" r="r" b="b"/>
                  <a:pathLst>
                    <a:path w="16" h="22">
                      <a:moveTo>
                        <a:pt x="0" y="3"/>
                      </a:moveTo>
                      <a:lnTo>
                        <a:pt x="5" y="22"/>
                      </a:lnTo>
                      <a:lnTo>
                        <a:pt x="16" y="20"/>
                      </a:lnTo>
                      <a:lnTo>
                        <a:pt x="11" y="0"/>
                      </a:lnTo>
                      <a:lnTo>
                        <a:pt x="0" y="3"/>
                      </a:lnTo>
                      <a:close/>
                    </a:path>
                  </a:pathLst>
                </a:custGeom>
                <a:solidFill>
                  <a:srgbClr val="FF0000"/>
                </a:solidFill>
                <a:ln w="38100" cmpd="sng">
                  <a:solidFill>
                    <a:srgbClr val="FF0000"/>
                  </a:solidFill>
                  <a:round/>
                  <a:headEnd/>
                  <a:tailEnd/>
                </a:ln>
              </p:spPr>
              <p:txBody>
                <a:bodyPr/>
                <a:lstStyle/>
                <a:p>
                  <a:endParaRPr lang="en-GB"/>
                </a:p>
              </p:txBody>
            </p:sp>
            <p:sp>
              <p:nvSpPr>
                <p:cNvPr id="308" name="Rectangle 287">
                  <a:extLst>
                    <a:ext uri="{FF2B5EF4-FFF2-40B4-BE49-F238E27FC236}">
                      <a16:creationId xmlns:a16="http://schemas.microsoft.com/office/drawing/2014/main" id="{E338FD1B-F6B7-1A99-D6A8-8C951F14D776}"/>
                    </a:ext>
                  </a:extLst>
                </p:cNvPr>
                <p:cNvSpPr>
                  <a:spLocks noChangeArrowheads="1"/>
                </p:cNvSpPr>
                <p:nvPr/>
              </p:nvSpPr>
              <p:spPr bwMode="auto">
                <a:xfrm>
                  <a:off x="4369" y="6450"/>
                  <a:ext cx="9" cy="22"/>
                </a:xfrm>
                <a:prstGeom prst="rect">
                  <a:avLst/>
                </a:prstGeom>
                <a:solidFill>
                  <a:srgbClr val="FF0000"/>
                </a:solidFill>
                <a:ln w="38100">
                  <a:solidFill>
                    <a:srgbClr val="FF0000"/>
                  </a:solidFill>
                  <a:miter lim="800000"/>
                  <a:headEnd/>
                  <a:tailEnd/>
                </a:ln>
              </p:spPr>
              <p:txBody>
                <a:bodyPr/>
                <a:lstStyle/>
                <a:p>
                  <a:endParaRPr lang="en-GB"/>
                </a:p>
              </p:txBody>
            </p:sp>
            <p:sp>
              <p:nvSpPr>
                <p:cNvPr id="309" name="Freeform 288">
                  <a:extLst>
                    <a:ext uri="{FF2B5EF4-FFF2-40B4-BE49-F238E27FC236}">
                      <a16:creationId xmlns:a16="http://schemas.microsoft.com/office/drawing/2014/main" id="{D69EA002-B056-4BC9-6994-FDA77D124973}"/>
                    </a:ext>
                  </a:extLst>
                </p:cNvPr>
                <p:cNvSpPr>
                  <a:spLocks/>
                </p:cNvSpPr>
                <p:nvPr/>
              </p:nvSpPr>
              <p:spPr bwMode="auto">
                <a:xfrm>
                  <a:off x="4374" y="6448"/>
                  <a:ext cx="17" cy="22"/>
                </a:xfrm>
                <a:custGeom>
                  <a:avLst/>
                  <a:gdLst>
                    <a:gd name="T0" fmla="*/ 0 w 17"/>
                    <a:gd name="T1" fmla="*/ 4 h 22"/>
                    <a:gd name="T2" fmla="*/ 9 w 17"/>
                    <a:gd name="T3" fmla="*/ 22 h 22"/>
                    <a:gd name="T4" fmla="*/ 17 w 17"/>
                    <a:gd name="T5" fmla="*/ 18 h 22"/>
                    <a:gd name="T6" fmla="*/ 9 w 17"/>
                    <a:gd name="T7" fmla="*/ 0 h 22"/>
                    <a:gd name="T8" fmla="*/ 0 w 17"/>
                    <a:gd name="T9" fmla="*/ 4 h 22"/>
                  </a:gdLst>
                  <a:ahLst/>
                  <a:cxnLst>
                    <a:cxn ang="0">
                      <a:pos x="T0" y="T1"/>
                    </a:cxn>
                    <a:cxn ang="0">
                      <a:pos x="T2" y="T3"/>
                    </a:cxn>
                    <a:cxn ang="0">
                      <a:pos x="T4" y="T5"/>
                    </a:cxn>
                    <a:cxn ang="0">
                      <a:pos x="T6" y="T7"/>
                    </a:cxn>
                    <a:cxn ang="0">
                      <a:pos x="T8" y="T9"/>
                    </a:cxn>
                  </a:cxnLst>
                  <a:rect l="0" t="0" r="r" b="b"/>
                  <a:pathLst>
                    <a:path w="17" h="22">
                      <a:moveTo>
                        <a:pt x="0" y="4"/>
                      </a:moveTo>
                      <a:lnTo>
                        <a:pt x="9" y="22"/>
                      </a:lnTo>
                      <a:lnTo>
                        <a:pt x="17" y="18"/>
                      </a:lnTo>
                      <a:lnTo>
                        <a:pt x="9" y="0"/>
                      </a:lnTo>
                      <a:lnTo>
                        <a:pt x="0" y="4"/>
                      </a:lnTo>
                      <a:close/>
                    </a:path>
                  </a:pathLst>
                </a:custGeom>
                <a:solidFill>
                  <a:srgbClr val="FF0000"/>
                </a:solidFill>
                <a:ln w="38100" cmpd="sng">
                  <a:solidFill>
                    <a:srgbClr val="FF0000"/>
                  </a:solidFill>
                  <a:round/>
                  <a:headEnd/>
                  <a:tailEnd/>
                </a:ln>
              </p:spPr>
              <p:txBody>
                <a:bodyPr/>
                <a:lstStyle/>
                <a:p>
                  <a:endParaRPr lang="en-GB"/>
                </a:p>
              </p:txBody>
            </p:sp>
            <p:sp>
              <p:nvSpPr>
                <p:cNvPr id="310" name="Freeform 289">
                  <a:extLst>
                    <a:ext uri="{FF2B5EF4-FFF2-40B4-BE49-F238E27FC236}">
                      <a16:creationId xmlns:a16="http://schemas.microsoft.com/office/drawing/2014/main" id="{8E1F2A1D-511B-0DE6-6824-B87505EC544A}"/>
                    </a:ext>
                  </a:extLst>
                </p:cNvPr>
                <p:cNvSpPr>
                  <a:spLocks/>
                </p:cNvSpPr>
                <p:nvPr/>
              </p:nvSpPr>
              <p:spPr bwMode="auto">
                <a:xfrm>
                  <a:off x="4385" y="6446"/>
                  <a:ext cx="13" cy="22"/>
                </a:xfrm>
                <a:custGeom>
                  <a:avLst/>
                  <a:gdLst>
                    <a:gd name="T0" fmla="*/ 0 w 13"/>
                    <a:gd name="T1" fmla="*/ 2 h 22"/>
                    <a:gd name="T2" fmla="*/ 4 w 13"/>
                    <a:gd name="T3" fmla="*/ 22 h 22"/>
                    <a:gd name="T4" fmla="*/ 13 w 13"/>
                    <a:gd name="T5" fmla="*/ 20 h 22"/>
                    <a:gd name="T6" fmla="*/ 8 w 13"/>
                    <a:gd name="T7" fmla="*/ 0 h 22"/>
                    <a:gd name="T8" fmla="*/ 0 w 13"/>
                    <a:gd name="T9" fmla="*/ 2 h 22"/>
                  </a:gdLst>
                  <a:ahLst/>
                  <a:cxnLst>
                    <a:cxn ang="0">
                      <a:pos x="T0" y="T1"/>
                    </a:cxn>
                    <a:cxn ang="0">
                      <a:pos x="T2" y="T3"/>
                    </a:cxn>
                    <a:cxn ang="0">
                      <a:pos x="T4" y="T5"/>
                    </a:cxn>
                    <a:cxn ang="0">
                      <a:pos x="T6" y="T7"/>
                    </a:cxn>
                    <a:cxn ang="0">
                      <a:pos x="T8" y="T9"/>
                    </a:cxn>
                  </a:cxnLst>
                  <a:rect l="0" t="0" r="r" b="b"/>
                  <a:pathLst>
                    <a:path w="13" h="22">
                      <a:moveTo>
                        <a:pt x="0" y="2"/>
                      </a:moveTo>
                      <a:lnTo>
                        <a:pt x="4" y="22"/>
                      </a:lnTo>
                      <a:lnTo>
                        <a:pt x="13" y="20"/>
                      </a:lnTo>
                      <a:lnTo>
                        <a:pt x="8"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311" name="Freeform 290">
                  <a:extLst>
                    <a:ext uri="{FF2B5EF4-FFF2-40B4-BE49-F238E27FC236}">
                      <a16:creationId xmlns:a16="http://schemas.microsoft.com/office/drawing/2014/main" id="{C5AFB0D4-2F54-CFCA-760C-159EB45CF1BE}"/>
                    </a:ext>
                  </a:extLst>
                </p:cNvPr>
                <p:cNvSpPr>
                  <a:spLocks/>
                </p:cNvSpPr>
                <p:nvPr/>
              </p:nvSpPr>
              <p:spPr bwMode="auto">
                <a:xfrm>
                  <a:off x="4391" y="6442"/>
                  <a:ext cx="18" cy="21"/>
                </a:xfrm>
                <a:custGeom>
                  <a:avLst/>
                  <a:gdLst>
                    <a:gd name="T0" fmla="*/ 0 w 18"/>
                    <a:gd name="T1" fmla="*/ 4 h 21"/>
                    <a:gd name="T2" fmla="*/ 9 w 18"/>
                    <a:gd name="T3" fmla="*/ 21 h 21"/>
                    <a:gd name="T4" fmla="*/ 18 w 18"/>
                    <a:gd name="T5" fmla="*/ 17 h 21"/>
                    <a:gd name="T6" fmla="*/ 9 w 18"/>
                    <a:gd name="T7" fmla="*/ 0 h 21"/>
                    <a:gd name="T8" fmla="*/ 0 w 18"/>
                    <a:gd name="T9" fmla="*/ 4 h 21"/>
                  </a:gdLst>
                  <a:ahLst/>
                  <a:cxnLst>
                    <a:cxn ang="0">
                      <a:pos x="T0" y="T1"/>
                    </a:cxn>
                    <a:cxn ang="0">
                      <a:pos x="T2" y="T3"/>
                    </a:cxn>
                    <a:cxn ang="0">
                      <a:pos x="T4" y="T5"/>
                    </a:cxn>
                    <a:cxn ang="0">
                      <a:pos x="T6" y="T7"/>
                    </a:cxn>
                    <a:cxn ang="0">
                      <a:pos x="T8" y="T9"/>
                    </a:cxn>
                  </a:cxnLst>
                  <a:rect l="0" t="0" r="r" b="b"/>
                  <a:pathLst>
                    <a:path w="18" h="21">
                      <a:moveTo>
                        <a:pt x="0" y="4"/>
                      </a:moveTo>
                      <a:lnTo>
                        <a:pt x="9" y="21"/>
                      </a:lnTo>
                      <a:lnTo>
                        <a:pt x="18" y="17"/>
                      </a:lnTo>
                      <a:lnTo>
                        <a:pt x="9" y="0"/>
                      </a:lnTo>
                      <a:lnTo>
                        <a:pt x="0" y="4"/>
                      </a:lnTo>
                      <a:close/>
                    </a:path>
                  </a:pathLst>
                </a:custGeom>
                <a:solidFill>
                  <a:srgbClr val="FF0000"/>
                </a:solidFill>
                <a:ln w="38100" cmpd="sng">
                  <a:solidFill>
                    <a:srgbClr val="FF0000"/>
                  </a:solidFill>
                  <a:round/>
                  <a:headEnd/>
                  <a:tailEnd/>
                </a:ln>
              </p:spPr>
              <p:txBody>
                <a:bodyPr/>
                <a:lstStyle/>
                <a:p>
                  <a:endParaRPr lang="en-GB"/>
                </a:p>
              </p:txBody>
            </p:sp>
            <p:sp>
              <p:nvSpPr>
                <p:cNvPr id="312" name="Freeform 291">
                  <a:extLst>
                    <a:ext uri="{FF2B5EF4-FFF2-40B4-BE49-F238E27FC236}">
                      <a16:creationId xmlns:a16="http://schemas.microsoft.com/office/drawing/2014/main" id="{46DE13C3-90E0-9321-2CBB-29D8E7A95CB9}"/>
                    </a:ext>
                  </a:extLst>
                </p:cNvPr>
                <p:cNvSpPr>
                  <a:spLocks/>
                </p:cNvSpPr>
                <p:nvPr/>
              </p:nvSpPr>
              <p:spPr bwMode="auto">
                <a:xfrm>
                  <a:off x="4400" y="6437"/>
                  <a:ext cx="17" cy="22"/>
                </a:xfrm>
                <a:custGeom>
                  <a:avLst/>
                  <a:gdLst>
                    <a:gd name="T0" fmla="*/ 0 w 17"/>
                    <a:gd name="T1" fmla="*/ 5 h 22"/>
                    <a:gd name="T2" fmla="*/ 9 w 17"/>
                    <a:gd name="T3" fmla="*/ 22 h 22"/>
                    <a:gd name="T4" fmla="*/ 17 w 17"/>
                    <a:gd name="T5" fmla="*/ 18 h 22"/>
                    <a:gd name="T6" fmla="*/ 9 w 17"/>
                    <a:gd name="T7" fmla="*/ 0 h 22"/>
                    <a:gd name="T8" fmla="*/ 0 w 17"/>
                    <a:gd name="T9" fmla="*/ 5 h 22"/>
                  </a:gdLst>
                  <a:ahLst/>
                  <a:cxnLst>
                    <a:cxn ang="0">
                      <a:pos x="T0" y="T1"/>
                    </a:cxn>
                    <a:cxn ang="0">
                      <a:pos x="T2" y="T3"/>
                    </a:cxn>
                    <a:cxn ang="0">
                      <a:pos x="T4" y="T5"/>
                    </a:cxn>
                    <a:cxn ang="0">
                      <a:pos x="T6" y="T7"/>
                    </a:cxn>
                    <a:cxn ang="0">
                      <a:pos x="T8" y="T9"/>
                    </a:cxn>
                  </a:cxnLst>
                  <a:rect l="0" t="0" r="r" b="b"/>
                  <a:pathLst>
                    <a:path w="17" h="22">
                      <a:moveTo>
                        <a:pt x="0" y="5"/>
                      </a:moveTo>
                      <a:lnTo>
                        <a:pt x="9" y="22"/>
                      </a:lnTo>
                      <a:lnTo>
                        <a:pt x="17" y="18"/>
                      </a:lnTo>
                      <a:lnTo>
                        <a:pt x="9" y="0"/>
                      </a:lnTo>
                      <a:lnTo>
                        <a:pt x="0" y="5"/>
                      </a:lnTo>
                      <a:close/>
                    </a:path>
                  </a:pathLst>
                </a:custGeom>
                <a:solidFill>
                  <a:srgbClr val="FF0000"/>
                </a:solidFill>
                <a:ln w="38100" cmpd="sng">
                  <a:solidFill>
                    <a:srgbClr val="FF0000"/>
                  </a:solidFill>
                  <a:round/>
                  <a:headEnd/>
                  <a:tailEnd/>
                </a:ln>
              </p:spPr>
              <p:txBody>
                <a:bodyPr/>
                <a:lstStyle/>
                <a:p>
                  <a:endParaRPr lang="en-GB"/>
                </a:p>
              </p:txBody>
            </p:sp>
            <p:sp>
              <p:nvSpPr>
                <p:cNvPr id="313" name="Freeform 292">
                  <a:extLst>
                    <a:ext uri="{FF2B5EF4-FFF2-40B4-BE49-F238E27FC236}">
                      <a16:creationId xmlns:a16="http://schemas.microsoft.com/office/drawing/2014/main" id="{9B664558-C6BA-2A1B-4938-C14B188C6394}"/>
                    </a:ext>
                  </a:extLst>
                </p:cNvPr>
                <p:cNvSpPr>
                  <a:spLocks/>
                </p:cNvSpPr>
                <p:nvPr/>
              </p:nvSpPr>
              <p:spPr bwMode="auto">
                <a:xfrm>
                  <a:off x="4409" y="6433"/>
                  <a:ext cx="17" cy="22"/>
                </a:xfrm>
                <a:custGeom>
                  <a:avLst/>
                  <a:gdLst>
                    <a:gd name="T0" fmla="*/ 0 w 17"/>
                    <a:gd name="T1" fmla="*/ 4 h 22"/>
                    <a:gd name="T2" fmla="*/ 8 w 17"/>
                    <a:gd name="T3" fmla="*/ 22 h 22"/>
                    <a:gd name="T4" fmla="*/ 17 w 17"/>
                    <a:gd name="T5" fmla="*/ 17 h 22"/>
                    <a:gd name="T6" fmla="*/ 8 w 17"/>
                    <a:gd name="T7" fmla="*/ 0 h 22"/>
                    <a:gd name="T8" fmla="*/ 0 w 17"/>
                    <a:gd name="T9" fmla="*/ 4 h 22"/>
                  </a:gdLst>
                  <a:ahLst/>
                  <a:cxnLst>
                    <a:cxn ang="0">
                      <a:pos x="T0" y="T1"/>
                    </a:cxn>
                    <a:cxn ang="0">
                      <a:pos x="T2" y="T3"/>
                    </a:cxn>
                    <a:cxn ang="0">
                      <a:pos x="T4" y="T5"/>
                    </a:cxn>
                    <a:cxn ang="0">
                      <a:pos x="T6" y="T7"/>
                    </a:cxn>
                    <a:cxn ang="0">
                      <a:pos x="T8" y="T9"/>
                    </a:cxn>
                  </a:cxnLst>
                  <a:rect l="0" t="0" r="r" b="b"/>
                  <a:pathLst>
                    <a:path w="17" h="22">
                      <a:moveTo>
                        <a:pt x="0" y="4"/>
                      </a:moveTo>
                      <a:lnTo>
                        <a:pt x="8" y="22"/>
                      </a:lnTo>
                      <a:lnTo>
                        <a:pt x="17" y="17"/>
                      </a:lnTo>
                      <a:lnTo>
                        <a:pt x="8" y="0"/>
                      </a:lnTo>
                      <a:lnTo>
                        <a:pt x="0" y="4"/>
                      </a:lnTo>
                      <a:close/>
                    </a:path>
                  </a:pathLst>
                </a:custGeom>
                <a:solidFill>
                  <a:srgbClr val="FF0000"/>
                </a:solidFill>
                <a:ln w="38100" cmpd="sng">
                  <a:solidFill>
                    <a:srgbClr val="FF0000"/>
                  </a:solidFill>
                  <a:round/>
                  <a:headEnd/>
                  <a:tailEnd/>
                </a:ln>
              </p:spPr>
              <p:txBody>
                <a:bodyPr/>
                <a:lstStyle/>
                <a:p>
                  <a:endParaRPr lang="en-GB"/>
                </a:p>
              </p:txBody>
            </p:sp>
            <p:sp>
              <p:nvSpPr>
                <p:cNvPr id="314" name="Freeform 293">
                  <a:extLst>
                    <a:ext uri="{FF2B5EF4-FFF2-40B4-BE49-F238E27FC236}">
                      <a16:creationId xmlns:a16="http://schemas.microsoft.com/office/drawing/2014/main" id="{C089CE9A-2C73-FC85-1771-FCF8D622EA55}"/>
                    </a:ext>
                  </a:extLst>
                </p:cNvPr>
                <p:cNvSpPr>
                  <a:spLocks/>
                </p:cNvSpPr>
                <p:nvPr/>
              </p:nvSpPr>
              <p:spPr bwMode="auto">
                <a:xfrm>
                  <a:off x="4415" y="6426"/>
                  <a:ext cx="22" cy="24"/>
                </a:xfrm>
                <a:custGeom>
                  <a:avLst/>
                  <a:gdLst>
                    <a:gd name="T0" fmla="*/ 0 w 22"/>
                    <a:gd name="T1" fmla="*/ 7 h 24"/>
                    <a:gd name="T2" fmla="*/ 13 w 22"/>
                    <a:gd name="T3" fmla="*/ 24 h 24"/>
                    <a:gd name="T4" fmla="*/ 22 w 22"/>
                    <a:gd name="T5" fmla="*/ 18 h 24"/>
                    <a:gd name="T6" fmla="*/ 9 w 22"/>
                    <a:gd name="T7" fmla="*/ 0 h 24"/>
                    <a:gd name="T8" fmla="*/ 0 w 22"/>
                    <a:gd name="T9" fmla="*/ 7 h 24"/>
                  </a:gdLst>
                  <a:ahLst/>
                  <a:cxnLst>
                    <a:cxn ang="0">
                      <a:pos x="T0" y="T1"/>
                    </a:cxn>
                    <a:cxn ang="0">
                      <a:pos x="T2" y="T3"/>
                    </a:cxn>
                    <a:cxn ang="0">
                      <a:pos x="T4" y="T5"/>
                    </a:cxn>
                    <a:cxn ang="0">
                      <a:pos x="T6" y="T7"/>
                    </a:cxn>
                    <a:cxn ang="0">
                      <a:pos x="T8" y="T9"/>
                    </a:cxn>
                  </a:cxnLst>
                  <a:rect l="0" t="0" r="r" b="b"/>
                  <a:pathLst>
                    <a:path w="22" h="24">
                      <a:moveTo>
                        <a:pt x="0" y="7"/>
                      </a:moveTo>
                      <a:lnTo>
                        <a:pt x="13" y="24"/>
                      </a:lnTo>
                      <a:lnTo>
                        <a:pt x="22" y="18"/>
                      </a:lnTo>
                      <a:lnTo>
                        <a:pt x="9" y="0"/>
                      </a:lnTo>
                      <a:lnTo>
                        <a:pt x="0" y="7"/>
                      </a:lnTo>
                      <a:close/>
                    </a:path>
                  </a:pathLst>
                </a:custGeom>
                <a:solidFill>
                  <a:srgbClr val="FF0000"/>
                </a:solidFill>
                <a:ln w="38100" cmpd="sng">
                  <a:solidFill>
                    <a:srgbClr val="FF0000"/>
                  </a:solidFill>
                  <a:round/>
                  <a:headEnd/>
                  <a:tailEnd/>
                </a:ln>
              </p:spPr>
              <p:txBody>
                <a:bodyPr/>
                <a:lstStyle/>
                <a:p>
                  <a:endParaRPr lang="en-GB"/>
                </a:p>
              </p:txBody>
            </p:sp>
            <p:sp>
              <p:nvSpPr>
                <p:cNvPr id="315" name="Freeform 294">
                  <a:extLst>
                    <a:ext uri="{FF2B5EF4-FFF2-40B4-BE49-F238E27FC236}">
                      <a16:creationId xmlns:a16="http://schemas.microsoft.com/office/drawing/2014/main" id="{168137E3-5178-C087-E704-9ACD27B5AE4E}"/>
                    </a:ext>
                  </a:extLst>
                </p:cNvPr>
                <p:cNvSpPr>
                  <a:spLocks/>
                </p:cNvSpPr>
                <p:nvPr/>
              </p:nvSpPr>
              <p:spPr bwMode="auto">
                <a:xfrm>
                  <a:off x="4426" y="6422"/>
                  <a:ext cx="18" cy="22"/>
                </a:xfrm>
                <a:custGeom>
                  <a:avLst/>
                  <a:gdLst>
                    <a:gd name="T0" fmla="*/ 0 w 18"/>
                    <a:gd name="T1" fmla="*/ 4 h 22"/>
                    <a:gd name="T2" fmla="*/ 9 w 18"/>
                    <a:gd name="T3" fmla="*/ 22 h 22"/>
                    <a:gd name="T4" fmla="*/ 18 w 18"/>
                    <a:gd name="T5" fmla="*/ 17 h 22"/>
                    <a:gd name="T6" fmla="*/ 9 w 18"/>
                    <a:gd name="T7" fmla="*/ 0 h 22"/>
                    <a:gd name="T8" fmla="*/ 0 w 18"/>
                    <a:gd name="T9" fmla="*/ 4 h 22"/>
                  </a:gdLst>
                  <a:ahLst/>
                  <a:cxnLst>
                    <a:cxn ang="0">
                      <a:pos x="T0" y="T1"/>
                    </a:cxn>
                    <a:cxn ang="0">
                      <a:pos x="T2" y="T3"/>
                    </a:cxn>
                    <a:cxn ang="0">
                      <a:pos x="T4" y="T5"/>
                    </a:cxn>
                    <a:cxn ang="0">
                      <a:pos x="T6" y="T7"/>
                    </a:cxn>
                    <a:cxn ang="0">
                      <a:pos x="T8" y="T9"/>
                    </a:cxn>
                  </a:cxnLst>
                  <a:rect l="0" t="0" r="r" b="b"/>
                  <a:pathLst>
                    <a:path w="18" h="22">
                      <a:moveTo>
                        <a:pt x="0" y="4"/>
                      </a:moveTo>
                      <a:lnTo>
                        <a:pt x="9" y="22"/>
                      </a:lnTo>
                      <a:lnTo>
                        <a:pt x="18" y="17"/>
                      </a:lnTo>
                      <a:lnTo>
                        <a:pt x="9" y="0"/>
                      </a:lnTo>
                      <a:lnTo>
                        <a:pt x="0" y="4"/>
                      </a:lnTo>
                      <a:close/>
                    </a:path>
                  </a:pathLst>
                </a:custGeom>
                <a:solidFill>
                  <a:srgbClr val="FF0000"/>
                </a:solidFill>
                <a:ln w="38100" cmpd="sng">
                  <a:solidFill>
                    <a:srgbClr val="FF0000"/>
                  </a:solidFill>
                  <a:round/>
                  <a:headEnd/>
                  <a:tailEnd/>
                </a:ln>
              </p:spPr>
              <p:txBody>
                <a:bodyPr/>
                <a:lstStyle/>
                <a:p>
                  <a:endParaRPr lang="en-GB"/>
                </a:p>
              </p:txBody>
            </p:sp>
            <p:sp>
              <p:nvSpPr>
                <p:cNvPr id="316" name="Freeform 295">
                  <a:extLst>
                    <a:ext uri="{FF2B5EF4-FFF2-40B4-BE49-F238E27FC236}">
                      <a16:creationId xmlns:a16="http://schemas.microsoft.com/office/drawing/2014/main" id="{8D8F10D2-3436-4324-5B85-B20D9321BA27}"/>
                    </a:ext>
                  </a:extLst>
                </p:cNvPr>
                <p:cNvSpPr>
                  <a:spLocks/>
                </p:cNvSpPr>
                <p:nvPr/>
              </p:nvSpPr>
              <p:spPr bwMode="auto">
                <a:xfrm>
                  <a:off x="4435" y="6415"/>
                  <a:ext cx="22" cy="24"/>
                </a:xfrm>
                <a:custGeom>
                  <a:avLst/>
                  <a:gdLst>
                    <a:gd name="T0" fmla="*/ 0 w 22"/>
                    <a:gd name="T1" fmla="*/ 7 h 24"/>
                    <a:gd name="T2" fmla="*/ 11 w 22"/>
                    <a:gd name="T3" fmla="*/ 24 h 24"/>
                    <a:gd name="T4" fmla="*/ 22 w 22"/>
                    <a:gd name="T5" fmla="*/ 18 h 24"/>
                    <a:gd name="T6" fmla="*/ 11 w 22"/>
                    <a:gd name="T7" fmla="*/ 0 h 24"/>
                    <a:gd name="T8" fmla="*/ 0 w 22"/>
                    <a:gd name="T9" fmla="*/ 7 h 24"/>
                  </a:gdLst>
                  <a:ahLst/>
                  <a:cxnLst>
                    <a:cxn ang="0">
                      <a:pos x="T0" y="T1"/>
                    </a:cxn>
                    <a:cxn ang="0">
                      <a:pos x="T2" y="T3"/>
                    </a:cxn>
                    <a:cxn ang="0">
                      <a:pos x="T4" y="T5"/>
                    </a:cxn>
                    <a:cxn ang="0">
                      <a:pos x="T6" y="T7"/>
                    </a:cxn>
                    <a:cxn ang="0">
                      <a:pos x="T8" y="T9"/>
                    </a:cxn>
                  </a:cxnLst>
                  <a:rect l="0" t="0" r="r" b="b"/>
                  <a:pathLst>
                    <a:path w="22" h="24">
                      <a:moveTo>
                        <a:pt x="0" y="7"/>
                      </a:moveTo>
                      <a:lnTo>
                        <a:pt x="11" y="24"/>
                      </a:lnTo>
                      <a:lnTo>
                        <a:pt x="22" y="18"/>
                      </a:lnTo>
                      <a:lnTo>
                        <a:pt x="11" y="0"/>
                      </a:lnTo>
                      <a:lnTo>
                        <a:pt x="0" y="7"/>
                      </a:lnTo>
                      <a:close/>
                    </a:path>
                  </a:pathLst>
                </a:custGeom>
                <a:solidFill>
                  <a:srgbClr val="FF0000"/>
                </a:solidFill>
                <a:ln w="38100" cmpd="sng">
                  <a:solidFill>
                    <a:srgbClr val="FF0000"/>
                  </a:solidFill>
                  <a:round/>
                  <a:headEnd/>
                  <a:tailEnd/>
                </a:ln>
              </p:spPr>
              <p:txBody>
                <a:bodyPr/>
                <a:lstStyle/>
                <a:p>
                  <a:endParaRPr lang="en-GB"/>
                </a:p>
              </p:txBody>
            </p:sp>
            <p:sp>
              <p:nvSpPr>
                <p:cNvPr id="317" name="Freeform 296">
                  <a:extLst>
                    <a:ext uri="{FF2B5EF4-FFF2-40B4-BE49-F238E27FC236}">
                      <a16:creationId xmlns:a16="http://schemas.microsoft.com/office/drawing/2014/main" id="{3E6250C4-4916-E912-B58E-44033E0AB9A0}"/>
                    </a:ext>
                  </a:extLst>
                </p:cNvPr>
                <p:cNvSpPr>
                  <a:spLocks/>
                </p:cNvSpPr>
                <p:nvPr/>
              </p:nvSpPr>
              <p:spPr bwMode="auto">
                <a:xfrm>
                  <a:off x="4444" y="6411"/>
                  <a:ext cx="21" cy="22"/>
                </a:xfrm>
                <a:custGeom>
                  <a:avLst/>
                  <a:gdLst>
                    <a:gd name="T0" fmla="*/ 0 w 21"/>
                    <a:gd name="T1" fmla="*/ 7 h 22"/>
                    <a:gd name="T2" fmla="*/ 15 w 21"/>
                    <a:gd name="T3" fmla="*/ 22 h 22"/>
                    <a:gd name="T4" fmla="*/ 21 w 21"/>
                    <a:gd name="T5" fmla="*/ 15 h 22"/>
                    <a:gd name="T6" fmla="*/ 6 w 21"/>
                    <a:gd name="T7" fmla="*/ 0 h 22"/>
                    <a:gd name="T8" fmla="*/ 0 w 21"/>
                    <a:gd name="T9" fmla="*/ 7 h 22"/>
                  </a:gdLst>
                  <a:ahLst/>
                  <a:cxnLst>
                    <a:cxn ang="0">
                      <a:pos x="T0" y="T1"/>
                    </a:cxn>
                    <a:cxn ang="0">
                      <a:pos x="T2" y="T3"/>
                    </a:cxn>
                    <a:cxn ang="0">
                      <a:pos x="T4" y="T5"/>
                    </a:cxn>
                    <a:cxn ang="0">
                      <a:pos x="T6" y="T7"/>
                    </a:cxn>
                    <a:cxn ang="0">
                      <a:pos x="T8" y="T9"/>
                    </a:cxn>
                  </a:cxnLst>
                  <a:rect l="0" t="0" r="r" b="b"/>
                  <a:pathLst>
                    <a:path w="21" h="22">
                      <a:moveTo>
                        <a:pt x="0" y="7"/>
                      </a:moveTo>
                      <a:lnTo>
                        <a:pt x="15" y="22"/>
                      </a:lnTo>
                      <a:lnTo>
                        <a:pt x="21" y="15"/>
                      </a:lnTo>
                      <a:lnTo>
                        <a:pt x="6" y="0"/>
                      </a:lnTo>
                      <a:lnTo>
                        <a:pt x="0" y="7"/>
                      </a:lnTo>
                      <a:close/>
                    </a:path>
                  </a:pathLst>
                </a:custGeom>
                <a:solidFill>
                  <a:srgbClr val="FF0000"/>
                </a:solidFill>
                <a:ln w="38100" cmpd="sng">
                  <a:solidFill>
                    <a:srgbClr val="FF0000"/>
                  </a:solidFill>
                  <a:round/>
                  <a:headEnd/>
                  <a:tailEnd/>
                </a:ln>
              </p:spPr>
              <p:txBody>
                <a:bodyPr/>
                <a:lstStyle/>
                <a:p>
                  <a:endParaRPr lang="en-GB"/>
                </a:p>
              </p:txBody>
            </p:sp>
            <p:sp>
              <p:nvSpPr>
                <p:cNvPr id="318" name="Freeform 297">
                  <a:extLst>
                    <a:ext uri="{FF2B5EF4-FFF2-40B4-BE49-F238E27FC236}">
                      <a16:creationId xmlns:a16="http://schemas.microsoft.com/office/drawing/2014/main" id="{9B2E10D1-B782-31BF-8AF3-91CFB7C59447}"/>
                    </a:ext>
                  </a:extLst>
                </p:cNvPr>
                <p:cNvSpPr>
                  <a:spLocks/>
                </p:cNvSpPr>
                <p:nvPr/>
              </p:nvSpPr>
              <p:spPr bwMode="auto">
                <a:xfrm>
                  <a:off x="4450" y="6402"/>
                  <a:ext cx="24" cy="24"/>
                </a:xfrm>
                <a:custGeom>
                  <a:avLst/>
                  <a:gdLst>
                    <a:gd name="T0" fmla="*/ 0 w 24"/>
                    <a:gd name="T1" fmla="*/ 9 h 24"/>
                    <a:gd name="T2" fmla="*/ 13 w 24"/>
                    <a:gd name="T3" fmla="*/ 24 h 24"/>
                    <a:gd name="T4" fmla="*/ 24 w 24"/>
                    <a:gd name="T5" fmla="*/ 16 h 24"/>
                    <a:gd name="T6" fmla="*/ 11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3" y="24"/>
                      </a:lnTo>
                      <a:lnTo>
                        <a:pt x="24" y="16"/>
                      </a:lnTo>
                      <a:lnTo>
                        <a:pt x="11"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319" name="Freeform 298">
                  <a:extLst>
                    <a:ext uri="{FF2B5EF4-FFF2-40B4-BE49-F238E27FC236}">
                      <a16:creationId xmlns:a16="http://schemas.microsoft.com/office/drawing/2014/main" id="{4F199AB3-E8DE-FF1B-4F6D-4E165F88EB6B}"/>
                    </a:ext>
                  </a:extLst>
                </p:cNvPr>
                <p:cNvSpPr>
                  <a:spLocks/>
                </p:cNvSpPr>
                <p:nvPr/>
              </p:nvSpPr>
              <p:spPr bwMode="auto">
                <a:xfrm>
                  <a:off x="4461" y="6394"/>
                  <a:ext cx="22" cy="24"/>
                </a:xfrm>
                <a:custGeom>
                  <a:avLst/>
                  <a:gdLst>
                    <a:gd name="T0" fmla="*/ 0 w 22"/>
                    <a:gd name="T1" fmla="*/ 6 h 24"/>
                    <a:gd name="T2" fmla="*/ 13 w 22"/>
                    <a:gd name="T3" fmla="*/ 24 h 24"/>
                    <a:gd name="T4" fmla="*/ 22 w 22"/>
                    <a:gd name="T5" fmla="*/ 17 h 24"/>
                    <a:gd name="T6" fmla="*/ 9 w 22"/>
                    <a:gd name="T7" fmla="*/ 0 h 24"/>
                    <a:gd name="T8" fmla="*/ 0 w 22"/>
                    <a:gd name="T9" fmla="*/ 6 h 24"/>
                  </a:gdLst>
                  <a:ahLst/>
                  <a:cxnLst>
                    <a:cxn ang="0">
                      <a:pos x="T0" y="T1"/>
                    </a:cxn>
                    <a:cxn ang="0">
                      <a:pos x="T2" y="T3"/>
                    </a:cxn>
                    <a:cxn ang="0">
                      <a:pos x="T4" y="T5"/>
                    </a:cxn>
                    <a:cxn ang="0">
                      <a:pos x="T6" y="T7"/>
                    </a:cxn>
                    <a:cxn ang="0">
                      <a:pos x="T8" y="T9"/>
                    </a:cxn>
                  </a:cxnLst>
                  <a:rect l="0" t="0" r="r" b="b"/>
                  <a:pathLst>
                    <a:path w="22" h="24">
                      <a:moveTo>
                        <a:pt x="0" y="6"/>
                      </a:moveTo>
                      <a:lnTo>
                        <a:pt x="13" y="24"/>
                      </a:lnTo>
                      <a:lnTo>
                        <a:pt x="22" y="17"/>
                      </a:lnTo>
                      <a:lnTo>
                        <a:pt x="9" y="0"/>
                      </a:lnTo>
                      <a:lnTo>
                        <a:pt x="0" y="6"/>
                      </a:lnTo>
                      <a:close/>
                    </a:path>
                  </a:pathLst>
                </a:custGeom>
                <a:solidFill>
                  <a:srgbClr val="FF0000"/>
                </a:solidFill>
                <a:ln w="38100" cmpd="sng">
                  <a:solidFill>
                    <a:srgbClr val="FF0000"/>
                  </a:solidFill>
                  <a:round/>
                  <a:headEnd/>
                  <a:tailEnd/>
                </a:ln>
              </p:spPr>
              <p:txBody>
                <a:bodyPr/>
                <a:lstStyle/>
                <a:p>
                  <a:endParaRPr lang="en-GB"/>
                </a:p>
              </p:txBody>
            </p:sp>
            <p:sp>
              <p:nvSpPr>
                <p:cNvPr id="320" name="Freeform 299">
                  <a:extLst>
                    <a:ext uri="{FF2B5EF4-FFF2-40B4-BE49-F238E27FC236}">
                      <a16:creationId xmlns:a16="http://schemas.microsoft.com/office/drawing/2014/main" id="{7A0D0264-D2E4-C919-1B7D-2E52E22A5F5C}"/>
                    </a:ext>
                  </a:extLst>
                </p:cNvPr>
                <p:cNvSpPr>
                  <a:spLocks/>
                </p:cNvSpPr>
                <p:nvPr/>
              </p:nvSpPr>
              <p:spPr bwMode="auto">
                <a:xfrm>
                  <a:off x="4470" y="6387"/>
                  <a:ext cx="24" cy="24"/>
                </a:xfrm>
                <a:custGeom>
                  <a:avLst/>
                  <a:gdLst>
                    <a:gd name="T0" fmla="*/ 0 w 24"/>
                    <a:gd name="T1" fmla="*/ 9 h 24"/>
                    <a:gd name="T2" fmla="*/ 15 w 24"/>
                    <a:gd name="T3" fmla="*/ 24 h 24"/>
                    <a:gd name="T4" fmla="*/ 24 w 24"/>
                    <a:gd name="T5" fmla="*/ 15 h 24"/>
                    <a:gd name="T6" fmla="*/ 9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5" y="24"/>
                      </a:lnTo>
                      <a:lnTo>
                        <a:pt x="24" y="15"/>
                      </a:lnTo>
                      <a:lnTo>
                        <a:pt x="9"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321" name="Freeform 300">
                  <a:extLst>
                    <a:ext uri="{FF2B5EF4-FFF2-40B4-BE49-F238E27FC236}">
                      <a16:creationId xmlns:a16="http://schemas.microsoft.com/office/drawing/2014/main" id="{26195D89-1C2A-B774-07C6-FF4341893B58}"/>
                    </a:ext>
                  </a:extLst>
                </p:cNvPr>
                <p:cNvSpPr>
                  <a:spLocks/>
                </p:cNvSpPr>
                <p:nvPr/>
              </p:nvSpPr>
              <p:spPr bwMode="auto">
                <a:xfrm>
                  <a:off x="4479" y="6378"/>
                  <a:ext cx="24" cy="24"/>
                </a:xfrm>
                <a:custGeom>
                  <a:avLst/>
                  <a:gdLst>
                    <a:gd name="T0" fmla="*/ 0 w 24"/>
                    <a:gd name="T1" fmla="*/ 9 h 24"/>
                    <a:gd name="T2" fmla="*/ 15 w 24"/>
                    <a:gd name="T3" fmla="*/ 24 h 24"/>
                    <a:gd name="T4" fmla="*/ 24 w 24"/>
                    <a:gd name="T5" fmla="*/ 16 h 24"/>
                    <a:gd name="T6" fmla="*/ 8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5" y="24"/>
                      </a:lnTo>
                      <a:lnTo>
                        <a:pt x="24" y="16"/>
                      </a:lnTo>
                      <a:lnTo>
                        <a:pt x="8"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322" name="Freeform 301">
                  <a:extLst>
                    <a:ext uri="{FF2B5EF4-FFF2-40B4-BE49-F238E27FC236}">
                      <a16:creationId xmlns:a16="http://schemas.microsoft.com/office/drawing/2014/main" id="{1114F89C-4421-7F50-9CEA-7DE6A12124E6}"/>
                    </a:ext>
                  </a:extLst>
                </p:cNvPr>
                <p:cNvSpPr>
                  <a:spLocks/>
                </p:cNvSpPr>
                <p:nvPr/>
              </p:nvSpPr>
              <p:spPr bwMode="auto">
                <a:xfrm>
                  <a:off x="4487" y="6370"/>
                  <a:ext cx="24" cy="24"/>
                </a:xfrm>
                <a:custGeom>
                  <a:avLst/>
                  <a:gdLst>
                    <a:gd name="T0" fmla="*/ 0 w 24"/>
                    <a:gd name="T1" fmla="*/ 8 h 24"/>
                    <a:gd name="T2" fmla="*/ 13 w 24"/>
                    <a:gd name="T3" fmla="*/ 24 h 24"/>
                    <a:gd name="T4" fmla="*/ 24 w 24"/>
                    <a:gd name="T5" fmla="*/ 15 h 24"/>
                    <a:gd name="T6" fmla="*/ 11 w 24"/>
                    <a:gd name="T7" fmla="*/ 0 h 24"/>
                    <a:gd name="T8" fmla="*/ 0 w 24"/>
                    <a:gd name="T9" fmla="*/ 8 h 24"/>
                  </a:gdLst>
                  <a:ahLst/>
                  <a:cxnLst>
                    <a:cxn ang="0">
                      <a:pos x="T0" y="T1"/>
                    </a:cxn>
                    <a:cxn ang="0">
                      <a:pos x="T2" y="T3"/>
                    </a:cxn>
                    <a:cxn ang="0">
                      <a:pos x="T4" y="T5"/>
                    </a:cxn>
                    <a:cxn ang="0">
                      <a:pos x="T6" y="T7"/>
                    </a:cxn>
                    <a:cxn ang="0">
                      <a:pos x="T8" y="T9"/>
                    </a:cxn>
                  </a:cxnLst>
                  <a:rect l="0" t="0" r="r" b="b"/>
                  <a:pathLst>
                    <a:path w="24" h="24">
                      <a:moveTo>
                        <a:pt x="0" y="8"/>
                      </a:moveTo>
                      <a:lnTo>
                        <a:pt x="13" y="24"/>
                      </a:lnTo>
                      <a:lnTo>
                        <a:pt x="24" y="15"/>
                      </a:lnTo>
                      <a:lnTo>
                        <a:pt x="11" y="0"/>
                      </a:lnTo>
                      <a:lnTo>
                        <a:pt x="0" y="8"/>
                      </a:lnTo>
                      <a:close/>
                    </a:path>
                  </a:pathLst>
                </a:custGeom>
                <a:solidFill>
                  <a:srgbClr val="FF0000"/>
                </a:solidFill>
                <a:ln w="38100" cmpd="sng">
                  <a:solidFill>
                    <a:srgbClr val="FF0000"/>
                  </a:solidFill>
                  <a:round/>
                  <a:headEnd/>
                  <a:tailEnd/>
                </a:ln>
              </p:spPr>
              <p:txBody>
                <a:bodyPr/>
                <a:lstStyle/>
                <a:p>
                  <a:endParaRPr lang="en-GB"/>
                </a:p>
              </p:txBody>
            </p:sp>
            <p:sp>
              <p:nvSpPr>
                <p:cNvPr id="323" name="Freeform 302">
                  <a:extLst>
                    <a:ext uri="{FF2B5EF4-FFF2-40B4-BE49-F238E27FC236}">
                      <a16:creationId xmlns:a16="http://schemas.microsoft.com/office/drawing/2014/main" id="{967315ED-937B-0E4C-FF2E-EF529BB9F90C}"/>
                    </a:ext>
                  </a:extLst>
                </p:cNvPr>
                <p:cNvSpPr>
                  <a:spLocks/>
                </p:cNvSpPr>
                <p:nvPr/>
              </p:nvSpPr>
              <p:spPr bwMode="auto">
                <a:xfrm>
                  <a:off x="4496" y="6361"/>
                  <a:ext cx="24" cy="22"/>
                </a:xfrm>
                <a:custGeom>
                  <a:avLst/>
                  <a:gdLst>
                    <a:gd name="T0" fmla="*/ 0 w 24"/>
                    <a:gd name="T1" fmla="*/ 11 h 22"/>
                    <a:gd name="T2" fmla="*/ 17 w 24"/>
                    <a:gd name="T3" fmla="*/ 22 h 22"/>
                    <a:gd name="T4" fmla="*/ 24 w 24"/>
                    <a:gd name="T5" fmla="*/ 11 h 22"/>
                    <a:gd name="T6" fmla="*/ 7 w 24"/>
                    <a:gd name="T7" fmla="*/ 0 h 22"/>
                    <a:gd name="T8" fmla="*/ 0 w 24"/>
                    <a:gd name="T9" fmla="*/ 11 h 22"/>
                  </a:gdLst>
                  <a:ahLst/>
                  <a:cxnLst>
                    <a:cxn ang="0">
                      <a:pos x="T0" y="T1"/>
                    </a:cxn>
                    <a:cxn ang="0">
                      <a:pos x="T2" y="T3"/>
                    </a:cxn>
                    <a:cxn ang="0">
                      <a:pos x="T4" y="T5"/>
                    </a:cxn>
                    <a:cxn ang="0">
                      <a:pos x="T6" y="T7"/>
                    </a:cxn>
                    <a:cxn ang="0">
                      <a:pos x="T8" y="T9"/>
                    </a:cxn>
                  </a:cxnLst>
                  <a:rect l="0" t="0" r="r" b="b"/>
                  <a:pathLst>
                    <a:path w="24" h="22">
                      <a:moveTo>
                        <a:pt x="0" y="11"/>
                      </a:moveTo>
                      <a:lnTo>
                        <a:pt x="17" y="22"/>
                      </a:lnTo>
                      <a:lnTo>
                        <a:pt x="24" y="11"/>
                      </a:lnTo>
                      <a:lnTo>
                        <a:pt x="7"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324" name="Freeform 303">
                  <a:extLst>
                    <a:ext uri="{FF2B5EF4-FFF2-40B4-BE49-F238E27FC236}">
                      <a16:creationId xmlns:a16="http://schemas.microsoft.com/office/drawing/2014/main" id="{BE3D77E8-B20D-B6A3-DE5D-EC78F62660AF}"/>
                    </a:ext>
                  </a:extLst>
                </p:cNvPr>
                <p:cNvSpPr>
                  <a:spLocks/>
                </p:cNvSpPr>
                <p:nvPr/>
              </p:nvSpPr>
              <p:spPr bwMode="auto">
                <a:xfrm>
                  <a:off x="4505" y="6350"/>
                  <a:ext cx="24" cy="24"/>
                </a:xfrm>
                <a:custGeom>
                  <a:avLst/>
                  <a:gdLst>
                    <a:gd name="T0" fmla="*/ 0 w 24"/>
                    <a:gd name="T1" fmla="*/ 9 h 24"/>
                    <a:gd name="T2" fmla="*/ 15 w 24"/>
                    <a:gd name="T3" fmla="*/ 24 h 24"/>
                    <a:gd name="T4" fmla="*/ 24 w 24"/>
                    <a:gd name="T5" fmla="*/ 15 h 24"/>
                    <a:gd name="T6" fmla="*/ 8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5" y="24"/>
                      </a:lnTo>
                      <a:lnTo>
                        <a:pt x="24" y="15"/>
                      </a:lnTo>
                      <a:lnTo>
                        <a:pt x="8"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325" name="Freeform 304">
                  <a:extLst>
                    <a:ext uri="{FF2B5EF4-FFF2-40B4-BE49-F238E27FC236}">
                      <a16:creationId xmlns:a16="http://schemas.microsoft.com/office/drawing/2014/main" id="{448644FB-1CD8-9113-30B9-D7C616D28403}"/>
                    </a:ext>
                  </a:extLst>
                </p:cNvPr>
                <p:cNvSpPr>
                  <a:spLocks/>
                </p:cNvSpPr>
                <p:nvPr/>
              </p:nvSpPr>
              <p:spPr bwMode="auto">
                <a:xfrm>
                  <a:off x="4513" y="6339"/>
                  <a:ext cx="24" cy="24"/>
                </a:xfrm>
                <a:custGeom>
                  <a:avLst/>
                  <a:gdLst>
                    <a:gd name="T0" fmla="*/ 0 w 24"/>
                    <a:gd name="T1" fmla="*/ 11 h 24"/>
                    <a:gd name="T2" fmla="*/ 16 w 24"/>
                    <a:gd name="T3" fmla="*/ 24 h 24"/>
                    <a:gd name="T4" fmla="*/ 24 w 24"/>
                    <a:gd name="T5" fmla="*/ 13 h 24"/>
                    <a:gd name="T6" fmla="*/ 9 w 24"/>
                    <a:gd name="T7" fmla="*/ 0 h 24"/>
                    <a:gd name="T8" fmla="*/ 0 w 24"/>
                    <a:gd name="T9" fmla="*/ 11 h 24"/>
                  </a:gdLst>
                  <a:ahLst/>
                  <a:cxnLst>
                    <a:cxn ang="0">
                      <a:pos x="T0" y="T1"/>
                    </a:cxn>
                    <a:cxn ang="0">
                      <a:pos x="T2" y="T3"/>
                    </a:cxn>
                    <a:cxn ang="0">
                      <a:pos x="T4" y="T5"/>
                    </a:cxn>
                    <a:cxn ang="0">
                      <a:pos x="T6" y="T7"/>
                    </a:cxn>
                    <a:cxn ang="0">
                      <a:pos x="T8" y="T9"/>
                    </a:cxn>
                  </a:cxnLst>
                  <a:rect l="0" t="0" r="r" b="b"/>
                  <a:pathLst>
                    <a:path w="24" h="24">
                      <a:moveTo>
                        <a:pt x="0" y="11"/>
                      </a:moveTo>
                      <a:lnTo>
                        <a:pt x="16" y="24"/>
                      </a:lnTo>
                      <a:lnTo>
                        <a:pt x="24" y="13"/>
                      </a:lnTo>
                      <a:lnTo>
                        <a:pt x="9"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326" name="Freeform 305">
                  <a:extLst>
                    <a:ext uri="{FF2B5EF4-FFF2-40B4-BE49-F238E27FC236}">
                      <a16:creationId xmlns:a16="http://schemas.microsoft.com/office/drawing/2014/main" id="{93CB565D-6359-E607-EE3E-697068164CD1}"/>
                    </a:ext>
                  </a:extLst>
                </p:cNvPr>
                <p:cNvSpPr>
                  <a:spLocks/>
                </p:cNvSpPr>
                <p:nvPr/>
              </p:nvSpPr>
              <p:spPr bwMode="auto">
                <a:xfrm>
                  <a:off x="4522" y="6328"/>
                  <a:ext cx="26" cy="26"/>
                </a:xfrm>
                <a:custGeom>
                  <a:avLst/>
                  <a:gdLst>
                    <a:gd name="T0" fmla="*/ 0 w 26"/>
                    <a:gd name="T1" fmla="*/ 11 h 26"/>
                    <a:gd name="T2" fmla="*/ 15 w 26"/>
                    <a:gd name="T3" fmla="*/ 26 h 26"/>
                    <a:gd name="T4" fmla="*/ 26 w 26"/>
                    <a:gd name="T5" fmla="*/ 15 h 26"/>
                    <a:gd name="T6" fmla="*/ 11 w 26"/>
                    <a:gd name="T7" fmla="*/ 0 h 26"/>
                    <a:gd name="T8" fmla="*/ 0 w 26"/>
                    <a:gd name="T9" fmla="*/ 11 h 26"/>
                  </a:gdLst>
                  <a:ahLst/>
                  <a:cxnLst>
                    <a:cxn ang="0">
                      <a:pos x="T0" y="T1"/>
                    </a:cxn>
                    <a:cxn ang="0">
                      <a:pos x="T2" y="T3"/>
                    </a:cxn>
                    <a:cxn ang="0">
                      <a:pos x="T4" y="T5"/>
                    </a:cxn>
                    <a:cxn ang="0">
                      <a:pos x="T6" y="T7"/>
                    </a:cxn>
                    <a:cxn ang="0">
                      <a:pos x="T8" y="T9"/>
                    </a:cxn>
                  </a:cxnLst>
                  <a:rect l="0" t="0" r="r" b="b"/>
                  <a:pathLst>
                    <a:path w="26" h="26">
                      <a:moveTo>
                        <a:pt x="0" y="11"/>
                      </a:moveTo>
                      <a:lnTo>
                        <a:pt x="15" y="26"/>
                      </a:lnTo>
                      <a:lnTo>
                        <a:pt x="26" y="15"/>
                      </a:lnTo>
                      <a:lnTo>
                        <a:pt x="11"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327" name="Freeform 306">
                  <a:extLst>
                    <a:ext uri="{FF2B5EF4-FFF2-40B4-BE49-F238E27FC236}">
                      <a16:creationId xmlns:a16="http://schemas.microsoft.com/office/drawing/2014/main" id="{06E3151E-3818-AA4B-FC0D-75E6A23B0040}"/>
                    </a:ext>
                  </a:extLst>
                </p:cNvPr>
                <p:cNvSpPr>
                  <a:spLocks/>
                </p:cNvSpPr>
                <p:nvPr/>
              </p:nvSpPr>
              <p:spPr bwMode="auto">
                <a:xfrm>
                  <a:off x="4531" y="6317"/>
                  <a:ext cx="26" cy="24"/>
                </a:xfrm>
                <a:custGeom>
                  <a:avLst/>
                  <a:gdLst>
                    <a:gd name="T0" fmla="*/ 0 w 26"/>
                    <a:gd name="T1" fmla="*/ 13 h 24"/>
                    <a:gd name="T2" fmla="*/ 17 w 26"/>
                    <a:gd name="T3" fmla="*/ 24 h 24"/>
                    <a:gd name="T4" fmla="*/ 26 w 26"/>
                    <a:gd name="T5" fmla="*/ 11 h 24"/>
                    <a:gd name="T6" fmla="*/ 9 w 26"/>
                    <a:gd name="T7" fmla="*/ 0 h 24"/>
                    <a:gd name="T8" fmla="*/ 0 w 26"/>
                    <a:gd name="T9" fmla="*/ 13 h 24"/>
                  </a:gdLst>
                  <a:ahLst/>
                  <a:cxnLst>
                    <a:cxn ang="0">
                      <a:pos x="T0" y="T1"/>
                    </a:cxn>
                    <a:cxn ang="0">
                      <a:pos x="T2" y="T3"/>
                    </a:cxn>
                    <a:cxn ang="0">
                      <a:pos x="T4" y="T5"/>
                    </a:cxn>
                    <a:cxn ang="0">
                      <a:pos x="T6" y="T7"/>
                    </a:cxn>
                    <a:cxn ang="0">
                      <a:pos x="T8" y="T9"/>
                    </a:cxn>
                  </a:cxnLst>
                  <a:rect l="0" t="0" r="r" b="b"/>
                  <a:pathLst>
                    <a:path w="26" h="24">
                      <a:moveTo>
                        <a:pt x="0" y="13"/>
                      </a:moveTo>
                      <a:lnTo>
                        <a:pt x="17" y="24"/>
                      </a:lnTo>
                      <a:lnTo>
                        <a:pt x="26" y="11"/>
                      </a:lnTo>
                      <a:lnTo>
                        <a:pt x="9"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328" name="Freeform 307">
                  <a:extLst>
                    <a:ext uri="{FF2B5EF4-FFF2-40B4-BE49-F238E27FC236}">
                      <a16:creationId xmlns:a16="http://schemas.microsoft.com/office/drawing/2014/main" id="{7FE9D1E7-1636-9337-7C3A-FE53923A8156}"/>
                    </a:ext>
                  </a:extLst>
                </p:cNvPr>
                <p:cNvSpPr>
                  <a:spLocks/>
                </p:cNvSpPr>
                <p:nvPr/>
              </p:nvSpPr>
              <p:spPr bwMode="auto">
                <a:xfrm>
                  <a:off x="4542" y="6304"/>
                  <a:ext cx="24" cy="24"/>
                </a:xfrm>
                <a:custGeom>
                  <a:avLst/>
                  <a:gdLst>
                    <a:gd name="T0" fmla="*/ 0 w 24"/>
                    <a:gd name="T1" fmla="*/ 11 h 24"/>
                    <a:gd name="T2" fmla="*/ 15 w 24"/>
                    <a:gd name="T3" fmla="*/ 24 h 24"/>
                    <a:gd name="T4" fmla="*/ 24 w 24"/>
                    <a:gd name="T5" fmla="*/ 13 h 24"/>
                    <a:gd name="T6" fmla="*/ 9 w 24"/>
                    <a:gd name="T7" fmla="*/ 0 h 24"/>
                    <a:gd name="T8" fmla="*/ 0 w 24"/>
                    <a:gd name="T9" fmla="*/ 11 h 24"/>
                  </a:gdLst>
                  <a:ahLst/>
                  <a:cxnLst>
                    <a:cxn ang="0">
                      <a:pos x="T0" y="T1"/>
                    </a:cxn>
                    <a:cxn ang="0">
                      <a:pos x="T2" y="T3"/>
                    </a:cxn>
                    <a:cxn ang="0">
                      <a:pos x="T4" y="T5"/>
                    </a:cxn>
                    <a:cxn ang="0">
                      <a:pos x="T6" y="T7"/>
                    </a:cxn>
                    <a:cxn ang="0">
                      <a:pos x="T8" y="T9"/>
                    </a:cxn>
                  </a:cxnLst>
                  <a:rect l="0" t="0" r="r" b="b"/>
                  <a:pathLst>
                    <a:path w="24" h="24">
                      <a:moveTo>
                        <a:pt x="0" y="11"/>
                      </a:moveTo>
                      <a:lnTo>
                        <a:pt x="15" y="24"/>
                      </a:lnTo>
                      <a:lnTo>
                        <a:pt x="24" y="13"/>
                      </a:lnTo>
                      <a:lnTo>
                        <a:pt x="9"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329" name="Freeform 308">
                  <a:extLst>
                    <a:ext uri="{FF2B5EF4-FFF2-40B4-BE49-F238E27FC236}">
                      <a16:creationId xmlns:a16="http://schemas.microsoft.com/office/drawing/2014/main" id="{08C4AE52-1FE3-FC7A-D6C9-F7BBD2B387C1}"/>
                    </a:ext>
                  </a:extLst>
                </p:cNvPr>
                <p:cNvSpPr>
                  <a:spLocks/>
                </p:cNvSpPr>
                <p:nvPr/>
              </p:nvSpPr>
              <p:spPr bwMode="auto">
                <a:xfrm>
                  <a:off x="4548" y="6295"/>
                  <a:ext cx="24" cy="22"/>
                </a:xfrm>
                <a:custGeom>
                  <a:avLst/>
                  <a:gdLst>
                    <a:gd name="T0" fmla="*/ 0 w 24"/>
                    <a:gd name="T1" fmla="*/ 11 h 22"/>
                    <a:gd name="T2" fmla="*/ 18 w 24"/>
                    <a:gd name="T3" fmla="*/ 22 h 22"/>
                    <a:gd name="T4" fmla="*/ 24 w 24"/>
                    <a:gd name="T5" fmla="*/ 11 h 22"/>
                    <a:gd name="T6" fmla="*/ 7 w 24"/>
                    <a:gd name="T7" fmla="*/ 0 h 22"/>
                    <a:gd name="T8" fmla="*/ 0 w 24"/>
                    <a:gd name="T9" fmla="*/ 11 h 22"/>
                  </a:gdLst>
                  <a:ahLst/>
                  <a:cxnLst>
                    <a:cxn ang="0">
                      <a:pos x="T0" y="T1"/>
                    </a:cxn>
                    <a:cxn ang="0">
                      <a:pos x="T2" y="T3"/>
                    </a:cxn>
                    <a:cxn ang="0">
                      <a:pos x="T4" y="T5"/>
                    </a:cxn>
                    <a:cxn ang="0">
                      <a:pos x="T6" y="T7"/>
                    </a:cxn>
                    <a:cxn ang="0">
                      <a:pos x="T8" y="T9"/>
                    </a:cxn>
                  </a:cxnLst>
                  <a:rect l="0" t="0" r="r" b="b"/>
                  <a:pathLst>
                    <a:path w="24" h="22">
                      <a:moveTo>
                        <a:pt x="0" y="11"/>
                      </a:moveTo>
                      <a:lnTo>
                        <a:pt x="18" y="22"/>
                      </a:lnTo>
                      <a:lnTo>
                        <a:pt x="24" y="11"/>
                      </a:lnTo>
                      <a:lnTo>
                        <a:pt x="7"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330" name="Freeform 309">
                  <a:extLst>
                    <a:ext uri="{FF2B5EF4-FFF2-40B4-BE49-F238E27FC236}">
                      <a16:creationId xmlns:a16="http://schemas.microsoft.com/office/drawing/2014/main" id="{99693B5E-5412-0E94-A441-7655F7B54419}"/>
                    </a:ext>
                  </a:extLst>
                </p:cNvPr>
                <p:cNvSpPr>
                  <a:spLocks/>
                </p:cNvSpPr>
                <p:nvPr/>
              </p:nvSpPr>
              <p:spPr bwMode="auto">
                <a:xfrm>
                  <a:off x="4555" y="6278"/>
                  <a:ext cx="28" cy="28"/>
                </a:xfrm>
                <a:custGeom>
                  <a:avLst/>
                  <a:gdLst>
                    <a:gd name="T0" fmla="*/ 0 w 28"/>
                    <a:gd name="T1" fmla="*/ 15 h 28"/>
                    <a:gd name="T2" fmla="*/ 17 w 28"/>
                    <a:gd name="T3" fmla="*/ 28 h 28"/>
                    <a:gd name="T4" fmla="*/ 28 w 28"/>
                    <a:gd name="T5" fmla="*/ 13 h 28"/>
                    <a:gd name="T6" fmla="*/ 11 w 28"/>
                    <a:gd name="T7" fmla="*/ 0 h 28"/>
                    <a:gd name="T8" fmla="*/ 0 w 28"/>
                    <a:gd name="T9" fmla="*/ 15 h 28"/>
                  </a:gdLst>
                  <a:ahLst/>
                  <a:cxnLst>
                    <a:cxn ang="0">
                      <a:pos x="T0" y="T1"/>
                    </a:cxn>
                    <a:cxn ang="0">
                      <a:pos x="T2" y="T3"/>
                    </a:cxn>
                    <a:cxn ang="0">
                      <a:pos x="T4" y="T5"/>
                    </a:cxn>
                    <a:cxn ang="0">
                      <a:pos x="T6" y="T7"/>
                    </a:cxn>
                    <a:cxn ang="0">
                      <a:pos x="T8" y="T9"/>
                    </a:cxn>
                  </a:cxnLst>
                  <a:rect l="0" t="0" r="r" b="b"/>
                  <a:pathLst>
                    <a:path w="28" h="28">
                      <a:moveTo>
                        <a:pt x="0" y="15"/>
                      </a:moveTo>
                      <a:lnTo>
                        <a:pt x="17" y="28"/>
                      </a:lnTo>
                      <a:lnTo>
                        <a:pt x="28" y="13"/>
                      </a:lnTo>
                      <a:lnTo>
                        <a:pt x="11"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331" name="Freeform 310">
                  <a:extLst>
                    <a:ext uri="{FF2B5EF4-FFF2-40B4-BE49-F238E27FC236}">
                      <a16:creationId xmlns:a16="http://schemas.microsoft.com/office/drawing/2014/main" id="{32AD0BB6-6582-D78B-D10F-D48DF6E0A767}"/>
                    </a:ext>
                  </a:extLst>
                </p:cNvPr>
                <p:cNvSpPr>
                  <a:spLocks/>
                </p:cNvSpPr>
                <p:nvPr/>
              </p:nvSpPr>
              <p:spPr bwMode="auto">
                <a:xfrm>
                  <a:off x="4566" y="6267"/>
                  <a:ext cx="26" cy="24"/>
                </a:xfrm>
                <a:custGeom>
                  <a:avLst/>
                  <a:gdLst>
                    <a:gd name="T0" fmla="*/ 0 w 26"/>
                    <a:gd name="T1" fmla="*/ 13 h 24"/>
                    <a:gd name="T2" fmla="*/ 17 w 26"/>
                    <a:gd name="T3" fmla="*/ 24 h 24"/>
                    <a:gd name="T4" fmla="*/ 26 w 26"/>
                    <a:gd name="T5" fmla="*/ 11 h 24"/>
                    <a:gd name="T6" fmla="*/ 9 w 26"/>
                    <a:gd name="T7" fmla="*/ 0 h 24"/>
                    <a:gd name="T8" fmla="*/ 0 w 26"/>
                    <a:gd name="T9" fmla="*/ 13 h 24"/>
                  </a:gdLst>
                  <a:ahLst/>
                  <a:cxnLst>
                    <a:cxn ang="0">
                      <a:pos x="T0" y="T1"/>
                    </a:cxn>
                    <a:cxn ang="0">
                      <a:pos x="T2" y="T3"/>
                    </a:cxn>
                    <a:cxn ang="0">
                      <a:pos x="T4" y="T5"/>
                    </a:cxn>
                    <a:cxn ang="0">
                      <a:pos x="T6" y="T7"/>
                    </a:cxn>
                    <a:cxn ang="0">
                      <a:pos x="T8" y="T9"/>
                    </a:cxn>
                  </a:cxnLst>
                  <a:rect l="0" t="0" r="r" b="b"/>
                  <a:pathLst>
                    <a:path w="26" h="24">
                      <a:moveTo>
                        <a:pt x="0" y="13"/>
                      </a:moveTo>
                      <a:lnTo>
                        <a:pt x="17" y="24"/>
                      </a:lnTo>
                      <a:lnTo>
                        <a:pt x="26" y="11"/>
                      </a:lnTo>
                      <a:lnTo>
                        <a:pt x="9"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332" name="Freeform 311">
                  <a:extLst>
                    <a:ext uri="{FF2B5EF4-FFF2-40B4-BE49-F238E27FC236}">
                      <a16:creationId xmlns:a16="http://schemas.microsoft.com/office/drawing/2014/main" id="{6E8A603D-F4B8-154B-056D-7A465670305B}"/>
                    </a:ext>
                  </a:extLst>
                </p:cNvPr>
                <p:cNvSpPr>
                  <a:spLocks/>
                </p:cNvSpPr>
                <p:nvPr/>
              </p:nvSpPr>
              <p:spPr bwMode="auto">
                <a:xfrm>
                  <a:off x="4575" y="6254"/>
                  <a:ext cx="26" cy="24"/>
                </a:xfrm>
                <a:custGeom>
                  <a:avLst/>
                  <a:gdLst>
                    <a:gd name="T0" fmla="*/ 0 w 26"/>
                    <a:gd name="T1" fmla="*/ 13 h 24"/>
                    <a:gd name="T2" fmla="*/ 17 w 26"/>
                    <a:gd name="T3" fmla="*/ 24 h 24"/>
                    <a:gd name="T4" fmla="*/ 26 w 26"/>
                    <a:gd name="T5" fmla="*/ 11 h 24"/>
                    <a:gd name="T6" fmla="*/ 8 w 26"/>
                    <a:gd name="T7" fmla="*/ 0 h 24"/>
                    <a:gd name="T8" fmla="*/ 0 w 26"/>
                    <a:gd name="T9" fmla="*/ 13 h 24"/>
                  </a:gdLst>
                  <a:ahLst/>
                  <a:cxnLst>
                    <a:cxn ang="0">
                      <a:pos x="T0" y="T1"/>
                    </a:cxn>
                    <a:cxn ang="0">
                      <a:pos x="T2" y="T3"/>
                    </a:cxn>
                    <a:cxn ang="0">
                      <a:pos x="T4" y="T5"/>
                    </a:cxn>
                    <a:cxn ang="0">
                      <a:pos x="T6" y="T7"/>
                    </a:cxn>
                    <a:cxn ang="0">
                      <a:pos x="T8" y="T9"/>
                    </a:cxn>
                  </a:cxnLst>
                  <a:rect l="0" t="0" r="r" b="b"/>
                  <a:pathLst>
                    <a:path w="26" h="24">
                      <a:moveTo>
                        <a:pt x="0" y="13"/>
                      </a:moveTo>
                      <a:lnTo>
                        <a:pt x="17" y="24"/>
                      </a:lnTo>
                      <a:lnTo>
                        <a:pt x="26" y="11"/>
                      </a:lnTo>
                      <a:lnTo>
                        <a:pt x="8"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333" name="Freeform 312">
                  <a:extLst>
                    <a:ext uri="{FF2B5EF4-FFF2-40B4-BE49-F238E27FC236}">
                      <a16:creationId xmlns:a16="http://schemas.microsoft.com/office/drawing/2014/main" id="{C076C29C-4883-1FD8-12B6-A47099511C0A}"/>
                    </a:ext>
                  </a:extLst>
                </p:cNvPr>
                <p:cNvSpPr>
                  <a:spLocks/>
                </p:cNvSpPr>
                <p:nvPr/>
              </p:nvSpPr>
              <p:spPr bwMode="auto">
                <a:xfrm>
                  <a:off x="4585" y="6239"/>
                  <a:ext cx="27" cy="26"/>
                </a:xfrm>
                <a:custGeom>
                  <a:avLst/>
                  <a:gdLst>
                    <a:gd name="T0" fmla="*/ 0 w 27"/>
                    <a:gd name="T1" fmla="*/ 13 h 26"/>
                    <a:gd name="T2" fmla="*/ 16 w 27"/>
                    <a:gd name="T3" fmla="*/ 26 h 26"/>
                    <a:gd name="T4" fmla="*/ 27 w 27"/>
                    <a:gd name="T5" fmla="*/ 13 h 26"/>
                    <a:gd name="T6" fmla="*/ 11 w 27"/>
                    <a:gd name="T7" fmla="*/ 0 h 26"/>
                    <a:gd name="T8" fmla="*/ 0 w 27"/>
                    <a:gd name="T9" fmla="*/ 13 h 26"/>
                  </a:gdLst>
                  <a:ahLst/>
                  <a:cxnLst>
                    <a:cxn ang="0">
                      <a:pos x="T0" y="T1"/>
                    </a:cxn>
                    <a:cxn ang="0">
                      <a:pos x="T2" y="T3"/>
                    </a:cxn>
                    <a:cxn ang="0">
                      <a:pos x="T4" y="T5"/>
                    </a:cxn>
                    <a:cxn ang="0">
                      <a:pos x="T6" y="T7"/>
                    </a:cxn>
                    <a:cxn ang="0">
                      <a:pos x="T8" y="T9"/>
                    </a:cxn>
                  </a:cxnLst>
                  <a:rect l="0" t="0" r="r" b="b"/>
                  <a:pathLst>
                    <a:path w="27" h="26">
                      <a:moveTo>
                        <a:pt x="0" y="13"/>
                      </a:moveTo>
                      <a:lnTo>
                        <a:pt x="16" y="26"/>
                      </a:lnTo>
                      <a:lnTo>
                        <a:pt x="27" y="13"/>
                      </a:lnTo>
                      <a:lnTo>
                        <a:pt x="11"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334" name="Freeform 313">
                  <a:extLst>
                    <a:ext uri="{FF2B5EF4-FFF2-40B4-BE49-F238E27FC236}">
                      <a16:creationId xmlns:a16="http://schemas.microsoft.com/office/drawing/2014/main" id="{43B1A903-B1AB-CD20-E425-04BD75C8C0B7}"/>
                    </a:ext>
                  </a:extLst>
                </p:cNvPr>
                <p:cNvSpPr>
                  <a:spLocks/>
                </p:cNvSpPr>
                <p:nvPr/>
              </p:nvSpPr>
              <p:spPr bwMode="auto">
                <a:xfrm>
                  <a:off x="4594" y="6226"/>
                  <a:ext cx="26" cy="26"/>
                </a:xfrm>
                <a:custGeom>
                  <a:avLst/>
                  <a:gdLst>
                    <a:gd name="T0" fmla="*/ 0 w 26"/>
                    <a:gd name="T1" fmla="*/ 15 h 26"/>
                    <a:gd name="T2" fmla="*/ 18 w 26"/>
                    <a:gd name="T3" fmla="*/ 26 h 26"/>
                    <a:gd name="T4" fmla="*/ 26 w 26"/>
                    <a:gd name="T5" fmla="*/ 10 h 26"/>
                    <a:gd name="T6" fmla="*/ 9 w 26"/>
                    <a:gd name="T7" fmla="*/ 0 h 26"/>
                    <a:gd name="T8" fmla="*/ 0 w 26"/>
                    <a:gd name="T9" fmla="*/ 15 h 26"/>
                  </a:gdLst>
                  <a:ahLst/>
                  <a:cxnLst>
                    <a:cxn ang="0">
                      <a:pos x="T0" y="T1"/>
                    </a:cxn>
                    <a:cxn ang="0">
                      <a:pos x="T2" y="T3"/>
                    </a:cxn>
                    <a:cxn ang="0">
                      <a:pos x="T4" y="T5"/>
                    </a:cxn>
                    <a:cxn ang="0">
                      <a:pos x="T6" y="T7"/>
                    </a:cxn>
                    <a:cxn ang="0">
                      <a:pos x="T8" y="T9"/>
                    </a:cxn>
                  </a:cxnLst>
                  <a:rect l="0" t="0" r="r" b="b"/>
                  <a:pathLst>
                    <a:path w="26" h="26">
                      <a:moveTo>
                        <a:pt x="0" y="15"/>
                      </a:moveTo>
                      <a:lnTo>
                        <a:pt x="18" y="26"/>
                      </a:lnTo>
                      <a:lnTo>
                        <a:pt x="26" y="10"/>
                      </a:lnTo>
                      <a:lnTo>
                        <a:pt x="9"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335" name="Freeform 314">
                  <a:extLst>
                    <a:ext uri="{FF2B5EF4-FFF2-40B4-BE49-F238E27FC236}">
                      <a16:creationId xmlns:a16="http://schemas.microsoft.com/office/drawing/2014/main" id="{2B0DD434-C158-2865-8EC9-DB4732D5B6F2}"/>
                    </a:ext>
                  </a:extLst>
                </p:cNvPr>
                <p:cNvSpPr>
                  <a:spLocks/>
                </p:cNvSpPr>
                <p:nvPr/>
              </p:nvSpPr>
              <p:spPr bwMode="auto">
                <a:xfrm>
                  <a:off x="4603" y="6210"/>
                  <a:ext cx="24" cy="24"/>
                </a:xfrm>
                <a:custGeom>
                  <a:avLst/>
                  <a:gdLst>
                    <a:gd name="T0" fmla="*/ 0 w 24"/>
                    <a:gd name="T1" fmla="*/ 16 h 24"/>
                    <a:gd name="T2" fmla="*/ 17 w 24"/>
                    <a:gd name="T3" fmla="*/ 24 h 24"/>
                    <a:gd name="T4" fmla="*/ 24 w 24"/>
                    <a:gd name="T5" fmla="*/ 9 h 24"/>
                    <a:gd name="T6" fmla="*/ 6 w 24"/>
                    <a:gd name="T7" fmla="*/ 0 h 24"/>
                    <a:gd name="T8" fmla="*/ 0 w 24"/>
                    <a:gd name="T9" fmla="*/ 16 h 24"/>
                  </a:gdLst>
                  <a:ahLst/>
                  <a:cxnLst>
                    <a:cxn ang="0">
                      <a:pos x="T0" y="T1"/>
                    </a:cxn>
                    <a:cxn ang="0">
                      <a:pos x="T2" y="T3"/>
                    </a:cxn>
                    <a:cxn ang="0">
                      <a:pos x="T4" y="T5"/>
                    </a:cxn>
                    <a:cxn ang="0">
                      <a:pos x="T6" y="T7"/>
                    </a:cxn>
                    <a:cxn ang="0">
                      <a:pos x="T8" y="T9"/>
                    </a:cxn>
                  </a:cxnLst>
                  <a:rect l="0" t="0" r="r" b="b"/>
                  <a:pathLst>
                    <a:path w="24" h="24">
                      <a:moveTo>
                        <a:pt x="0" y="16"/>
                      </a:moveTo>
                      <a:lnTo>
                        <a:pt x="17" y="24"/>
                      </a:lnTo>
                      <a:lnTo>
                        <a:pt x="24" y="9"/>
                      </a:lnTo>
                      <a:lnTo>
                        <a:pt x="6" y="0"/>
                      </a:lnTo>
                      <a:lnTo>
                        <a:pt x="0" y="16"/>
                      </a:lnTo>
                      <a:close/>
                    </a:path>
                  </a:pathLst>
                </a:custGeom>
                <a:solidFill>
                  <a:srgbClr val="FF0000"/>
                </a:solidFill>
                <a:ln w="38100" cmpd="sng">
                  <a:solidFill>
                    <a:srgbClr val="FF0000"/>
                  </a:solidFill>
                  <a:round/>
                  <a:headEnd/>
                  <a:tailEnd/>
                </a:ln>
              </p:spPr>
              <p:txBody>
                <a:bodyPr/>
                <a:lstStyle/>
                <a:p>
                  <a:endParaRPr lang="en-GB"/>
                </a:p>
              </p:txBody>
            </p:sp>
            <p:sp>
              <p:nvSpPr>
                <p:cNvPr id="336" name="Freeform 315">
                  <a:extLst>
                    <a:ext uri="{FF2B5EF4-FFF2-40B4-BE49-F238E27FC236}">
                      <a16:creationId xmlns:a16="http://schemas.microsoft.com/office/drawing/2014/main" id="{BEB55E67-993E-DE88-3E32-2B2598078EBE}"/>
                    </a:ext>
                  </a:extLst>
                </p:cNvPr>
                <p:cNvSpPr>
                  <a:spLocks/>
                </p:cNvSpPr>
                <p:nvPr/>
              </p:nvSpPr>
              <p:spPr bwMode="auto">
                <a:xfrm>
                  <a:off x="4609" y="6193"/>
                  <a:ext cx="29" cy="28"/>
                </a:xfrm>
                <a:custGeom>
                  <a:avLst/>
                  <a:gdLst>
                    <a:gd name="T0" fmla="*/ 0 w 29"/>
                    <a:gd name="T1" fmla="*/ 17 h 28"/>
                    <a:gd name="T2" fmla="*/ 18 w 29"/>
                    <a:gd name="T3" fmla="*/ 28 h 28"/>
                    <a:gd name="T4" fmla="*/ 29 w 29"/>
                    <a:gd name="T5" fmla="*/ 11 h 28"/>
                    <a:gd name="T6" fmla="*/ 11 w 29"/>
                    <a:gd name="T7" fmla="*/ 0 h 28"/>
                    <a:gd name="T8" fmla="*/ 0 w 29"/>
                    <a:gd name="T9" fmla="*/ 17 h 28"/>
                  </a:gdLst>
                  <a:ahLst/>
                  <a:cxnLst>
                    <a:cxn ang="0">
                      <a:pos x="T0" y="T1"/>
                    </a:cxn>
                    <a:cxn ang="0">
                      <a:pos x="T2" y="T3"/>
                    </a:cxn>
                    <a:cxn ang="0">
                      <a:pos x="T4" y="T5"/>
                    </a:cxn>
                    <a:cxn ang="0">
                      <a:pos x="T6" y="T7"/>
                    </a:cxn>
                    <a:cxn ang="0">
                      <a:pos x="T8" y="T9"/>
                    </a:cxn>
                  </a:cxnLst>
                  <a:rect l="0" t="0" r="r" b="b"/>
                  <a:pathLst>
                    <a:path w="29" h="28">
                      <a:moveTo>
                        <a:pt x="0" y="17"/>
                      </a:moveTo>
                      <a:lnTo>
                        <a:pt x="18" y="28"/>
                      </a:lnTo>
                      <a:lnTo>
                        <a:pt x="29" y="11"/>
                      </a:lnTo>
                      <a:lnTo>
                        <a:pt x="11" y="0"/>
                      </a:lnTo>
                      <a:lnTo>
                        <a:pt x="0" y="17"/>
                      </a:lnTo>
                      <a:close/>
                    </a:path>
                  </a:pathLst>
                </a:custGeom>
                <a:solidFill>
                  <a:srgbClr val="FF0000"/>
                </a:solidFill>
                <a:ln w="38100" cmpd="sng">
                  <a:solidFill>
                    <a:srgbClr val="FF0000"/>
                  </a:solidFill>
                  <a:round/>
                  <a:headEnd/>
                  <a:tailEnd/>
                </a:ln>
              </p:spPr>
              <p:txBody>
                <a:bodyPr/>
                <a:lstStyle/>
                <a:p>
                  <a:endParaRPr lang="en-GB"/>
                </a:p>
              </p:txBody>
            </p:sp>
            <p:sp>
              <p:nvSpPr>
                <p:cNvPr id="337" name="Freeform 316">
                  <a:extLst>
                    <a:ext uri="{FF2B5EF4-FFF2-40B4-BE49-F238E27FC236}">
                      <a16:creationId xmlns:a16="http://schemas.microsoft.com/office/drawing/2014/main" id="{4B810C14-1FF3-C4B1-DFDD-8F4A02012D9C}"/>
                    </a:ext>
                  </a:extLst>
                </p:cNvPr>
                <p:cNvSpPr>
                  <a:spLocks/>
                </p:cNvSpPr>
                <p:nvPr/>
              </p:nvSpPr>
              <p:spPr bwMode="auto">
                <a:xfrm>
                  <a:off x="4620" y="6178"/>
                  <a:ext cx="27" cy="26"/>
                </a:xfrm>
                <a:custGeom>
                  <a:avLst/>
                  <a:gdLst>
                    <a:gd name="T0" fmla="*/ 0 w 27"/>
                    <a:gd name="T1" fmla="*/ 15 h 26"/>
                    <a:gd name="T2" fmla="*/ 18 w 27"/>
                    <a:gd name="T3" fmla="*/ 26 h 26"/>
                    <a:gd name="T4" fmla="*/ 27 w 27"/>
                    <a:gd name="T5" fmla="*/ 10 h 26"/>
                    <a:gd name="T6" fmla="*/ 9 w 27"/>
                    <a:gd name="T7" fmla="*/ 0 h 26"/>
                    <a:gd name="T8" fmla="*/ 0 w 27"/>
                    <a:gd name="T9" fmla="*/ 15 h 26"/>
                  </a:gdLst>
                  <a:ahLst/>
                  <a:cxnLst>
                    <a:cxn ang="0">
                      <a:pos x="T0" y="T1"/>
                    </a:cxn>
                    <a:cxn ang="0">
                      <a:pos x="T2" y="T3"/>
                    </a:cxn>
                    <a:cxn ang="0">
                      <a:pos x="T4" y="T5"/>
                    </a:cxn>
                    <a:cxn ang="0">
                      <a:pos x="T6" y="T7"/>
                    </a:cxn>
                    <a:cxn ang="0">
                      <a:pos x="T8" y="T9"/>
                    </a:cxn>
                  </a:cxnLst>
                  <a:rect l="0" t="0" r="r" b="b"/>
                  <a:pathLst>
                    <a:path w="27" h="26">
                      <a:moveTo>
                        <a:pt x="0" y="15"/>
                      </a:moveTo>
                      <a:lnTo>
                        <a:pt x="18" y="26"/>
                      </a:lnTo>
                      <a:lnTo>
                        <a:pt x="27" y="10"/>
                      </a:lnTo>
                      <a:lnTo>
                        <a:pt x="9"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338" name="Freeform 317">
                  <a:extLst>
                    <a:ext uri="{FF2B5EF4-FFF2-40B4-BE49-F238E27FC236}">
                      <a16:creationId xmlns:a16="http://schemas.microsoft.com/office/drawing/2014/main" id="{C0F46144-99D8-382D-4A59-14F4F7994792}"/>
                    </a:ext>
                  </a:extLst>
                </p:cNvPr>
                <p:cNvSpPr>
                  <a:spLocks/>
                </p:cNvSpPr>
                <p:nvPr/>
              </p:nvSpPr>
              <p:spPr bwMode="auto">
                <a:xfrm>
                  <a:off x="4629" y="6162"/>
                  <a:ext cx="26" cy="26"/>
                </a:xfrm>
                <a:custGeom>
                  <a:avLst/>
                  <a:gdLst>
                    <a:gd name="T0" fmla="*/ 0 w 26"/>
                    <a:gd name="T1" fmla="*/ 16 h 26"/>
                    <a:gd name="T2" fmla="*/ 18 w 26"/>
                    <a:gd name="T3" fmla="*/ 26 h 26"/>
                    <a:gd name="T4" fmla="*/ 26 w 26"/>
                    <a:gd name="T5" fmla="*/ 11 h 26"/>
                    <a:gd name="T6" fmla="*/ 9 w 26"/>
                    <a:gd name="T7" fmla="*/ 0 h 26"/>
                    <a:gd name="T8" fmla="*/ 0 w 26"/>
                    <a:gd name="T9" fmla="*/ 16 h 26"/>
                  </a:gdLst>
                  <a:ahLst/>
                  <a:cxnLst>
                    <a:cxn ang="0">
                      <a:pos x="T0" y="T1"/>
                    </a:cxn>
                    <a:cxn ang="0">
                      <a:pos x="T2" y="T3"/>
                    </a:cxn>
                    <a:cxn ang="0">
                      <a:pos x="T4" y="T5"/>
                    </a:cxn>
                    <a:cxn ang="0">
                      <a:pos x="T6" y="T7"/>
                    </a:cxn>
                    <a:cxn ang="0">
                      <a:pos x="T8" y="T9"/>
                    </a:cxn>
                  </a:cxnLst>
                  <a:rect l="0" t="0" r="r" b="b"/>
                  <a:pathLst>
                    <a:path w="26" h="26">
                      <a:moveTo>
                        <a:pt x="0" y="16"/>
                      </a:moveTo>
                      <a:lnTo>
                        <a:pt x="18" y="26"/>
                      </a:lnTo>
                      <a:lnTo>
                        <a:pt x="26" y="11"/>
                      </a:lnTo>
                      <a:lnTo>
                        <a:pt x="9" y="0"/>
                      </a:lnTo>
                      <a:lnTo>
                        <a:pt x="0" y="16"/>
                      </a:lnTo>
                      <a:close/>
                    </a:path>
                  </a:pathLst>
                </a:custGeom>
                <a:solidFill>
                  <a:srgbClr val="FF0000"/>
                </a:solidFill>
                <a:ln w="38100" cmpd="sng">
                  <a:solidFill>
                    <a:srgbClr val="FF0000"/>
                  </a:solidFill>
                  <a:round/>
                  <a:headEnd/>
                  <a:tailEnd/>
                </a:ln>
              </p:spPr>
              <p:txBody>
                <a:bodyPr/>
                <a:lstStyle/>
                <a:p>
                  <a:endParaRPr lang="en-GB"/>
                </a:p>
              </p:txBody>
            </p:sp>
            <p:sp>
              <p:nvSpPr>
                <p:cNvPr id="339" name="Freeform 318">
                  <a:extLst>
                    <a:ext uri="{FF2B5EF4-FFF2-40B4-BE49-F238E27FC236}">
                      <a16:creationId xmlns:a16="http://schemas.microsoft.com/office/drawing/2014/main" id="{4E4CC016-D415-559C-7814-26B9A25C6075}"/>
                    </a:ext>
                  </a:extLst>
                </p:cNvPr>
                <p:cNvSpPr>
                  <a:spLocks/>
                </p:cNvSpPr>
                <p:nvPr/>
              </p:nvSpPr>
              <p:spPr bwMode="auto">
                <a:xfrm>
                  <a:off x="4638" y="6145"/>
                  <a:ext cx="26" cy="26"/>
                </a:xfrm>
                <a:custGeom>
                  <a:avLst/>
                  <a:gdLst>
                    <a:gd name="T0" fmla="*/ 0 w 26"/>
                    <a:gd name="T1" fmla="*/ 17 h 26"/>
                    <a:gd name="T2" fmla="*/ 17 w 26"/>
                    <a:gd name="T3" fmla="*/ 26 h 26"/>
                    <a:gd name="T4" fmla="*/ 26 w 26"/>
                    <a:gd name="T5" fmla="*/ 9 h 26"/>
                    <a:gd name="T6" fmla="*/ 9 w 26"/>
                    <a:gd name="T7" fmla="*/ 0 h 26"/>
                    <a:gd name="T8" fmla="*/ 0 w 26"/>
                    <a:gd name="T9" fmla="*/ 17 h 26"/>
                  </a:gdLst>
                  <a:ahLst/>
                  <a:cxnLst>
                    <a:cxn ang="0">
                      <a:pos x="T0" y="T1"/>
                    </a:cxn>
                    <a:cxn ang="0">
                      <a:pos x="T2" y="T3"/>
                    </a:cxn>
                    <a:cxn ang="0">
                      <a:pos x="T4" y="T5"/>
                    </a:cxn>
                    <a:cxn ang="0">
                      <a:pos x="T6" y="T7"/>
                    </a:cxn>
                    <a:cxn ang="0">
                      <a:pos x="T8" y="T9"/>
                    </a:cxn>
                  </a:cxnLst>
                  <a:rect l="0" t="0" r="r" b="b"/>
                  <a:pathLst>
                    <a:path w="26" h="26">
                      <a:moveTo>
                        <a:pt x="0" y="17"/>
                      </a:moveTo>
                      <a:lnTo>
                        <a:pt x="17" y="26"/>
                      </a:lnTo>
                      <a:lnTo>
                        <a:pt x="26" y="9"/>
                      </a:lnTo>
                      <a:lnTo>
                        <a:pt x="9" y="0"/>
                      </a:lnTo>
                      <a:lnTo>
                        <a:pt x="0" y="17"/>
                      </a:lnTo>
                      <a:close/>
                    </a:path>
                  </a:pathLst>
                </a:custGeom>
                <a:solidFill>
                  <a:srgbClr val="FF0000"/>
                </a:solidFill>
                <a:ln w="38100" cmpd="sng">
                  <a:solidFill>
                    <a:srgbClr val="FF0000"/>
                  </a:solidFill>
                  <a:round/>
                  <a:headEnd/>
                  <a:tailEnd/>
                </a:ln>
              </p:spPr>
              <p:txBody>
                <a:bodyPr/>
                <a:lstStyle/>
                <a:p>
                  <a:endParaRPr lang="en-GB"/>
                </a:p>
              </p:txBody>
            </p:sp>
            <p:sp>
              <p:nvSpPr>
                <p:cNvPr id="340" name="Freeform 319">
                  <a:extLst>
                    <a:ext uri="{FF2B5EF4-FFF2-40B4-BE49-F238E27FC236}">
                      <a16:creationId xmlns:a16="http://schemas.microsoft.com/office/drawing/2014/main" id="{03516B25-D0C1-1D33-2B3E-B7F9E4052C29}"/>
                    </a:ext>
                  </a:extLst>
                </p:cNvPr>
                <p:cNvSpPr>
                  <a:spLocks/>
                </p:cNvSpPr>
                <p:nvPr/>
              </p:nvSpPr>
              <p:spPr bwMode="auto">
                <a:xfrm>
                  <a:off x="4647" y="6127"/>
                  <a:ext cx="26" cy="27"/>
                </a:xfrm>
                <a:custGeom>
                  <a:avLst/>
                  <a:gdLst>
                    <a:gd name="T0" fmla="*/ 0 w 26"/>
                    <a:gd name="T1" fmla="*/ 18 h 27"/>
                    <a:gd name="T2" fmla="*/ 17 w 26"/>
                    <a:gd name="T3" fmla="*/ 27 h 27"/>
                    <a:gd name="T4" fmla="*/ 26 w 26"/>
                    <a:gd name="T5" fmla="*/ 9 h 27"/>
                    <a:gd name="T6" fmla="*/ 8 w 26"/>
                    <a:gd name="T7" fmla="*/ 0 h 27"/>
                    <a:gd name="T8" fmla="*/ 0 w 26"/>
                    <a:gd name="T9" fmla="*/ 18 h 27"/>
                  </a:gdLst>
                  <a:ahLst/>
                  <a:cxnLst>
                    <a:cxn ang="0">
                      <a:pos x="T0" y="T1"/>
                    </a:cxn>
                    <a:cxn ang="0">
                      <a:pos x="T2" y="T3"/>
                    </a:cxn>
                    <a:cxn ang="0">
                      <a:pos x="T4" y="T5"/>
                    </a:cxn>
                    <a:cxn ang="0">
                      <a:pos x="T6" y="T7"/>
                    </a:cxn>
                    <a:cxn ang="0">
                      <a:pos x="T8" y="T9"/>
                    </a:cxn>
                  </a:cxnLst>
                  <a:rect l="0" t="0" r="r" b="b"/>
                  <a:pathLst>
                    <a:path w="26" h="27">
                      <a:moveTo>
                        <a:pt x="0" y="18"/>
                      </a:moveTo>
                      <a:lnTo>
                        <a:pt x="17" y="27"/>
                      </a:lnTo>
                      <a:lnTo>
                        <a:pt x="26" y="9"/>
                      </a:lnTo>
                      <a:lnTo>
                        <a:pt x="8" y="0"/>
                      </a:lnTo>
                      <a:lnTo>
                        <a:pt x="0" y="18"/>
                      </a:lnTo>
                      <a:close/>
                    </a:path>
                  </a:pathLst>
                </a:custGeom>
                <a:solidFill>
                  <a:srgbClr val="FF0000"/>
                </a:solidFill>
                <a:ln w="38100" cmpd="sng">
                  <a:solidFill>
                    <a:srgbClr val="FF0000"/>
                  </a:solidFill>
                  <a:round/>
                  <a:headEnd/>
                  <a:tailEnd/>
                </a:ln>
              </p:spPr>
              <p:txBody>
                <a:bodyPr/>
                <a:lstStyle/>
                <a:p>
                  <a:endParaRPr lang="en-GB"/>
                </a:p>
              </p:txBody>
            </p:sp>
            <p:sp>
              <p:nvSpPr>
                <p:cNvPr id="341" name="Freeform 320">
                  <a:extLst>
                    <a:ext uri="{FF2B5EF4-FFF2-40B4-BE49-F238E27FC236}">
                      <a16:creationId xmlns:a16="http://schemas.microsoft.com/office/drawing/2014/main" id="{D85FBA4D-76C3-3C7E-BE28-2C363E85862F}"/>
                    </a:ext>
                  </a:extLst>
                </p:cNvPr>
                <p:cNvSpPr>
                  <a:spLocks/>
                </p:cNvSpPr>
                <p:nvPr/>
              </p:nvSpPr>
              <p:spPr bwMode="auto">
                <a:xfrm>
                  <a:off x="4655" y="6110"/>
                  <a:ext cx="26" cy="26"/>
                </a:xfrm>
                <a:custGeom>
                  <a:avLst/>
                  <a:gdLst>
                    <a:gd name="T0" fmla="*/ 0 w 26"/>
                    <a:gd name="T1" fmla="*/ 17 h 26"/>
                    <a:gd name="T2" fmla="*/ 18 w 26"/>
                    <a:gd name="T3" fmla="*/ 26 h 26"/>
                    <a:gd name="T4" fmla="*/ 26 w 26"/>
                    <a:gd name="T5" fmla="*/ 9 h 26"/>
                    <a:gd name="T6" fmla="*/ 9 w 26"/>
                    <a:gd name="T7" fmla="*/ 0 h 26"/>
                    <a:gd name="T8" fmla="*/ 0 w 26"/>
                    <a:gd name="T9" fmla="*/ 17 h 26"/>
                  </a:gdLst>
                  <a:ahLst/>
                  <a:cxnLst>
                    <a:cxn ang="0">
                      <a:pos x="T0" y="T1"/>
                    </a:cxn>
                    <a:cxn ang="0">
                      <a:pos x="T2" y="T3"/>
                    </a:cxn>
                    <a:cxn ang="0">
                      <a:pos x="T4" y="T5"/>
                    </a:cxn>
                    <a:cxn ang="0">
                      <a:pos x="T6" y="T7"/>
                    </a:cxn>
                    <a:cxn ang="0">
                      <a:pos x="T8" y="T9"/>
                    </a:cxn>
                  </a:cxnLst>
                  <a:rect l="0" t="0" r="r" b="b"/>
                  <a:pathLst>
                    <a:path w="26" h="26">
                      <a:moveTo>
                        <a:pt x="0" y="17"/>
                      </a:moveTo>
                      <a:lnTo>
                        <a:pt x="18" y="26"/>
                      </a:lnTo>
                      <a:lnTo>
                        <a:pt x="26" y="9"/>
                      </a:lnTo>
                      <a:lnTo>
                        <a:pt x="9" y="0"/>
                      </a:lnTo>
                      <a:lnTo>
                        <a:pt x="0" y="17"/>
                      </a:lnTo>
                      <a:close/>
                    </a:path>
                  </a:pathLst>
                </a:custGeom>
                <a:solidFill>
                  <a:srgbClr val="FF0000"/>
                </a:solidFill>
                <a:ln w="38100" cmpd="sng">
                  <a:solidFill>
                    <a:srgbClr val="FF0000"/>
                  </a:solidFill>
                  <a:round/>
                  <a:headEnd/>
                  <a:tailEnd/>
                </a:ln>
              </p:spPr>
              <p:txBody>
                <a:bodyPr/>
                <a:lstStyle/>
                <a:p>
                  <a:endParaRPr lang="en-GB"/>
                </a:p>
              </p:txBody>
            </p:sp>
            <p:sp>
              <p:nvSpPr>
                <p:cNvPr id="342" name="Freeform 321">
                  <a:extLst>
                    <a:ext uri="{FF2B5EF4-FFF2-40B4-BE49-F238E27FC236}">
                      <a16:creationId xmlns:a16="http://schemas.microsoft.com/office/drawing/2014/main" id="{AEA0BF3A-50C6-74E8-AE1B-A29E78C437AA}"/>
                    </a:ext>
                  </a:extLst>
                </p:cNvPr>
                <p:cNvSpPr>
                  <a:spLocks/>
                </p:cNvSpPr>
                <p:nvPr/>
              </p:nvSpPr>
              <p:spPr bwMode="auto">
                <a:xfrm>
                  <a:off x="4664" y="6092"/>
                  <a:ext cx="28" cy="29"/>
                </a:xfrm>
                <a:custGeom>
                  <a:avLst/>
                  <a:gdLst>
                    <a:gd name="T0" fmla="*/ 0 w 28"/>
                    <a:gd name="T1" fmla="*/ 18 h 29"/>
                    <a:gd name="T2" fmla="*/ 17 w 28"/>
                    <a:gd name="T3" fmla="*/ 29 h 29"/>
                    <a:gd name="T4" fmla="*/ 28 w 28"/>
                    <a:gd name="T5" fmla="*/ 11 h 29"/>
                    <a:gd name="T6" fmla="*/ 11 w 28"/>
                    <a:gd name="T7" fmla="*/ 0 h 29"/>
                    <a:gd name="T8" fmla="*/ 0 w 28"/>
                    <a:gd name="T9" fmla="*/ 18 h 29"/>
                  </a:gdLst>
                  <a:ahLst/>
                  <a:cxnLst>
                    <a:cxn ang="0">
                      <a:pos x="T0" y="T1"/>
                    </a:cxn>
                    <a:cxn ang="0">
                      <a:pos x="T2" y="T3"/>
                    </a:cxn>
                    <a:cxn ang="0">
                      <a:pos x="T4" y="T5"/>
                    </a:cxn>
                    <a:cxn ang="0">
                      <a:pos x="T6" y="T7"/>
                    </a:cxn>
                    <a:cxn ang="0">
                      <a:pos x="T8" y="T9"/>
                    </a:cxn>
                  </a:cxnLst>
                  <a:rect l="0" t="0" r="r" b="b"/>
                  <a:pathLst>
                    <a:path w="28" h="29">
                      <a:moveTo>
                        <a:pt x="0" y="18"/>
                      </a:moveTo>
                      <a:lnTo>
                        <a:pt x="17" y="29"/>
                      </a:lnTo>
                      <a:lnTo>
                        <a:pt x="28" y="11"/>
                      </a:lnTo>
                      <a:lnTo>
                        <a:pt x="11" y="0"/>
                      </a:lnTo>
                      <a:lnTo>
                        <a:pt x="0" y="18"/>
                      </a:lnTo>
                      <a:close/>
                    </a:path>
                  </a:pathLst>
                </a:custGeom>
                <a:solidFill>
                  <a:srgbClr val="FF0000"/>
                </a:solidFill>
                <a:ln w="38100" cmpd="sng">
                  <a:solidFill>
                    <a:srgbClr val="FF0000"/>
                  </a:solidFill>
                  <a:round/>
                  <a:headEnd/>
                  <a:tailEnd/>
                </a:ln>
              </p:spPr>
              <p:txBody>
                <a:bodyPr/>
                <a:lstStyle/>
                <a:p>
                  <a:endParaRPr lang="en-GB"/>
                </a:p>
              </p:txBody>
            </p:sp>
            <p:sp>
              <p:nvSpPr>
                <p:cNvPr id="343" name="Freeform 322">
                  <a:extLst>
                    <a:ext uri="{FF2B5EF4-FFF2-40B4-BE49-F238E27FC236}">
                      <a16:creationId xmlns:a16="http://schemas.microsoft.com/office/drawing/2014/main" id="{F95C88F2-7D58-A257-4C04-8B9973D0259E}"/>
                    </a:ext>
                  </a:extLst>
                </p:cNvPr>
                <p:cNvSpPr>
                  <a:spLocks/>
                </p:cNvSpPr>
                <p:nvPr/>
              </p:nvSpPr>
              <p:spPr bwMode="auto">
                <a:xfrm>
                  <a:off x="4675" y="6075"/>
                  <a:ext cx="26" cy="26"/>
                </a:xfrm>
                <a:custGeom>
                  <a:avLst/>
                  <a:gdLst>
                    <a:gd name="T0" fmla="*/ 0 w 26"/>
                    <a:gd name="T1" fmla="*/ 20 h 26"/>
                    <a:gd name="T2" fmla="*/ 20 w 26"/>
                    <a:gd name="T3" fmla="*/ 26 h 26"/>
                    <a:gd name="T4" fmla="*/ 26 w 26"/>
                    <a:gd name="T5" fmla="*/ 7 h 26"/>
                    <a:gd name="T6" fmla="*/ 6 w 26"/>
                    <a:gd name="T7" fmla="*/ 0 h 26"/>
                    <a:gd name="T8" fmla="*/ 0 w 26"/>
                    <a:gd name="T9" fmla="*/ 20 h 26"/>
                  </a:gdLst>
                  <a:ahLst/>
                  <a:cxnLst>
                    <a:cxn ang="0">
                      <a:pos x="T0" y="T1"/>
                    </a:cxn>
                    <a:cxn ang="0">
                      <a:pos x="T2" y="T3"/>
                    </a:cxn>
                    <a:cxn ang="0">
                      <a:pos x="T4" y="T5"/>
                    </a:cxn>
                    <a:cxn ang="0">
                      <a:pos x="T6" y="T7"/>
                    </a:cxn>
                    <a:cxn ang="0">
                      <a:pos x="T8" y="T9"/>
                    </a:cxn>
                  </a:cxnLst>
                  <a:rect l="0" t="0" r="r" b="b"/>
                  <a:pathLst>
                    <a:path w="26" h="26">
                      <a:moveTo>
                        <a:pt x="0" y="20"/>
                      </a:moveTo>
                      <a:lnTo>
                        <a:pt x="20" y="26"/>
                      </a:lnTo>
                      <a:lnTo>
                        <a:pt x="26" y="7"/>
                      </a:lnTo>
                      <a:lnTo>
                        <a:pt x="6"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344" name="Freeform 323">
                  <a:extLst>
                    <a:ext uri="{FF2B5EF4-FFF2-40B4-BE49-F238E27FC236}">
                      <a16:creationId xmlns:a16="http://schemas.microsoft.com/office/drawing/2014/main" id="{345F964A-97C0-A112-E8FE-A508E6114CD4}"/>
                    </a:ext>
                  </a:extLst>
                </p:cNvPr>
                <p:cNvSpPr>
                  <a:spLocks/>
                </p:cNvSpPr>
                <p:nvPr/>
              </p:nvSpPr>
              <p:spPr bwMode="auto">
                <a:xfrm>
                  <a:off x="4681" y="6055"/>
                  <a:ext cx="29" cy="29"/>
                </a:xfrm>
                <a:custGeom>
                  <a:avLst/>
                  <a:gdLst>
                    <a:gd name="T0" fmla="*/ 0 w 29"/>
                    <a:gd name="T1" fmla="*/ 18 h 29"/>
                    <a:gd name="T2" fmla="*/ 18 w 29"/>
                    <a:gd name="T3" fmla="*/ 29 h 29"/>
                    <a:gd name="T4" fmla="*/ 29 w 29"/>
                    <a:gd name="T5" fmla="*/ 11 h 29"/>
                    <a:gd name="T6" fmla="*/ 11 w 29"/>
                    <a:gd name="T7" fmla="*/ 0 h 29"/>
                    <a:gd name="T8" fmla="*/ 0 w 29"/>
                    <a:gd name="T9" fmla="*/ 18 h 29"/>
                  </a:gdLst>
                  <a:ahLst/>
                  <a:cxnLst>
                    <a:cxn ang="0">
                      <a:pos x="T0" y="T1"/>
                    </a:cxn>
                    <a:cxn ang="0">
                      <a:pos x="T2" y="T3"/>
                    </a:cxn>
                    <a:cxn ang="0">
                      <a:pos x="T4" y="T5"/>
                    </a:cxn>
                    <a:cxn ang="0">
                      <a:pos x="T6" y="T7"/>
                    </a:cxn>
                    <a:cxn ang="0">
                      <a:pos x="T8" y="T9"/>
                    </a:cxn>
                  </a:cxnLst>
                  <a:rect l="0" t="0" r="r" b="b"/>
                  <a:pathLst>
                    <a:path w="29" h="29">
                      <a:moveTo>
                        <a:pt x="0" y="18"/>
                      </a:moveTo>
                      <a:lnTo>
                        <a:pt x="18" y="29"/>
                      </a:lnTo>
                      <a:lnTo>
                        <a:pt x="29" y="11"/>
                      </a:lnTo>
                      <a:lnTo>
                        <a:pt x="11" y="0"/>
                      </a:lnTo>
                      <a:lnTo>
                        <a:pt x="0" y="18"/>
                      </a:lnTo>
                      <a:close/>
                    </a:path>
                  </a:pathLst>
                </a:custGeom>
                <a:solidFill>
                  <a:srgbClr val="FF0000"/>
                </a:solidFill>
                <a:ln w="38100" cmpd="sng">
                  <a:solidFill>
                    <a:srgbClr val="FF0000"/>
                  </a:solidFill>
                  <a:round/>
                  <a:headEnd/>
                  <a:tailEnd/>
                </a:ln>
              </p:spPr>
              <p:txBody>
                <a:bodyPr/>
                <a:lstStyle/>
                <a:p>
                  <a:endParaRPr lang="en-GB"/>
                </a:p>
              </p:txBody>
            </p:sp>
            <p:sp>
              <p:nvSpPr>
                <p:cNvPr id="345" name="Freeform 324">
                  <a:extLst>
                    <a:ext uri="{FF2B5EF4-FFF2-40B4-BE49-F238E27FC236}">
                      <a16:creationId xmlns:a16="http://schemas.microsoft.com/office/drawing/2014/main" id="{A0B005FC-19C2-ECB9-FD6B-547AFC469CA3}"/>
                    </a:ext>
                  </a:extLst>
                </p:cNvPr>
                <p:cNvSpPr>
                  <a:spLocks/>
                </p:cNvSpPr>
                <p:nvPr/>
              </p:nvSpPr>
              <p:spPr bwMode="auto">
                <a:xfrm>
                  <a:off x="4692" y="6036"/>
                  <a:ext cx="27" cy="28"/>
                </a:xfrm>
                <a:custGeom>
                  <a:avLst/>
                  <a:gdLst>
                    <a:gd name="T0" fmla="*/ 0 w 27"/>
                    <a:gd name="T1" fmla="*/ 19 h 28"/>
                    <a:gd name="T2" fmla="*/ 18 w 27"/>
                    <a:gd name="T3" fmla="*/ 28 h 28"/>
                    <a:gd name="T4" fmla="*/ 27 w 27"/>
                    <a:gd name="T5" fmla="*/ 8 h 28"/>
                    <a:gd name="T6" fmla="*/ 9 w 27"/>
                    <a:gd name="T7" fmla="*/ 0 h 28"/>
                    <a:gd name="T8" fmla="*/ 0 w 27"/>
                    <a:gd name="T9" fmla="*/ 19 h 28"/>
                  </a:gdLst>
                  <a:ahLst/>
                  <a:cxnLst>
                    <a:cxn ang="0">
                      <a:pos x="T0" y="T1"/>
                    </a:cxn>
                    <a:cxn ang="0">
                      <a:pos x="T2" y="T3"/>
                    </a:cxn>
                    <a:cxn ang="0">
                      <a:pos x="T4" y="T5"/>
                    </a:cxn>
                    <a:cxn ang="0">
                      <a:pos x="T6" y="T7"/>
                    </a:cxn>
                    <a:cxn ang="0">
                      <a:pos x="T8" y="T9"/>
                    </a:cxn>
                  </a:cxnLst>
                  <a:rect l="0" t="0" r="r" b="b"/>
                  <a:pathLst>
                    <a:path w="27" h="28">
                      <a:moveTo>
                        <a:pt x="0" y="19"/>
                      </a:moveTo>
                      <a:lnTo>
                        <a:pt x="18" y="28"/>
                      </a:lnTo>
                      <a:lnTo>
                        <a:pt x="27" y="8"/>
                      </a:lnTo>
                      <a:lnTo>
                        <a:pt x="9" y="0"/>
                      </a:lnTo>
                      <a:lnTo>
                        <a:pt x="0" y="19"/>
                      </a:lnTo>
                      <a:close/>
                    </a:path>
                  </a:pathLst>
                </a:custGeom>
                <a:solidFill>
                  <a:srgbClr val="FF0000"/>
                </a:solidFill>
                <a:ln w="38100" cmpd="sng">
                  <a:solidFill>
                    <a:srgbClr val="FF0000"/>
                  </a:solidFill>
                  <a:round/>
                  <a:headEnd/>
                  <a:tailEnd/>
                </a:ln>
              </p:spPr>
              <p:txBody>
                <a:bodyPr/>
                <a:lstStyle/>
                <a:p>
                  <a:endParaRPr lang="en-GB"/>
                </a:p>
              </p:txBody>
            </p:sp>
            <p:sp>
              <p:nvSpPr>
                <p:cNvPr id="346" name="Freeform 325">
                  <a:extLst>
                    <a:ext uri="{FF2B5EF4-FFF2-40B4-BE49-F238E27FC236}">
                      <a16:creationId xmlns:a16="http://schemas.microsoft.com/office/drawing/2014/main" id="{1B6057A5-BE40-F289-150A-8182B63B9A7D}"/>
                    </a:ext>
                  </a:extLst>
                </p:cNvPr>
                <p:cNvSpPr>
                  <a:spLocks/>
                </p:cNvSpPr>
                <p:nvPr/>
              </p:nvSpPr>
              <p:spPr bwMode="auto">
                <a:xfrm>
                  <a:off x="4701" y="6016"/>
                  <a:ext cx="26" cy="28"/>
                </a:xfrm>
                <a:custGeom>
                  <a:avLst/>
                  <a:gdLst>
                    <a:gd name="T0" fmla="*/ 0 w 26"/>
                    <a:gd name="T1" fmla="*/ 20 h 28"/>
                    <a:gd name="T2" fmla="*/ 18 w 26"/>
                    <a:gd name="T3" fmla="*/ 28 h 28"/>
                    <a:gd name="T4" fmla="*/ 26 w 26"/>
                    <a:gd name="T5" fmla="*/ 9 h 28"/>
                    <a:gd name="T6" fmla="*/ 9 w 26"/>
                    <a:gd name="T7" fmla="*/ 0 h 28"/>
                    <a:gd name="T8" fmla="*/ 0 w 26"/>
                    <a:gd name="T9" fmla="*/ 20 h 28"/>
                  </a:gdLst>
                  <a:ahLst/>
                  <a:cxnLst>
                    <a:cxn ang="0">
                      <a:pos x="T0" y="T1"/>
                    </a:cxn>
                    <a:cxn ang="0">
                      <a:pos x="T2" y="T3"/>
                    </a:cxn>
                    <a:cxn ang="0">
                      <a:pos x="T4" y="T5"/>
                    </a:cxn>
                    <a:cxn ang="0">
                      <a:pos x="T6" y="T7"/>
                    </a:cxn>
                    <a:cxn ang="0">
                      <a:pos x="T8" y="T9"/>
                    </a:cxn>
                  </a:cxnLst>
                  <a:rect l="0" t="0" r="r" b="b"/>
                  <a:pathLst>
                    <a:path w="26" h="28">
                      <a:moveTo>
                        <a:pt x="0" y="20"/>
                      </a:moveTo>
                      <a:lnTo>
                        <a:pt x="18" y="28"/>
                      </a:lnTo>
                      <a:lnTo>
                        <a:pt x="26" y="9"/>
                      </a:lnTo>
                      <a:lnTo>
                        <a:pt x="9"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347" name="Freeform 326">
                  <a:extLst>
                    <a:ext uri="{FF2B5EF4-FFF2-40B4-BE49-F238E27FC236}">
                      <a16:creationId xmlns:a16="http://schemas.microsoft.com/office/drawing/2014/main" id="{2DC12991-D36D-BCF5-BCCE-739414EF98CF}"/>
                    </a:ext>
                  </a:extLst>
                </p:cNvPr>
                <p:cNvSpPr>
                  <a:spLocks/>
                </p:cNvSpPr>
                <p:nvPr/>
              </p:nvSpPr>
              <p:spPr bwMode="auto">
                <a:xfrm>
                  <a:off x="4710" y="5996"/>
                  <a:ext cx="26" cy="29"/>
                </a:xfrm>
                <a:custGeom>
                  <a:avLst/>
                  <a:gdLst>
                    <a:gd name="T0" fmla="*/ 0 w 26"/>
                    <a:gd name="T1" fmla="*/ 20 h 29"/>
                    <a:gd name="T2" fmla="*/ 17 w 26"/>
                    <a:gd name="T3" fmla="*/ 29 h 29"/>
                    <a:gd name="T4" fmla="*/ 26 w 26"/>
                    <a:gd name="T5" fmla="*/ 9 h 29"/>
                    <a:gd name="T6" fmla="*/ 9 w 26"/>
                    <a:gd name="T7" fmla="*/ 0 h 29"/>
                    <a:gd name="T8" fmla="*/ 0 w 26"/>
                    <a:gd name="T9" fmla="*/ 20 h 29"/>
                  </a:gdLst>
                  <a:ahLst/>
                  <a:cxnLst>
                    <a:cxn ang="0">
                      <a:pos x="T0" y="T1"/>
                    </a:cxn>
                    <a:cxn ang="0">
                      <a:pos x="T2" y="T3"/>
                    </a:cxn>
                    <a:cxn ang="0">
                      <a:pos x="T4" y="T5"/>
                    </a:cxn>
                    <a:cxn ang="0">
                      <a:pos x="T6" y="T7"/>
                    </a:cxn>
                    <a:cxn ang="0">
                      <a:pos x="T8" y="T9"/>
                    </a:cxn>
                  </a:cxnLst>
                  <a:rect l="0" t="0" r="r" b="b"/>
                  <a:pathLst>
                    <a:path w="26" h="29">
                      <a:moveTo>
                        <a:pt x="0" y="20"/>
                      </a:moveTo>
                      <a:lnTo>
                        <a:pt x="17" y="29"/>
                      </a:lnTo>
                      <a:lnTo>
                        <a:pt x="26" y="9"/>
                      </a:lnTo>
                      <a:lnTo>
                        <a:pt x="9"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348" name="Freeform 327">
                  <a:extLst>
                    <a:ext uri="{FF2B5EF4-FFF2-40B4-BE49-F238E27FC236}">
                      <a16:creationId xmlns:a16="http://schemas.microsoft.com/office/drawing/2014/main" id="{92FB3393-A8F4-5042-105C-A532371EAD1D}"/>
                    </a:ext>
                  </a:extLst>
                </p:cNvPr>
                <p:cNvSpPr>
                  <a:spLocks/>
                </p:cNvSpPr>
                <p:nvPr/>
              </p:nvSpPr>
              <p:spPr bwMode="auto">
                <a:xfrm>
                  <a:off x="4719" y="5977"/>
                  <a:ext cx="28" cy="30"/>
                </a:xfrm>
                <a:custGeom>
                  <a:avLst/>
                  <a:gdLst>
                    <a:gd name="T0" fmla="*/ 0 w 28"/>
                    <a:gd name="T1" fmla="*/ 19 h 30"/>
                    <a:gd name="T2" fmla="*/ 17 w 28"/>
                    <a:gd name="T3" fmla="*/ 30 h 30"/>
                    <a:gd name="T4" fmla="*/ 28 w 28"/>
                    <a:gd name="T5" fmla="*/ 11 h 30"/>
                    <a:gd name="T6" fmla="*/ 10 w 28"/>
                    <a:gd name="T7" fmla="*/ 0 h 30"/>
                    <a:gd name="T8" fmla="*/ 0 w 28"/>
                    <a:gd name="T9" fmla="*/ 19 h 30"/>
                  </a:gdLst>
                  <a:ahLst/>
                  <a:cxnLst>
                    <a:cxn ang="0">
                      <a:pos x="T0" y="T1"/>
                    </a:cxn>
                    <a:cxn ang="0">
                      <a:pos x="T2" y="T3"/>
                    </a:cxn>
                    <a:cxn ang="0">
                      <a:pos x="T4" y="T5"/>
                    </a:cxn>
                    <a:cxn ang="0">
                      <a:pos x="T6" y="T7"/>
                    </a:cxn>
                    <a:cxn ang="0">
                      <a:pos x="T8" y="T9"/>
                    </a:cxn>
                  </a:cxnLst>
                  <a:rect l="0" t="0" r="r" b="b"/>
                  <a:pathLst>
                    <a:path w="28" h="30">
                      <a:moveTo>
                        <a:pt x="0" y="19"/>
                      </a:moveTo>
                      <a:lnTo>
                        <a:pt x="17" y="30"/>
                      </a:lnTo>
                      <a:lnTo>
                        <a:pt x="28" y="11"/>
                      </a:lnTo>
                      <a:lnTo>
                        <a:pt x="10" y="0"/>
                      </a:lnTo>
                      <a:lnTo>
                        <a:pt x="0" y="19"/>
                      </a:lnTo>
                      <a:close/>
                    </a:path>
                  </a:pathLst>
                </a:custGeom>
                <a:solidFill>
                  <a:srgbClr val="FF0000"/>
                </a:solidFill>
                <a:ln w="38100" cmpd="sng">
                  <a:solidFill>
                    <a:srgbClr val="FF0000"/>
                  </a:solidFill>
                  <a:round/>
                  <a:headEnd/>
                  <a:tailEnd/>
                </a:ln>
              </p:spPr>
              <p:txBody>
                <a:bodyPr/>
                <a:lstStyle/>
                <a:p>
                  <a:endParaRPr lang="en-GB"/>
                </a:p>
              </p:txBody>
            </p:sp>
            <p:sp>
              <p:nvSpPr>
                <p:cNvPr id="349" name="Freeform 328">
                  <a:extLst>
                    <a:ext uri="{FF2B5EF4-FFF2-40B4-BE49-F238E27FC236}">
                      <a16:creationId xmlns:a16="http://schemas.microsoft.com/office/drawing/2014/main" id="{77D49367-F782-95EF-E54E-D8B6B0CED0DD}"/>
                    </a:ext>
                  </a:extLst>
                </p:cNvPr>
                <p:cNvSpPr>
                  <a:spLocks/>
                </p:cNvSpPr>
                <p:nvPr/>
              </p:nvSpPr>
              <p:spPr bwMode="auto">
                <a:xfrm>
                  <a:off x="4729" y="5957"/>
                  <a:ext cx="27" cy="29"/>
                </a:xfrm>
                <a:custGeom>
                  <a:avLst/>
                  <a:gdLst>
                    <a:gd name="T0" fmla="*/ 0 w 27"/>
                    <a:gd name="T1" fmla="*/ 22 h 29"/>
                    <a:gd name="T2" fmla="*/ 20 w 27"/>
                    <a:gd name="T3" fmla="*/ 29 h 29"/>
                    <a:gd name="T4" fmla="*/ 27 w 27"/>
                    <a:gd name="T5" fmla="*/ 7 h 29"/>
                    <a:gd name="T6" fmla="*/ 7 w 27"/>
                    <a:gd name="T7" fmla="*/ 0 h 29"/>
                    <a:gd name="T8" fmla="*/ 0 w 27"/>
                    <a:gd name="T9" fmla="*/ 22 h 29"/>
                  </a:gdLst>
                  <a:ahLst/>
                  <a:cxnLst>
                    <a:cxn ang="0">
                      <a:pos x="T0" y="T1"/>
                    </a:cxn>
                    <a:cxn ang="0">
                      <a:pos x="T2" y="T3"/>
                    </a:cxn>
                    <a:cxn ang="0">
                      <a:pos x="T4" y="T5"/>
                    </a:cxn>
                    <a:cxn ang="0">
                      <a:pos x="T6" y="T7"/>
                    </a:cxn>
                    <a:cxn ang="0">
                      <a:pos x="T8" y="T9"/>
                    </a:cxn>
                  </a:cxnLst>
                  <a:rect l="0" t="0" r="r" b="b"/>
                  <a:pathLst>
                    <a:path w="27" h="29">
                      <a:moveTo>
                        <a:pt x="0" y="22"/>
                      </a:moveTo>
                      <a:lnTo>
                        <a:pt x="20" y="29"/>
                      </a:lnTo>
                      <a:lnTo>
                        <a:pt x="27" y="7"/>
                      </a:lnTo>
                      <a:lnTo>
                        <a:pt x="7"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350" name="Freeform 329">
                  <a:extLst>
                    <a:ext uri="{FF2B5EF4-FFF2-40B4-BE49-F238E27FC236}">
                      <a16:creationId xmlns:a16="http://schemas.microsoft.com/office/drawing/2014/main" id="{824FCE6A-E12D-50CE-92B6-873DC87B1F31}"/>
                    </a:ext>
                  </a:extLst>
                </p:cNvPr>
                <p:cNvSpPr>
                  <a:spLocks/>
                </p:cNvSpPr>
                <p:nvPr/>
              </p:nvSpPr>
              <p:spPr bwMode="auto">
                <a:xfrm>
                  <a:off x="4736" y="5935"/>
                  <a:ext cx="26" cy="29"/>
                </a:xfrm>
                <a:custGeom>
                  <a:avLst/>
                  <a:gdLst>
                    <a:gd name="T0" fmla="*/ 0 w 26"/>
                    <a:gd name="T1" fmla="*/ 20 h 29"/>
                    <a:gd name="T2" fmla="*/ 17 w 26"/>
                    <a:gd name="T3" fmla="*/ 29 h 29"/>
                    <a:gd name="T4" fmla="*/ 26 w 26"/>
                    <a:gd name="T5" fmla="*/ 9 h 29"/>
                    <a:gd name="T6" fmla="*/ 9 w 26"/>
                    <a:gd name="T7" fmla="*/ 0 h 29"/>
                    <a:gd name="T8" fmla="*/ 0 w 26"/>
                    <a:gd name="T9" fmla="*/ 20 h 29"/>
                  </a:gdLst>
                  <a:ahLst/>
                  <a:cxnLst>
                    <a:cxn ang="0">
                      <a:pos x="T0" y="T1"/>
                    </a:cxn>
                    <a:cxn ang="0">
                      <a:pos x="T2" y="T3"/>
                    </a:cxn>
                    <a:cxn ang="0">
                      <a:pos x="T4" y="T5"/>
                    </a:cxn>
                    <a:cxn ang="0">
                      <a:pos x="T6" y="T7"/>
                    </a:cxn>
                    <a:cxn ang="0">
                      <a:pos x="T8" y="T9"/>
                    </a:cxn>
                  </a:cxnLst>
                  <a:rect l="0" t="0" r="r" b="b"/>
                  <a:pathLst>
                    <a:path w="26" h="29">
                      <a:moveTo>
                        <a:pt x="0" y="20"/>
                      </a:moveTo>
                      <a:lnTo>
                        <a:pt x="17" y="29"/>
                      </a:lnTo>
                      <a:lnTo>
                        <a:pt x="26" y="9"/>
                      </a:lnTo>
                      <a:lnTo>
                        <a:pt x="9"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351" name="Freeform 330">
                  <a:extLst>
                    <a:ext uri="{FF2B5EF4-FFF2-40B4-BE49-F238E27FC236}">
                      <a16:creationId xmlns:a16="http://schemas.microsoft.com/office/drawing/2014/main" id="{199117C4-A70D-CB36-0085-FBBEC26D2F6E}"/>
                    </a:ext>
                  </a:extLst>
                </p:cNvPr>
                <p:cNvSpPr>
                  <a:spLocks/>
                </p:cNvSpPr>
                <p:nvPr/>
              </p:nvSpPr>
              <p:spPr bwMode="auto">
                <a:xfrm>
                  <a:off x="4745" y="5916"/>
                  <a:ext cx="28" cy="28"/>
                </a:xfrm>
                <a:custGeom>
                  <a:avLst/>
                  <a:gdLst>
                    <a:gd name="T0" fmla="*/ 0 w 28"/>
                    <a:gd name="T1" fmla="*/ 22 h 28"/>
                    <a:gd name="T2" fmla="*/ 19 w 28"/>
                    <a:gd name="T3" fmla="*/ 28 h 28"/>
                    <a:gd name="T4" fmla="*/ 28 w 28"/>
                    <a:gd name="T5" fmla="*/ 6 h 28"/>
                    <a:gd name="T6" fmla="*/ 8 w 28"/>
                    <a:gd name="T7" fmla="*/ 0 h 28"/>
                    <a:gd name="T8" fmla="*/ 0 w 28"/>
                    <a:gd name="T9" fmla="*/ 22 h 28"/>
                  </a:gdLst>
                  <a:ahLst/>
                  <a:cxnLst>
                    <a:cxn ang="0">
                      <a:pos x="T0" y="T1"/>
                    </a:cxn>
                    <a:cxn ang="0">
                      <a:pos x="T2" y="T3"/>
                    </a:cxn>
                    <a:cxn ang="0">
                      <a:pos x="T4" y="T5"/>
                    </a:cxn>
                    <a:cxn ang="0">
                      <a:pos x="T6" y="T7"/>
                    </a:cxn>
                    <a:cxn ang="0">
                      <a:pos x="T8" y="T9"/>
                    </a:cxn>
                  </a:cxnLst>
                  <a:rect l="0" t="0" r="r" b="b"/>
                  <a:pathLst>
                    <a:path w="28" h="28">
                      <a:moveTo>
                        <a:pt x="0" y="22"/>
                      </a:moveTo>
                      <a:lnTo>
                        <a:pt x="19" y="28"/>
                      </a:lnTo>
                      <a:lnTo>
                        <a:pt x="28" y="6"/>
                      </a:lnTo>
                      <a:lnTo>
                        <a:pt x="8"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352" name="Freeform 331">
                  <a:extLst>
                    <a:ext uri="{FF2B5EF4-FFF2-40B4-BE49-F238E27FC236}">
                      <a16:creationId xmlns:a16="http://schemas.microsoft.com/office/drawing/2014/main" id="{C87E8236-1CBD-FF4D-EFAB-8313A7DAEFD5}"/>
                    </a:ext>
                  </a:extLst>
                </p:cNvPr>
                <p:cNvSpPr>
                  <a:spLocks/>
                </p:cNvSpPr>
                <p:nvPr/>
              </p:nvSpPr>
              <p:spPr bwMode="auto">
                <a:xfrm>
                  <a:off x="4753" y="5892"/>
                  <a:ext cx="29" cy="30"/>
                </a:xfrm>
                <a:custGeom>
                  <a:avLst/>
                  <a:gdLst>
                    <a:gd name="T0" fmla="*/ 0 w 29"/>
                    <a:gd name="T1" fmla="*/ 22 h 30"/>
                    <a:gd name="T2" fmla="*/ 18 w 29"/>
                    <a:gd name="T3" fmla="*/ 30 h 30"/>
                    <a:gd name="T4" fmla="*/ 29 w 29"/>
                    <a:gd name="T5" fmla="*/ 8 h 30"/>
                    <a:gd name="T6" fmla="*/ 11 w 29"/>
                    <a:gd name="T7" fmla="*/ 0 h 30"/>
                    <a:gd name="T8" fmla="*/ 0 w 29"/>
                    <a:gd name="T9" fmla="*/ 22 h 30"/>
                  </a:gdLst>
                  <a:ahLst/>
                  <a:cxnLst>
                    <a:cxn ang="0">
                      <a:pos x="T0" y="T1"/>
                    </a:cxn>
                    <a:cxn ang="0">
                      <a:pos x="T2" y="T3"/>
                    </a:cxn>
                    <a:cxn ang="0">
                      <a:pos x="T4" y="T5"/>
                    </a:cxn>
                    <a:cxn ang="0">
                      <a:pos x="T6" y="T7"/>
                    </a:cxn>
                    <a:cxn ang="0">
                      <a:pos x="T8" y="T9"/>
                    </a:cxn>
                  </a:cxnLst>
                  <a:rect l="0" t="0" r="r" b="b"/>
                  <a:pathLst>
                    <a:path w="29" h="30">
                      <a:moveTo>
                        <a:pt x="0" y="22"/>
                      </a:moveTo>
                      <a:lnTo>
                        <a:pt x="18" y="30"/>
                      </a:lnTo>
                      <a:lnTo>
                        <a:pt x="29" y="8"/>
                      </a:lnTo>
                      <a:lnTo>
                        <a:pt x="11"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353" name="Freeform 332">
                  <a:extLst>
                    <a:ext uri="{FF2B5EF4-FFF2-40B4-BE49-F238E27FC236}">
                      <a16:creationId xmlns:a16="http://schemas.microsoft.com/office/drawing/2014/main" id="{E7FB92D5-905D-B641-406A-38B552829109}"/>
                    </a:ext>
                  </a:extLst>
                </p:cNvPr>
                <p:cNvSpPr>
                  <a:spLocks/>
                </p:cNvSpPr>
                <p:nvPr/>
              </p:nvSpPr>
              <p:spPr bwMode="auto">
                <a:xfrm>
                  <a:off x="4764" y="5872"/>
                  <a:ext cx="29" cy="28"/>
                </a:xfrm>
                <a:custGeom>
                  <a:avLst/>
                  <a:gdLst>
                    <a:gd name="T0" fmla="*/ 0 w 29"/>
                    <a:gd name="T1" fmla="*/ 22 h 28"/>
                    <a:gd name="T2" fmla="*/ 20 w 29"/>
                    <a:gd name="T3" fmla="*/ 28 h 28"/>
                    <a:gd name="T4" fmla="*/ 29 w 29"/>
                    <a:gd name="T5" fmla="*/ 7 h 28"/>
                    <a:gd name="T6" fmla="*/ 9 w 29"/>
                    <a:gd name="T7" fmla="*/ 0 h 28"/>
                    <a:gd name="T8" fmla="*/ 0 w 29"/>
                    <a:gd name="T9" fmla="*/ 22 h 28"/>
                  </a:gdLst>
                  <a:ahLst/>
                  <a:cxnLst>
                    <a:cxn ang="0">
                      <a:pos x="T0" y="T1"/>
                    </a:cxn>
                    <a:cxn ang="0">
                      <a:pos x="T2" y="T3"/>
                    </a:cxn>
                    <a:cxn ang="0">
                      <a:pos x="T4" y="T5"/>
                    </a:cxn>
                    <a:cxn ang="0">
                      <a:pos x="T6" y="T7"/>
                    </a:cxn>
                    <a:cxn ang="0">
                      <a:pos x="T8" y="T9"/>
                    </a:cxn>
                  </a:cxnLst>
                  <a:rect l="0" t="0" r="r" b="b"/>
                  <a:pathLst>
                    <a:path w="29" h="28">
                      <a:moveTo>
                        <a:pt x="0" y="22"/>
                      </a:moveTo>
                      <a:lnTo>
                        <a:pt x="20" y="28"/>
                      </a:lnTo>
                      <a:lnTo>
                        <a:pt x="29" y="7"/>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354" name="Freeform 333">
                  <a:extLst>
                    <a:ext uri="{FF2B5EF4-FFF2-40B4-BE49-F238E27FC236}">
                      <a16:creationId xmlns:a16="http://schemas.microsoft.com/office/drawing/2014/main" id="{DFCEB5D0-2F78-A80F-6B00-2BE8F310FB15}"/>
                    </a:ext>
                  </a:extLst>
                </p:cNvPr>
                <p:cNvSpPr>
                  <a:spLocks/>
                </p:cNvSpPr>
                <p:nvPr/>
              </p:nvSpPr>
              <p:spPr bwMode="auto">
                <a:xfrm>
                  <a:off x="4773" y="5850"/>
                  <a:ext cx="28" cy="29"/>
                </a:xfrm>
                <a:custGeom>
                  <a:avLst/>
                  <a:gdLst>
                    <a:gd name="T0" fmla="*/ 0 w 28"/>
                    <a:gd name="T1" fmla="*/ 22 h 29"/>
                    <a:gd name="T2" fmla="*/ 20 w 28"/>
                    <a:gd name="T3" fmla="*/ 29 h 29"/>
                    <a:gd name="T4" fmla="*/ 28 w 28"/>
                    <a:gd name="T5" fmla="*/ 7 h 29"/>
                    <a:gd name="T6" fmla="*/ 9 w 28"/>
                    <a:gd name="T7" fmla="*/ 0 h 29"/>
                    <a:gd name="T8" fmla="*/ 0 w 28"/>
                    <a:gd name="T9" fmla="*/ 22 h 29"/>
                  </a:gdLst>
                  <a:ahLst/>
                  <a:cxnLst>
                    <a:cxn ang="0">
                      <a:pos x="T0" y="T1"/>
                    </a:cxn>
                    <a:cxn ang="0">
                      <a:pos x="T2" y="T3"/>
                    </a:cxn>
                    <a:cxn ang="0">
                      <a:pos x="T4" y="T5"/>
                    </a:cxn>
                    <a:cxn ang="0">
                      <a:pos x="T6" y="T7"/>
                    </a:cxn>
                    <a:cxn ang="0">
                      <a:pos x="T8" y="T9"/>
                    </a:cxn>
                  </a:cxnLst>
                  <a:rect l="0" t="0" r="r" b="b"/>
                  <a:pathLst>
                    <a:path w="28" h="29">
                      <a:moveTo>
                        <a:pt x="0" y="22"/>
                      </a:moveTo>
                      <a:lnTo>
                        <a:pt x="20" y="29"/>
                      </a:lnTo>
                      <a:lnTo>
                        <a:pt x="28" y="7"/>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355" name="Freeform 334">
                  <a:extLst>
                    <a:ext uri="{FF2B5EF4-FFF2-40B4-BE49-F238E27FC236}">
                      <a16:creationId xmlns:a16="http://schemas.microsoft.com/office/drawing/2014/main" id="{46B075E9-D414-2B79-109E-DF154B79C6F3}"/>
                    </a:ext>
                  </a:extLst>
                </p:cNvPr>
                <p:cNvSpPr>
                  <a:spLocks/>
                </p:cNvSpPr>
                <p:nvPr/>
              </p:nvSpPr>
              <p:spPr bwMode="auto">
                <a:xfrm>
                  <a:off x="4782" y="5826"/>
                  <a:ext cx="28" cy="31"/>
                </a:xfrm>
                <a:custGeom>
                  <a:avLst/>
                  <a:gdLst>
                    <a:gd name="T0" fmla="*/ 0 w 28"/>
                    <a:gd name="T1" fmla="*/ 24 h 31"/>
                    <a:gd name="T2" fmla="*/ 19 w 28"/>
                    <a:gd name="T3" fmla="*/ 31 h 31"/>
                    <a:gd name="T4" fmla="*/ 28 w 28"/>
                    <a:gd name="T5" fmla="*/ 7 h 31"/>
                    <a:gd name="T6" fmla="*/ 8 w 28"/>
                    <a:gd name="T7" fmla="*/ 0 h 31"/>
                    <a:gd name="T8" fmla="*/ 0 w 28"/>
                    <a:gd name="T9" fmla="*/ 24 h 31"/>
                  </a:gdLst>
                  <a:ahLst/>
                  <a:cxnLst>
                    <a:cxn ang="0">
                      <a:pos x="T0" y="T1"/>
                    </a:cxn>
                    <a:cxn ang="0">
                      <a:pos x="T2" y="T3"/>
                    </a:cxn>
                    <a:cxn ang="0">
                      <a:pos x="T4" y="T5"/>
                    </a:cxn>
                    <a:cxn ang="0">
                      <a:pos x="T6" y="T7"/>
                    </a:cxn>
                    <a:cxn ang="0">
                      <a:pos x="T8" y="T9"/>
                    </a:cxn>
                  </a:cxnLst>
                  <a:rect l="0" t="0" r="r" b="b"/>
                  <a:pathLst>
                    <a:path w="28" h="31">
                      <a:moveTo>
                        <a:pt x="0" y="24"/>
                      </a:moveTo>
                      <a:lnTo>
                        <a:pt x="19" y="31"/>
                      </a:lnTo>
                      <a:lnTo>
                        <a:pt x="28" y="7"/>
                      </a:lnTo>
                      <a:lnTo>
                        <a:pt x="8"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356" name="Freeform 335">
                  <a:extLst>
                    <a:ext uri="{FF2B5EF4-FFF2-40B4-BE49-F238E27FC236}">
                      <a16:creationId xmlns:a16="http://schemas.microsoft.com/office/drawing/2014/main" id="{FE45F4D5-9BFF-84DD-7F4A-C62A635D6211}"/>
                    </a:ext>
                  </a:extLst>
                </p:cNvPr>
                <p:cNvSpPr>
                  <a:spLocks/>
                </p:cNvSpPr>
                <p:nvPr/>
              </p:nvSpPr>
              <p:spPr bwMode="auto">
                <a:xfrm>
                  <a:off x="4790" y="5804"/>
                  <a:ext cx="29" cy="29"/>
                </a:xfrm>
                <a:custGeom>
                  <a:avLst/>
                  <a:gdLst>
                    <a:gd name="T0" fmla="*/ 0 w 29"/>
                    <a:gd name="T1" fmla="*/ 22 h 29"/>
                    <a:gd name="T2" fmla="*/ 20 w 29"/>
                    <a:gd name="T3" fmla="*/ 29 h 29"/>
                    <a:gd name="T4" fmla="*/ 29 w 29"/>
                    <a:gd name="T5" fmla="*/ 7 h 29"/>
                    <a:gd name="T6" fmla="*/ 9 w 29"/>
                    <a:gd name="T7" fmla="*/ 0 h 29"/>
                    <a:gd name="T8" fmla="*/ 0 w 29"/>
                    <a:gd name="T9" fmla="*/ 22 h 29"/>
                  </a:gdLst>
                  <a:ahLst/>
                  <a:cxnLst>
                    <a:cxn ang="0">
                      <a:pos x="T0" y="T1"/>
                    </a:cxn>
                    <a:cxn ang="0">
                      <a:pos x="T2" y="T3"/>
                    </a:cxn>
                    <a:cxn ang="0">
                      <a:pos x="T4" y="T5"/>
                    </a:cxn>
                    <a:cxn ang="0">
                      <a:pos x="T6" y="T7"/>
                    </a:cxn>
                    <a:cxn ang="0">
                      <a:pos x="T8" y="T9"/>
                    </a:cxn>
                  </a:cxnLst>
                  <a:rect l="0" t="0" r="r" b="b"/>
                  <a:pathLst>
                    <a:path w="29" h="29">
                      <a:moveTo>
                        <a:pt x="0" y="22"/>
                      </a:moveTo>
                      <a:lnTo>
                        <a:pt x="20" y="29"/>
                      </a:lnTo>
                      <a:lnTo>
                        <a:pt x="29" y="7"/>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357" name="Freeform 336">
                  <a:extLst>
                    <a:ext uri="{FF2B5EF4-FFF2-40B4-BE49-F238E27FC236}">
                      <a16:creationId xmlns:a16="http://schemas.microsoft.com/office/drawing/2014/main" id="{A8BBFEFB-280E-72FF-3166-68776005B822}"/>
                    </a:ext>
                  </a:extLst>
                </p:cNvPr>
                <p:cNvSpPr>
                  <a:spLocks/>
                </p:cNvSpPr>
                <p:nvPr/>
              </p:nvSpPr>
              <p:spPr bwMode="auto">
                <a:xfrm>
                  <a:off x="4799" y="5780"/>
                  <a:ext cx="29" cy="31"/>
                </a:xfrm>
                <a:custGeom>
                  <a:avLst/>
                  <a:gdLst>
                    <a:gd name="T0" fmla="*/ 0 w 29"/>
                    <a:gd name="T1" fmla="*/ 24 h 31"/>
                    <a:gd name="T2" fmla="*/ 20 w 29"/>
                    <a:gd name="T3" fmla="*/ 31 h 31"/>
                    <a:gd name="T4" fmla="*/ 29 w 29"/>
                    <a:gd name="T5" fmla="*/ 7 h 31"/>
                    <a:gd name="T6" fmla="*/ 9 w 29"/>
                    <a:gd name="T7" fmla="*/ 0 h 31"/>
                    <a:gd name="T8" fmla="*/ 0 w 29"/>
                    <a:gd name="T9" fmla="*/ 24 h 31"/>
                  </a:gdLst>
                  <a:ahLst/>
                  <a:cxnLst>
                    <a:cxn ang="0">
                      <a:pos x="T0" y="T1"/>
                    </a:cxn>
                    <a:cxn ang="0">
                      <a:pos x="T2" y="T3"/>
                    </a:cxn>
                    <a:cxn ang="0">
                      <a:pos x="T4" y="T5"/>
                    </a:cxn>
                    <a:cxn ang="0">
                      <a:pos x="T6" y="T7"/>
                    </a:cxn>
                    <a:cxn ang="0">
                      <a:pos x="T8" y="T9"/>
                    </a:cxn>
                  </a:cxnLst>
                  <a:rect l="0" t="0" r="r" b="b"/>
                  <a:pathLst>
                    <a:path w="29" h="31">
                      <a:moveTo>
                        <a:pt x="0" y="24"/>
                      </a:moveTo>
                      <a:lnTo>
                        <a:pt x="20" y="31"/>
                      </a:lnTo>
                      <a:lnTo>
                        <a:pt x="29"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358" name="Freeform 337">
                  <a:extLst>
                    <a:ext uri="{FF2B5EF4-FFF2-40B4-BE49-F238E27FC236}">
                      <a16:creationId xmlns:a16="http://schemas.microsoft.com/office/drawing/2014/main" id="{39892492-03E4-F719-C49A-5C0D4D48524B}"/>
                    </a:ext>
                  </a:extLst>
                </p:cNvPr>
                <p:cNvSpPr>
                  <a:spLocks/>
                </p:cNvSpPr>
                <p:nvPr/>
              </p:nvSpPr>
              <p:spPr bwMode="auto">
                <a:xfrm>
                  <a:off x="4808" y="5756"/>
                  <a:ext cx="28" cy="31"/>
                </a:xfrm>
                <a:custGeom>
                  <a:avLst/>
                  <a:gdLst>
                    <a:gd name="T0" fmla="*/ 0 w 28"/>
                    <a:gd name="T1" fmla="*/ 24 h 31"/>
                    <a:gd name="T2" fmla="*/ 20 w 28"/>
                    <a:gd name="T3" fmla="*/ 31 h 31"/>
                    <a:gd name="T4" fmla="*/ 28 w 28"/>
                    <a:gd name="T5" fmla="*/ 7 h 31"/>
                    <a:gd name="T6" fmla="*/ 9 w 28"/>
                    <a:gd name="T7" fmla="*/ 0 h 31"/>
                    <a:gd name="T8" fmla="*/ 0 w 28"/>
                    <a:gd name="T9" fmla="*/ 24 h 31"/>
                  </a:gdLst>
                  <a:ahLst/>
                  <a:cxnLst>
                    <a:cxn ang="0">
                      <a:pos x="T0" y="T1"/>
                    </a:cxn>
                    <a:cxn ang="0">
                      <a:pos x="T2" y="T3"/>
                    </a:cxn>
                    <a:cxn ang="0">
                      <a:pos x="T4" y="T5"/>
                    </a:cxn>
                    <a:cxn ang="0">
                      <a:pos x="T6" y="T7"/>
                    </a:cxn>
                    <a:cxn ang="0">
                      <a:pos x="T8" y="T9"/>
                    </a:cxn>
                  </a:cxnLst>
                  <a:rect l="0" t="0" r="r" b="b"/>
                  <a:pathLst>
                    <a:path w="28" h="31">
                      <a:moveTo>
                        <a:pt x="0" y="24"/>
                      </a:moveTo>
                      <a:lnTo>
                        <a:pt x="20" y="31"/>
                      </a:lnTo>
                      <a:lnTo>
                        <a:pt x="28"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359" name="Freeform 338">
                  <a:extLst>
                    <a:ext uri="{FF2B5EF4-FFF2-40B4-BE49-F238E27FC236}">
                      <a16:creationId xmlns:a16="http://schemas.microsoft.com/office/drawing/2014/main" id="{89ACAD77-3243-1671-6DDF-85EAC888A728}"/>
                    </a:ext>
                  </a:extLst>
                </p:cNvPr>
                <p:cNvSpPr>
                  <a:spLocks/>
                </p:cNvSpPr>
                <p:nvPr/>
              </p:nvSpPr>
              <p:spPr bwMode="auto">
                <a:xfrm>
                  <a:off x="4817" y="5730"/>
                  <a:ext cx="28" cy="33"/>
                </a:xfrm>
                <a:custGeom>
                  <a:avLst/>
                  <a:gdLst>
                    <a:gd name="T0" fmla="*/ 0 w 28"/>
                    <a:gd name="T1" fmla="*/ 24 h 33"/>
                    <a:gd name="T2" fmla="*/ 17 w 28"/>
                    <a:gd name="T3" fmla="*/ 33 h 33"/>
                    <a:gd name="T4" fmla="*/ 28 w 28"/>
                    <a:gd name="T5" fmla="*/ 9 h 33"/>
                    <a:gd name="T6" fmla="*/ 11 w 28"/>
                    <a:gd name="T7" fmla="*/ 0 h 33"/>
                    <a:gd name="T8" fmla="*/ 0 w 28"/>
                    <a:gd name="T9" fmla="*/ 24 h 33"/>
                  </a:gdLst>
                  <a:ahLst/>
                  <a:cxnLst>
                    <a:cxn ang="0">
                      <a:pos x="T0" y="T1"/>
                    </a:cxn>
                    <a:cxn ang="0">
                      <a:pos x="T2" y="T3"/>
                    </a:cxn>
                    <a:cxn ang="0">
                      <a:pos x="T4" y="T5"/>
                    </a:cxn>
                    <a:cxn ang="0">
                      <a:pos x="T6" y="T7"/>
                    </a:cxn>
                    <a:cxn ang="0">
                      <a:pos x="T8" y="T9"/>
                    </a:cxn>
                  </a:cxnLst>
                  <a:rect l="0" t="0" r="r" b="b"/>
                  <a:pathLst>
                    <a:path w="28" h="33">
                      <a:moveTo>
                        <a:pt x="0" y="24"/>
                      </a:moveTo>
                      <a:lnTo>
                        <a:pt x="17" y="33"/>
                      </a:lnTo>
                      <a:lnTo>
                        <a:pt x="28" y="9"/>
                      </a:lnTo>
                      <a:lnTo>
                        <a:pt x="11"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360" name="Freeform 339">
                  <a:extLst>
                    <a:ext uri="{FF2B5EF4-FFF2-40B4-BE49-F238E27FC236}">
                      <a16:creationId xmlns:a16="http://schemas.microsoft.com/office/drawing/2014/main" id="{79B2808A-835D-7CC1-C769-B77C4711405C}"/>
                    </a:ext>
                  </a:extLst>
                </p:cNvPr>
                <p:cNvSpPr>
                  <a:spLocks/>
                </p:cNvSpPr>
                <p:nvPr/>
              </p:nvSpPr>
              <p:spPr bwMode="auto">
                <a:xfrm>
                  <a:off x="4828" y="5708"/>
                  <a:ext cx="28" cy="31"/>
                </a:xfrm>
                <a:custGeom>
                  <a:avLst/>
                  <a:gdLst>
                    <a:gd name="T0" fmla="*/ 0 w 28"/>
                    <a:gd name="T1" fmla="*/ 24 h 31"/>
                    <a:gd name="T2" fmla="*/ 19 w 28"/>
                    <a:gd name="T3" fmla="*/ 31 h 31"/>
                    <a:gd name="T4" fmla="*/ 28 w 28"/>
                    <a:gd name="T5" fmla="*/ 7 h 31"/>
                    <a:gd name="T6" fmla="*/ 8 w 28"/>
                    <a:gd name="T7" fmla="*/ 0 h 31"/>
                    <a:gd name="T8" fmla="*/ 0 w 28"/>
                    <a:gd name="T9" fmla="*/ 24 h 31"/>
                  </a:gdLst>
                  <a:ahLst/>
                  <a:cxnLst>
                    <a:cxn ang="0">
                      <a:pos x="T0" y="T1"/>
                    </a:cxn>
                    <a:cxn ang="0">
                      <a:pos x="T2" y="T3"/>
                    </a:cxn>
                    <a:cxn ang="0">
                      <a:pos x="T4" y="T5"/>
                    </a:cxn>
                    <a:cxn ang="0">
                      <a:pos x="T6" y="T7"/>
                    </a:cxn>
                    <a:cxn ang="0">
                      <a:pos x="T8" y="T9"/>
                    </a:cxn>
                  </a:cxnLst>
                  <a:rect l="0" t="0" r="r" b="b"/>
                  <a:pathLst>
                    <a:path w="28" h="31">
                      <a:moveTo>
                        <a:pt x="0" y="24"/>
                      </a:moveTo>
                      <a:lnTo>
                        <a:pt x="19" y="31"/>
                      </a:lnTo>
                      <a:lnTo>
                        <a:pt x="28" y="7"/>
                      </a:lnTo>
                      <a:lnTo>
                        <a:pt x="8"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361" name="Freeform 340">
                  <a:extLst>
                    <a:ext uri="{FF2B5EF4-FFF2-40B4-BE49-F238E27FC236}">
                      <a16:creationId xmlns:a16="http://schemas.microsoft.com/office/drawing/2014/main" id="{5164009B-17D5-00FB-1B84-3DA32B78906C}"/>
                    </a:ext>
                  </a:extLst>
                </p:cNvPr>
                <p:cNvSpPr>
                  <a:spLocks/>
                </p:cNvSpPr>
                <p:nvPr/>
              </p:nvSpPr>
              <p:spPr bwMode="auto">
                <a:xfrm>
                  <a:off x="4836" y="5684"/>
                  <a:ext cx="29" cy="31"/>
                </a:xfrm>
                <a:custGeom>
                  <a:avLst/>
                  <a:gdLst>
                    <a:gd name="T0" fmla="*/ 0 w 29"/>
                    <a:gd name="T1" fmla="*/ 24 h 31"/>
                    <a:gd name="T2" fmla="*/ 20 w 29"/>
                    <a:gd name="T3" fmla="*/ 31 h 31"/>
                    <a:gd name="T4" fmla="*/ 29 w 29"/>
                    <a:gd name="T5" fmla="*/ 7 h 31"/>
                    <a:gd name="T6" fmla="*/ 9 w 29"/>
                    <a:gd name="T7" fmla="*/ 0 h 31"/>
                    <a:gd name="T8" fmla="*/ 0 w 29"/>
                    <a:gd name="T9" fmla="*/ 24 h 31"/>
                  </a:gdLst>
                  <a:ahLst/>
                  <a:cxnLst>
                    <a:cxn ang="0">
                      <a:pos x="T0" y="T1"/>
                    </a:cxn>
                    <a:cxn ang="0">
                      <a:pos x="T2" y="T3"/>
                    </a:cxn>
                    <a:cxn ang="0">
                      <a:pos x="T4" y="T5"/>
                    </a:cxn>
                    <a:cxn ang="0">
                      <a:pos x="T6" y="T7"/>
                    </a:cxn>
                    <a:cxn ang="0">
                      <a:pos x="T8" y="T9"/>
                    </a:cxn>
                  </a:cxnLst>
                  <a:rect l="0" t="0" r="r" b="b"/>
                  <a:pathLst>
                    <a:path w="29" h="31">
                      <a:moveTo>
                        <a:pt x="0" y="24"/>
                      </a:moveTo>
                      <a:lnTo>
                        <a:pt x="20" y="31"/>
                      </a:lnTo>
                      <a:lnTo>
                        <a:pt x="29"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362" name="Freeform 341">
                  <a:extLst>
                    <a:ext uri="{FF2B5EF4-FFF2-40B4-BE49-F238E27FC236}">
                      <a16:creationId xmlns:a16="http://schemas.microsoft.com/office/drawing/2014/main" id="{9EA120FE-5F3A-D552-7CA4-3C1C1A92E6A5}"/>
                    </a:ext>
                  </a:extLst>
                </p:cNvPr>
                <p:cNvSpPr>
                  <a:spLocks/>
                </p:cNvSpPr>
                <p:nvPr/>
              </p:nvSpPr>
              <p:spPr bwMode="auto">
                <a:xfrm>
                  <a:off x="4845" y="5658"/>
                  <a:ext cx="28" cy="33"/>
                </a:xfrm>
                <a:custGeom>
                  <a:avLst/>
                  <a:gdLst>
                    <a:gd name="T0" fmla="*/ 0 w 28"/>
                    <a:gd name="T1" fmla="*/ 26 h 33"/>
                    <a:gd name="T2" fmla="*/ 20 w 28"/>
                    <a:gd name="T3" fmla="*/ 33 h 33"/>
                    <a:gd name="T4" fmla="*/ 28 w 28"/>
                    <a:gd name="T5" fmla="*/ 7 h 33"/>
                    <a:gd name="T6" fmla="*/ 9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20" y="33"/>
                      </a:lnTo>
                      <a:lnTo>
                        <a:pt x="28" y="7"/>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363" name="Freeform 342">
                  <a:extLst>
                    <a:ext uri="{FF2B5EF4-FFF2-40B4-BE49-F238E27FC236}">
                      <a16:creationId xmlns:a16="http://schemas.microsoft.com/office/drawing/2014/main" id="{0C2588B9-2346-67F7-C0C6-FF6484773D00}"/>
                    </a:ext>
                  </a:extLst>
                </p:cNvPr>
                <p:cNvSpPr>
                  <a:spLocks/>
                </p:cNvSpPr>
                <p:nvPr/>
              </p:nvSpPr>
              <p:spPr bwMode="auto">
                <a:xfrm>
                  <a:off x="4854" y="5634"/>
                  <a:ext cx="28" cy="31"/>
                </a:xfrm>
                <a:custGeom>
                  <a:avLst/>
                  <a:gdLst>
                    <a:gd name="T0" fmla="*/ 0 w 28"/>
                    <a:gd name="T1" fmla="*/ 24 h 31"/>
                    <a:gd name="T2" fmla="*/ 19 w 28"/>
                    <a:gd name="T3" fmla="*/ 31 h 31"/>
                    <a:gd name="T4" fmla="*/ 28 w 28"/>
                    <a:gd name="T5" fmla="*/ 7 h 31"/>
                    <a:gd name="T6" fmla="*/ 8 w 28"/>
                    <a:gd name="T7" fmla="*/ 0 h 31"/>
                    <a:gd name="T8" fmla="*/ 0 w 28"/>
                    <a:gd name="T9" fmla="*/ 24 h 31"/>
                  </a:gdLst>
                  <a:ahLst/>
                  <a:cxnLst>
                    <a:cxn ang="0">
                      <a:pos x="T0" y="T1"/>
                    </a:cxn>
                    <a:cxn ang="0">
                      <a:pos x="T2" y="T3"/>
                    </a:cxn>
                    <a:cxn ang="0">
                      <a:pos x="T4" y="T5"/>
                    </a:cxn>
                    <a:cxn ang="0">
                      <a:pos x="T6" y="T7"/>
                    </a:cxn>
                    <a:cxn ang="0">
                      <a:pos x="T8" y="T9"/>
                    </a:cxn>
                  </a:cxnLst>
                  <a:rect l="0" t="0" r="r" b="b"/>
                  <a:pathLst>
                    <a:path w="28" h="31">
                      <a:moveTo>
                        <a:pt x="0" y="24"/>
                      </a:moveTo>
                      <a:lnTo>
                        <a:pt x="19" y="31"/>
                      </a:lnTo>
                      <a:lnTo>
                        <a:pt x="28" y="7"/>
                      </a:lnTo>
                      <a:lnTo>
                        <a:pt x="8"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364" name="Freeform 343">
                  <a:extLst>
                    <a:ext uri="{FF2B5EF4-FFF2-40B4-BE49-F238E27FC236}">
                      <a16:creationId xmlns:a16="http://schemas.microsoft.com/office/drawing/2014/main" id="{C1D4A43E-A42B-B99F-A190-8A2F3830AEEA}"/>
                    </a:ext>
                  </a:extLst>
                </p:cNvPr>
                <p:cNvSpPr>
                  <a:spLocks/>
                </p:cNvSpPr>
                <p:nvPr/>
              </p:nvSpPr>
              <p:spPr bwMode="auto">
                <a:xfrm>
                  <a:off x="4862" y="5608"/>
                  <a:ext cx="29" cy="33"/>
                </a:xfrm>
                <a:custGeom>
                  <a:avLst/>
                  <a:gdLst>
                    <a:gd name="T0" fmla="*/ 0 w 29"/>
                    <a:gd name="T1" fmla="*/ 26 h 33"/>
                    <a:gd name="T2" fmla="*/ 20 w 29"/>
                    <a:gd name="T3" fmla="*/ 33 h 33"/>
                    <a:gd name="T4" fmla="*/ 29 w 29"/>
                    <a:gd name="T5" fmla="*/ 7 h 33"/>
                    <a:gd name="T6" fmla="*/ 9 w 29"/>
                    <a:gd name="T7" fmla="*/ 0 h 33"/>
                    <a:gd name="T8" fmla="*/ 0 w 29"/>
                    <a:gd name="T9" fmla="*/ 26 h 33"/>
                  </a:gdLst>
                  <a:ahLst/>
                  <a:cxnLst>
                    <a:cxn ang="0">
                      <a:pos x="T0" y="T1"/>
                    </a:cxn>
                    <a:cxn ang="0">
                      <a:pos x="T2" y="T3"/>
                    </a:cxn>
                    <a:cxn ang="0">
                      <a:pos x="T4" y="T5"/>
                    </a:cxn>
                    <a:cxn ang="0">
                      <a:pos x="T6" y="T7"/>
                    </a:cxn>
                    <a:cxn ang="0">
                      <a:pos x="T8" y="T9"/>
                    </a:cxn>
                  </a:cxnLst>
                  <a:rect l="0" t="0" r="r" b="b"/>
                  <a:pathLst>
                    <a:path w="29" h="33">
                      <a:moveTo>
                        <a:pt x="0" y="26"/>
                      </a:moveTo>
                      <a:lnTo>
                        <a:pt x="20" y="33"/>
                      </a:lnTo>
                      <a:lnTo>
                        <a:pt x="29" y="7"/>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365" name="Freeform 344">
                  <a:extLst>
                    <a:ext uri="{FF2B5EF4-FFF2-40B4-BE49-F238E27FC236}">
                      <a16:creationId xmlns:a16="http://schemas.microsoft.com/office/drawing/2014/main" id="{4AE8C185-9DD3-E68D-A7A7-5A7873FE2E86}"/>
                    </a:ext>
                  </a:extLst>
                </p:cNvPr>
                <p:cNvSpPr>
                  <a:spLocks/>
                </p:cNvSpPr>
                <p:nvPr/>
              </p:nvSpPr>
              <p:spPr bwMode="auto">
                <a:xfrm>
                  <a:off x="4871" y="5584"/>
                  <a:ext cx="29" cy="31"/>
                </a:xfrm>
                <a:custGeom>
                  <a:avLst/>
                  <a:gdLst>
                    <a:gd name="T0" fmla="*/ 0 w 29"/>
                    <a:gd name="T1" fmla="*/ 24 h 31"/>
                    <a:gd name="T2" fmla="*/ 20 w 29"/>
                    <a:gd name="T3" fmla="*/ 31 h 31"/>
                    <a:gd name="T4" fmla="*/ 29 w 29"/>
                    <a:gd name="T5" fmla="*/ 7 h 31"/>
                    <a:gd name="T6" fmla="*/ 9 w 29"/>
                    <a:gd name="T7" fmla="*/ 0 h 31"/>
                    <a:gd name="T8" fmla="*/ 0 w 29"/>
                    <a:gd name="T9" fmla="*/ 24 h 31"/>
                  </a:gdLst>
                  <a:ahLst/>
                  <a:cxnLst>
                    <a:cxn ang="0">
                      <a:pos x="T0" y="T1"/>
                    </a:cxn>
                    <a:cxn ang="0">
                      <a:pos x="T2" y="T3"/>
                    </a:cxn>
                    <a:cxn ang="0">
                      <a:pos x="T4" y="T5"/>
                    </a:cxn>
                    <a:cxn ang="0">
                      <a:pos x="T6" y="T7"/>
                    </a:cxn>
                    <a:cxn ang="0">
                      <a:pos x="T8" y="T9"/>
                    </a:cxn>
                  </a:cxnLst>
                  <a:rect l="0" t="0" r="r" b="b"/>
                  <a:pathLst>
                    <a:path w="29" h="31">
                      <a:moveTo>
                        <a:pt x="0" y="24"/>
                      </a:moveTo>
                      <a:lnTo>
                        <a:pt x="20" y="31"/>
                      </a:lnTo>
                      <a:lnTo>
                        <a:pt x="29"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366" name="Freeform 345">
                  <a:extLst>
                    <a:ext uri="{FF2B5EF4-FFF2-40B4-BE49-F238E27FC236}">
                      <a16:creationId xmlns:a16="http://schemas.microsoft.com/office/drawing/2014/main" id="{C2788E3A-DDB1-6AB9-CC02-DDEFBFDBEF54}"/>
                    </a:ext>
                  </a:extLst>
                </p:cNvPr>
                <p:cNvSpPr>
                  <a:spLocks/>
                </p:cNvSpPr>
                <p:nvPr/>
              </p:nvSpPr>
              <p:spPr bwMode="auto">
                <a:xfrm>
                  <a:off x="4880" y="5558"/>
                  <a:ext cx="28" cy="33"/>
                </a:xfrm>
                <a:custGeom>
                  <a:avLst/>
                  <a:gdLst>
                    <a:gd name="T0" fmla="*/ 0 w 28"/>
                    <a:gd name="T1" fmla="*/ 26 h 33"/>
                    <a:gd name="T2" fmla="*/ 20 w 28"/>
                    <a:gd name="T3" fmla="*/ 33 h 33"/>
                    <a:gd name="T4" fmla="*/ 28 w 28"/>
                    <a:gd name="T5" fmla="*/ 6 h 33"/>
                    <a:gd name="T6" fmla="*/ 9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20" y="33"/>
                      </a:lnTo>
                      <a:lnTo>
                        <a:pt x="28" y="6"/>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367" name="Freeform 346">
                  <a:extLst>
                    <a:ext uri="{FF2B5EF4-FFF2-40B4-BE49-F238E27FC236}">
                      <a16:creationId xmlns:a16="http://schemas.microsoft.com/office/drawing/2014/main" id="{773DE5DA-FAE9-7653-DD6F-F31F35E06ECD}"/>
                    </a:ext>
                  </a:extLst>
                </p:cNvPr>
                <p:cNvSpPr>
                  <a:spLocks/>
                </p:cNvSpPr>
                <p:nvPr/>
              </p:nvSpPr>
              <p:spPr bwMode="auto">
                <a:xfrm>
                  <a:off x="4889" y="5532"/>
                  <a:ext cx="28" cy="32"/>
                </a:xfrm>
                <a:custGeom>
                  <a:avLst/>
                  <a:gdLst>
                    <a:gd name="T0" fmla="*/ 0 w 28"/>
                    <a:gd name="T1" fmla="*/ 24 h 32"/>
                    <a:gd name="T2" fmla="*/ 17 w 28"/>
                    <a:gd name="T3" fmla="*/ 32 h 32"/>
                    <a:gd name="T4" fmla="*/ 28 w 28"/>
                    <a:gd name="T5" fmla="*/ 8 h 32"/>
                    <a:gd name="T6" fmla="*/ 11 w 28"/>
                    <a:gd name="T7" fmla="*/ 0 h 32"/>
                    <a:gd name="T8" fmla="*/ 0 w 28"/>
                    <a:gd name="T9" fmla="*/ 24 h 32"/>
                  </a:gdLst>
                  <a:ahLst/>
                  <a:cxnLst>
                    <a:cxn ang="0">
                      <a:pos x="T0" y="T1"/>
                    </a:cxn>
                    <a:cxn ang="0">
                      <a:pos x="T2" y="T3"/>
                    </a:cxn>
                    <a:cxn ang="0">
                      <a:pos x="T4" y="T5"/>
                    </a:cxn>
                    <a:cxn ang="0">
                      <a:pos x="T6" y="T7"/>
                    </a:cxn>
                    <a:cxn ang="0">
                      <a:pos x="T8" y="T9"/>
                    </a:cxn>
                  </a:cxnLst>
                  <a:rect l="0" t="0" r="r" b="b"/>
                  <a:pathLst>
                    <a:path w="28" h="32">
                      <a:moveTo>
                        <a:pt x="0" y="24"/>
                      </a:moveTo>
                      <a:lnTo>
                        <a:pt x="17" y="32"/>
                      </a:lnTo>
                      <a:lnTo>
                        <a:pt x="28" y="8"/>
                      </a:lnTo>
                      <a:lnTo>
                        <a:pt x="11"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368" name="Freeform 347">
                  <a:extLst>
                    <a:ext uri="{FF2B5EF4-FFF2-40B4-BE49-F238E27FC236}">
                      <a16:creationId xmlns:a16="http://schemas.microsoft.com/office/drawing/2014/main" id="{F10A1030-A8DD-7BAD-790D-289CA8047E31}"/>
                    </a:ext>
                  </a:extLst>
                </p:cNvPr>
                <p:cNvSpPr>
                  <a:spLocks/>
                </p:cNvSpPr>
                <p:nvPr/>
              </p:nvSpPr>
              <p:spPr bwMode="auto">
                <a:xfrm>
                  <a:off x="4900" y="5506"/>
                  <a:ext cx="26" cy="32"/>
                </a:xfrm>
                <a:custGeom>
                  <a:avLst/>
                  <a:gdLst>
                    <a:gd name="T0" fmla="*/ 0 w 26"/>
                    <a:gd name="T1" fmla="*/ 28 h 32"/>
                    <a:gd name="T2" fmla="*/ 19 w 26"/>
                    <a:gd name="T3" fmla="*/ 32 h 32"/>
                    <a:gd name="T4" fmla="*/ 26 w 26"/>
                    <a:gd name="T5" fmla="*/ 4 h 32"/>
                    <a:gd name="T6" fmla="*/ 6 w 26"/>
                    <a:gd name="T7" fmla="*/ 0 h 32"/>
                    <a:gd name="T8" fmla="*/ 0 w 26"/>
                    <a:gd name="T9" fmla="*/ 28 h 32"/>
                  </a:gdLst>
                  <a:ahLst/>
                  <a:cxnLst>
                    <a:cxn ang="0">
                      <a:pos x="T0" y="T1"/>
                    </a:cxn>
                    <a:cxn ang="0">
                      <a:pos x="T2" y="T3"/>
                    </a:cxn>
                    <a:cxn ang="0">
                      <a:pos x="T4" y="T5"/>
                    </a:cxn>
                    <a:cxn ang="0">
                      <a:pos x="T6" y="T7"/>
                    </a:cxn>
                    <a:cxn ang="0">
                      <a:pos x="T8" y="T9"/>
                    </a:cxn>
                  </a:cxnLst>
                  <a:rect l="0" t="0" r="r" b="b"/>
                  <a:pathLst>
                    <a:path w="26" h="32">
                      <a:moveTo>
                        <a:pt x="0" y="28"/>
                      </a:moveTo>
                      <a:lnTo>
                        <a:pt x="19" y="32"/>
                      </a:lnTo>
                      <a:lnTo>
                        <a:pt x="26" y="4"/>
                      </a:lnTo>
                      <a:lnTo>
                        <a:pt x="6"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369" name="Freeform 348">
                  <a:extLst>
                    <a:ext uri="{FF2B5EF4-FFF2-40B4-BE49-F238E27FC236}">
                      <a16:creationId xmlns:a16="http://schemas.microsoft.com/office/drawing/2014/main" id="{7D03D2DE-0BB4-BC11-9144-DDDD43FAF89A}"/>
                    </a:ext>
                  </a:extLst>
                </p:cNvPr>
                <p:cNvSpPr>
                  <a:spLocks/>
                </p:cNvSpPr>
                <p:nvPr/>
              </p:nvSpPr>
              <p:spPr bwMode="auto">
                <a:xfrm>
                  <a:off x="4906" y="5479"/>
                  <a:ext cx="28" cy="33"/>
                </a:xfrm>
                <a:custGeom>
                  <a:avLst/>
                  <a:gdLst>
                    <a:gd name="T0" fmla="*/ 0 w 28"/>
                    <a:gd name="T1" fmla="*/ 27 h 33"/>
                    <a:gd name="T2" fmla="*/ 20 w 28"/>
                    <a:gd name="T3" fmla="*/ 33 h 33"/>
                    <a:gd name="T4" fmla="*/ 28 w 28"/>
                    <a:gd name="T5" fmla="*/ 7 h 33"/>
                    <a:gd name="T6" fmla="*/ 9 w 28"/>
                    <a:gd name="T7" fmla="*/ 0 h 33"/>
                    <a:gd name="T8" fmla="*/ 0 w 28"/>
                    <a:gd name="T9" fmla="*/ 27 h 33"/>
                  </a:gdLst>
                  <a:ahLst/>
                  <a:cxnLst>
                    <a:cxn ang="0">
                      <a:pos x="T0" y="T1"/>
                    </a:cxn>
                    <a:cxn ang="0">
                      <a:pos x="T2" y="T3"/>
                    </a:cxn>
                    <a:cxn ang="0">
                      <a:pos x="T4" y="T5"/>
                    </a:cxn>
                    <a:cxn ang="0">
                      <a:pos x="T6" y="T7"/>
                    </a:cxn>
                    <a:cxn ang="0">
                      <a:pos x="T8" y="T9"/>
                    </a:cxn>
                  </a:cxnLst>
                  <a:rect l="0" t="0" r="r" b="b"/>
                  <a:pathLst>
                    <a:path w="28" h="33">
                      <a:moveTo>
                        <a:pt x="0" y="27"/>
                      </a:moveTo>
                      <a:lnTo>
                        <a:pt x="20" y="33"/>
                      </a:lnTo>
                      <a:lnTo>
                        <a:pt x="28" y="7"/>
                      </a:lnTo>
                      <a:lnTo>
                        <a:pt x="9" y="0"/>
                      </a:lnTo>
                      <a:lnTo>
                        <a:pt x="0" y="27"/>
                      </a:lnTo>
                      <a:close/>
                    </a:path>
                  </a:pathLst>
                </a:custGeom>
                <a:solidFill>
                  <a:srgbClr val="FF0000"/>
                </a:solidFill>
                <a:ln w="38100" cmpd="sng">
                  <a:solidFill>
                    <a:srgbClr val="FF0000"/>
                  </a:solidFill>
                  <a:round/>
                  <a:headEnd/>
                  <a:tailEnd/>
                </a:ln>
              </p:spPr>
              <p:txBody>
                <a:bodyPr/>
                <a:lstStyle/>
                <a:p>
                  <a:endParaRPr lang="en-GB"/>
                </a:p>
              </p:txBody>
            </p:sp>
            <p:sp>
              <p:nvSpPr>
                <p:cNvPr id="370" name="Freeform 349">
                  <a:extLst>
                    <a:ext uri="{FF2B5EF4-FFF2-40B4-BE49-F238E27FC236}">
                      <a16:creationId xmlns:a16="http://schemas.microsoft.com/office/drawing/2014/main" id="{05194758-FA83-4E3B-1D4C-4F575C687527}"/>
                    </a:ext>
                  </a:extLst>
                </p:cNvPr>
                <p:cNvSpPr>
                  <a:spLocks/>
                </p:cNvSpPr>
                <p:nvPr/>
              </p:nvSpPr>
              <p:spPr bwMode="auto">
                <a:xfrm>
                  <a:off x="4915" y="5453"/>
                  <a:ext cx="28" cy="33"/>
                </a:xfrm>
                <a:custGeom>
                  <a:avLst/>
                  <a:gdLst>
                    <a:gd name="T0" fmla="*/ 0 w 28"/>
                    <a:gd name="T1" fmla="*/ 26 h 33"/>
                    <a:gd name="T2" fmla="*/ 19 w 28"/>
                    <a:gd name="T3" fmla="*/ 33 h 33"/>
                    <a:gd name="T4" fmla="*/ 28 w 28"/>
                    <a:gd name="T5" fmla="*/ 7 h 33"/>
                    <a:gd name="T6" fmla="*/ 9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19" y="33"/>
                      </a:lnTo>
                      <a:lnTo>
                        <a:pt x="28" y="7"/>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371" name="Freeform 350">
                  <a:extLst>
                    <a:ext uri="{FF2B5EF4-FFF2-40B4-BE49-F238E27FC236}">
                      <a16:creationId xmlns:a16="http://schemas.microsoft.com/office/drawing/2014/main" id="{5B3D8552-36D7-845C-B9ED-CE74048D7CC6}"/>
                    </a:ext>
                  </a:extLst>
                </p:cNvPr>
                <p:cNvSpPr>
                  <a:spLocks/>
                </p:cNvSpPr>
                <p:nvPr/>
              </p:nvSpPr>
              <p:spPr bwMode="auto">
                <a:xfrm>
                  <a:off x="4924" y="5425"/>
                  <a:ext cx="28" cy="35"/>
                </a:xfrm>
                <a:custGeom>
                  <a:avLst/>
                  <a:gdLst>
                    <a:gd name="T0" fmla="*/ 0 w 28"/>
                    <a:gd name="T1" fmla="*/ 26 h 35"/>
                    <a:gd name="T2" fmla="*/ 17 w 28"/>
                    <a:gd name="T3" fmla="*/ 35 h 35"/>
                    <a:gd name="T4" fmla="*/ 28 w 28"/>
                    <a:gd name="T5" fmla="*/ 9 h 35"/>
                    <a:gd name="T6" fmla="*/ 10 w 28"/>
                    <a:gd name="T7" fmla="*/ 0 h 35"/>
                    <a:gd name="T8" fmla="*/ 0 w 28"/>
                    <a:gd name="T9" fmla="*/ 26 h 35"/>
                  </a:gdLst>
                  <a:ahLst/>
                  <a:cxnLst>
                    <a:cxn ang="0">
                      <a:pos x="T0" y="T1"/>
                    </a:cxn>
                    <a:cxn ang="0">
                      <a:pos x="T2" y="T3"/>
                    </a:cxn>
                    <a:cxn ang="0">
                      <a:pos x="T4" y="T5"/>
                    </a:cxn>
                    <a:cxn ang="0">
                      <a:pos x="T6" y="T7"/>
                    </a:cxn>
                    <a:cxn ang="0">
                      <a:pos x="T8" y="T9"/>
                    </a:cxn>
                  </a:cxnLst>
                  <a:rect l="0" t="0" r="r" b="b"/>
                  <a:pathLst>
                    <a:path w="28" h="35">
                      <a:moveTo>
                        <a:pt x="0" y="26"/>
                      </a:moveTo>
                      <a:lnTo>
                        <a:pt x="17" y="35"/>
                      </a:lnTo>
                      <a:lnTo>
                        <a:pt x="28" y="9"/>
                      </a:lnTo>
                      <a:lnTo>
                        <a:pt x="10"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372" name="Freeform 351">
                  <a:extLst>
                    <a:ext uri="{FF2B5EF4-FFF2-40B4-BE49-F238E27FC236}">
                      <a16:creationId xmlns:a16="http://schemas.microsoft.com/office/drawing/2014/main" id="{A14E13E8-09D5-DD8C-99EA-5232B8496C77}"/>
                    </a:ext>
                  </a:extLst>
                </p:cNvPr>
                <p:cNvSpPr>
                  <a:spLocks/>
                </p:cNvSpPr>
                <p:nvPr/>
              </p:nvSpPr>
              <p:spPr bwMode="auto">
                <a:xfrm>
                  <a:off x="4934" y="5399"/>
                  <a:ext cx="29" cy="35"/>
                </a:xfrm>
                <a:custGeom>
                  <a:avLst/>
                  <a:gdLst>
                    <a:gd name="T0" fmla="*/ 0 w 29"/>
                    <a:gd name="T1" fmla="*/ 28 h 35"/>
                    <a:gd name="T2" fmla="*/ 20 w 29"/>
                    <a:gd name="T3" fmla="*/ 35 h 35"/>
                    <a:gd name="T4" fmla="*/ 29 w 29"/>
                    <a:gd name="T5" fmla="*/ 6 h 35"/>
                    <a:gd name="T6" fmla="*/ 9 w 29"/>
                    <a:gd name="T7" fmla="*/ 0 h 35"/>
                    <a:gd name="T8" fmla="*/ 0 w 29"/>
                    <a:gd name="T9" fmla="*/ 28 h 35"/>
                  </a:gdLst>
                  <a:ahLst/>
                  <a:cxnLst>
                    <a:cxn ang="0">
                      <a:pos x="T0" y="T1"/>
                    </a:cxn>
                    <a:cxn ang="0">
                      <a:pos x="T2" y="T3"/>
                    </a:cxn>
                    <a:cxn ang="0">
                      <a:pos x="T4" y="T5"/>
                    </a:cxn>
                    <a:cxn ang="0">
                      <a:pos x="T6" y="T7"/>
                    </a:cxn>
                    <a:cxn ang="0">
                      <a:pos x="T8" y="T9"/>
                    </a:cxn>
                  </a:cxnLst>
                  <a:rect l="0" t="0" r="r" b="b"/>
                  <a:pathLst>
                    <a:path w="29" h="35">
                      <a:moveTo>
                        <a:pt x="0" y="28"/>
                      </a:moveTo>
                      <a:lnTo>
                        <a:pt x="20" y="35"/>
                      </a:lnTo>
                      <a:lnTo>
                        <a:pt x="29"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373" name="Freeform 352">
                  <a:extLst>
                    <a:ext uri="{FF2B5EF4-FFF2-40B4-BE49-F238E27FC236}">
                      <a16:creationId xmlns:a16="http://schemas.microsoft.com/office/drawing/2014/main" id="{95474248-41EE-BD44-CA24-7DD0857BC4B9}"/>
                    </a:ext>
                  </a:extLst>
                </p:cNvPr>
                <p:cNvSpPr>
                  <a:spLocks/>
                </p:cNvSpPr>
                <p:nvPr/>
              </p:nvSpPr>
              <p:spPr bwMode="auto">
                <a:xfrm>
                  <a:off x="4943" y="5372"/>
                  <a:ext cx="29" cy="33"/>
                </a:xfrm>
                <a:custGeom>
                  <a:avLst/>
                  <a:gdLst>
                    <a:gd name="T0" fmla="*/ 0 w 29"/>
                    <a:gd name="T1" fmla="*/ 27 h 33"/>
                    <a:gd name="T2" fmla="*/ 20 w 29"/>
                    <a:gd name="T3" fmla="*/ 33 h 33"/>
                    <a:gd name="T4" fmla="*/ 29 w 29"/>
                    <a:gd name="T5" fmla="*/ 7 h 33"/>
                    <a:gd name="T6" fmla="*/ 9 w 29"/>
                    <a:gd name="T7" fmla="*/ 0 h 33"/>
                    <a:gd name="T8" fmla="*/ 0 w 29"/>
                    <a:gd name="T9" fmla="*/ 27 h 33"/>
                  </a:gdLst>
                  <a:ahLst/>
                  <a:cxnLst>
                    <a:cxn ang="0">
                      <a:pos x="T0" y="T1"/>
                    </a:cxn>
                    <a:cxn ang="0">
                      <a:pos x="T2" y="T3"/>
                    </a:cxn>
                    <a:cxn ang="0">
                      <a:pos x="T4" y="T5"/>
                    </a:cxn>
                    <a:cxn ang="0">
                      <a:pos x="T6" y="T7"/>
                    </a:cxn>
                    <a:cxn ang="0">
                      <a:pos x="T8" y="T9"/>
                    </a:cxn>
                  </a:cxnLst>
                  <a:rect l="0" t="0" r="r" b="b"/>
                  <a:pathLst>
                    <a:path w="29" h="33">
                      <a:moveTo>
                        <a:pt x="0" y="27"/>
                      </a:moveTo>
                      <a:lnTo>
                        <a:pt x="20" y="33"/>
                      </a:lnTo>
                      <a:lnTo>
                        <a:pt x="29" y="7"/>
                      </a:lnTo>
                      <a:lnTo>
                        <a:pt x="9" y="0"/>
                      </a:lnTo>
                      <a:lnTo>
                        <a:pt x="0" y="27"/>
                      </a:lnTo>
                      <a:close/>
                    </a:path>
                  </a:pathLst>
                </a:custGeom>
                <a:solidFill>
                  <a:srgbClr val="FF0000"/>
                </a:solidFill>
                <a:ln w="38100" cmpd="sng">
                  <a:solidFill>
                    <a:srgbClr val="FF0000"/>
                  </a:solidFill>
                  <a:round/>
                  <a:headEnd/>
                  <a:tailEnd/>
                </a:ln>
              </p:spPr>
              <p:txBody>
                <a:bodyPr/>
                <a:lstStyle/>
                <a:p>
                  <a:endParaRPr lang="en-GB"/>
                </a:p>
              </p:txBody>
            </p:sp>
            <p:sp>
              <p:nvSpPr>
                <p:cNvPr id="374" name="Freeform 353">
                  <a:extLst>
                    <a:ext uri="{FF2B5EF4-FFF2-40B4-BE49-F238E27FC236}">
                      <a16:creationId xmlns:a16="http://schemas.microsoft.com/office/drawing/2014/main" id="{C67B7B80-A71A-640A-AC20-362CA4D271CC}"/>
                    </a:ext>
                  </a:extLst>
                </p:cNvPr>
                <p:cNvSpPr>
                  <a:spLocks/>
                </p:cNvSpPr>
                <p:nvPr/>
              </p:nvSpPr>
              <p:spPr bwMode="auto">
                <a:xfrm>
                  <a:off x="4952" y="5346"/>
                  <a:ext cx="28" cy="33"/>
                </a:xfrm>
                <a:custGeom>
                  <a:avLst/>
                  <a:gdLst>
                    <a:gd name="T0" fmla="*/ 0 w 28"/>
                    <a:gd name="T1" fmla="*/ 26 h 33"/>
                    <a:gd name="T2" fmla="*/ 20 w 28"/>
                    <a:gd name="T3" fmla="*/ 33 h 33"/>
                    <a:gd name="T4" fmla="*/ 28 w 28"/>
                    <a:gd name="T5" fmla="*/ 7 h 33"/>
                    <a:gd name="T6" fmla="*/ 9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20" y="33"/>
                      </a:lnTo>
                      <a:lnTo>
                        <a:pt x="28" y="7"/>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375" name="Freeform 354">
                  <a:extLst>
                    <a:ext uri="{FF2B5EF4-FFF2-40B4-BE49-F238E27FC236}">
                      <a16:creationId xmlns:a16="http://schemas.microsoft.com/office/drawing/2014/main" id="{4FF40F87-1B86-FD82-45FE-8B7906A6D398}"/>
                    </a:ext>
                  </a:extLst>
                </p:cNvPr>
                <p:cNvSpPr>
                  <a:spLocks/>
                </p:cNvSpPr>
                <p:nvPr/>
              </p:nvSpPr>
              <p:spPr bwMode="auto">
                <a:xfrm>
                  <a:off x="4961" y="5318"/>
                  <a:ext cx="28" cy="35"/>
                </a:xfrm>
                <a:custGeom>
                  <a:avLst/>
                  <a:gdLst>
                    <a:gd name="T0" fmla="*/ 0 w 28"/>
                    <a:gd name="T1" fmla="*/ 28 h 35"/>
                    <a:gd name="T2" fmla="*/ 19 w 28"/>
                    <a:gd name="T3" fmla="*/ 35 h 35"/>
                    <a:gd name="T4" fmla="*/ 28 w 28"/>
                    <a:gd name="T5" fmla="*/ 6 h 35"/>
                    <a:gd name="T6" fmla="*/ 8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19" y="35"/>
                      </a:lnTo>
                      <a:lnTo>
                        <a:pt x="28" y="6"/>
                      </a:lnTo>
                      <a:lnTo>
                        <a:pt x="8"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376" name="Freeform 355">
                  <a:extLst>
                    <a:ext uri="{FF2B5EF4-FFF2-40B4-BE49-F238E27FC236}">
                      <a16:creationId xmlns:a16="http://schemas.microsoft.com/office/drawing/2014/main" id="{112F5FBE-7357-CC07-2D7E-A334995FC068}"/>
                    </a:ext>
                  </a:extLst>
                </p:cNvPr>
                <p:cNvSpPr>
                  <a:spLocks/>
                </p:cNvSpPr>
                <p:nvPr/>
              </p:nvSpPr>
              <p:spPr bwMode="auto">
                <a:xfrm>
                  <a:off x="4969" y="5292"/>
                  <a:ext cx="29" cy="32"/>
                </a:xfrm>
                <a:custGeom>
                  <a:avLst/>
                  <a:gdLst>
                    <a:gd name="T0" fmla="*/ 0 w 29"/>
                    <a:gd name="T1" fmla="*/ 26 h 32"/>
                    <a:gd name="T2" fmla="*/ 20 w 29"/>
                    <a:gd name="T3" fmla="*/ 32 h 32"/>
                    <a:gd name="T4" fmla="*/ 29 w 29"/>
                    <a:gd name="T5" fmla="*/ 6 h 32"/>
                    <a:gd name="T6" fmla="*/ 9 w 29"/>
                    <a:gd name="T7" fmla="*/ 0 h 32"/>
                    <a:gd name="T8" fmla="*/ 0 w 29"/>
                    <a:gd name="T9" fmla="*/ 26 h 32"/>
                  </a:gdLst>
                  <a:ahLst/>
                  <a:cxnLst>
                    <a:cxn ang="0">
                      <a:pos x="T0" y="T1"/>
                    </a:cxn>
                    <a:cxn ang="0">
                      <a:pos x="T2" y="T3"/>
                    </a:cxn>
                    <a:cxn ang="0">
                      <a:pos x="T4" y="T5"/>
                    </a:cxn>
                    <a:cxn ang="0">
                      <a:pos x="T6" y="T7"/>
                    </a:cxn>
                    <a:cxn ang="0">
                      <a:pos x="T8" y="T9"/>
                    </a:cxn>
                  </a:cxnLst>
                  <a:rect l="0" t="0" r="r" b="b"/>
                  <a:pathLst>
                    <a:path w="29" h="32">
                      <a:moveTo>
                        <a:pt x="0" y="26"/>
                      </a:moveTo>
                      <a:lnTo>
                        <a:pt x="20" y="32"/>
                      </a:lnTo>
                      <a:lnTo>
                        <a:pt x="29" y="6"/>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377" name="Freeform 356">
                  <a:extLst>
                    <a:ext uri="{FF2B5EF4-FFF2-40B4-BE49-F238E27FC236}">
                      <a16:creationId xmlns:a16="http://schemas.microsoft.com/office/drawing/2014/main" id="{4CDBF917-DDA5-A750-0BDD-1A6D809263BC}"/>
                    </a:ext>
                  </a:extLst>
                </p:cNvPr>
                <p:cNvSpPr>
                  <a:spLocks/>
                </p:cNvSpPr>
                <p:nvPr/>
              </p:nvSpPr>
              <p:spPr bwMode="auto">
                <a:xfrm>
                  <a:off x="4978" y="5261"/>
                  <a:ext cx="28" cy="35"/>
                </a:xfrm>
                <a:custGeom>
                  <a:avLst/>
                  <a:gdLst>
                    <a:gd name="T0" fmla="*/ 0 w 28"/>
                    <a:gd name="T1" fmla="*/ 31 h 35"/>
                    <a:gd name="T2" fmla="*/ 20 w 28"/>
                    <a:gd name="T3" fmla="*/ 35 h 35"/>
                    <a:gd name="T4" fmla="*/ 28 w 28"/>
                    <a:gd name="T5" fmla="*/ 5 h 35"/>
                    <a:gd name="T6" fmla="*/ 9 w 28"/>
                    <a:gd name="T7" fmla="*/ 0 h 35"/>
                    <a:gd name="T8" fmla="*/ 0 w 28"/>
                    <a:gd name="T9" fmla="*/ 31 h 35"/>
                  </a:gdLst>
                  <a:ahLst/>
                  <a:cxnLst>
                    <a:cxn ang="0">
                      <a:pos x="T0" y="T1"/>
                    </a:cxn>
                    <a:cxn ang="0">
                      <a:pos x="T2" y="T3"/>
                    </a:cxn>
                    <a:cxn ang="0">
                      <a:pos x="T4" y="T5"/>
                    </a:cxn>
                    <a:cxn ang="0">
                      <a:pos x="T6" y="T7"/>
                    </a:cxn>
                    <a:cxn ang="0">
                      <a:pos x="T8" y="T9"/>
                    </a:cxn>
                  </a:cxnLst>
                  <a:rect l="0" t="0" r="r" b="b"/>
                  <a:pathLst>
                    <a:path w="28" h="35">
                      <a:moveTo>
                        <a:pt x="0" y="31"/>
                      </a:moveTo>
                      <a:lnTo>
                        <a:pt x="20" y="35"/>
                      </a:lnTo>
                      <a:lnTo>
                        <a:pt x="28" y="5"/>
                      </a:lnTo>
                      <a:lnTo>
                        <a:pt x="9" y="0"/>
                      </a:lnTo>
                      <a:lnTo>
                        <a:pt x="0" y="31"/>
                      </a:lnTo>
                      <a:close/>
                    </a:path>
                  </a:pathLst>
                </a:custGeom>
                <a:solidFill>
                  <a:srgbClr val="FF0000"/>
                </a:solidFill>
                <a:ln w="38100" cmpd="sng">
                  <a:solidFill>
                    <a:srgbClr val="FF0000"/>
                  </a:solidFill>
                  <a:round/>
                  <a:headEnd/>
                  <a:tailEnd/>
                </a:ln>
              </p:spPr>
              <p:txBody>
                <a:bodyPr/>
                <a:lstStyle/>
                <a:p>
                  <a:endParaRPr lang="en-GB"/>
                </a:p>
              </p:txBody>
            </p:sp>
            <p:sp>
              <p:nvSpPr>
                <p:cNvPr id="378" name="Freeform 357">
                  <a:extLst>
                    <a:ext uri="{FF2B5EF4-FFF2-40B4-BE49-F238E27FC236}">
                      <a16:creationId xmlns:a16="http://schemas.microsoft.com/office/drawing/2014/main" id="{675104F3-0F70-6155-E3FE-B64E3AD69DA7}"/>
                    </a:ext>
                  </a:extLst>
                </p:cNvPr>
                <p:cNvSpPr>
                  <a:spLocks/>
                </p:cNvSpPr>
                <p:nvPr/>
              </p:nvSpPr>
              <p:spPr bwMode="auto">
                <a:xfrm>
                  <a:off x="4987" y="5233"/>
                  <a:ext cx="28" cy="35"/>
                </a:xfrm>
                <a:custGeom>
                  <a:avLst/>
                  <a:gdLst>
                    <a:gd name="T0" fmla="*/ 0 w 28"/>
                    <a:gd name="T1" fmla="*/ 26 h 35"/>
                    <a:gd name="T2" fmla="*/ 17 w 28"/>
                    <a:gd name="T3" fmla="*/ 35 h 35"/>
                    <a:gd name="T4" fmla="*/ 28 w 28"/>
                    <a:gd name="T5" fmla="*/ 9 h 35"/>
                    <a:gd name="T6" fmla="*/ 11 w 28"/>
                    <a:gd name="T7" fmla="*/ 0 h 35"/>
                    <a:gd name="T8" fmla="*/ 0 w 28"/>
                    <a:gd name="T9" fmla="*/ 26 h 35"/>
                  </a:gdLst>
                  <a:ahLst/>
                  <a:cxnLst>
                    <a:cxn ang="0">
                      <a:pos x="T0" y="T1"/>
                    </a:cxn>
                    <a:cxn ang="0">
                      <a:pos x="T2" y="T3"/>
                    </a:cxn>
                    <a:cxn ang="0">
                      <a:pos x="T4" y="T5"/>
                    </a:cxn>
                    <a:cxn ang="0">
                      <a:pos x="T6" y="T7"/>
                    </a:cxn>
                    <a:cxn ang="0">
                      <a:pos x="T8" y="T9"/>
                    </a:cxn>
                  </a:cxnLst>
                  <a:rect l="0" t="0" r="r" b="b"/>
                  <a:pathLst>
                    <a:path w="28" h="35">
                      <a:moveTo>
                        <a:pt x="0" y="26"/>
                      </a:moveTo>
                      <a:lnTo>
                        <a:pt x="17" y="35"/>
                      </a:lnTo>
                      <a:lnTo>
                        <a:pt x="28" y="9"/>
                      </a:lnTo>
                      <a:lnTo>
                        <a:pt x="11"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379" name="Freeform 358">
                  <a:extLst>
                    <a:ext uri="{FF2B5EF4-FFF2-40B4-BE49-F238E27FC236}">
                      <a16:creationId xmlns:a16="http://schemas.microsoft.com/office/drawing/2014/main" id="{8107143A-CEBB-7B14-09B7-6BABE9FA78FB}"/>
                    </a:ext>
                  </a:extLst>
                </p:cNvPr>
                <p:cNvSpPr>
                  <a:spLocks/>
                </p:cNvSpPr>
                <p:nvPr/>
              </p:nvSpPr>
              <p:spPr bwMode="auto">
                <a:xfrm>
                  <a:off x="4998" y="5207"/>
                  <a:ext cx="28" cy="35"/>
                </a:xfrm>
                <a:custGeom>
                  <a:avLst/>
                  <a:gdLst>
                    <a:gd name="T0" fmla="*/ 0 w 28"/>
                    <a:gd name="T1" fmla="*/ 28 h 35"/>
                    <a:gd name="T2" fmla="*/ 19 w 28"/>
                    <a:gd name="T3" fmla="*/ 35 h 35"/>
                    <a:gd name="T4" fmla="*/ 28 w 28"/>
                    <a:gd name="T5" fmla="*/ 6 h 35"/>
                    <a:gd name="T6" fmla="*/ 8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19" y="35"/>
                      </a:lnTo>
                      <a:lnTo>
                        <a:pt x="28" y="6"/>
                      </a:lnTo>
                      <a:lnTo>
                        <a:pt x="8"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380" name="Freeform 359">
                  <a:extLst>
                    <a:ext uri="{FF2B5EF4-FFF2-40B4-BE49-F238E27FC236}">
                      <a16:creationId xmlns:a16="http://schemas.microsoft.com/office/drawing/2014/main" id="{F5DCFDC7-0864-AA11-3F8A-4A4BCAE70B64}"/>
                    </a:ext>
                  </a:extLst>
                </p:cNvPr>
                <p:cNvSpPr>
                  <a:spLocks/>
                </p:cNvSpPr>
                <p:nvPr/>
              </p:nvSpPr>
              <p:spPr bwMode="auto">
                <a:xfrm>
                  <a:off x="5006" y="5178"/>
                  <a:ext cx="29" cy="35"/>
                </a:xfrm>
                <a:custGeom>
                  <a:avLst/>
                  <a:gdLst>
                    <a:gd name="T0" fmla="*/ 0 w 29"/>
                    <a:gd name="T1" fmla="*/ 29 h 35"/>
                    <a:gd name="T2" fmla="*/ 20 w 29"/>
                    <a:gd name="T3" fmla="*/ 35 h 35"/>
                    <a:gd name="T4" fmla="*/ 29 w 29"/>
                    <a:gd name="T5" fmla="*/ 7 h 35"/>
                    <a:gd name="T6" fmla="*/ 9 w 29"/>
                    <a:gd name="T7" fmla="*/ 0 h 35"/>
                    <a:gd name="T8" fmla="*/ 0 w 29"/>
                    <a:gd name="T9" fmla="*/ 29 h 35"/>
                  </a:gdLst>
                  <a:ahLst/>
                  <a:cxnLst>
                    <a:cxn ang="0">
                      <a:pos x="T0" y="T1"/>
                    </a:cxn>
                    <a:cxn ang="0">
                      <a:pos x="T2" y="T3"/>
                    </a:cxn>
                    <a:cxn ang="0">
                      <a:pos x="T4" y="T5"/>
                    </a:cxn>
                    <a:cxn ang="0">
                      <a:pos x="T6" y="T7"/>
                    </a:cxn>
                    <a:cxn ang="0">
                      <a:pos x="T8" y="T9"/>
                    </a:cxn>
                  </a:cxnLst>
                  <a:rect l="0" t="0" r="r" b="b"/>
                  <a:pathLst>
                    <a:path w="29" h="35">
                      <a:moveTo>
                        <a:pt x="0" y="29"/>
                      </a:moveTo>
                      <a:lnTo>
                        <a:pt x="20" y="35"/>
                      </a:lnTo>
                      <a:lnTo>
                        <a:pt x="29"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381" name="Freeform 360">
                  <a:extLst>
                    <a:ext uri="{FF2B5EF4-FFF2-40B4-BE49-F238E27FC236}">
                      <a16:creationId xmlns:a16="http://schemas.microsoft.com/office/drawing/2014/main" id="{878EF5C0-30F5-D723-3830-020ADDF895B8}"/>
                    </a:ext>
                  </a:extLst>
                </p:cNvPr>
                <p:cNvSpPr>
                  <a:spLocks/>
                </p:cNvSpPr>
                <p:nvPr/>
              </p:nvSpPr>
              <p:spPr bwMode="auto">
                <a:xfrm>
                  <a:off x="5015" y="5150"/>
                  <a:ext cx="29" cy="35"/>
                </a:xfrm>
                <a:custGeom>
                  <a:avLst/>
                  <a:gdLst>
                    <a:gd name="T0" fmla="*/ 0 w 29"/>
                    <a:gd name="T1" fmla="*/ 28 h 35"/>
                    <a:gd name="T2" fmla="*/ 20 w 29"/>
                    <a:gd name="T3" fmla="*/ 35 h 35"/>
                    <a:gd name="T4" fmla="*/ 29 w 29"/>
                    <a:gd name="T5" fmla="*/ 6 h 35"/>
                    <a:gd name="T6" fmla="*/ 9 w 29"/>
                    <a:gd name="T7" fmla="*/ 0 h 35"/>
                    <a:gd name="T8" fmla="*/ 0 w 29"/>
                    <a:gd name="T9" fmla="*/ 28 h 35"/>
                  </a:gdLst>
                  <a:ahLst/>
                  <a:cxnLst>
                    <a:cxn ang="0">
                      <a:pos x="T0" y="T1"/>
                    </a:cxn>
                    <a:cxn ang="0">
                      <a:pos x="T2" y="T3"/>
                    </a:cxn>
                    <a:cxn ang="0">
                      <a:pos x="T4" y="T5"/>
                    </a:cxn>
                    <a:cxn ang="0">
                      <a:pos x="T6" y="T7"/>
                    </a:cxn>
                    <a:cxn ang="0">
                      <a:pos x="T8" y="T9"/>
                    </a:cxn>
                  </a:cxnLst>
                  <a:rect l="0" t="0" r="r" b="b"/>
                  <a:pathLst>
                    <a:path w="29" h="35">
                      <a:moveTo>
                        <a:pt x="0" y="28"/>
                      </a:moveTo>
                      <a:lnTo>
                        <a:pt x="20" y="35"/>
                      </a:lnTo>
                      <a:lnTo>
                        <a:pt x="29"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382" name="Freeform 361">
                  <a:extLst>
                    <a:ext uri="{FF2B5EF4-FFF2-40B4-BE49-F238E27FC236}">
                      <a16:creationId xmlns:a16="http://schemas.microsoft.com/office/drawing/2014/main" id="{3E398A1B-AAC6-FCB1-F7D5-9FCB48247B3F}"/>
                    </a:ext>
                  </a:extLst>
                </p:cNvPr>
                <p:cNvSpPr>
                  <a:spLocks/>
                </p:cNvSpPr>
                <p:nvPr/>
              </p:nvSpPr>
              <p:spPr bwMode="auto">
                <a:xfrm>
                  <a:off x="5024" y="5122"/>
                  <a:ext cx="28" cy="34"/>
                </a:xfrm>
                <a:custGeom>
                  <a:avLst/>
                  <a:gdLst>
                    <a:gd name="T0" fmla="*/ 0 w 28"/>
                    <a:gd name="T1" fmla="*/ 28 h 34"/>
                    <a:gd name="T2" fmla="*/ 20 w 28"/>
                    <a:gd name="T3" fmla="*/ 34 h 34"/>
                    <a:gd name="T4" fmla="*/ 28 w 28"/>
                    <a:gd name="T5" fmla="*/ 6 h 34"/>
                    <a:gd name="T6" fmla="*/ 9 w 28"/>
                    <a:gd name="T7" fmla="*/ 0 h 34"/>
                    <a:gd name="T8" fmla="*/ 0 w 28"/>
                    <a:gd name="T9" fmla="*/ 28 h 34"/>
                  </a:gdLst>
                  <a:ahLst/>
                  <a:cxnLst>
                    <a:cxn ang="0">
                      <a:pos x="T0" y="T1"/>
                    </a:cxn>
                    <a:cxn ang="0">
                      <a:pos x="T2" y="T3"/>
                    </a:cxn>
                    <a:cxn ang="0">
                      <a:pos x="T4" y="T5"/>
                    </a:cxn>
                    <a:cxn ang="0">
                      <a:pos x="T6" y="T7"/>
                    </a:cxn>
                    <a:cxn ang="0">
                      <a:pos x="T8" y="T9"/>
                    </a:cxn>
                  </a:cxnLst>
                  <a:rect l="0" t="0" r="r" b="b"/>
                  <a:pathLst>
                    <a:path w="28" h="34">
                      <a:moveTo>
                        <a:pt x="0" y="28"/>
                      </a:moveTo>
                      <a:lnTo>
                        <a:pt x="20" y="34"/>
                      </a:lnTo>
                      <a:lnTo>
                        <a:pt x="28"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383" name="Freeform 362">
                  <a:extLst>
                    <a:ext uri="{FF2B5EF4-FFF2-40B4-BE49-F238E27FC236}">
                      <a16:creationId xmlns:a16="http://schemas.microsoft.com/office/drawing/2014/main" id="{03BEFEDD-9F3E-759E-8090-1657BA9DC6AF}"/>
                    </a:ext>
                  </a:extLst>
                </p:cNvPr>
                <p:cNvSpPr>
                  <a:spLocks/>
                </p:cNvSpPr>
                <p:nvPr/>
              </p:nvSpPr>
              <p:spPr bwMode="auto">
                <a:xfrm>
                  <a:off x="5033" y="5093"/>
                  <a:ext cx="28" cy="35"/>
                </a:xfrm>
                <a:custGeom>
                  <a:avLst/>
                  <a:gdLst>
                    <a:gd name="T0" fmla="*/ 0 w 28"/>
                    <a:gd name="T1" fmla="*/ 29 h 35"/>
                    <a:gd name="T2" fmla="*/ 19 w 28"/>
                    <a:gd name="T3" fmla="*/ 35 h 35"/>
                    <a:gd name="T4" fmla="*/ 28 w 28"/>
                    <a:gd name="T5" fmla="*/ 7 h 35"/>
                    <a:gd name="T6" fmla="*/ 8 w 28"/>
                    <a:gd name="T7" fmla="*/ 0 h 35"/>
                    <a:gd name="T8" fmla="*/ 0 w 28"/>
                    <a:gd name="T9" fmla="*/ 29 h 35"/>
                  </a:gdLst>
                  <a:ahLst/>
                  <a:cxnLst>
                    <a:cxn ang="0">
                      <a:pos x="T0" y="T1"/>
                    </a:cxn>
                    <a:cxn ang="0">
                      <a:pos x="T2" y="T3"/>
                    </a:cxn>
                    <a:cxn ang="0">
                      <a:pos x="T4" y="T5"/>
                    </a:cxn>
                    <a:cxn ang="0">
                      <a:pos x="T6" y="T7"/>
                    </a:cxn>
                    <a:cxn ang="0">
                      <a:pos x="T8" y="T9"/>
                    </a:cxn>
                  </a:cxnLst>
                  <a:rect l="0" t="0" r="r" b="b"/>
                  <a:pathLst>
                    <a:path w="28" h="35">
                      <a:moveTo>
                        <a:pt x="0" y="29"/>
                      </a:moveTo>
                      <a:lnTo>
                        <a:pt x="19" y="35"/>
                      </a:lnTo>
                      <a:lnTo>
                        <a:pt x="28" y="7"/>
                      </a:lnTo>
                      <a:lnTo>
                        <a:pt x="8"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384" name="Freeform 363">
                  <a:extLst>
                    <a:ext uri="{FF2B5EF4-FFF2-40B4-BE49-F238E27FC236}">
                      <a16:creationId xmlns:a16="http://schemas.microsoft.com/office/drawing/2014/main" id="{BFBBAAEE-4A61-3D58-BD80-777D34737805}"/>
                    </a:ext>
                  </a:extLst>
                </p:cNvPr>
                <p:cNvSpPr>
                  <a:spLocks/>
                </p:cNvSpPr>
                <p:nvPr/>
              </p:nvSpPr>
              <p:spPr bwMode="auto">
                <a:xfrm>
                  <a:off x="5041" y="5065"/>
                  <a:ext cx="29" cy="35"/>
                </a:xfrm>
                <a:custGeom>
                  <a:avLst/>
                  <a:gdLst>
                    <a:gd name="T0" fmla="*/ 0 w 29"/>
                    <a:gd name="T1" fmla="*/ 28 h 35"/>
                    <a:gd name="T2" fmla="*/ 20 w 29"/>
                    <a:gd name="T3" fmla="*/ 35 h 35"/>
                    <a:gd name="T4" fmla="*/ 29 w 29"/>
                    <a:gd name="T5" fmla="*/ 6 h 35"/>
                    <a:gd name="T6" fmla="*/ 9 w 29"/>
                    <a:gd name="T7" fmla="*/ 0 h 35"/>
                    <a:gd name="T8" fmla="*/ 0 w 29"/>
                    <a:gd name="T9" fmla="*/ 28 h 35"/>
                  </a:gdLst>
                  <a:ahLst/>
                  <a:cxnLst>
                    <a:cxn ang="0">
                      <a:pos x="T0" y="T1"/>
                    </a:cxn>
                    <a:cxn ang="0">
                      <a:pos x="T2" y="T3"/>
                    </a:cxn>
                    <a:cxn ang="0">
                      <a:pos x="T4" y="T5"/>
                    </a:cxn>
                    <a:cxn ang="0">
                      <a:pos x="T6" y="T7"/>
                    </a:cxn>
                    <a:cxn ang="0">
                      <a:pos x="T8" y="T9"/>
                    </a:cxn>
                  </a:cxnLst>
                  <a:rect l="0" t="0" r="r" b="b"/>
                  <a:pathLst>
                    <a:path w="29" h="35">
                      <a:moveTo>
                        <a:pt x="0" y="28"/>
                      </a:moveTo>
                      <a:lnTo>
                        <a:pt x="20" y="35"/>
                      </a:lnTo>
                      <a:lnTo>
                        <a:pt x="29"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385" name="Freeform 364">
                  <a:extLst>
                    <a:ext uri="{FF2B5EF4-FFF2-40B4-BE49-F238E27FC236}">
                      <a16:creationId xmlns:a16="http://schemas.microsoft.com/office/drawing/2014/main" id="{697672BF-EFD3-1266-51F3-8DC544358A22}"/>
                    </a:ext>
                  </a:extLst>
                </p:cNvPr>
                <p:cNvSpPr>
                  <a:spLocks/>
                </p:cNvSpPr>
                <p:nvPr/>
              </p:nvSpPr>
              <p:spPr bwMode="auto">
                <a:xfrm>
                  <a:off x="5050" y="5036"/>
                  <a:ext cx="31" cy="35"/>
                </a:xfrm>
                <a:custGeom>
                  <a:avLst/>
                  <a:gdLst>
                    <a:gd name="T0" fmla="*/ 0 w 31"/>
                    <a:gd name="T1" fmla="*/ 29 h 35"/>
                    <a:gd name="T2" fmla="*/ 20 w 31"/>
                    <a:gd name="T3" fmla="*/ 35 h 35"/>
                    <a:gd name="T4" fmla="*/ 31 w 31"/>
                    <a:gd name="T5" fmla="*/ 7 h 35"/>
                    <a:gd name="T6" fmla="*/ 11 w 31"/>
                    <a:gd name="T7" fmla="*/ 0 h 35"/>
                    <a:gd name="T8" fmla="*/ 0 w 31"/>
                    <a:gd name="T9" fmla="*/ 29 h 35"/>
                  </a:gdLst>
                  <a:ahLst/>
                  <a:cxnLst>
                    <a:cxn ang="0">
                      <a:pos x="T0" y="T1"/>
                    </a:cxn>
                    <a:cxn ang="0">
                      <a:pos x="T2" y="T3"/>
                    </a:cxn>
                    <a:cxn ang="0">
                      <a:pos x="T4" y="T5"/>
                    </a:cxn>
                    <a:cxn ang="0">
                      <a:pos x="T6" y="T7"/>
                    </a:cxn>
                    <a:cxn ang="0">
                      <a:pos x="T8" y="T9"/>
                    </a:cxn>
                  </a:cxnLst>
                  <a:rect l="0" t="0" r="r" b="b"/>
                  <a:pathLst>
                    <a:path w="31" h="35">
                      <a:moveTo>
                        <a:pt x="0" y="29"/>
                      </a:moveTo>
                      <a:lnTo>
                        <a:pt x="20" y="35"/>
                      </a:lnTo>
                      <a:lnTo>
                        <a:pt x="31" y="7"/>
                      </a:lnTo>
                      <a:lnTo>
                        <a:pt x="11"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386" name="Freeform 365">
                  <a:extLst>
                    <a:ext uri="{FF2B5EF4-FFF2-40B4-BE49-F238E27FC236}">
                      <a16:creationId xmlns:a16="http://schemas.microsoft.com/office/drawing/2014/main" id="{23B644F8-FBEE-485F-3AB8-B6DD5C3A7FE7}"/>
                    </a:ext>
                  </a:extLst>
                </p:cNvPr>
                <p:cNvSpPr>
                  <a:spLocks/>
                </p:cNvSpPr>
                <p:nvPr/>
              </p:nvSpPr>
              <p:spPr bwMode="auto">
                <a:xfrm>
                  <a:off x="5061" y="5008"/>
                  <a:ext cx="26" cy="33"/>
                </a:xfrm>
                <a:custGeom>
                  <a:avLst/>
                  <a:gdLst>
                    <a:gd name="T0" fmla="*/ 0 w 26"/>
                    <a:gd name="T1" fmla="*/ 28 h 33"/>
                    <a:gd name="T2" fmla="*/ 20 w 26"/>
                    <a:gd name="T3" fmla="*/ 33 h 33"/>
                    <a:gd name="T4" fmla="*/ 26 w 26"/>
                    <a:gd name="T5" fmla="*/ 4 h 33"/>
                    <a:gd name="T6" fmla="*/ 7 w 26"/>
                    <a:gd name="T7" fmla="*/ 0 h 33"/>
                    <a:gd name="T8" fmla="*/ 0 w 26"/>
                    <a:gd name="T9" fmla="*/ 28 h 33"/>
                  </a:gdLst>
                  <a:ahLst/>
                  <a:cxnLst>
                    <a:cxn ang="0">
                      <a:pos x="T0" y="T1"/>
                    </a:cxn>
                    <a:cxn ang="0">
                      <a:pos x="T2" y="T3"/>
                    </a:cxn>
                    <a:cxn ang="0">
                      <a:pos x="T4" y="T5"/>
                    </a:cxn>
                    <a:cxn ang="0">
                      <a:pos x="T6" y="T7"/>
                    </a:cxn>
                    <a:cxn ang="0">
                      <a:pos x="T8" y="T9"/>
                    </a:cxn>
                  </a:cxnLst>
                  <a:rect l="0" t="0" r="r" b="b"/>
                  <a:pathLst>
                    <a:path w="26" h="33">
                      <a:moveTo>
                        <a:pt x="0" y="28"/>
                      </a:moveTo>
                      <a:lnTo>
                        <a:pt x="20" y="33"/>
                      </a:lnTo>
                      <a:lnTo>
                        <a:pt x="26" y="4"/>
                      </a:lnTo>
                      <a:lnTo>
                        <a:pt x="7"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387" name="Freeform 366">
                  <a:extLst>
                    <a:ext uri="{FF2B5EF4-FFF2-40B4-BE49-F238E27FC236}">
                      <a16:creationId xmlns:a16="http://schemas.microsoft.com/office/drawing/2014/main" id="{6E35048F-BC6D-4B2C-5EED-6DAE878B962F}"/>
                    </a:ext>
                  </a:extLst>
                </p:cNvPr>
                <p:cNvSpPr>
                  <a:spLocks/>
                </p:cNvSpPr>
                <p:nvPr/>
              </p:nvSpPr>
              <p:spPr bwMode="auto">
                <a:xfrm>
                  <a:off x="5068" y="4978"/>
                  <a:ext cx="30" cy="37"/>
                </a:xfrm>
                <a:custGeom>
                  <a:avLst/>
                  <a:gdLst>
                    <a:gd name="T0" fmla="*/ 0 w 30"/>
                    <a:gd name="T1" fmla="*/ 30 h 37"/>
                    <a:gd name="T2" fmla="*/ 19 w 30"/>
                    <a:gd name="T3" fmla="*/ 37 h 37"/>
                    <a:gd name="T4" fmla="*/ 30 w 30"/>
                    <a:gd name="T5" fmla="*/ 6 h 37"/>
                    <a:gd name="T6" fmla="*/ 10 w 30"/>
                    <a:gd name="T7" fmla="*/ 0 h 37"/>
                    <a:gd name="T8" fmla="*/ 0 w 30"/>
                    <a:gd name="T9" fmla="*/ 30 h 37"/>
                  </a:gdLst>
                  <a:ahLst/>
                  <a:cxnLst>
                    <a:cxn ang="0">
                      <a:pos x="T0" y="T1"/>
                    </a:cxn>
                    <a:cxn ang="0">
                      <a:pos x="T2" y="T3"/>
                    </a:cxn>
                    <a:cxn ang="0">
                      <a:pos x="T4" y="T5"/>
                    </a:cxn>
                    <a:cxn ang="0">
                      <a:pos x="T6" y="T7"/>
                    </a:cxn>
                    <a:cxn ang="0">
                      <a:pos x="T8" y="T9"/>
                    </a:cxn>
                  </a:cxnLst>
                  <a:rect l="0" t="0" r="r" b="b"/>
                  <a:pathLst>
                    <a:path w="30" h="37">
                      <a:moveTo>
                        <a:pt x="0" y="30"/>
                      </a:moveTo>
                      <a:lnTo>
                        <a:pt x="19" y="37"/>
                      </a:lnTo>
                      <a:lnTo>
                        <a:pt x="30" y="6"/>
                      </a:lnTo>
                      <a:lnTo>
                        <a:pt x="10" y="0"/>
                      </a:lnTo>
                      <a:lnTo>
                        <a:pt x="0" y="30"/>
                      </a:lnTo>
                      <a:close/>
                    </a:path>
                  </a:pathLst>
                </a:custGeom>
                <a:solidFill>
                  <a:srgbClr val="FF0000"/>
                </a:solidFill>
                <a:ln w="38100" cmpd="sng">
                  <a:solidFill>
                    <a:srgbClr val="FF0000"/>
                  </a:solidFill>
                  <a:round/>
                  <a:headEnd/>
                  <a:tailEnd/>
                </a:ln>
              </p:spPr>
              <p:txBody>
                <a:bodyPr/>
                <a:lstStyle/>
                <a:p>
                  <a:endParaRPr lang="en-GB"/>
                </a:p>
              </p:txBody>
            </p:sp>
            <p:sp>
              <p:nvSpPr>
                <p:cNvPr id="388" name="Freeform 367">
                  <a:extLst>
                    <a:ext uri="{FF2B5EF4-FFF2-40B4-BE49-F238E27FC236}">
                      <a16:creationId xmlns:a16="http://schemas.microsoft.com/office/drawing/2014/main" id="{4CE10064-2329-2598-5861-0357AFC6B610}"/>
                    </a:ext>
                  </a:extLst>
                </p:cNvPr>
                <p:cNvSpPr>
                  <a:spLocks/>
                </p:cNvSpPr>
                <p:nvPr/>
              </p:nvSpPr>
              <p:spPr bwMode="auto">
                <a:xfrm>
                  <a:off x="5078" y="4949"/>
                  <a:ext cx="27" cy="33"/>
                </a:xfrm>
                <a:custGeom>
                  <a:avLst/>
                  <a:gdLst>
                    <a:gd name="T0" fmla="*/ 0 w 27"/>
                    <a:gd name="T1" fmla="*/ 29 h 33"/>
                    <a:gd name="T2" fmla="*/ 20 w 27"/>
                    <a:gd name="T3" fmla="*/ 33 h 33"/>
                    <a:gd name="T4" fmla="*/ 27 w 27"/>
                    <a:gd name="T5" fmla="*/ 5 h 33"/>
                    <a:gd name="T6" fmla="*/ 7 w 27"/>
                    <a:gd name="T7" fmla="*/ 0 h 33"/>
                    <a:gd name="T8" fmla="*/ 0 w 27"/>
                    <a:gd name="T9" fmla="*/ 29 h 33"/>
                  </a:gdLst>
                  <a:ahLst/>
                  <a:cxnLst>
                    <a:cxn ang="0">
                      <a:pos x="T0" y="T1"/>
                    </a:cxn>
                    <a:cxn ang="0">
                      <a:pos x="T2" y="T3"/>
                    </a:cxn>
                    <a:cxn ang="0">
                      <a:pos x="T4" y="T5"/>
                    </a:cxn>
                    <a:cxn ang="0">
                      <a:pos x="T6" y="T7"/>
                    </a:cxn>
                    <a:cxn ang="0">
                      <a:pos x="T8" y="T9"/>
                    </a:cxn>
                  </a:cxnLst>
                  <a:rect l="0" t="0" r="r" b="b"/>
                  <a:pathLst>
                    <a:path w="27" h="33">
                      <a:moveTo>
                        <a:pt x="0" y="29"/>
                      </a:moveTo>
                      <a:lnTo>
                        <a:pt x="20" y="33"/>
                      </a:lnTo>
                      <a:lnTo>
                        <a:pt x="27" y="5"/>
                      </a:lnTo>
                      <a:lnTo>
                        <a:pt x="7"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389" name="Freeform 368">
                  <a:extLst>
                    <a:ext uri="{FF2B5EF4-FFF2-40B4-BE49-F238E27FC236}">
                      <a16:creationId xmlns:a16="http://schemas.microsoft.com/office/drawing/2014/main" id="{8792F3B0-030C-7D8A-D909-18E5AAF668A0}"/>
                    </a:ext>
                  </a:extLst>
                </p:cNvPr>
                <p:cNvSpPr>
                  <a:spLocks/>
                </p:cNvSpPr>
                <p:nvPr/>
              </p:nvSpPr>
              <p:spPr bwMode="auto">
                <a:xfrm>
                  <a:off x="5085" y="4921"/>
                  <a:ext cx="31" cy="35"/>
                </a:xfrm>
                <a:custGeom>
                  <a:avLst/>
                  <a:gdLst>
                    <a:gd name="T0" fmla="*/ 0 w 31"/>
                    <a:gd name="T1" fmla="*/ 28 h 35"/>
                    <a:gd name="T2" fmla="*/ 20 w 31"/>
                    <a:gd name="T3" fmla="*/ 35 h 35"/>
                    <a:gd name="T4" fmla="*/ 31 w 31"/>
                    <a:gd name="T5" fmla="*/ 6 h 35"/>
                    <a:gd name="T6" fmla="*/ 11 w 31"/>
                    <a:gd name="T7" fmla="*/ 0 h 35"/>
                    <a:gd name="T8" fmla="*/ 0 w 31"/>
                    <a:gd name="T9" fmla="*/ 28 h 35"/>
                  </a:gdLst>
                  <a:ahLst/>
                  <a:cxnLst>
                    <a:cxn ang="0">
                      <a:pos x="T0" y="T1"/>
                    </a:cxn>
                    <a:cxn ang="0">
                      <a:pos x="T2" y="T3"/>
                    </a:cxn>
                    <a:cxn ang="0">
                      <a:pos x="T4" y="T5"/>
                    </a:cxn>
                    <a:cxn ang="0">
                      <a:pos x="T6" y="T7"/>
                    </a:cxn>
                    <a:cxn ang="0">
                      <a:pos x="T8" y="T9"/>
                    </a:cxn>
                  </a:cxnLst>
                  <a:rect l="0" t="0" r="r" b="b"/>
                  <a:pathLst>
                    <a:path w="31" h="35">
                      <a:moveTo>
                        <a:pt x="0" y="28"/>
                      </a:moveTo>
                      <a:lnTo>
                        <a:pt x="20" y="35"/>
                      </a:lnTo>
                      <a:lnTo>
                        <a:pt x="31" y="6"/>
                      </a:lnTo>
                      <a:lnTo>
                        <a:pt x="11"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390" name="Freeform 369">
                  <a:extLst>
                    <a:ext uri="{FF2B5EF4-FFF2-40B4-BE49-F238E27FC236}">
                      <a16:creationId xmlns:a16="http://schemas.microsoft.com/office/drawing/2014/main" id="{5D0BED23-0A6A-F221-475A-95B6CA8C7540}"/>
                    </a:ext>
                  </a:extLst>
                </p:cNvPr>
                <p:cNvSpPr>
                  <a:spLocks/>
                </p:cNvSpPr>
                <p:nvPr/>
              </p:nvSpPr>
              <p:spPr bwMode="auto">
                <a:xfrm>
                  <a:off x="5096" y="4892"/>
                  <a:ext cx="28" cy="35"/>
                </a:xfrm>
                <a:custGeom>
                  <a:avLst/>
                  <a:gdLst>
                    <a:gd name="T0" fmla="*/ 0 w 28"/>
                    <a:gd name="T1" fmla="*/ 29 h 35"/>
                    <a:gd name="T2" fmla="*/ 20 w 28"/>
                    <a:gd name="T3" fmla="*/ 35 h 35"/>
                    <a:gd name="T4" fmla="*/ 28 w 28"/>
                    <a:gd name="T5" fmla="*/ 7 h 35"/>
                    <a:gd name="T6" fmla="*/ 9 w 28"/>
                    <a:gd name="T7" fmla="*/ 0 h 35"/>
                    <a:gd name="T8" fmla="*/ 0 w 28"/>
                    <a:gd name="T9" fmla="*/ 29 h 35"/>
                  </a:gdLst>
                  <a:ahLst/>
                  <a:cxnLst>
                    <a:cxn ang="0">
                      <a:pos x="T0" y="T1"/>
                    </a:cxn>
                    <a:cxn ang="0">
                      <a:pos x="T2" y="T3"/>
                    </a:cxn>
                    <a:cxn ang="0">
                      <a:pos x="T4" y="T5"/>
                    </a:cxn>
                    <a:cxn ang="0">
                      <a:pos x="T6" y="T7"/>
                    </a:cxn>
                    <a:cxn ang="0">
                      <a:pos x="T8" y="T9"/>
                    </a:cxn>
                  </a:cxnLst>
                  <a:rect l="0" t="0" r="r" b="b"/>
                  <a:pathLst>
                    <a:path w="28" h="35">
                      <a:moveTo>
                        <a:pt x="0" y="29"/>
                      </a:moveTo>
                      <a:lnTo>
                        <a:pt x="20" y="35"/>
                      </a:lnTo>
                      <a:lnTo>
                        <a:pt x="28"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391" name="Freeform 370">
                  <a:extLst>
                    <a:ext uri="{FF2B5EF4-FFF2-40B4-BE49-F238E27FC236}">
                      <a16:creationId xmlns:a16="http://schemas.microsoft.com/office/drawing/2014/main" id="{EA433F3A-4696-1B76-8F9D-224EDBC96CB7}"/>
                    </a:ext>
                  </a:extLst>
                </p:cNvPr>
                <p:cNvSpPr>
                  <a:spLocks/>
                </p:cNvSpPr>
                <p:nvPr/>
              </p:nvSpPr>
              <p:spPr bwMode="auto">
                <a:xfrm>
                  <a:off x="5105" y="4862"/>
                  <a:ext cx="28" cy="35"/>
                </a:xfrm>
                <a:custGeom>
                  <a:avLst/>
                  <a:gdLst>
                    <a:gd name="T0" fmla="*/ 0 w 28"/>
                    <a:gd name="T1" fmla="*/ 30 h 35"/>
                    <a:gd name="T2" fmla="*/ 19 w 28"/>
                    <a:gd name="T3" fmla="*/ 35 h 35"/>
                    <a:gd name="T4" fmla="*/ 28 w 28"/>
                    <a:gd name="T5" fmla="*/ 4 h 35"/>
                    <a:gd name="T6" fmla="*/ 8 w 28"/>
                    <a:gd name="T7" fmla="*/ 0 h 35"/>
                    <a:gd name="T8" fmla="*/ 0 w 28"/>
                    <a:gd name="T9" fmla="*/ 30 h 35"/>
                  </a:gdLst>
                  <a:ahLst/>
                  <a:cxnLst>
                    <a:cxn ang="0">
                      <a:pos x="T0" y="T1"/>
                    </a:cxn>
                    <a:cxn ang="0">
                      <a:pos x="T2" y="T3"/>
                    </a:cxn>
                    <a:cxn ang="0">
                      <a:pos x="T4" y="T5"/>
                    </a:cxn>
                    <a:cxn ang="0">
                      <a:pos x="T6" y="T7"/>
                    </a:cxn>
                    <a:cxn ang="0">
                      <a:pos x="T8" y="T9"/>
                    </a:cxn>
                  </a:cxnLst>
                  <a:rect l="0" t="0" r="r" b="b"/>
                  <a:pathLst>
                    <a:path w="28" h="35">
                      <a:moveTo>
                        <a:pt x="0" y="30"/>
                      </a:moveTo>
                      <a:lnTo>
                        <a:pt x="19" y="35"/>
                      </a:lnTo>
                      <a:lnTo>
                        <a:pt x="28" y="4"/>
                      </a:lnTo>
                      <a:lnTo>
                        <a:pt x="8" y="0"/>
                      </a:lnTo>
                      <a:lnTo>
                        <a:pt x="0" y="30"/>
                      </a:lnTo>
                      <a:close/>
                    </a:path>
                  </a:pathLst>
                </a:custGeom>
                <a:solidFill>
                  <a:srgbClr val="FF0000"/>
                </a:solidFill>
                <a:ln w="38100" cmpd="sng">
                  <a:solidFill>
                    <a:srgbClr val="FF0000"/>
                  </a:solidFill>
                  <a:round/>
                  <a:headEnd/>
                  <a:tailEnd/>
                </a:ln>
              </p:spPr>
              <p:txBody>
                <a:bodyPr/>
                <a:lstStyle/>
                <a:p>
                  <a:endParaRPr lang="en-GB"/>
                </a:p>
              </p:txBody>
            </p:sp>
            <p:sp>
              <p:nvSpPr>
                <p:cNvPr id="392" name="Freeform 371">
                  <a:extLst>
                    <a:ext uri="{FF2B5EF4-FFF2-40B4-BE49-F238E27FC236}">
                      <a16:creationId xmlns:a16="http://schemas.microsoft.com/office/drawing/2014/main" id="{22F7C190-050A-9CDE-5901-A1E3C98BB21B}"/>
                    </a:ext>
                  </a:extLst>
                </p:cNvPr>
                <p:cNvSpPr>
                  <a:spLocks/>
                </p:cNvSpPr>
                <p:nvPr/>
              </p:nvSpPr>
              <p:spPr bwMode="auto">
                <a:xfrm>
                  <a:off x="5113" y="4834"/>
                  <a:ext cx="29" cy="34"/>
                </a:xfrm>
                <a:custGeom>
                  <a:avLst/>
                  <a:gdLst>
                    <a:gd name="T0" fmla="*/ 0 w 29"/>
                    <a:gd name="T1" fmla="*/ 28 h 34"/>
                    <a:gd name="T2" fmla="*/ 20 w 29"/>
                    <a:gd name="T3" fmla="*/ 34 h 34"/>
                    <a:gd name="T4" fmla="*/ 29 w 29"/>
                    <a:gd name="T5" fmla="*/ 6 h 34"/>
                    <a:gd name="T6" fmla="*/ 9 w 29"/>
                    <a:gd name="T7" fmla="*/ 0 h 34"/>
                    <a:gd name="T8" fmla="*/ 0 w 29"/>
                    <a:gd name="T9" fmla="*/ 28 h 34"/>
                  </a:gdLst>
                  <a:ahLst/>
                  <a:cxnLst>
                    <a:cxn ang="0">
                      <a:pos x="T0" y="T1"/>
                    </a:cxn>
                    <a:cxn ang="0">
                      <a:pos x="T2" y="T3"/>
                    </a:cxn>
                    <a:cxn ang="0">
                      <a:pos x="T4" y="T5"/>
                    </a:cxn>
                    <a:cxn ang="0">
                      <a:pos x="T6" y="T7"/>
                    </a:cxn>
                    <a:cxn ang="0">
                      <a:pos x="T8" y="T9"/>
                    </a:cxn>
                  </a:cxnLst>
                  <a:rect l="0" t="0" r="r" b="b"/>
                  <a:pathLst>
                    <a:path w="29" h="34">
                      <a:moveTo>
                        <a:pt x="0" y="28"/>
                      </a:moveTo>
                      <a:lnTo>
                        <a:pt x="20" y="34"/>
                      </a:lnTo>
                      <a:lnTo>
                        <a:pt x="29"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393" name="Freeform 372">
                  <a:extLst>
                    <a:ext uri="{FF2B5EF4-FFF2-40B4-BE49-F238E27FC236}">
                      <a16:creationId xmlns:a16="http://schemas.microsoft.com/office/drawing/2014/main" id="{78178509-87EF-5D60-F4A3-C2568358F8BA}"/>
                    </a:ext>
                  </a:extLst>
                </p:cNvPr>
                <p:cNvSpPr>
                  <a:spLocks/>
                </p:cNvSpPr>
                <p:nvPr/>
              </p:nvSpPr>
              <p:spPr bwMode="auto">
                <a:xfrm>
                  <a:off x="5122" y="4805"/>
                  <a:ext cx="31" cy="35"/>
                </a:xfrm>
                <a:custGeom>
                  <a:avLst/>
                  <a:gdLst>
                    <a:gd name="T0" fmla="*/ 0 w 31"/>
                    <a:gd name="T1" fmla="*/ 29 h 35"/>
                    <a:gd name="T2" fmla="*/ 20 w 31"/>
                    <a:gd name="T3" fmla="*/ 35 h 35"/>
                    <a:gd name="T4" fmla="*/ 31 w 31"/>
                    <a:gd name="T5" fmla="*/ 7 h 35"/>
                    <a:gd name="T6" fmla="*/ 11 w 31"/>
                    <a:gd name="T7" fmla="*/ 0 h 35"/>
                    <a:gd name="T8" fmla="*/ 0 w 31"/>
                    <a:gd name="T9" fmla="*/ 29 h 35"/>
                  </a:gdLst>
                  <a:ahLst/>
                  <a:cxnLst>
                    <a:cxn ang="0">
                      <a:pos x="T0" y="T1"/>
                    </a:cxn>
                    <a:cxn ang="0">
                      <a:pos x="T2" y="T3"/>
                    </a:cxn>
                    <a:cxn ang="0">
                      <a:pos x="T4" y="T5"/>
                    </a:cxn>
                    <a:cxn ang="0">
                      <a:pos x="T6" y="T7"/>
                    </a:cxn>
                    <a:cxn ang="0">
                      <a:pos x="T8" y="T9"/>
                    </a:cxn>
                  </a:cxnLst>
                  <a:rect l="0" t="0" r="r" b="b"/>
                  <a:pathLst>
                    <a:path w="31" h="35">
                      <a:moveTo>
                        <a:pt x="0" y="29"/>
                      </a:moveTo>
                      <a:lnTo>
                        <a:pt x="20" y="35"/>
                      </a:lnTo>
                      <a:lnTo>
                        <a:pt x="31" y="7"/>
                      </a:lnTo>
                      <a:lnTo>
                        <a:pt x="11"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394" name="Freeform 373">
                  <a:extLst>
                    <a:ext uri="{FF2B5EF4-FFF2-40B4-BE49-F238E27FC236}">
                      <a16:creationId xmlns:a16="http://schemas.microsoft.com/office/drawing/2014/main" id="{1B710BC4-1E4B-326C-3F54-197886BEA28A}"/>
                    </a:ext>
                  </a:extLst>
                </p:cNvPr>
                <p:cNvSpPr>
                  <a:spLocks/>
                </p:cNvSpPr>
                <p:nvPr/>
              </p:nvSpPr>
              <p:spPr bwMode="auto">
                <a:xfrm>
                  <a:off x="5133" y="4777"/>
                  <a:ext cx="26" cy="33"/>
                </a:xfrm>
                <a:custGeom>
                  <a:avLst/>
                  <a:gdLst>
                    <a:gd name="T0" fmla="*/ 0 w 26"/>
                    <a:gd name="T1" fmla="*/ 28 h 33"/>
                    <a:gd name="T2" fmla="*/ 20 w 26"/>
                    <a:gd name="T3" fmla="*/ 33 h 33"/>
                    <a:gd name="T4" fmla="*/ 26 w 26"/>
                    <a:gd name="T5" fmla="*/ 4 h 33"/>
                    <a:gd name="T6" fmla="*/ 7 w 26"/>
                    <a:gd name="T7" fmla="*/ 0 h 33"/>
                    <a:gd name="T8" fmla="*/ 0 w 26"/>
                    <a:gd name="T9" fmla="*/ 28 h 33"/>
                  </a:gdLst>
                  <a:ahLst/>
                  <a:cxnLst>
                    <a:cxn ang="0">
                      <a:pos x="T0" y="T1"/>
                    </a:cxn>
                    <a:cxn ang="0">
                      <a:pos x="T2" y="T3"/>
                    </a:cxn>
                    <a:cxn ang="0">
                      <a:pos x="T4" y="T5"/>
                    </a:cxn>
                    <a:cxn ang="0">
                      <a:pos x="T6" y="T7"/>
                    </a:cxn>
                    <a:cxn ang="0">
                      <a:pos x="T8" y="T9"/>
                    </a:cxn>
                  </a:cxnLst>
                  <a:rect l="0" t="0" r="r" b="b"/>
                  <a:pathLst>
                    <a:path w="26" h="33">
                      <a:moveTo>
                        <a:pt x="0" y="28"/>
                      </a:moveTo>
                      <a:lnTo>
                        <a:pt x="20" y="33"/>
                      </a:lnTo>
                      <a:lnTo>
                        <a:pt x="26" y="4"/>
                      </a:lnTo>
                      <a:lnTo>
                        <a:pt x="7"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395" name="Freeform 374">
                  <a:extLst>
                    <a:ext uri="{FF2B5EF4-FFF2-40B4-BE49-F238E27FC236}">
                      <a16:creationId xmlns:a16="http://schemas.microsoft.com/office/drawing/2014/main" id="{40406EAE-77F9-52F2-F861-2A1B4A9455F7}"/>
                    </a:ext>
                  </a:extLst>
                </p:cNvPr>
                <p:cNvSpPr>
                  <a:spLocks/>
                </p:cNvSpPr>
                <p:nvPr/>
              </p:nvSpPr>
              <p:spPr bwMode="auto">
                <a:xfrm>
                  <a:off x="5140" y="4748"/>
                  <a:ext cx="30" cy="35"/>
                </a:xfrm>
                <a:custGeom>
                  <a:avLst/>
                  <a:gdLst>
                    <a:gd name="T0" fmla="*/ 0 w 30"/>
                    <a:gd name="T1" fmla="*/ 29 h 35"/>
                    <a:gd name="T2" fmla="*/ 19 w 30"/>
                    <a:gd name="T3" fmla="*/ 35 h 35"/>
                    <a:gd name="T4" fmla="*/ 30 w 30"/>
                    <a:gd name="T5" fmla="*/ 7 h 35"/>
                    <a:gd name="T6" fmla="*/ 10 w 30"/>
                    <a:gd name="T7" fmla="*/ 0 h 35"/>
                    <a:gd name="T8" fmla="*/ 0 w 30"/>
                    <a:gd name="T9" fmla="*/ 29 h 35"/>
                  </a:gdLst>
                  <a:ahLst/>
                  <a:cxnLst>
                    <a:cxn ang="0">
                      <a:pos x="T0" y="T1"/>
                    </a:cxn>
                    <a:cxn ang="0">
                      <a:pos x="T2" y="T3"/>
                    </a:cxn>
                    <a:cxn ang="0">
                      <a:pos x="T4" y="T5"/>
                    </a:cxn>
                    <a:cxn ang="0">
                      <a:pos x="T6" y="T7"/>
                    </a:cxn>
                    <a:cxn ang="0">
                      <a:pos x="T8" y="T9"/>
                    </a:cxn>
                  </a:cxnLst>
                  <a:rect l="0" t="0" r="r" b="b"/>
                  <a:pathLst>
                    <a:path w="30" h="35">
                      <a:moveTo>
                        <a:pt x="0" y="29"/>
                      </a:moveTo>
                      <a:lnTo>
                        <a:pt x="19" y="35"/>
                      </a:lnTo>
                      <a:lnTo>
                        <a:pt x="30" y="7"/>
                      </a:lnTo>
                      <a:lnTo>
                        <a:pt x="10"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396" name="Freeform 375">
                  <a:extLst>
                    <a:ext uri="{FF2B5EF4-FFF2-40B4-BE49-F238E27FC236}">
                      <a16:creationId xmlns:a16="http://schemas.microsoft.com/office/drawing/2014/main" id="{C2BD478F-59AB-AA64-2AE8-52D852A8C00F}"/>
                    </a:ext>
                  </a:extLst>
                </p:cNvPr>
                <p:cNvSpPr>
                  <a:spLocks/>
                </p:cNvSpPr>
                <p:nvPr/>
              </p:nvSpPr>
              <p:spPr bwMode="auto">
                <a:xfrm>
                  <a:off x="5150" y="4718"/>
                  <a:ext cx="27" cy="35"/>
                </a:xfrm>
                <a:custGeom>
                  <a:avLst/>
                  <a:gdLst>
                    <a:gd name="T0" fmla="*/ 0 w 27"/>
                    <a:gd name="T1" fmla="*/ 30 h 35"/>
                    <a:gd name="T2" fmla="*/ 20 w 27"/>
                    <a:gd name="T3" fmla="*/ 35 h 35"/>
                    <a:gd name="T4" fmla="*/ 27 w 27"/>
                    <a:gd name="T5" fmla="*/ 4 h 35"/>
                    <a:gd name="T6" fmla="*/ 7 w 27"/>
                    <a:gd name="T7" fmla="*/ 0 h 35"/>
                    <a:gd name="T8" fmla="*/ 0 w 27"/>
                    <a:gd name="T9" fmla="*/ 30 h 35"/>
                  </a:gdLst>
                  <a:ahLst/>
                  <a:cxnLst>
                    <a:cxn ang="0">
                      <a:pos x="T0" y="T1"/>
                    </a:cxn>
                    <a:cxn ang="0">
                      <a:pos x="T2" y="T3"/>
                    </a:cxn>
                    <a:cxn ang="0">
                      <a:pos x="T4" y="T5"/>
                    </a:cxn>
                    <a:cxn ang="0">
                      <a:pos x="T6" y="T7"/>
                    </a:cxn>
                    <a:cxn ang="0">
                      <a:pos x="T8" y="T9"/>
                    </a:cxn>
                  </a:cxnLst>
                  <a:rect l="0" t="0" r="r" b="b"/>
                  <a:pathLst>
                    <a:path w="27" h="35">
                      <a:moveTo>
                        <a:pt x="0" y="30"/>
                      </a:moveTo>
                      <a:lnTo>
                        <a:pt x="20" y="35"/>
                      </a:lnTo>
                      <a:lnTo>
                        <a:pt x="27" y="4"/>
                      </a:lnTo>
                      <a:lnTo>
                        <a:pt x="7" y="0"/>
                      </a:lnTo>
                      <a:lnTo>
                        <a:pt x="0" y="30"/>
                      </a:lnTo>
                      <a:close/>
                    </a:path>
                  </a:pathLst>
                </a:custGeom>
                <a:solidFill>
                  <a:srgbClr val="FF0000"/>
                </a:solidFill>
                <a:ln w="38100" cmpd="sng">
                  <a:solidFill>
                    <a:srgbClr val="FF0000"/>
                  </a:solidFill>
                  <a:round/>
                  <a:headEnd/>
                  <a:tailEnd/>
                </a:ln>
              </p:spPr>
              <p:txBody>
                <a:bodyPr/>
                <a:lstStyle/>
                <a:p>
                  <a:endParaRPr lang="en-GB"/>
                </a:p>
              </p:txBody>
            </p:sp>
            <p:sp>
              <p:nvSpPr>
                <p:cNvPr id="397" name="Freeform 376">
                  <a:extLst>
                    <a:ext uri="{FF2B5EF4-FFF2-40B4-BE49-F238E27FC236}">
                      <a16:creationId xmlns:a16="http://schemas.microsoft.com/office/drawing/2014/main" id="{9AC40F84-653F-DEF8-B081-35EA7A4A958E}"/>
                    </a:ext>
                  </a:extLst>
                </p:cNvPr>
                <p:cNvSpPr>
                  <a:spLocks/>
                </p:cNvSpPr>
                <p:nvPr/>
              </p:nvSpPr>
              <p:spPr bwMode="auto">
                <a:xfrm>
                  <a:off x="5157" y="4690"/>
                  <a:ext cx="31" cy="34"/>
                </a:xfrm>
                <a:custGeom>
                  <a:avLst/>
                  <a:gdLst>
                    <a:gd name="T0" fmla="*/ 0 w 31"/>
                    <a:gd name="T1" fmla="*/ 28 h 34"/>
                    <a:gd name="T2" fmla="*/ 20 w 31"/>
                    <a:gd name="T3" fmla="*/ 34 h 34"/>
                    <a:gd name="T4" fmla="*/ 31 w 31"/>
                    <a:gd name="T5" fmla="*/ 6 h 34"/>
                    <a:gd name="T6" fmla="*/ 11 w 31"/>
                    <a:gd name="T7" fmla="*/ 0 h 34"/>
                    <a:gd name="T8" fmla="*/ 0 w 31"/>
                    <a:gd name="T9" fmla="*/ 28 h 34"/>
                  </a:gdLst>
                  <a:ahLst/>
                  <a:cxnLst>
                    <a:cxn ang="0">
                      <a:pos x="T0" y="T1"/>
                    </a:cxn>
                    <a:cxn ang="0">
                      <a:pos x="T2" y="T3"/>
                    </a:cxn>
                    <a:cxn ang="0">
                      <a:pos x="T4" y="T5"/>
                    </a:cxn>
                    <a:cxn ang="0">
                      <a:pos x="T6" y="T7"/>
                    </a:cxn>
                    <a:cxn ang="0">
                      <a:pos x="T8" y="T9"/>
                    </a:cxn>
                  </a:cxnLst>
                  <a:rect l="0" t="0" r="r" b="b"/>
                  <a:pathLst>
                    <a:path w="31" h="34">
                      <a:moveTo>
                        <a:pt x="0" y="28"/>
                      </a:moveTo>
                      <a:lnTo>
                        <a:pt x="20" y="34"/>
                      </a:lnTo>
                      <a:lnTo>
                        <a:pt x="31" y="6"/>
                      </a:lnTo>
                      <a:lnTo>
                        <a:pt x="11"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398" name="Freeform 377">
                  <a:extLst>
                    <a:ext uri="{FF2B5EF4-FFF2-40B4-BE49-F238E27FC236}">
                      <a16:creationId xmlns:a16="http://schemas.microsoft.com/office/drawing/2014/main" id="{15FE9AA0-5E9C-938E-43B7-82C42AED0D0D}"/>
                    </a:ext>
                  </a:extLst>
                </p:cNvPr>
                <p:cNvSpPr>
                  <a:spLocks/>
                </p:cNvSpPr>
                <p:nvPr/>
              </p:nvSpPr>
              <p:spPr bwMode="auto">
                <a:xfrm>
                  <a:off x="5168" y="4661"/>
                  <a:ext cx="28" cy="35"/>
                </a:xfrm>
                <a:custGeom>
                  <a:avLst/>
                  <a:gdLst>
                    <a:gd name="T0" fmla="*/ 0 w 28"/>
                    <a:gd name="T1" fmla="*/ 29 h 35"/>
                    <a:gd name="T2" fmla="*/ 20 w 28"/>
                    <a:gd name="T3" fmla="*/ 35 h 35"/>
                    <a:gd name="T4" fmla="*/ 28 w 28"/>
                    <a:gd name="T5" fmla="*/ 7 h 35"/>
                    <a:gd name="T6" fmla="*/ 9 w 28"/>
                    <a:gd name="T7" fmla="*/ 0 h 35"/>
                    <a:gd name="T8" fmla="*/ 0 w 28"/>
                    <a:gd name="T9" fmla="*/ 29 h 35"/>
                  </a:gdLst>
                  <a:ahLst/>
                  <a:cxnLst>
                    <a:cxn ang="0">
                      <a:pos x="T0" y="T1"/>
                    </a:cxn>
                    <a:cxn ang="0">
                      <a:pos x="T2" y="T3"/>
                    </a:cxn>
                    <a:cxn ang="0">
                      <a:pos x="T4" y="T5"/>
                    </a:cxn>
                    <a:cxn ang="0">
                      <a:pos x="T6" y="T7"/>
                    </a:cxn>
                    <a:cxn ang="0">
                      <a:pos x="T8" y="T9"/>
                    </a:cxn>
                  </a:cxnLst>
                  <a:rect l="0" t="0" r="r" b="b"/>
                  <a:pathLst>
                    <a:path w="28" h="35">
                      <a:moveTo>
                        <a:pt x="0" y="29"/>
                      </a:moveTo>
                      <a:lnTo>
                        <a:pt x="20" y="35"/>
                      </a:lnTo>
                      <a:lnTo>
                        <a:pt x="28"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399" name="Freeform 378">
                  <a:extLst>
                    <a:ext uri="{FF2B5EF4-FFF2-40B4-BE49-F238E27FC236}">
                      <a16:creationId xmlns:a16="http://schemas.microsoft.com/office/drawing/2014/main" id="{6E3F1B5D-1096-2E8E-21FE-A5BCF46D2594}"/>
                    </a:ext>
                  </a:extLst>
                </p:cNvPr>
                <p:cNvSpPr>
                  <a:spLocks/>
                </p:cNvSpPr>
                <p:nvPr/>
              </p:nvSpPr>
              <p:spPr bwMode="auto">
                <a:xfrm>
                  <a:off x="5177" y="4633"/>
                  <a:ext cx="28" cy="35"/>
                </a:xfrm>
                <a:custGeom>
                  <a:avLst/>
                  <a:gdLst>
                    <a:gd name="T0" fmla="*/ 0 w 28"/>
                    <a:gd name="T1" fmla="*/ 28 h 35"/>
                    <a:gd name="T2" fmla="*/ 19 w 28"/>
                    <a:gd name="T3" fmla="*/ 35 h 35"/>
                    <a:gd name="T4" fmla="*/ 28 w 28"/>
                    <a:gd name="T5" fmla="*/ 6 h 35"/>
                    <a:gd name="T6" fmla="*/ 8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19" y="35"/>
                      </a:lnTo>
                      <a:lnTo>
                        <a:pt x="28" y="6"/>
                      </a:lnTo>
                      <a:lnTo>
                        <a:pt x="8"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400" name="Freeform 379">
                  <a:extLst>
                    <a:ext uri="{FF2B5EF4-FFF2-40B4-BE49-F238E27FC236}">
                      <a16:creationId xmlns:a16="http://schemas.microsoft.com/office/drawing/2014/main" id="{11E1B89F-41DF-5B7C-FDBF-C269FAE6C09B}"/>
                    </a:ext>
                  </a:extLst>
                </p:cNvPr>
                <p:cNvSpPr>
                  <a:spLocks/>
                </p:cNvSpPr>
                <p:nvPr/>
              </p:nvSpPr>
              <p:spPr bwMode="auto">
                <a:xfrm>
                  <a:off x="5185" y="4604"/>
                  <a:ext cx="29" cy="35"/>
                </a:xfrm>
                <a:custGeom>
                  <a:avLst/>
                  <a:gdLst>
                    <a:gd name="T0" fmla="*/ 0 w 29"/>
                    <a:gd name="T1" fmla="*/ 29 h 35"/>
                    <a:gd name="T2" fmla="*/ 20 w 29"/>
                    <a:gd name="T3" fmla="*/ 35 h 35"/>
                    <a:gd name="T4" fmla="*/ 29 w 29"/>
                    <a:gd name="T5" fmla="*/ 7 h 35"/>
                    <a:gd name="T6" fmla="*/ 9 w 29"/>
                    <a:gd name="T7" fmla="*/ 0 h 35"/>
                    <a:gd name="T8" fmla="*/ 0 w 29"/>
                    <a:gd name="T9" fmla="*/ 29 h 35"/>
                  </a:gdLst>
                  <a:ahLst/>
                  <a:cxnLst>
                    <a:cxn ang="0">
                      <a:pos x="T0" y="T1"/>
                    </a:cxn>
                    <a:cxn ang="0">
                      <a:pos x="T2" y="T3"/>
                    </a:cxn>
                    <a:cxn ang="0">
                      <a:pos x="T4" y="T5"/>
                    </a:cxn>
                    <a:cxn ang="0">
                      <a:pos x="T6" y="T7"/>
                    </a:cxn>
                    <a:cxn ang="0">
                      <a:pos x="T8" y="T9"/>
                    </a:cxn>
                  </a:cxnLst>
                  <a:rect l="0" t="0" r="r" b="b"/>
                  <a:pathLst>
                    <a:path w="29" h="35">
                      <a:moveTo>
                        <a:pt x="0" y="29"/>
                      </a:moveTo>
                      <a:lnTo>
                        <a:pt x="20" y="35"/>
                      </a:lnTo>
                      <a:lnTo>
                        <a:pt x="29"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401" name="Freeform 380">
                  <a:extLst>
                    <a:ext uri="{FF2B5EF4-FFF2-40B4-BE49-F238E27FC236}">
                      <a16:creationId xmlns:a16="http://schemas.microsoft.com/office/drawing/2014/main" id="{A822E4FA-85FF-95AE-D2A0-846137214FF9}"/>
                    </a:ext>
                  </a:extLst>
                </p:cNvPr>
                <p:cNvSpPr>
                  <a:spLocks/>
                </p:cNvSpPr>
                <p:nvPr/>
              </p:nvSpPr>
              <p:spPr bwMode="auto">
                <a:xfrm>
                  <a:off x="5194" y="4574"/>
                  <a:ext cx="31" cy="37"/>
                </a:xfrm>
                <a:custGeom>
                  <a:avLst/>
                  <a:gdLst>
                    <a:gd name="T0" fmla="*/ 0 w 31"/>
                    <a:gd name="T1" fmla="*/ 30 h 37"/>
                    <a:gd name="T2" fmla="*/ 20 w 31"/>
                    <a:gd name="T3" fmla="*/ 37 h 37"/>
                    <a:gd name="T4" fmla="*/ 31 w 31"/>
                    <a:gd name="T5" fmla="*/ 6 h 37"/>
                    <a:gd name="T6" fmla="*/ 11 w 31"/>
                    <a:gd name="T7" fmla="*/ 0 h 37"/>
                    <a:gd name="T8" fmla="*/ 0 w 31"/>
                    <a:gd name="T9" fmla="*/ 30 h 37"/>
                  </a:gdLst>
                  <a:ahLst/>
                  <a:cxnLst>
                    <a:cxn ang="0">
                      <a:pos x="T0" y="T1"/>
                    </a:cxn>
                    <a:cxn ang="0">
                      <a:pos x="T2" y="T3"/>
                    </a:cxn>
                    <a:cxn ang="0">
                      <a:pos x="T4" y="T5"/>
                    </a:cxn>
                    <a:cxn ang="0">
                      <a:pos x="T6" y="T7"/>
                    </a:cxn>
                    <a:cxn ang="0">
                      <a:pos x="T8" y="T9"/>
                    </a:cxn>
                  </a:cxnLst>
                  <a:rect l="0" t="0" r="r" b="b"/>
                  <a:pathLst>
                    <a:path w="31" h="37">
                      <a:moveTo>
                        <a:pt x="0" y="30"/>
                      </a:moveTo>
                      <a:lnTo>
                        <a:pt x="20" y="37"/>
                      </a:lnTo>
                      <a:lnTo>
                        <a:pt x="31" y="6"/>
                      </a:lnTo>
                      <a:lnTo>
                        <a:pt x="11" y="0"/>
                      </a:lnTo>
                      <a:lnTo>
                        <a:pt x="0" y="30"/>
                      </a:lnTo>
                      <a:close/>
                    </a:path>
                  </a:pathLst>
                </a:custGeom>
                <a:solidFill>
                  <a:srgbClr val="FF0000"/>
                </a:solidFill>
                <a:ln w="38100" cmpd="sng">
                  <a:solidFill>
                    <a:srgbClr val="FF0000"/>
                  </a:solidFill>
                  <a:round/>
                  <a:headEnd/>
                  <a:tailEnd/>
                </a:ln>
              </p:spPr>
              <p:txBody>
                <a:bodyPr/>
                <a:lstStyle/>
                <a:p>
                  <a:endParaRPr lang="en-GB"/>
                </a:p>
              </p:txBody>
            </p:sp>
            <p:sp>
              <p:nvSpPr>
                <p:cNvPr id="402" name="Freeform 381">
                  <a:extLst>
                    <a:ext uri="{FF2B5EF4-FFF2-40B4-BE49-F238E27FC236}">
                      <a16:creationId xmlns:a16="http://schemas.microsoft.com/office/drawing/2014/main" id="{F6F3B9EF-BE9C-4A60-B805-25B27BABD3B7}"/>
                    </a:ext>
                  </a:extLst>
                </p:cNvPr>
                <p:cNvSpPr>
                  <a:spLocks/>
                </p:cNvSpPr>
                <p:nvPr/>
              </p:nvSpPr>
              <p:spPr bwMode="auto">
                <a:xfrm>
                  <a:off x="5205" y="4546"/>
                  <a:ext cx="26" cy="32"/>
                </a:xfrm>
                <a:custGeom>
                  <a:avLst/>
                  <a:gdLst>
                    <a:gd name="T0" fmla="*/ 0 w 26"/>
                    <a:gd name="T1" fmla="*/ 28 h 32"/>
                    <a:gd name="T2" fmla="*/ 20 w 26"/>
                    <a:gd name="T3" fmla="*/ 32 h 32"/>
                    <a:gd name="T4" fmla="*/ 26 w 26"/>
                    <a:gd name="T5" fmla="*/ 4 h 32"/>
                    <a:gd name="T6" fmla="*/ 6 w 26"/>
                    <a:gd name="T7" fmla="*/ 0 h 32"/>
                    <a:gd name="T8" fmla="*/ 0 w 26"/>
                    <a:gd name="T9" fmla="*/ 28 h 32"/>
                  </a:gdLst>
                  <a:ahLst/>
                  <a:cxnLst>
                    <a:cxn ang="0">
                      <a:pos x="T0" y="T1"/>
                    </a:cxn>
                    <a:cxn ang="0">
                      <a:pos x="T2" y="T3"/>
                    </a:cxn>
                    <a:cxn ang="0">
                      <a:pos x="T4" y="T5"/>
                    </a:cxn>
                    <a:cxn ang="0">
                      <a:pos x="T6" y="T7"/>
                    </a:cxn>
                    <a:cxn ang="0">
                      <a:pos x="T8" y="T9"/>
                    </a:cxn>
                  </a:cxnLst>
                  <a:rect l="0" t="0" r="r" b="b"/>
                  <a:pathLst>
                    <a:path w="26" h="32">
                      <a:moveTo>
                        <a:pt x="0" y="28"/>
                      </a:moveTo>
                      <a:lnTo>
                        <a:pt x="20" y="32"/>
                      </a:lnTo>
                      <a:lnTo>
                        <a:pt x="26" y="4"/>
                      </a:lnTo>
                      <a:lnTo>
                        <a:pt x="6"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403" name="Freeform 382">
                  <a:extLst>
                    <a:ext uri="{FF2B5EF4-FFF2-40B4-BE49-F238E27FC236}">
                      <a16:creationId xmlns:a16="http://schemas.microsoft.com/office/drawing/2014/main" id="{E4578787-9B1C-E937-8F8D-74012607F370}"/>
                    </a:ext>
                  </a:extLst>
                </p:cNvPr>
                <p:cNvSpPr>
                  <a:spLocks/>
                </p:cNvSpPr>
                <p:nvPr/>
              </p:nvSpPr>
              <p:spPr bwMode="auto">
                <a:xfrm>
                  <a:off x="5211" y="4517"/>
                  <a:ext cx="29" cy="35"/>
                </a:xfrm>
                <a:custGeom>
                  <a:avLst/>
                  <a:gdLst>
                    <a:gd name="T0" fmla="*/ 0 w 29"/>
                    <a:gd name="T1" fmla="*/ 29 h 35"/>
                    <a:gd name="T2" fmla="*/ 20 w 29"/>
                    <a:gd name="T3" fmla="*/ 35 h 35"/>
                    <a:gd name="T4" fmla="*/ 29 w 29"/>
                    <a:gd name="T5" fmla="*/ 7 h 35"/>
                    <a:gd name="T6" fmla="*/ 9 w 29"/>
                    <a:gd name="T7" fmla="*/ 0 h 35"/>
                    <a:gd name="T8" fmla="*/ 0 w 29"/>
                    <a:gd name="T9" fmla="*/ 29 h 35"/>
                  </a:gdLst>
                  <a:ahLst/>
                  <a:cxnLst>
                    <a:cxn ang="0">
                      <a:pos x="T0" y="T1"/>
                    </a:cxn>
                    <a:cxn ang="0">
                      <a:pos x="T2" y="T3"/>
                    </a:cxn>
                    <a:cxn ang="0">
                      <a:pos x="T4" y="T5"/>
                    </a:cxn>
                    <a:cxn ang="0">
                      <a:pos x="T6" y="T7"/>
                    </a:cxn>
                    <a:cxn ang="0">
                      <a:pos x="T8" y="T9"/>
                    </a:cxn>
                  </a:cxnLst>
                  <a:rect l="0" t="0" r="r" b="b"/>
                  <a:pathLst>
                    <a:path w="29" h="35">
                      <a:moveTo>
                        <a:pt x="0" y="29"/>
                      </a:moveTo>
                      <a:lnTo>
                        <a:pt x="20" y="35"/>
                      </a:lnTo>
                      <a:lnTo>
                        <a:pt x="29"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404" name="Freeform 383">
                  <a:extLst>
                    <a:ext uri="{FF2B5EF4-FFF2-40B4-BE49-F238E27FC236}">
                      <a16:creationId xmlns:a16="http://schemas.microsoft.com/office/drawing/2014/main" id="{337BF423-A8A4-56A0-7BC9-D57A623E3E5B}"/>
                    </a:ext>
                  </a:extLst>
                </p:cNvPr>
                <p:cNvSpPr>
                  <a:spLocks/>
                </p:cNvSpPr>
                <p:nvPr/>
              </p:nvSpPr>
              <p:spPr bwMode="auto">
                <a:xfrm>
                  <a:off x="5220" y="4489"/>
                  <a:ext cx="31" cy="35"/>
                </a:xfrm>
                <a:custGeom>
                  <a:avLst/>
                  <a:gdLst>
                    <a:gd name="T0" fmla="*/ 0 w 31"/>
                    <a:gd name="T1" fmla="*/ 28 h 35"/>
                    <a:gd name="T2" fmla="*/ 20 w 31"/>
                    <a:gd name="T3" fmla="*/ 35 h 35"/>
                    <a:gd name="T4" fmla="*/ 31 w 31"/>
                    <a:gd name="T5" fmla="*/ 6 h 35"/>
                    <a:gd name="T6" fmla="*/ 11 w 31"/>
                    <a:gd name="T7" fmla="*/ 0 h 35"/>
                    <a:gd name="T8" fmla="*/ 0 w 31"/>
                    <a:gd name="T9" fmla="*/ 28 h 35"/>
                  </a:gdLst>
                  <a:ahLst/>
                  <a:cxnLst>
                    <a:cxn ang="0">
                      <a:pos x="T0" y="T1"/>
                    </a:cxn>
                    <a:cxn ang="0">
                      <a:pos x="T2" y="T3"/>
                    </a:cxn>
                    <a:cxn ang="0">
                      <a:pos x="T4" y="T5"/>
                    </a:cxn>
                    <a:cxn ang="0">
                      <a:pos x="T6" y="T7"/>
                    </a:cxn>
                    <a:cxn ang="0">
                      <a:pos x="T8" y="T9"/>
                    </a:cxn>
                  </a:cxnLst>
                  <a:rect l="0" t="0" r="r" b="b"/>
                  <a:pathLst>
                    <a:path w="31" h="35">
                      <a:moveTo>
                        <a:pt x="0" y="28"/>
                      </a:moveTo>
                      <a:lnTo>
                        <a:pt x="20" y="35"/>
                      </a:lnTo>
                      <a:lnTo>
                        <a:pt x="31" y="6"/>
                      </a:lnTo>
                      <a:lnTo>
                        <a:pt x="11"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405" name="Freeform 384">
                  <a:extLst>
                    <a:ext uri="{FF2B5EF4-FFF2-40B4-BE49-F238E27FC236}">
                      <a16:creationId xmlns:a16="http://schemas.microsoft.com/office/drawing/2014/main" id="{4E191B8C-0A3E-411D-CB7A-28E7753F5856}"/>
                    </a:ext>
                  </a:extLst>
                </p:cNvPr>
                <p:cNvSpPr>
                  <a:spLocks/>
                </p:cNvSpPr>
                <p:nvPr/>
              </p:nvSpPr>
              <p:spPr bwMode="auto">
                <a:xfrm>
                  <a:off x="5231" y="4460"/>
                  <a:ext cx="28" cy="35"/>
                </a:xfrm>
                <a:custGeom>
                  <a:avLst/>
                  <a:gdLst>
                    <a:gd name="T0" fmla="*/ 0 w 28"/>
                    <a:gd name="T1" fmla="*/ 29 h 35"/>
                    <a:gd name="T2" fmla="*/ 20 w 28"/>
                    <a:gd name="T3" fmla="*/ 35 h 35"/>
                    <a:gd name="T4" fmla="*/ 28 w 28"/>
                    <a:gd name="T5" fmla="*/ 7 h 35"/>
                    <a:gd name="T6" fmla="*/ 9 w 28"/>
                    <a:gd name="T7" fmla="*/ 0 h 35"/>
                    <a:gd name="T8" fmla="*/ 0 w 28"/>
                    <a:gd name="T9" fmla="*/ 29 h 35"/>
                  </a:gdLst>
                  <a:ahLst/>
                  <a:cxnLst>
                    <a:cxn ang="0">
                      <a:pos x="T0" y="T1"/>
                    </a:cxn>
                    <a:cxn ang="0">
                      <a:pos x="T2" y="T3"/>
                    </a:cxn>
                    <a:cxn ang="0">
                      <a:pos x="T4" y="T5"/>
                    </a:cxn>
                    <a:cxn ang="0">
                      <a:pos x="T6" y="T7"/>
                    </a:cxn>
                    <a:cxn ang="0">
                      <a:pos x="T8" y="T9"/>
                    </a:cxn>
                  </a:cxnLst>
                  <a:rect l="0" t="0" r="r" b="b"/>
                  <a:pathLst>
                    <a:path w="28" h="35">
                      <a:moveTo>
                        <a:pt x="0" y="29"/>
                      </a:moveTo>
                      <a:lnTo>
                        <a:pt x="20" y="35"/>
                      </a:lnTo>
                      <a:lnTo>
                        <a:pt x="28"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406" name="Freeform 385">
                  <a:extLst>
                    <a:ext uri="{FF2B5EF4-FFF2-40B4-BE49-F238E27FC236}">
                      <a16:creationId xmlns:a16="http://schemas.microsoft.com/office/drawing/2014/main" id="{96393015-4EB9-B1FE-AF42-1FE72EA509BE}"/>
                    </a:ext>
                  </a:extLst>
                </p:cNvPr>
                <p:cNvSpPr>
                  <a:spLocks/>
                </p:cNvSpPr>
                <p:nvPr/>
              </p:nvSpPr>
              <p:spPr bwMode="auto">
                <a:xfrm>
                  <a:off x="5240" y="4432"/>
                  <a:ext cx="28" cy="35"/>
                </a:xfrm>
                <a:custGeom>
                  <a:avLst/>
                  <a:gdLst>
                    <a:gd name="T0" fmla="*/ 0 w 28"/>
                    <a:gd name="T1" fmla="*/ 28 h 35"/>
                    <a:gd name="T2" fmla="*/ 19 w 28"/>
                    <a:gd name="T3" fmla="*/ 35 h 35"/>
                    <a:gd name="T4" fmla="*/ 28 w 28"/>
                    <a:gd name="T5" fmla="*/ 7 h 35"/>
                    <a:gd name="T6" fmla="*/ 9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19" y="35"/>
                      </a:lnTo>
                      <a:lnTo>
                        <a:pt x="28" y="7"/>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407" name="Freeform 386">
                  <a:extLst>
                    <a:ext uri="{FF2B5EF4-FFF2-40B4-BE49-F238E27FC236}">
                      <a16:creationId xmlns:a16="http://schemas.microsoft.com/office/drawing/2014/main" id="{2F68F432-1F7A-0FCD-7D07-9870E40D6039}"/>
                    </a:ext>
                  </a:extLst>
                </p:cNvPr>
                <p:cNvSpPr>
                  <a:spLocks/>
                </p:cNvSpPr>
                <p:nvPr/>
              </p:nvSpPr>
              <p:spPr bwMode="auto">
                <a:xfrm>
                  <a:off x="5249" y="4404"/>
                  <a:ext cx="28" cy="35"/>
                </a:xfrm>
                <a:custGeom>
                  <a:avLst/>
                  <a:gdLst>
                    <a:gd name="T0" fmla="*/ 0 w 28"/>
                    <a:gd name="T1" fmla="*/ 28 h 35"/>
                    <a:gd name="T2" fmla="*/ 19 w 28"/>
                    <a:gd name="T3" fmla="*/ 35 h 35"/>
                    <a:gd name="T4" fmla="*/ 28 w 28"/>
                    <a:gd name="T5" fmla="*/ 6 h 35"/>
                    <a:gd name="T6" fmla="*/ 8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19" y="35"/>
                      </a:lnTo>
                      <a:lnTo>
                        <a:pt x="28" y="6"/>
                      </a:lnTo>
                      <a:lnTo>
                        <a:pt x="8"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408" name="Freeform 387">
                  <a:extLst>
                    <a:ext uri="{FF2B5EF4-FFF2-40B4-BE49-F238E27FC236}">
                      <a16:creationId xmlns:a16="http://schemas.microsoft.com/office/drawing/2014/main" id="{E4A03612-A6BB-9234-D5E3-DBB877EB178D}"/>
                    </a:ext>
                  </a:extLst>
                </p:cNvPr>
                <p:cNvSpPr>
                  <a:spLocks/>
                </p:cNvSpPr>
                <p:nvPr/>
              </p:nvSpPr>
              <p:spPr bwMode="auto">
                <a:xfrm>
                  <a:off x="5257" y="4378"/>
                  <a:ext cx="29" cy="32"/>
                </a:xfrm>
                <a:custGeom>
                  <a:avLst/>
                  <a:gdLst>
                    <a:gd name="T0" fmla="*/ 0 w 29"/>
                    <a:gd name="T1" fmla="*/ 26 h 32"/>
                    <a:gd name="T2" fmla="*/ 20 w 29"/>
                    <a:gd name="T3" fmla="*/ 32 h 32"/>
                    <a:gd name="T4" fmla="*/ 29 w 29"/>
                    <a:gd name="T5" fmla="*/ 6 h 32"/>
                    <a:gd name="T6" fmla="*/ 9 w 29"/>
                    <a:gd name="T7" fmla="*/ 0 h 32"/>
                    <a:gd name="T8" fmla="*/ 0 w 29"/>
                    <a:gd name="T9" fmla="*/ 26 h 32"/>
                  </a:gdLst>
                  <a:ahLst/>
                  <a:cxnLst>
                    <a:cxn ang="0">
                      <a:pos x="T0" y="T1"/>
                    </a:cxn>
                    <a:cxn ang="0">
                      <a:pos x="T2" y="T3"/>
                    </a:cxn>
                    <a:cxn ang="0">
                      <a:pos x="T4" y="T5"/>
                    </a:cxn>
                    <a:cxn ang="0">
                      <a:pos x="T6" y="T7"/>
                    </a:cxn>
                    <a:cxn ang="0">
                      <a:pos x="T8" y="T9"/>
                    </a:cxn>
                  </a:cxnLst>
                  <a:rect l="0" t="0" r="r" b="b"/>
                  <a:pathLst>
                    <a:path w="29" h="32">
                      <a:moveTo>
                        <a:pt x="0" y="26"/>
                      </a:moveTo>
                      <a:lnTo>
                        <a:pt x="20" y="32"/>
                      </a:lnTo>
                      <a:lnTo>
                        <a:pt x="29" y="6"/>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409" name="Freeform 388">
                  <a:extLst>
                    <a:ext uri="{FF2B5EF4-FFF2-40B4-BE49-F238E27FC236}">
                      <a16:creationId xmlns:a16="http://schemas.microsoft.com/office/drawing/2014/main" id="{6D114A0C-8252-228B-6812-1C6A4DFB2473}"/>
                    </a:ext>
                  </a:extLst>
                </p:cNvPr>
                <p:cNvSpPr>
                  <a:spLocks/>
                </p:cNvSpPr>
                <p:nvPr/>
              </p:nvSpPr>
              <p:spPr bwMode="auto">
                <a:xfrm>
                  <a:off x="5266" y="4349"/>
                  <a:ext cx="28" cy="35"/>
                </a:xfrm>
                <a:custGeom>
                  <a:avLst/>
                  <a:gdLst>
                    <a:gd name="T0" fmla="*/ 0 w 28"/>
                    <a:gd name="T1" fmla="*/ 29 h 35"/>
                    <a:gd name="T2" fmla="*/ 20 w 28"/>
                    <a:gd name="T3" fmla="*/ 35 h 35"/>
                    <a:gd name="T4" fmla="*/ 28 w 28"/>
                    <a:gd name="T5" fmla="*/ 7 h 35"/>
                    <a:gd name="T6" fmla="*/ 9 w 28"/>
                    <a:gd name="T7" fmla="*/ 0 h 35"/>
                    <a:gd name="T8" fmla="*/ 0 w 28"/>
                    <a:gd name="T9" fmla="*/ 29 h 35"/>
                  </a:gdLst>
                  <a:ahLst/>
                  <a:cxnLst>
                    <a:cxn ang="0">
                      <a:pos x="T0" y="T1"/>
                    </a:cxn>
                    <a:cxn ang="0">
                      <a:pos x="T2" y="T3"/>
                    </a:cxn>
                    <a:cxn ang="0">
                      <a:pos x="T4" y="T5"/>
                    </a:cxn>
                    <a:cxn ang="0">
                      <a:pos x="T6" y="T7"/>
                    </a:cxn>
                    <a:cxn ang="0">
                      <a:pos x="T8" y="T9"/>
                    </a:cxn>
                  </a:cxnLst>
                  <a:rect l="0" t="0" r="r" b="b"/>
                  <a:pathLst>
                    <a:path w="28" h="35">
                      <a:moveTo>
                        <a:pt x="0" y="29"/>
                      </a:moveTo>
                      <a:lnTo>
                        <a:pt x="20" y="35"/>
                      </a:lnTo>
                      <a:lnTo>
                        <a:pt x="28"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410" name="Freeform 389">
                  <a:extLst>
                    <a:ext uri="{FF2B5EF4-FFF2-40B4-BE49-F238E27FC236}">
                      <a16:creationId xmlns:a16="http://schemas.microsoft.com/office/drawing/2014/main" id="{82BB8A41-A215-07AE-188A-C2FA07D6ADD3}"/>
                    </a:ext>
                  </a:extLst>
                </p:cNvPr>
                <p:cNvSpPr>
                  <a:spLocks/>
                </p:cNvSpPr>
                <p:nvPr/>
              </p:nvSpPr>
              <p:spPr bwMode="auto">
                <a:xfrm>
                  <a:off x="5275" y="4321"/>
                  <a:ext cx="28" cy="35"/>
                </a:xfrm>
                <a:custGeom>
                  <a:avLst/>
                  <a:gdLst>
                    <a:gd name="T0" fmla="*/ 0 w 28"/>
                    <a:gd name="T1" fmla="*/ 28 h 35"/>
                    <a:gd name="T2" fmla="*/ 19 w 28"/>
                    <a:gd name="T3" fmla="*/ 35 h 35"/>
                    <a:gd name="T4" fmla="*/ 28 w 28"/>
                    <a:gd name="T5" fmla="*/ 6 h 35"/>
                    <a:gd name="T6" fmla="*/ 8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19" y="35"/>
                      </a:lnTo>
                      <a:lnTo>
                        <a:pt x="28" y="6"/>
                      </a:lnTo>
                      <a:lnTo>
                        <a:pt x="8"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411" name="Freeform 390">
                  <a:extLst>
                    <a:ext uri="{FF2B5EF4-FFF2-40B4-BE49-F238E27FC236}">
                      <a16:creationId xmlns:a16="http://schemas.microsoft.com/office/drawing/2014/main" id="{0B26A5C8-4D67-4CC7-7717-F0FF3ED454D0}"/>
                    </a:ext>
                  </a:extLst>
                </p:cNvPr>
                <p:cNvSpPr>
                  <a:spLocks/>
                </p:cNvSpPr>
                <p:nvPr/>
              </p:nvSpPr>
              <p:spPr bwMode="auto">
                <a:xfrm>
                  <a:off x="5283" y="4292"/>
                  <a:ext cx="29" cy="35"/>
                </a:xfrm>
                <a:custGeom>
                  <a:avLst/>
                  <a:gdLst>
                    <a:gd name="T0" fmla="*/ 0 w 29"/>
                    <a:gd name="T1" fmla="*/ 29 h 35"/>
                    <a:gd name="T2" fmla="*/ 20 w 29"/>
                    <a:gd name="T3" fmla="*/ 35 h 35"/>
                    <a:gd name="T4" fmla="*/ 29 w 29"/>
                    <a:gd name="T5" fmla="*/ 7 h 35"/>
                    <a:gd name="T6" fmla="*/ 9 w 29"/>
                    <a:gd name="T7" fmla="*/ 0 h 35"/>
                    <a:gd name="T8" fmla="*/ 0 w 29"/>
                    <a:gd name="T9" fmla="*/ 29 h 35"/>
                  </a:gdLst>
                  <a:ahLst/>
                  <a:cxnLst>
                    <a:cxn ang="0">
                      <a:pos x="T0" y="T1"/>
                    </a:cxn>
                    <a:cxn ang="0">
                      <a:pos x="T2" y="T3"/>
                    </a:cxn>
                    <a:cxn ang="0">
                      <a:pos x="T4" y="T5"/>
                    </a:cxn>
                    <a:cxn ang="0">
                      <a:pos x="T6" y="T7"/>
                    </a:cxn>
                    <a:cxn ang="0">
                      <a:pos x="T8" y="T9"/>
                    </a:cxn>
                  </a:cxnLst>
                  <a:rect l="0" t="0" r="r" b="b"/>
                  <a:pathLst>
                    <a:path w="29" h="35">
                      <a:moveTo>
                        <a:pt x="0" y="29"/>
                      </a:moveTo>
                      <a:lnTo>
                        <a:pt x="20" y="35"/>
                      </a:lnTo>
                      <a:lnTo>
                        <a:pt x="29"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412" name="Freeform 391">
                  <a:extLst>
                    <a:ext uri="{FF2B5EF4-FFF2-40B4-BE49-F238E27FC236}">
                      <a16:creationId xmlns:a16="http://schemas.microsoft.com/office/drawing/2014/main" id="{34B8DBD2-494C-99F3-10AD-59253A6C5E2C}"/>
                    </a:ext>
                  </a:extLst>
                </p:cNvPr>
                <p:cNvSpPr>
                  <a:spLocks/>
                </p:cNvSpPr>
                <p:nvPr/>
              </p:nvSpPr>
              <p:spPr bwMode="auto">
                <a:xfrm>
                  <a:off x="5292" y="4264"/>
                  <a:ext cx="29" cy="35"/>
                </a:xfrm>
                <a:custGeom>
                  <a:avLst/>
                  <a:gdLst>
                    <a:gd name="T0" fmla="*/ 0 w 29"/>
                    <a:gd name="T1" fmla="*/ 26 h 35"/>
                    <a:gd name="T2" fmla="*/ 18 w 29"/>
                    <a:gd name="T3" fmla="*/ 35 h 35"/>
                    <a:gd name="T4" fmla="*/ 29 w 29"/>
                    <a:gd name="T5" fmla="*/ 9 h 35"/>
                    <a:gd name="T6" fmla="*/ 11 w 29"/>
                    <a:gd name="T7" fmla="*/ 0 h 35"/>
                    <a:gd name="T8" fmla="*/ 0 w 29"/>
                    <a:gd name="T9" fmla="*/ 26 h 35"/>
                  </a:gdLst>
                  <a:ahLst/>
                  <a:cxnLst>
                    <a:cxn ang="0">
                      <a:pos x="T0" y="T1"/>
                    </a:cxn>
                    <a:cxn ang="0">
                      <a:pos x="T2" y="T3"/>
                    </a:cxn>
                    <a:cxn ang="0">
                      <a:pos x="T4" y="T5"/>
                    </a:cxn>
                    <a:cxn ang="0">
                      <a:pos x="T6" y="T7"/>
                    </a:cxn>
                    <a:cxn ang="0">
                      <a:pos x="T8" y="T9"/>
                    </a:cxn>
                  </a:cxnLst>
                  <a:rect l="0" t="0" r="r" b="b"/>
                  <a:pathLst>
                    <a:path w="29" h="35">
                      <a:moveTo>
                        <a:pt x="0" y="26"/>
                      </a:moveTo>
                      <a:lnTo>
                        <a:pt x="18" y="35"/>
                      </a:lnTo>
                      <a:lnTo>
                        <a:pt x="29" y="9"/>
                      </a:lnTo>
                      <a:lnTo>
                        <a:pt x="11"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413" name="Freeform 392">
                  <a:extLst>
                    <a:ext uri="{FF2B5EF4-FFF2-40B4-BE49-F238E27FC236}">
                      <a16:creationId xmlns:a16="http://schemas.microsoft.com/office/drawing/2014/main" id="{36E36BAC-FFCD-AC65-2B28-5FDC55362994}"/>
                    </a:ext>
                  </a:extLst>
                </p:cNvPr>
                <p:cNvSpPr>
                  <a:spLocks/>
                </p:cNvSpPr>
                <p:nvPr/>
              </p:nvSpPr>
              <p:spPr bwMode="auto">
                <a:xfrm>
                  <a:off x="5303" y="4238"/>
                  <a:ext cx="28" cy="35"/>
                </a:xfrm>
                <a:custGeom>
                  <a:avLst/>
                  <a:gdLst>
                    <a:gd name="T0" fmla="*/ 0 w 28"/>
                    <a:gd name="T1" fmla="*/ 28 h 35"/>
                    <a:gd name="T2" fmla="*/ 20 w 28"/>
                    <a:gd name="T3" fmla="*/ 35 h 35"/>
                    <a:gd name="T4" fmla="*/ 28 w 28"/>
                    <a:gd name="T5" fmla="*/ 6 h 35"/>
                    <a:gd name="T6" fmla="*/ 9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20" y="35"/>
                      </a:lnTo>
                      <a:lnTo>
                        <a:pt x="28"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414" name="Freeform 393">
                  <a:extLst>
                    <a:ext uri="{FF2B5EF4-FFF2-40B4-BE49-F238E27FC236}">
                      <a16:creationId xmlns:a16="http://schemas.microsoft.com/office/drawing/2014/main" id="{117EC1CE-ACD8-5A3C-F37B-7900DA8C68CD}"/>
                    </a:ext>
                  </a:extLst>
                </p:cNvPr>
                <p:cNvSpPr>
                  <a:spLocks/>
                </p:cNvSpPr>
                <p:nvPr/>
              </p:nvSpPr>
              <p:spPr bwMode="auto">
                <a:xfrm>
                  <a:off x="5312" y="4212"/>
                  <a:ext cx="26" cy="30"/>
                </a:xfrm>
                <a:custGeom>
                  <a:avLst/>
                  <a:gdLst>
                    <a:gd name="T0" fmla="*/ 0 w 26"/>
                    <a:gd name="T1" fmla="*/ 26 h 30"/>
                    <a:gd name="T2" fmla="*/ 19 w 26"/>
                    <a:gd name="T3" fmla="*/ 30 h 30"/>
                    <a:gd name="T4" fmla="*/ 26 w 26"/>
                    <a:gd name="T5" fmla="*/ 4 h 30"/>
                    <a:gd name="T6" fmla="*/ 6 w 26"/>
                    <a:gd name="T7" fmla="*/ 0 h 30"/>
                    <a:gd name="T8" fmla="*/ 0 w 26"/>
                    <a:gd name="T9" fmla="*/ 26 h 30"/>
                  </a:gdLst>
                  <a:ahLst/>
                  <a:cxnLst>
                    <a:cxn ang="0">
                      <a:pos x="T0" y="T1"/>
                    </a:cxn>
                    <a:cxn ang="0">
                      <a:pos x="T2" y="T3"/>
                    </a:cxn>
                    <a:cxn ang="0">
                      <a:pos x="T4" y="T5"/>
                    </a:cxn>
                    <a:cxn ang="0">
                      <a:pos x="T6" y="T7"/>
                    </a:cxn>
                    <a:cxn ang="0">
                      <a:pos x="T8" y="T9"/>
                    </a:cxn>
                  </a:cxnLst>
                  <a:rect l="0" t="0" r="r" b="b"/>
                  <a:pathLst>
                    <a:path w="26" h="30">
                      <a:moveTo>
                        <a:pt x="0" y="26"/>
                      </a:moveTo>
                      <a:lnTo>
                        <a:pt x="19" y="30"/>
                      </a:lnTo>
                      <a:lnTo>
                        <a:pt x="26" y="4"/>
                      </a:lnTo>
                      <a:lnTo>
                        <a:pt x="6"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415" name="Freeform 394">
                  <a:extLst>
                    <a:ext uri="{FF2B5EF4-FFF2-40B4-BE49-F238E27FC236}">
                      <a16:creationId xmlns:a16="http://schemas.microsoft.com/office/drawing/2014/main" id="{C33448D9-3BC4-6456-D2D0-227AA072D85A}"/>
                    </a:ext>
                  </a:extLst>
                </p:cNvPr>
                <p:cNvSpPr>
                  <a:spLocks/>
                </p:cNvSpPr>
                <p:nvPr/>
              </p:nvSpPr>
              <p:spPr bwMode="auto">
                <a:xfrm>
                  <a:off x="5318" y="4183"/>
                  <a:ext cx="29" cy="35"/>
                </a:xfrm>
                <a:custGeom>
                  <a:avLst/>
                  <a:gdLst>
                    <a:gd name="T0" fmla="*/ 0 w 29"/>
                    <a:gd name="T1" fmla="*/ 27 h 35"/>
                    <a:gd name="T2" fmla="*/ 18 w 29"/>
                    <a:gd name="T3" fmla="*/ 35 h 35"/>
                    <a:gd name="T4" fmla="*/ 29 w 29"/>
                    <a:gd name="T5" fmla="*/ 9 h 35"/>
                    <a:gd name="T6" fmla="*/ 11 w 29"/>
                    <a:gd name="T7" fmla="*/ 0 h 35"/>
                    <a:gd name="T8" fmla="*/ 0 w 29"/>
                    <a:gd name="T9" fmla="*/ 27 h 35"/>
                  </a:gdLst>
                  <a:ahLst/>
                  <a:cxnLst>
                    <a:cxn ang="0">
                      <a:pos x="T0" y="T1"/>
                    </a:cxn>
                    <a:cxn ang="0">
                      <a:pos x="T2" y="T3"/>
                    </a:cxn>
                    <a:cxn ang="0">
                      <a:pos x="T4" y="T5"/>
                    </a:cxn>
                    <a:cxn ang="0">
                      <a:pos x="T6" y="T7"/>
                    </a:cxn>
                    <a:cxn ang="0">
                      <a:pos x="T8" y="T9"/>
                    </a:cxn>
                  </a:cxnLst>
                  <a:rect l="0" t="0" r="r" b="b"/>
                  <a:pathLst>
                    <a:path w="29" h="35">
                      <a:moveTo>
                        <a:pt x="0" y="27"/>
                      </a:moveTo>
                      <a:lnTo>
                        <a:pt x="18" y="35"/>
                      </a:lnTo>
                      <a:lnTo>
                        <a:pt x="29" y="9"/>
                      </a:lnTo>
                      <a:lnTo>
                        <a:pt x="11" y="0"/>
                      </a:lnTo>
                      <a:lnTo>
                        <a:pt x="0" y="27"/>
                      </a:lnTo>
                      <a:close/>
                    </a:path>
                  </a:pathLst>
                </a:custGeom>
                <a:solidFill>
                  <a:srgbClr val="FF0000"/>
                </a:solidFill>
                <a:ln w="38100" cmpd="sng">
                  <a:solidFill>
                    <a:srgbClr val="FF0000"/>
                  </a:solidFill>
                  <a:round/>
                  <a:headEnd/>
                  <a:tailEnd/>
                </a:ln>
              </p:spPr>
              <p:txBody>
                <a:bodyPr/>
                <a:lstStyle/>
                <a:p>
                  <a:endParaRPr lang="en-GB"/>
                </a:p>
              </p:txBody>
            </p:sp>
            <p:sp>
              <p:nvSpPr>
                <p:cNvPr id="416" name="Freeform 395">
                  <a:extLst>
                    <a:ext uri="{FF2B5EF4-FFF2-40B4-BE49-F238E27FC236}">
                      <a16:creationId xmlns:a16="http://schemas.microsoft.com/office/drawing/2014/main" id="{2FA2E725-5029-0CE4-5D2F-F67D4CC2C1DB}"/>
                    </a:ext>
                  </a:extLst>
                </p:cNvPr>
                <p:cNvSpPr>
                  <a:spLocks/>
                </p:cNvSpPr>
                <p:nvPr/>
              </p:nvSpPr>
              <p:spPr bwMode="auto">
                <a:xfrm>
                  <a:off x="5329" y="4159"/>
                  <a:ext cx="29" cy="33"/>
                </a:xfrm>
                <a:custGeom>
                  <a:avLst/>
                  <a:gdLst>
                    <a:gd name="T0" fmla="*/ 0 w 29"/>
                    <a:gd name="T1" fmla="*/ 27 h 33"/>
                    <a:gd name="T2" fmla="*/ 20 w 29"/>
                    <a:gd name="T3" fmla="*/ 33 h 33"/>
                    <a:gd name="T4" fmla="*/ 29 w 29"/>
                    <a:gd name="T5" fmla="*/ 7 h 33"/>
                    <a:gd name="T6" fmla="*/ 9 w 29"/>
                    <a:gd name="T7" fmla="*/ 0 h 33"/>
                    <a:gd name="T8" fmla="*/ 0 w 29"/>
                    <a:gd name="T9" fmla="*/ 27 h 33"/>
                  </a:gdLst>
                  <a:ahLst/>
                  <a:cxnLst>
                    <a:cxn ang="0">
                      <a:pos x="T0" y="T1"/>
                    </a:cxn>
                    <a:cxn ang="0">
                      <a:pos x="T2" y="T3"/>
                    </a:cxn>
                    <a:cxn ang="0">
                      <a:pos x="T4" y="T5"/>
                    </a:cxn>
                    <a:cxn ang="0">
                      <a:pos x="T6" y="T7"/>
                    </a:cxn>
                    <a:cxn ang="0">
                      <a:pos x="T8" y="T9"/>
                    </a:cxn>
                  </a:cxnLst>
                  <a:rect l="0" t="0" r="r" b="b"/>
                  <a:pathLst>
                    <a:path w="29" h="33">
                      <a:moveTo>
                        <a:pt x="0" y="27"/>
                      </a:moveTo>
                      <a:lnTo>
                        <a:pt x="20" y="33"/>
                      </a:lnTo>
                      <a:lnTo>
                        <a:pt x="29" y="7"/>
                      </a:lnTo>
                      <a:lnTo>
                        <a:pt x="9" y="0"/>
                      </a:lnTo>
                      <a:lnTo>
                        <a:pt x="0" y="27"/>
                      </a:lnTo>
                      <a:close/>
                    </a:path>
                  </a:pathLst>
                </a:custGeom>
                <a:solidFill>
                  <a:srgbClr val="FF0000"/>
                </a:solidFill>
                <a:ln w="38100" cmpd="sng">
                  <a:solidFill>
                    <a:srgbClr val="FF0000"/>
                  </a:solidFill>
                  <a:round/>
                  <a:headEnd/>
                  <a:tailEnd/>
                </a:ln>
              </p:spPr>
              <p:txBody>
                <a:bodyPr/>
                <a:lstStyle/>
                <a:p>
                  <a:endParaRPr lang="en-GB"/>
                </a:p>
              </p:txBody>
            </p:sp>
            <p:sp>
              <p:nvSpPr>
                <p:cNvPr id="417" name="Freeform 396">
                  <a:extLst>
                    <a:ext uri="{FF2B5EF4-FFF2-40B4-BE49-F238E27FC236}">
                      <a16:creationId xmlns:a16="http://schemas.microsoft.com/office/drawing/2014/main" id="{7FA01B0B-9258-7CBB-D69D-1B4FCA3CE99A}"/>
                    </a:ext>
                  </a:extLst>
                </p:cNvPr>
                <p:cNvSpPr>
                  <a:spLocks/>
                </p:cNvSpPr>
                <p:nvPr/>
              </p:nvSpPr>
              <p:spPr bwMode="auto">
                <a:xfrm>
                  <a:off x="5338" y="4131"/>
                  <a:ext cx="28" cy="35"/>
                </a:xfrm>
                <a:custGeom>
                  <a:avLst/>
                  <a:gdLst>
                    <a:gd name="T0" fmla="*/ 0 w 28"/>
                    <a:gd name="T1" fmla="*/ 28 h 35"/>
                    <a:gd name="T2" fmla="*/ 20 w 28"/>
                    <a:gd name="T3" fmla="*/ 35 h 35"/>
                    <a:gd name="T4" fmla="*/ 28 w 28"/>
                    <a:gd name="T5" fmla="*/ 7 h 35"/>
                    <a:gd name="T6" fmla="*/ 9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20" y="35"/>
                      </a:lnTo>
                      <a:lnTo>
                        <a:pt x="28" y="7"/>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418" name="Freeform 397">
                  <a:extLst>
                    <a:ext uri="{FF2B5EF4-FFF2-40B4-BE49-F238E27FC236}">
                      <a16:creationId xmlns:a16="http://schemas.microsoft.com/office/drawing/2014/main" id="{35485D18-38BA-FF3C-6E5C-4B690DBFA7A9}"/>
                    </a:ext>
                  </a:extLst>
                </p:cNvPr>
                <p:cNvSpPr>
                  <a:spLocks/>
                </p:cNvSpPr>
                <p:nvPr/>
              </p:nvSpPr>
              <p:spPr bwMode="auto">
                <a:xfrm>
                  <a:off x="5347" y="4105"/>
                  <a:ext cx="28" cy="33"/>
                </a:xfrm>
                <a:custGeom>
                  <a:avLst/>
                  <a:gdLst>
                    <a:gd name="T0" fmla="*/ 0 w 28"/>
                    <a:gd name="T1" fmla="*/ 26 h 33"/>
                    <a:gd name="T2" fmla="*/ 19 w 28"/>
                    <a:gd name="T3" fmla="*/ 33 h 33"/>
                    <a:gd name="T4" fmla="*/ 28 w 28"/>
                    <a:gd name="T5" fmla="*/ 6 h 33"/>
                    <a:gd name="T6" fmla="*/ 8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19" y="33"/>
                      </a:lnTo>
                      <a:lnTo>
                        <a:pt x="28" y="6"/>
                      </a:lnTo>
                      <a:lnTo>
                        <a:pt x="8"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419" name="Freeform 398">
                  <a:extLst>
                    <a:ext uri="{FF2B5EF4-FFF2-40B4-BE49-F238E27FC236}">
                      <a16:creationId xmlns:a16="http://schemas.microsoft.com/office/drawing/2014/main" id="{F59ED1DA-291F-8CA7-4987-1420C14D19D1}"/>
                    </a:ext>
                  </a:extLst>
                </p:cNvPr>
                <p:cNvSpPr>
                  <a:spLocks/>
                </p:cNvSpPr>
                <p:nvPr/>
              </p:nvSpPr>
              <p:spPr bwMode="auto">
                <a:xfrm>
                  <a:off x="5355" y="4076"/>
                  <a:ext cx="29" cy="35"/>
                </a:xfrm>
                <a:custGeom>
                  <a:avLst/>
                  <a:gdLst>
                    <a:gd name="T0" fmla="*/ 0 w 29"/>
                    <a:gd name="T1" fmla="*/ 27 h 35"/>
                    <a:gd name="T2" fmla="*/ 18 w 29"/>
                    <a:gd name="T3" fmla="*/ 35 h 35"/>
                    <a:gd name="T4" fmla="*/ 29 w 29"/>
                    <a:gd name="T5" fmla="*/ 9 h 35"/>
                    <a:gd name="T6" fmla="*/ 11 w 29"/>
                    <a:gd name="T7" fmla="*/ 0 h 35"/>
                    <a:gd name="T8" fmla="*/ 0 w 29"/>
                    <a:gd name="T9" fmla="*/ 27 h 35"/>
                  </a:gdLst>
                  <a:ahLst/>
                  <a:cxnLst>
                    <a:cxn ang="0">
                      <a:pos x="T0" y="T1"/>
                    </a:cxn>
                    <a:cxn ang="0">
                      <a:pos x="T2" y="T3"/>
                    </a:cxn>
                    <a:cxn ang="0">
                      <a:pos x="T4" y="T5"/>
                    </a:cxn>
                    <a:cxn ang="0">
                      <a:pos x="T6" y="T7"/>
                    </a:cxn>
                    <a:cxn ang="0">
                      <a:pos x="T8" y="T9"/>
                    </a:cxn>
                  </a:cxnLst>
                  <a:rect l="0" t="0" r="r" b="b"/>
                  <a:pathLst>
                    <a:path w="29" h="35">
                      <a:moveTo>
                        <a:pt x="0" y="27"/>
                      </a:moveTo>
                      <a:lnTo>
                        <a:pt x="18" y="35"/>
                      </a:lnTo>
                      <a:lnTo>
                        <a:pt x="29" y="9"/>
                      </a:lnTo>
                      <a:lnTo>
                        <a:pt x="11" y="0"/>
                      </a:lnTo>
                      <a:lnTo>
                        <a:pt x="0" y="27"/>
                      </a:lnTo>
                      <a:close/>
                    </a:path>
                  </a:pathLst>
                </a:custGeom>
                <a:solidFill>
                  <a:srgbClr val="FF0000"/>
                </a:solidFill>
                <a:ln w="38100" cmpd="sng">
                  <a:solidFill>
                    <a:srgbClr val="FF0000"/>
                  </a:solidFill>
                  <a:round/>
                  <a:headEnd/>
                  <a:tailEnd/>
                </a:ln>
              </p:spPr>
              <p:txBody>
                <a:bodyPr/>
                <a:lstStyle/>
                <a:p>
                  <a:endParaRPr lang="en-GB"/>
                </a:p>
              </p:txBody>
            </p:sp>
            <p:sp>
              <p:nvSpPr>
                <p:cNvPr id="420" name="Freeform 399">
                  <a:extLst>
                    <a:ext uri="{FF2B5EF4-FFF2-40B4-BE49-F238E27FC236}">
                      <a16:creationId xmlns:a16="http://schemas.microsoft.com/office/drawing/2014/main" id="{DC2594A9-63DA-478F-988E-02E99C6281E9}"/>
                    </a:ext>
                  </a:extLst>
                </p:cNvPr>
                <p:cNvSpPr>
                  <a:spLocks/>
                </p:cNvSpPr>
                <p:nvPr/>
              </p:nvSpPr>
              <p:spPr bwMode="auto">
                <a:xfrm>
                  <a:off x="5366" y="4055"/>
                  <a:ext cx="27" cy="28"/>
                </a:xfrm>
                <a:custGeom>
                  <a:avLst/>
                  <a:gdLst>
                    <a:gd name="T0" fmla="*/ 0 w 27"/>
                    <a:gd name="T1" fmla="*/ 24 h 28"/>
                    <a:gd name="T2" fmla="*/ 20 w 27"/>
                    <a:gd name="T3" fmla="*/ 28 h 28"/>
                    <a:gd name="T4" fmla="*/ 27 w 27"/>
                    <a:gd name="T5" fmla="*/ 4 h 28"/>
                    <a:gd name="T6" fmla="*/ 7 w 27"/>
                    <a:gd name="T7" fmla="*/ 0 h 28"/>
                    <a:gd name="T8" fmla="*/ 0 w 27"/>
                    <a:gd name="T9" fmla="*/ 24 h 28"/>
                  </a:gdLst>
                  <a:ahLst/>
                  <a:cxnLst>
                    <a:cxn ang="0">
                      <a:pos x="T0" y="T1"/>
                    </a:cxn>
                    <a:cxn ang="0">
                      <a:pos x="T2" y="T3"/>
                    </a:cxn>
                    <a:cxn ang="0">
                      <a:pos x="T4" y="T5"/>
                    </a:cxn>
                    <a:cxn ang="0">
                      <a:pos x="T6" y="T7"/>
                    </a:cxn>
                    <a:cxn ang="0">
                      <a:pos x="T8" y="T9"/>
                    </a:cxn>
                  </a:cxnLst>
                  <a:rect l="0" t="0" r="r" b="b"/>
                  <a:pathLst>
                    <a:path w="27" h="28">
                      <a:moveTo>
                        <a:pt x="0" y="24"/>
                      </a:moveTo>
                      <a:lnTo>
                        <a:pt x="20" y="28"/>
                      </a:lnTo>
                      <a:lnTo>
                        <a:pt x="27" y="4"/>
                      </a:lnTo>
                      <a:lnTo>
                        <a:pt x="7"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421" name="Freeform 400">
                  <a:extLst>
                    <a:ext uri="{FF2B5EF4-FFF2-40B4-BE49-F238E27FC236}">
                      <a16:creationId xmlns:a16="http://schemas.microsoft.com/office/drawing/2014/main" id="{ED0439A5-9924-6919-4DBC-863D4F1F5C4F}"/>
                    </a:ext>
                  </a:extLst>
                </p:cNvPr>
                <p:cNvSpPr>
                  <a:spLocks/>
                </p:cNvSpPr>
                <p:nvPr/>
              </p:nvSpPr>
              <p:spPr bwMode="auto">
                <a:xfrm>
                  <a:off x="5373" y="4028"/>
                  <a:ext cx="28" cy="33"/>
                </a:xfrm>
                <a:custGeom>
                  <a:avLst/>
                  <a:gdLst>
                    <a:gd name="T0" fmla="*/ 0 w 28"/>
                    <a:gd name="T1" fmla="*/ 27 h 33"/>
                    <a:gd name="T2" fmla="*/ 20 w 28"/>
                    <a:gd name="T3" fmla="*/ 33 h 33"/>
                    <a:gd name="T4" fmla="*/ 28 w 28"/>
                    <a:gd name="T5" fmla="*/ 7 h 33"/>
                    <a:gd name="T6" fmla="*/ 9 w 28"/>
                    <a:gd name="T7" fmla="*/ 0 h 33"/>
                    <a:gd name="T8" fmla="*/ 0 w 28"/>
                    <a:gd name="T9" fmla="*/ 27 h 33"/>
                  </a:gdLst>
                  <a:ahLst/>
                  <a:cxnLst>
                    <a:cxn ang="0">
                      <a:pos x="T0" y="T1"/>
                    </a:cxn>
                    <a:cxn ang="0">
                      <a:pos x="T2" y="T3"/>
                    </a:cxn>
                    <a:cxn ang="0">
                      <a:pos x="T4" y="T5"/>
                    </a:cxn>
                    <a:cxn ang="0">
                      <a:pos x="T6" y="T7"/>
                    </a:cxn>
                    <a:cxn ang="0">
                      <a:pos x="T8" y="T9"/>
                    </a:cxn>
                  </a:cxnLst>
                  <a:rect l="0" t="0" r="r" b="b"/>
                  <a:pathLst>
                    <a:path w="28" h="33">
                      <a:moveTo>
                        <a:pt x="0" y="27"/>
                      </a:moveTo>
                      <a:lnTo>
                        <a:pt x="20" y="33"/>
                      </a:lnTo>
                      <a:lnTo>
                        <a:pt x="28" y="7"/>
                      </a:lnTo>
                      <a:lnTo>
                        <a:pt x="9" y="0"/>
                      </a:lnTo>
                      <a:lnTo>
                        <a:pt x="0" y="27"/>
                      </a:lnTo>
                      <a:close/>
                    </a:path>
                  </a:pathLst>
                </a:custGeom>
                <a:solidFill>
                  <a:srgbClr val="FF0000"/>
                </a:solidFill>
                <a:ln w="38100" cmpd="sng">
                  <a:solidFill>
                    <a:srgbClr val="FF0000"/>
                  </a:solidFill>
                  <a:round/>
                  <a:headEnd/>
                  <a:tailEnd/>
                </a:ln>
              </p:spPr>
              <p:txBody>
                <a:bodyPr/>
                <a:lstStyle/>
                <a:p>
                  <a:endParaRPr lang="en-GB"/>
                </a:p>
              </p:txBody>
            </p:sp>
            <p:sp>
              <p:nvSpPr>
                <p:cNvPr id="422" name="Freeform 401">
                  <a:extLst>
                    <a:ext uri="{FF2B5EF4-FFF2-40B4-BE49-F238E27FC236}">
                      <a16:creationId xmlns:a16="http://schemas.microsoft.com/office/drawing/2014/main" id="{4C68D618-BF76-7F50-64D6-9D61F9CDDF95}"/>
                    </a:ext>
                  </a:extLst>
                </p:cNvPr>
                <p:cNvSpPr>
                  <a:spLocks/>
                </p:cNvSpPr>
                <p:nvPr/>
              </p:nvSpPr>
              <p:spPr bwMode="auto">
                <a:xfrm>
                  <a:off x="5382" y="4002"/>
                  <a:ext cx="28" cy="33"/>
                </a:xfrm>
                <a:custGeom>
                  <a:avLst/>
                  <a:gdLst>
                    <a:gd name="T0" fmla="*/ 0 w 28"/>
                    <a:gd name="T1" fmla="*/ 26 h 33"/>
                    <a:gd name="T2" fmla="*/ 19 w 28"/>
                    <a:gd name="T3" fmla="*/ 33 h 33"/>
                    <a:gd name="T4" fmla="*/ 28 w 28"/>
                    <a:gd name="T5" fmla="*/ 7 h 33"/>
                    <a:gd name="T6" fmla="*/ 8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19" y="33"/>
                      </a:lnTo>
                      <a:lnTo>
                        <a:pt x="28" y="7"/>
                      </a:lnTo>
                      <a:lnTo>
                        <a:pt x="8"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423" name="Freeform 402">
                  <a:extLst>
                    <a:ext uri="{FF2B5EF4-FFF2-40B4-BE49-F238E27FC236}">
                      <a16:creationId xmlns:a16="http://schemas.microsoft.com/office/drawing/2014/main" id="{F4A9DC7D-B9D7-A01A-9A6C-3008E0E67346}"/>
                    </a:ext>
                  </a:extLst>
                </p:cNvPr>
                <p:cNvSpPr>
                  <a:spLocks/>
                </p:cNvSpPr>
                <p:nvPr/>
              </p:nvSpPr>
              <p:spPr bwMode="auto">
                <a:xfrm>
                  <a:off x="5390" y="3974"/>
                  <a:ext cx="29" cy="35"/>
                </a:xfrm>
                <a:custGeom>
                  <a:avLst/>
                  <a:gdLst>
                    <a:gd name="T0" fmla="*/ 0 w 29"/>
                    <a:gd name="T1" fmla="*/ 26 h 35"/>
                    <a:gd name="T2" fmla="*/ 18 w 29"/>
                    <a:gd name="T3" fmla="*/ 35 h 35"/>
                    <a:gd name="T4" fmla="*/ 29 w 29"/>
                    <a:gd name="T5" fmla="*/ 9 h 35"/>
                    <a:gd name="T6" fmla="*/ 11 w 29"/>
                    <a:gd name="T7" fmla="*/ 0 h 35"/>
                    <a:gd name="T8" fmla="*/ 0 w 29"/>
                    <a:gd name="T9" fmla="*/ 26 h 35"/>
                  </a:gdLst>
                  <a:ahLst/>
                  <a:cxnLst>
                    <a:cxn ang="0">
                      <a:pos x="T0" y="T1"/>
                    </a:cxn>
                    <a:cxn ang="0">
                      <a:pos x="T2" y="T3"/>
                    </a:cxn>
                    <a:cxn ang="0">
                      <a:pos x="T4" y="T5"/>
                    </a:cxn>
                    <a:cxn ang="0">
                      <a:pos x="T6" y="T7"/>
                    </a:cxn>
                    <a:cxn ang="0">
                      <a:pos x="T8" y="T9"/>
                    </a:cxn>
                  </a:cxnLst>
                  <a:rect l="0" t="0" r="r" b="b"/>
                  <a:pathLst>
                    <a:path w="29" h="35">
                      <a:moveTo>
                        <a:pt x="0" y="26"/>
                      </a:moveTo>
                      <a:lnTo>
                        <a:pt x="18" y="35"/>
                      </a:lnTo>
                      <a:lnTo>
                        <a:pt x="29" y="9"/>
                      </a:lnTo>
                      <a:lnTo>
                        <a:pt x="11"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424" name="Freeform 403">
                  <a:extLst>
                    <a:ext uri="{FF2B5EF4-FFF2-40B4-BE49-F238E27FC236}">
                      <a16:creationId xmlns:a16="http://schemas.microsoft.com/office/drawing/2014/main" id="{7177BCEF-6D15-30BD-8EA6-217103550658}"/>
                    </a:ext>
                  </a:extLst>
                </p:cNvPr>
                <p:cNvSpPr>
                  <a:spLocks/>
                </p:cNvSpPr>
                <p:nvPr/>
              </p:nvSpPr>
              <p:spPr bwMode="auto">
                <a:xfrm>
                  <a:off x="5401" y="3952"/>
                  <a:ext cx="29" cy="31"/>
                </a:xfrm>
                <a:custGeom>
                  <a:avLst/>
                  <a:gdLst>
                    <a:gd name="T0" fmla="*/ 0 w 29"/>
                    <a:gd name="T1" fmla="*/ 24 h 31"/>
                    <a:gd name="T2" fmla="*/ 20 w 29"/>
                    <a:gd name="T3" fmla="*/ 31 h 31"/>
                    <a:gd name="T4" fmla="*/ 29 w 29"/>
                    <a:gd name="T5" fmla="*/ 7 h 31"/>
                    <a:gd name="T6" fmla="*/ 9 w 29"/>
                    <a:gd name="T7" fmla="*/ 0 h 31"/>
                    <a:gd name="T8" fmla="*/ 0 w 29"/>
                    <a:gd name="T9" fmla="*/ 24 h 31"/>
                  </a:gdLst>
                  <a:ahLst/>
                  <a:cxnLst>
                    <a:cxn ang="0">
                      <a:pos x="T0" y="T1"/>
                    </a:cxn>
                    <a:cxn ang="0">
                      <a:pos x="T2" y="T3"/>
                    </a:cxn>
                    <a:cxn ang="0">
                      <a:pos x="T4" y="T5"/>
                    </a:cxn>
                    <a:cxn ang="0">
                      <a:pos x="T6" y="T7"/>
                    </a:cxn>
                    <a:cxn ang="0">
                      <a:pos x="T8" y="T9"/>
                    </a:cxn>
                  </a:cxnLst>
                  <a:rect l="0" t="0" r="r" b="b"/>
                  <a:pathLst>
                    <a:path w="29" h="31">
                      <a:moveTo>
                        <a:pt x="0" y="24"/>
                      </a:moveTo>
                      <a:lnTo>
                        <a:pt x="20" y="31"/>
                      </a:lnTo>
                      <a:lnTo>
                        <a:pt x="29"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425" name="Freeform 404">
                  <a:extLst>
                    <a:ext uri="{FF2B5EF4-FFF2-40B4-BE49-F238E27FC236}">
                      <a16:creationId xmlns:a16="http://schemas.microsoft.com/office/drawing/2014/main" id="{92660201-6E31-7046-BF43-FFB7259C87B6}"/>
                    </a:ext>
                  </a:extLst>
                </p:cNvPr>
                <p:cNvSpPr>
                  <a:spLocks/>
                </p:cNvSpPr>
                <p:nvPr/>
              </p:nvSpPr>
              <p:spPr bwMode="auto">
                <a:xfrm>
                  <a:off x="5410" y="3928"/>
                  <a:ext cx="28" cy="31"/>
                </a:xfrm>
                <a:custGeom>
                  <a:avLst/>
                  <a:gdLst>
                    <a:gd name="T0" fmla="*/ 0 w 28"/>
                    <a:gd name="T1" fmla="*/ 24 h 31"/>
                    <a:gd name="T2" fmla="*/ 20 w 28"/>
                    <a:gd name="T3" fmla="*/ 31 h 31"/>
                    <a:gd name="T4" fmla="*/ 28 w 28"/>
                    <a:gd name="T5" fmla="*/ 7 h 31"/>
                    <a:gd name="T6" fmla="*/ 9 w 28"/>
                    <a:gd name="T7" fmla="*/ 0 h 31"/>
                    <a:gd name="T8" fmla="*/ 0 w 28"/>
                    <a:gd name="T9" fmla="*/ 24 h 31"/>
                  </a:gdLst>
                  <a:ahLst/>
                  <a:cxnLst>
                    <a:cxn ang="0">
                      <a:pos x="T0" y="T1"/>
                    </a:cxn>
                    <a:cxn ang="0">
                      <a:pos x="T2" y="T3"/>
                    </a:cxn>
                    <a:cxn ang="0">
                      <a:pos x="T4" y="T5"/>
                    </a:cxn>
                    <a:cxn ang="0">
                      <a:pos x="T6" y="T7"/>
                    </a:cxn>
                    <a:cxn ang="0">
                      <a:pos x="T8" y="T9"/>
                    </a:cxn>
                  </a:cxnLst>
                  <a:rect l="0" t="0" r="r" b="b"/>
                  <a:pathLst>
                    <a:path w="28" h="31">
                      <a:moveTo>
                        <a:pt x="0" y="24"/>
                      </a:moveTo>
                      <a:lnTo>
                        <a:pt x="20" y="31"/>
                      </a:lnTo>
                      <a:lnTo>
                        <a:pt x="28"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426" name="Freeform 405">
                  <a:extLst>
                    <a:ext uri="{FF2B5EF4-FFF2-40B4-BE49-F238E27FC236}">
                      <a16:creationId xmlns:a16="http://schemas.microsoft.com/office/drawing/2014/main" id="{12CD6FC5-1333-B5A4-F4EF-54D563FFAE4A}"/>
                    </a:ext>
                  </a:extLst>
                </p:cNvPr>
                <p:cNvSpPr>
                  <a:spLocks/>
                </p:cNvSpPr>
                <p:nvPr/>
              </p:nvSpPr>
              <p:spPr bwMode="auto">
                <a:xfrm>
                  <a:off x="5419" y="3902"/>
                  <a:ext cx="28" cy="33"/>
                </a:xfrm>
                <a:custGeom>
                  <a:avLst/>
                  <a:gdLst>
                    <a:gd name="T0" fmla="*/ 0 w 28"/>
                    <a:gd name="T1" fmla="*/ 26 h 33"/>
                    <a:gd name="T2" fmla="*/ 19 w 28"/>
                    <a:gd name="T3" fmla="*/ 33 h 33"/>
                    <a:gd name="T4" fmla="*/ 28 w 28"/>
                    <a:gd name="T5" fmla="*/ 6 h 33"/>
                    <a:gd name="T6" fmla="*/ 8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19" y="33"/>
                      </a:lnTo>
                      <a:lnTo>
                        <a:pt x="28" y="6"/>
                      </a:lnTo>
                      <a:lnTo>
                        <a:pt x="8"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427" name="Freeform 406">
                  <a:extLst>
                    <a:ext uri="{FF2B5EF4-FFF2-40B4-BE49-F238E27FC236}">
                      <a16:creationId xmlns:a16="http://schemas.microsoft.com/office/drawing/2014/main" id="{2D76736E-3925-7958-95AD-1582E9DC9772}"/>
                    </a:ext>
                  </a:extLst>
                </p:cNvPr>
                <p:cNvSpPr>
                  <a:spLocks/>
                </p:cNvSpPr>
                <p:nvPr/>
              </p:nvSpPr>
              <p:spPr bwMode="auto">
                <a:xfrm>
                  <a:off x="5427" y="3880"/>
                  <a:ext cx="29" cy="28"/>
                </a:xfrm>
                <a:custGeom>
                  <a:avLst/>
                  <a:gdLst>
                    <a:gd name="T0" fmla="*/ 0 w 29"/>
                    <a:gd name="T1" fmla="*/ 22 h 28"/>
                    <a:gd name="T2" fmla="*/ 20 w 29"/>
                    <a:gd name="T3" fmla="*/ 28 h 28"/>
                    <a:gd name="T4" fmla="*/ 29 w 29"/>
                    <a:gd name="T5" fmla="*/ 7 h 28"/>
                    <a:gd name="T6" fmla="*/ 9 w 29"/>
                    <a:gd name="T7" fmla="*/ 0 h 28"/>
                    <a:gd name="T8" fmla="*/ 0 w 29"/>
                    <a:gd name="T9" fmla="*/ 22 h 28"/>
                  </a:gdLst>
                  <a:ahLst/>
                  <a:cxnLst>
                    <a:cxn ang="0">
                      <a:pos x="T0" y="T1"/>
                    </a:cxn>
                    <a:cxn ang="0">
                      <a:pos x="T2" y="T3"/>
                    </a:cxn>
                    <a:cxn ang="0">
                      <a:pos x="T4" y="T5"/>
                    </a:cxn>
                    <a:cxn ang="0">
                      <a:pos x="T6" y="T7"/>
                    </a:cxn>
                    <a:cxn ang="0">
                      <a:pos x="T8" y="T9"/>
                    </a:cxn>
                  </a:cxnLst>
                  <a:rect l="0" t="0" r="r" b="b"/>
                  <a:pathLst>
                    <a:path w="29" h="28">
                      <a:moveTo>
                        <a:pt x="0" y="22"/>
                      </a:moveTo>
                      <a:lnTo>
                        <a:pt x="20" y="28"/>
                      </a:lnTo>
                      <a:lnTo>
                        <a:pt x="29" y="7"/>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428" name="Freeform 407">
                  <a:extLst>
                    <a:ext uri="{FF2B5EF4-FFF2-40B4-BE49-F238E27FC236}">
                      <a16:creationId xmlns:a16="http://schemas.microsoft.com/office/drawing/2014/main" id="{B6F745D2-927B-7CB5-352A-CAB1AEC01E99}"/>
                    </a:ext>
                  </a:extLst>
                </p:cNvPr>
                <p:cNvSpPr>
                  <a:spLocks/>
                </p:cNvSpPr>
                <p:nvPr/>
              </p:nvSpPr>
              <p:spPr bwMode="auto">
                <a:xfrm>
                  <a:off x="5436" y="3854"/>
                  <a:ext cx="29" cy="33"/>
                </a:xfrm>
                <a:custGeom>
                  <a:avLst/>
                  <a:gdLst>
                    <a:gd name="T0" fmla="*/ 0 w 29"/>
                    <a:gd name="T1" fmla="*/ 26 h 33"/>
                    <a:gd name="T2" fmla="*/ 20 w 29"/>
                    <a:gd name="T3" fmla="*/ 33 h 33"/>
                    <a:gd name="T4" fmla="*/ 29 w 29"/>
                    <a:gd name="T5" fmla="*/ 6 h 33"/>
                    <a:gd name="T6" fmla="*/ 9 w 29"/>
                    <a:gd name="T7" fmla="*/ 0 h 33"/>
                    <a:gd name="T8" fmla="*/ 0 w 29"/>
                    <a:gd name="T9" fmla="*/ 26 h 33"/>
                  </a:gdLst>
                  <a:ahLst/>
                  <a:cxnLst>
                    <a:cxn ang="0">
                      <a:pos x="T0" y="T1"/>
                    </a:cxn>
                    <a:cxn ang="0">
                      <a:pos x="T2" y="T3"/>
                    </a:cxn>
                    <a:cxn ang="0">
                      <a:pos x="T4" y="T5"/>
                    </a:cxn>
                    <a:cxn ang="0">
                      <a:pos x="T6" y="T7"/>
                    </a:cxn>
                    <a:cxn ang="0">
                      <a:pos x="T8" y="T9"/>
                    </a:cxn>
                  </a:cxnLst>
                  <a:rect l="0" t="0" r="r" b="b"/>
                  <a:pathLst>
                    <a:path w="29" h="33">
                      <a:moveTo>
                        <a:pt x="0" y="26"/>
                      </a:moveTo>
                      <a:lnTo>
                        <a:pt x="20" y="33"/>
                      </a:lnTo>
                      <a:lnTo>
                        <a:pt x="29" y="6"/>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429" name="Freeform 408">
                  <a:extLst>
                    <a:ext uri="{FF2B5EF4-FFF2-40B4-BE49-F238E27FC236}">
                      <a16:creationId xmlns:a16="http://schemas.microsoft.com/office/drawing/2014/main" id="{1D951A2D-8364-9970-40D8-C33CAE18BC7A}"/>
                    </a:ext>
                  </a:extLst>
                </p:cNvPr>
                <p:cNvSpPr>
                  <a:spLocks/>
                </p:cNvSpPr>
                <p:nvPr/>
              </p:nvSpPr>
              <p:spPr bwMode="auto">
                <a:xfrm>
                  <a:off x="5445" y="3832"/>
                  <a:ext cx="28" cy="28"/>
                </a:xfrm>
                <a:custGeom>
                  <a:avLst/>
                  <a:gdLst>
                    <a:gd name="T0" fmla="*/ 0 w 28"/>
                    <a:gd name="T1" fmla="*/ 22 h 28"/>
                    <a:gd name="T2" fmla="*/ 20 w 28"/>
                    <a:gd name="T3" fmla="*/ 28 h 28"/>
                    <a:gd name="T4" fmla="*/ 28 w 28"/>
                    <a:gd name="T5" fmla="*/ 7 h 28"/>
                    <a:gd name="T6" fmla="*/ 9 w 28"/>
                    <a:gd name="T7" fmla="*/ 0 h 28"/>
                    <a:gd name="T8" fmla="*/ 0 w 28"/>
                    <a:gd name="T9" fmla="*/ 22 h 28"/>
                  </a:gdLst>
                  <a:ahLst/>
                  <a:cxnLst>
                    <a:cxn ang="0">
                      <a:pos x="T0" y="T1"/>
                    </a:cxn>
                    <a:cxn ang="0">
                      <a:pos x="T2" y="T3"/>
                    </a:cxn>
                    <a:cxn ang="0">
                      <a:pos x="T4" y="T5"/>
                    </a:cxn>
                    <a:cxn ang="0">
                      <a:pos x="T6" y="T7"/>
                    </a:cxn>
                    <a:cxn ang="0">
                      <a:pos x="T8" y="T9"/>
                    </a:cxn>
                  </a:cxnLst>
                  <a:rect l="0" t="0" r="r" b="b"/>
                  <a:pathLst>
                    <a:path w="28" h="28">
                      <a:moveTo>
                        <a:pt x="0" y="22"/>
                      </a:moveTo>
                      <a:lnTo>
                        <a:pt x="20" y="28"/>
                      </a:lnTo>
                      <a:lnTo>
                        <a:pt x="28" y="7"/>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430" name="Freeform 409">
                  <a:extLst>
                    <a:ext uri="{FF2B5EF4-FFF2-40B4-BE49-F238E27FC236}">
                      <a16:creationId xmlns:a16="http://schemas.microsoft.com/office/drawing/2014/main" id="{5C12A2A0-9B9C-51E4-ABC6-506BEA9541EB}"/>
                    </a:ext>
                  </a:extLst>
                </p:cNvPr>
                <p:cNvSpPr>
                  <a:spLocks/>
                </p:cNvSpPr>
                <p:nvPr/>
              </p:nvSpPr>
              <p:spPr bwMode="auto">
                <a:xfrm>
                  <a:off x="5454" y="3806"/>
                  <a:ext cx="28" cy="33"/>
                </a:xfrm>
                <a:custGeom>
                  <a:avLst/>
                  <a:gdLst>
                    <a:gd name="T0" fmla="*/ 0 w 28"/>
                    <a:gd name="T1" fmla="*/ 24 h 33"/>
                    <a:gd name="T2" fmla="*/ 17 w 28"/>
                    <a:gd name="T3" fmla="*/ 33 h 33"/>
                    <a:gd name="T4" fmla="*/ 28 w 28"/>
                    <a:gd name="T5" fmla="*/ 9 h 33"/>
                    <a:gd name="T6" fmla="*/ 11 w 28"/>
                    <a:gd name="T7" fmla="*/ 0 h 33"/>
                    <a:gd name="T8" fmla="*/ 0 w 28"/>
                    <a:gd name="T9" fmla="*/ 24 h 33"/>
                  </a:gdLst>
                  <a:ahLst/>
                  <a:cxnLst>
                    <a:cxn ang="0">
                      <a:pos x="T0" y="T1"/>
                    </a:cxn>
                    <a:cxn ang="0">
                      <a:pos x="T2" y="T3"/>
                    </a:cxn>
                    <a:cxn ang="0">
                      <a:pos x="T4" y="T5"/>
                    </a:cxn>
                    <a:cxn ang="0">
                      <a:pos x="T6" y="T7"/>
                    </a:cxn>
                    <a:cxn ang="0">
                      <a:pos x="T8" y="T9"/>
                    </a:cxn>
                  </a:cxnLst>
                  <a:rect l="0" t="0" r="r" b="b"/>
                  <a:pathLst>
                    <a:path w="28" h="33">
                      <a:moveTo>
                        <a:pt x="0" y="24"/>
                      </a:moveTo>
                      <a:lnTo>
                        <a:pt x="17" y="33"/>
                      </a:lnTo>
                      <a:lnTo>
                        <a:pt x="28" y="9"/>
                      </a:lnTo>
                      <a:lnTo>
                        <a:pt x="11"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431" name="Freeform 410">
                  <a:extLst>
                    <a:ext uri="{FF2B5EF4-FFF2-40B4-BE49-F238E27FC236}">
                      <a16:creationId xmlns:a16="http://schemas.microsoft.com/office/drawing/2014/main" id="{1CE33277-4A7F-A725-B0C6-3CBC7B4C9834}"/>
                    </a:ext>
                  </a:extLst>
                </p:cNvPr>
                <p:cNvSpPr>
                  <a:spLocks/>
                </p:cNvSpPr>
                <p:nvPr/>
              </p:nvSpPr>
              <p:spPr bwMode="auto">
                <a:xfrm>
                  <a:off x="5465" y="3786"/>
                  <a:ext cx="28" cy="29"/>
                </a:xfrm>
                <a:custGeom>
                  <a:avLst/>
                  <a:gdLst>
                    <a:gd name="T0" fmla="*/ 0 w 28"/>
                    <a:gd name="T1" fmla="*/ 22 h 29"/>
                    <a:gd name="T2" fmla="*/ 19 w 28"/>
                    <a:gd name="T3" fmla="*/ 29 h 29"/>
                    <a:gd name="T4" fmla="*/ 28 w 28"/>
                    <a:gd name="T5" fmla="*/ 7 h 29"/>
                    <a:gd name="T6" fmla="*/ 8 w 28"/>
                    <a:gd name="T7" fmla="*/ 0 h 29"/>
                    <a:gd name="T8" fmla="*/ 0 w 28"/>
                    <a:gd name="T9" fmla="*/ 22 h 29"/>
                  </a:gdLst>
                  <a:ahLst/>
                  <a:cxnLst>
                    <a:cxn ang="0">
                      <a:pos x="T0" y="T1"/>
                    </a:cxn>
                    <a:cxn ang="0">
                      <a:pos x="T2" y="T3"/>
                    </a:cxn>
                    <a:cxn ang="0">
                      <a:pos x="T4" y="T5"/>
                    </a:cxn>
                    <a:cxn ang="0">
                      <a:pos x="T6" y="T7"/>
                    </a:cxn>
                    <a:cxn ang="0">
                      <a:pos x="T8" y="T9"/>
                    </a:cxn>
                  </a:cxnLst>
                  <a:rect l="0" t="0" r="r" b="b"/>
                  <a:pathLst>
                    <a:path w="28" h="29">
                      <a:moveTo>
                        <a:pt x="0" y="22"/>
                      </a:moveTo>
                      <a:lnTo>
                        <a:pt x="19" y="29"/>
                      </a:lnTo>
                      <a:lnTo>
                        <a:pt x="28" y="7"/>
                      </a:lnTo>
                      <a:lnTo>
                        <a:pt x="8"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432" name="Freeform 411">
                  <a:extLst>
                    <a:ext uri="{FF2B5EF4-FFF2-40B4-BE49-F238E27FC236}">
                      <a16:creationId xmlns:a16="http://schemas.microsoft.com/office/drawing/2014/main" id="{035E9DC2-1A63-5424-20EA-0AE577BD2C42}"/>
                    </a:ext>
                  </a:extLst>
                </p:cNvPr>
                <p:cNvSpPr>
                  <a:spLocks/>
                </p:cNvSpPr>
                <p:nvPr/>
              </p:nvSpPr>
              <p:spPr bwMode="auto">
                <a:xfrm>
                  <a:off x="5473" y="3762"/>
                  <a:ext cx="29" cy="31"/>
                </a:xfrm>
                <a:custGeom>
                  <a:avLst/>
                  <a:gdLst>
                    <a:gd name="T0" fmla="*/ 0 w 29"/>
                    <a:gd name="T1" fmla="*/ 24 h 31"/>
                    <a:gd name="T2" fmla="*/ 20 w 29"/>
                    <a:gd name="T3" fmla="*/ 31 h 31"/>
                    <a:gd name="T4" fmla="*/ 29 w 29"/>
                    <a:gd name="T5" fmla="*/ 7 h 31"/>
                    <a:gd name="T6" fmla="*/ 9 w 29"/>
                    <a:gd name="T7" fmla="*/ 0 h 31"/>
                    <a:gd name="T8" fmla="*/ 0 w 29"/>
                    <a:gd name="T9" fmla="*/ 24 h 31"/>
                  </a:gdLst>
                  <a:ahLst/>
                  <a:cxnLst>
                    <a:cxn ang="0">
                      <a:pos x="T0" y="T1"/>
                    </a:cxn>
                    <a:cxn ang="0">
                      <a:pos x="T2" y="T3"/>
                    </a:cxn>
                    <a:cxn ang="0">
                      <a:pos x="T4" y="T5"/>
                    </a:cxn>
                    <a:cxn ang="0">
                      <a:pos x="T6" y="T7"/>
                    </a:cxn>
                    <a:cxn ang="0">
                      <a:pos x="T8" y="T9"/>
                    </a:cxn>
                  </a:cxnLst>
                  <a:rect l="0" t="0" r="r" b="b"/>
                  <a:pathLst>
                    <a:path w="29" h="31">
                      <a:moveTo>
                        <a:pt x="0" y="24"/>
                      </a:moveTo>
                      <a:lnTo>
                        <a:pt x="20" y="31"/>
                      </a:lnTo>
                      <a:lnTo>
                        <a:pt x="29"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433" name="Freeform 412">
                  <a:extLst>
                    <a:ext uri="{FF2B5EF4-FFF2-40B4-BE49-F238E27FC236}">
                      <a16:creationId xmlns:a16="http://schemas.microsoft.com/office/drawing/2014/main" id="{11CD977F-3020-5E4F-910F-DA6490CF7B80}"/>
                    </a:ext>
                  </a:extLst>
                </p:cNvPr>
                <p:cNvSpPr>
                  <a:spLocks/>
                </p:cNvSpPr>
                <p:nvPr/>
              </p:nvSpPr>
              <p:spPr bwMode="auto">
                <a:xfrm>
                  <a:off x="5482" y="3740"/>
                  <a:ext cx="28" cy="29"/>
                </a:xfrm>
                <a:custGeom>
                  <a:avLst/>
                  <a:gdLst>
                    <a:gd name="T0" fmla="*/ 0 w 28"/>
                    <a:gd name="T1" fmla="*/ 22 h 29"/>
                    <a:gd name="T2" fmla="*/ 20 w 28"/>
                    <a:gd name="T3" fmla="*/ 29 h 29"/>
                    <a:gd name="T4" fmla="*/ 28 w 28"/>
                    <a:gd name="T5" fmla="*/ 7 h 29"/>
                    <a:gd name="T6" fmla="*/ 9 w 28"/>
                    <a:gd name="T7" fmla="*/ 0 h 29"/>
                    <a:gd name="T8" fmla="*/ 0 w 28"/>
                    <a:gd name="T9" fmla="*/ 22 h 29"/>
                  </a:gdLst>
                  <a:ahLst/>
                  <a:cxnLst>
                    <a:cxn ang="0">
                      <a:pos x="T0" y="T1"/>
                    </a:cxn>
                    <a:cxn ang="0">
                      <a:pos x="T2" y="T3"/>
                    </a:cxn>
                    <a:cxn ang="0">
                      <a:pos x="T4" y="T5"/>
                    </a:cxn>
                    <a:cxn ang="0">
                      <a:pos x="T6" y="T7"/>
                    </a:cxn>
                    <a:cxn ang="0">
                      <a:pos x="T8" y="T9"/>
                    </a:cxn>
                  </a:cxnLst>
                  <a:rect l="0" t="0" r="r" b="b"/>
                  <a:pathLst>
                    <a:path w="28" h="29">
                      <a:moveTo>
                        <a:pt x="0" y="22"/>
                      </a:moveTo>
                      <a:lnTo>
                        <a:pt x="20" y="29"/>
                      </a:lnTo>
                      <a:lnTo>
                        <a:pt x="28" y="7"/>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434" name="Freeform 413">
                  <a:extLst>
                    <a:ext uri="{FF2B5EF4-FFF2-40B4-BE49-F238E27FC236}">
                      <a16:creationId xmlns:a16="http://schemas.microsoft.com/office/drawing/2014/main" id="{30F37B54-6885-F97A-6811-CD6D3D6DD62D}"/>
                    </a:ext>
                  </a:extLst>
                </p:cNvPr>
                <p:cNvSpPr>
                  <a:spLocks/>
                </p:cNvSpPr>
                <p:nvPr/>
              </p:nvSpPr>
              <p:spPr bwMode="auto">
                <a:xfrm>
                  <a:off x="5491" y="3719"/>
                  <a:ext cx="28" cy="28"/>
                </a:xfrm>
                <a:custGeom>
                  <a:avLst/>
                  <a:gdLst>
                    <a:gd name="T0" fmla="*/ 0 w 28"/>
                    <a:gd name="T1" fmla="*/ 21 h 28"/>
                    <a:gd name="T2" fmla="*/ 19 w 28"/>
                    <a:gd name="T3" fmla="*/ 28 h 28"/>
                    <a:gd name="T4" fmla="*/ 28 w 28"/>
                    <a:gd name="T5" fmla="*/ 6 h 28"/>
                    <a:gd name="T6" fmla="*/ 8 w 28"/>
                    <a:gd name="T7" fmla="*/ 0 h 28"/>
                    <a:gd name="T8" fmla="*/ 0 w 28"/>
                    <a:gd name="T9" fmla="*/ 21 h 28"/>
                  </a:gdLst>
                  <a:ahLst/>
                  <a:cxnLst>
                    <a:cxn ang="0">
                      <a:pos x="T0" y="T1"/>
                    </a:cxn>
                    <a:cxn ang="0">
                      <a:pos x="T2" y="T3"/>
                    </a:cxn>
                    <a:cxn ang="0">
                      <a:pos x="T4" y="T5"/>
                    </a:cxn>
                    <a:cxn ang="0">
                      <a:pos x="T6" y="T7"/>
                    </a:cxn>
                    <a:cxn ang="0">
                      <a:pos x="T8" y="T9"/>
                    </a:cxn>
                  </a:cxnLst>
                  <a:rect l="0" t="0" r="r" b="b"/>
                  <a:pathLst>
                    <a:path w="28" h="28">
                      <a:moveTo>
                        <a:pt x="0" y="21"/>
                      </a:moveTo>
                      <a:lnTo>
                        <a:pt x="19" y="28"/>
                      </a:lnTo>
                      <a:lnTo>
                        <a:pt x="28" y="6"/>
                      </a:lnTo>
                      <a:lnTo>
                        <a:pt x="8" y="0"/>
                      </a:lnTo>
                      <a:lnTo>
                        <a:pt x="0" y="21"/>
                      </a:lnTo>
                      <a:close/>
                    </a:path>
                  </a:pathLst>
                </a:custGeom>
                <a:solidFill>
                  <a:srgbClr val="FF0000"/>
                </a:solidFill>
                <a:ln w="38100" cmpd="sng">
                  <a:solidFill>
                    <a:srgbClr val="FF0000"/>
                  </a:solidFill>
                  <a:round/>
                  <a:headEnd/>
                  <a:tailEnd/>
                </a:ln>
              </p:spPr>
              <p:txBody>
                <a:bodyPr/>
                <a:lstStyle/>
                <a:p>
                  <a:endParaRPr lang="en-GB"/>
                </a:p>
              </p:txBody>
            </p:sp>
            <p:sp>
              <p:nvSpPr>
                <p:cNvPr id="435" name="Freeform 414">
                  <a:extLst>
                    <a:ext uri="{FF2B5EF4-FFF2-40B4-BE49-F238E27FC236}">
                      <a16:creationId xmlns:a16="http://schemas.microsoft.com/office/drawing/2014/main" id="{6EF20037-3A89-90F2-FF4A-5AFDFA32DDE9}"/>
                    </a:ext>
                  </a:extLst>
                </p:cNvPr>
                <p:cNvSpPr>
                  <a:spLocks/>
                </p:cNvSpPr>
                <p:nvPr/>
              </p:nvSpPr>
              <p:spPr bwMode="auto">
                <a:xfrm>
                  <a:off x="5499" y="3697"/>
                  <a:ext cx="29" cy="28"/>
                </a:xfrm>
                <a:custGeom>
                  <a:avLst/>
                  <a:gdLst>
                    <a:gd name="T0" fmla="*/ 0 w 29"/>
                    <a:gd name="T1" fmla="*/ 22 h 28"/>
                    <a:gd name="T2" fmla="*/ 20 w 29"/>
                    <a:gd name="T3" fmla="*/ 28 h 28"/>
                    <a:gd name="T4" fmla="*/ 29 w 29"/>
                    <a:gd name="T5" fmla="*/ 6 h 28"/>
                    <a:gd name="T6" fmla="*/ 9 w 29"/>
                    <a:gd name="T7" fmla="*/ 0 h 28"/>
                    <a:gd name="T8" fmla="*/ 0 w 29"/>
                    <a:gd name="T9" fmla="*/ 22 h 28"/>
                  </a:gdLst>
                  <a:ahLst/>
                  <a:cxnLst>
                    <a:cxn ang="0">
                      <a:pos x="T0" y="T1"/>
                    </a:cxn>
                    <a:cxn ang="0">
                      <a:pos x="T2" y="T3"/>
                    </a:cxn>
                    <a:cxn ang="0">
                      <a:pos x="T4" y="T5"/>
                    </a:cxn>
                    <a:cxn ang="0">
                      <a:pos x="T6" y="T7"/>
                    </a:cxn>
                    <a:cxn ang="0">
                      <a:pos x="T8" y="T9"/>
                    </a:cxn>
                  </a:cxnLst>
                  <a:rect l="0" t="0" r="r" b="b"/>
                  <a:pathLst>
                    <a:path w="29" h="28">
                      <a:moveTo>
                        <a:pt x="0" y="22"/>
                      </a:moveTo>
                      <a:lnTo>
                        <a:pt x="20" y="28"/>
                      </a:lnTo>
                      <a:lnTo>
                        <a:pt x="29" y="6"/>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436" name="Freeform 415">
                  <a:extLst>
                    <a:ext uri="{FF2B5EF4-FFF2-40B4-BE49-F238E27FC236}">
                      <a16:creationId xmlns:a16="http://schemas.microsoft.com/office/drawing/2014/main" id="{A5FE5927-3862-DC83-F0EA-0753C5D49269}"/>
                    </a:ext>
                  </a:extLst>
                </p:cNvPr>
                <p:cNvSpPr>
                  <a:spLocks/>
                </p:cNvSpPr>
                <p:nvPr/>
              </p:nvSpPr>
              <p:spPr bwMode="auto">
                <a:xfrm>
                  <a:off x="5508" y="3675"/>
                  <a:ext cx="29" cy="28"/>
                </a:xfrm>
                <a:custGeom>
                  <a:avLst/>
                  <a:gdLst>
                    <a:gd name="T0" fmla="*/ 0 w 29"/>
                    <a:gd name="T1" fmla="*/ 22 h 28"/>
                    <a:gd name="T2" fmla="*/ 20 w 29"/>
                    <a:gd name="T3" fmla="*/ 28 h 28"/>
                    <a:gd name="T4" fmla="*/ 29 w 29"/>
                    <a:gd name="T5" fmla="*/ 7 h 28"/>
                    <a:gd name="T6" fmla="*/ 9 w 29"/>
                    <a:gd name="T7" fmla="*/ 0 h 28"/>
                    <a:gd name="T8" fmla="*/ 0 w 29"/>
                    <a:gd name="T9" fmla="*/ 22 h 28"/>
                  </a:gdLst>
                  <a:ahLst/>
                  <a:cxnLst>
                    <a:cxn ang="0">
                      <a:pos x="T0" y="T1"/>
                    </a:cxn>
                    <a:cxn ang="0">
                      <a:pos x="T2" y="T3"/>
                    </a:cxn>
                    <a:cxn ang="0">
                      <a:pos x="T4" y="T5"/>
                    </a:cxn>
                    <a:cxn ang="0">
                      <a:pos x="T6" y="T7"/>
                    </a:cxn>
                    <a:cxn ang="0">
                      <a:pos x="T8" y="T9"/>
                    </a:cxn>
                  </a:cxnLst>
                  <a:rect l="0" t="0" r="r" b="b"/>
                  <a:pathLst>
                    <a:path w="29" h="28">
                      <a:moveTo>
                        <a:pt x="0" y="22"/>
                      </a:moveTo>
                      <a:lnTo>
                        <a:pt x="20" y="28"/>
                      </a:lnTo>
                      <a:lnTo>
                        <a:pt x="29" y="7"/>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437" name="Freeform 416">
                  <a:extLst>
                    <a:ext uri="{FF2B5EF4-FFF2-40B4-BE49-F238E27FC236}">
                      <a16:creationId xmlns:a16="http://schemas.microsoft.com/office/drawing/2014/main" id="{B19A1B50-13D6-89AD-28C7-C0708E65CCC1}"/>
                    </a:ext>
                  </a:extLst>
                </p:cNvPr>
                <p:cNvSpPr>
                  <a:spLocks/>
                </p:cNvSpPr>
                <p:nvPr/>
              </p:nvSpPr>
              <p:spPr bwMode="auto">
                <a:xfrm>
                  <a:off x="5517" y="3653"/>
                  <a:ext cx="28" cy="29"/>
                </a:xfrm>
                <a:custGeom>
                  <a:avLst/>
                  <a:gdLst>
                    <a:gd name="T0" fmla="*/ 0 w 28"/>
                    <a:gd name="T1" fmla="*/ 22 h 29"/>
                    <a:gd name="T2" fmla="*/ 20 w 28"/>
                    <a:gd name="T3" fmla="*/ 29 h 29"/>
                    <a:gd name="T4" fmla="*/ 28 w 28"/>
                    <a:gd name="T5" fmla="*/ 7 h 29"/>
                    <a:gd name="T6" fmla="*/ 9 w 28"/>
                    <a:gd name="T7" fmla="*/ 0 h 29"/>
                    <a:gd name="T8" fmla="*/ 0 w 28"/>
                    <a:gd name="T9" fmla="*/ 22 h 29"/>
                  </a:gdLst>
                  <a:ahLst/>
                  <a:cxnLst>
                    <a:cxn ang="0">
                      <a:pos x="T0" y="T1"/>
                    </a:cxn>
                    <a:cxn ang="0">
                      <a:pos x="T2" y="T3"/>
                    </a:cxn>
                    <a:cxn ang="0">
                      <a:pos x="T4" y="T5"/>
                    </a:cxn>
                    <a:cxn ang="0">
                      <a:pos x="T6" y="T7"/>
                    </a:cxn>
                    <a:cxn ang="0">
                      <a:pos x="T8" y="T9"/>
                    </a:cxn>
                  </a:cxnLst>
                  <a:rect l="0" t="0" r="r" b="b"/>
                  <a:pathLst>
                    <a:path w="28" h="29">
                      <a:moveTo>
                        <a:pt x="0" y="22"/>
                      </a:moveTo>
                      <a:lnTo>
                        <a:pt x="20" y="29"/>
                      </a:lnTo>
                      <a:lnTo>
                        <a:pt x="28" y="7"/>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438" name="Freeform 417">
                  <a:extLst>
                    <a:ext uri="{FF2B5EF4-FFF2-40B4-BE49-F238E27FC236}">
                      <a16:creationId xmlns:a16="http://schemas.microsoft.com/office/drawing/2014/main" id="{D2DE46E7-18F0-F4AB-E0D4-BD62CD514AA2}"/>
                    </a:ext>
                  </a:extLst>
                </p:cNvPr>
                <p:cNvSpPr>
                  <a:spLocks/>
                </p:cNvSpPr>
                <p:nvPr/>
              </p:nvSpPr>
              <p:spPr bwMode="auto">
                <a:xfrm>
                  <a:off x="5526" y="3631"/>
                  <a:ext cx="28" cy="31"/>
                </a:xfrm>
                <a:custGeom>
                  <a:avLst/>
                  <a:gdLst>
                    <a:gd name="T0" fmla="*/ 0 w 28"/>
                    <a:gd name="T1" fmla="*/ 20 h 31"/>
                    <a:gd name="T2" fmla="*/ 17 w 28"/>
                    <a:gd name="T3" fmla="*/ 31 h 31"/>
                    <a:gd name="T4" fmla="*/ 28 w 28"/>
                    <a:gd name="T5" fmla="*/ 11 h 31"/>
                    <a:gd name="T6" fmla="*/ 11 w 28"/>
                    <a:gd name="T7" fmla="*/ 0 h 31"/>
                    <a:gd name="T8" fmla="*/ 0 w 28"/>
                    <a:gd name="T9" fmla="*/ 20 h 31"/>
                  </a:gdLst>
                  <a:ahLst/>
                  <a:cxnLst>
                    <a:cxn ang="0">
                      <a:pos x="T0" y="T1"/>
                    </a:cxn>
                    <a:cxn ang="0">
                      <a:pos x="T2" y="T3"/>
                    </a:cxn>
                    <a:cxn ang="0">
                      <a:pos x="T4" y="T5"/>
                    </a:cxn>
                    <a:cxn ang="0">
                      <a:pos x="T6" y="T7"/>
                    </a:cxn>
                    <a:cxn ang="0">
                      <a:pos x="T8" y="T9"/>
                    </a:cxn>
                  </a:cxnLst>
                  <a:rect l="0" t="0" r="r" b="b"/>
                  <a:pathLst>
                    <a:path w="28" h="31">
                      <a:moveTo>
                        <a:pt x="0" y="20"/>
                      </a:moveTo>
                      <a:lnTo>
                        <a:pt x="17" y="31"/>
                      </a:lnTo>
                      <a:lnTo>
                        <a:pt x="28" y="11"/>
                      </a:lnTo>
                      <a:lnTo>
                        <a:pt x="11"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439" name="Freeform 418">
                  <a:extLst>
                    <a:ext uri="{FF2B5EF4-FFF2-40B4-BE49-F238E27FC236}">
                      <a16:creationId xmlns:a16="http://schemas.microsoft.com/office/drawing/2014/main" id="{F3CEC115-655D-FA5E-0A44-01B928C2C4DA}"/>
                    </a:ext>
                  </a:extLst>
                </p:cNvPr>
                <p:cNvSpPr>
                  <a:spLocks/>
                </p:cNvSpPr>
                <p:nvPr/>
              </p:nvSpPr>
              <p:spPr bwMode="auto">
                <a:xfrm>
                  <a:off x="5537" y="3614"/>
                  <a:ext cx="26" cy="26"/>
                </a:xfrm>
                <a:custGeom>
                  <a:avLst/>
                  <a:gdLst>
                    <a:gd name="T0" fmla="*/ 0 w 26"/>
                    <a:gd name="T1" fmla="*/ 20 h 26"/>
                    <a:gd name="T2" fmla="*/ 19 w 26"/>
                    <a:gd name="T3" fmla="*/ 26 h 26"/>
                    <a:gd name="T4" fmla="*/ 26 w 26"/>
                    <a:gd name="T5" fmla="*/ 6 h 26"/>
                    <a:gd name="T6" fmla="*/ 6 w 26"/>
                    <a:gd name="T7" fmla="*/ 0 h 26"/>
                    <a:gd name="T8" fmla="*/ 0 w 26"/>
                    <a:gd name="T9" fmla="*/ 20 h 26"/>
                  </a:gdLst>
                  <a:ahLst/>
                  <a:cxnLst>
                    <a:cxn ang="0">
                      <a:pos x="T0" y="T1"/>
                    </a:cxn>
                    <a:cxn ang="0">
                      <a:pos x="T2" y="T3"/>
                    </a:cxn>
                    <a:cxn ang="0">
                      <a:pos x="T4" y="T5"/>
                    </a:cxn>
                    <a:cxn ang="0">
                      <a:pos x="T6" y="T7"/>
                    </a:cxn>
                    <a:cxn ang="0">
                      <a:pos x="T8" y="T9"/>
                    </a:cxn>
                  </a:cxnLst>
                  <a:rect l="0" t="0" r="r" b="b"/>
                  <a:pathLst>
                    <a:path w="26" h="26">
                      <a:moveTo>
                        <a:pt x="0" y="20"/>
                      </a:moveTo>
                      <a:lnTo>
                        <a:pt x="19" y="26"/>
                      </a:lnTo>
                      <a:lnTo>
                        <a:pt x="26" y="6"/>
                      </a:lnTo>
                      <a:lnTo>
                        <a:pt x="6"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440" name="Freeform 419">
                  <a:extLst>
                    <a:ext uri="{FF2B5EF4-FFF2-40B4-BE49-F238E27FC236}">
                      <a16:creationId xmlns:a16="http://schemas.microsoft.com/office/drawing/2014/main" id="{B4C7E400-372A-CBA7-537B-3F20FFFC68D3}"/>
                    </a:ext>
                  </a:extLst>
                </p:cNvPr>
                <p:cNvSpPr>
                  <a:spLocks/>
                </p:cNvSpPr>
                <p:nvPr/>
              </p:nvSpPr>
              <p:spPr bwMode="auto">
                <a:xfrm>
                  <a:off x="5543" y="3592"/>
                  <a:ext cx="28" cy="31"/>
                </a:xfrm>
                <a:custGeom>
                  <a:avLst/>
                  <a:gdLst>
                    <a:gd name="T0" fmla="*/ 0 w 28"/>
                    <a:gd name="T1" fmla="*/ 20 h 31"/>
                    <a:gd name="T2" fmla="*/ 18 w 28"/>
                    <a:gd name="T3" fmla="*/ 31 h 31"/>
                    <a:gd name="T4" fmla="*/ 28 w 28"/>
                    <a:gd name="T5" fmla="*/ 11 h 31"/>
                    <a:gd name="T6" fmla="*/ 11 w 28"/>
                    <a:gd name="T7" fmla="*/ 0 h 31"/>
                    <a:gd name="T8" fmla="*/ 0 w 28"/>
                    <a:gd name="T9" fmla="*/ 20 h 31"/>
                  </a:gdLst>
                  <a:ahLst/>
                  <a:cxnLst>
                    <a:cxn ang="0">
                      <a:pos x="T0" y="T1"/>
                    </a:cxn>
                    <a:cxn ang="0">
                      <a:pos x="T2" y="T3"/>
                    </a:cxn>
                    <a:cxn ang="0">
                      <a:pos x="T4" y="T5"/>
                    </a:cxn>
                    <a:cxn ang="0">
                      <a:pos x="T6" y="T7"/>
                    </a:cxn>
                    <a:cxn ang="0">
                      <a:pos x="T8" y="T9"/>
                    </a:cxn>
                  </a:cxnLst>
                  <a:rect l="0" t="0" r="r" b="b"/>
                  <a:pathLst>
                    <a:path w="28" h="31">
                      <a:moveTo>
                        <a:pt x="0" y="20"/>
                      </a:moveTo>
                      <a:lnTo>
                        <a:pt x="18" y="31"/>
                      </a:lnTo>
                      <a:lnTo>
                        <a:pt x="28" y="11"/>
                      </a:lnTo>
                      <a:lnTo>
                        <a:pt x="11"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441" name="Freeform 420">
                  <a:extLst>
                    <a:ext uri="{FF2B5EF4-FFF2-40B4-BE49-F238E27FC236}">
                      <a16:creationId xmlns:a16="http://schemas.microsoft.com/office/drawing/2014/main" id="{1B0F28EB-071E-6CBB-1C32-D37432E0F4DE}"/>
                    </a:ext>
                  </a:extLst>
                </p:cNvPr>
                <p:cNvSpPr>
                  <a:spLocks/>
                </p:cNvSpPr>
                <p:nvPr/>
              </p:nvSpPr>
              <p:spPr bwMode="auto">
                <a:xfrm>
                  <a:off x="5554" y="3572"/>
                  <a:ext cx="26" cy="29"/>
                </a:xfrm>
                <a:custGeom>
                  <a:avLst/>
                  <a:gdLst>
                    <a:gd name="T0" fmla="*/ 0 w 26"/>
                    <a:gd name="T1" fmla="*/ 20 h 29"/>
                    <a:gd name="T2" fmla="*/ 17 w 26"/>
                    <a:gd name="T3" fmla="*/ 29 h 29"/>
                    <a:gd name="T4" fmla="*/ 26 w 26"/>
                    <a:gd name="T5" fmla="*/ 9 h 29"/>
                    <a:gd name="T6" fmla="*/ 9 w 26"/>
                    <a:gd name="T7" fmla="*/ 0 h 29"/>
                    <a:gd name="T8" fmla="*/ 0 w 26"/>
                    <a:gd name="T9" fmla="*/ 20 h 29"/>
                  </a:gdLst>
                  <a:ahLst/>
                  <a:cxnLst>
                    <a:cxn ang="0">
                      <a:pos x="T0" y="T1"/>
                    </a:cxn>
                    <a:cxn ang="0">
                      <a:pos x="T2" y="T3"/>
                    </a:cxn>
                    <a:cxn ang="0">
                      <a:pos x="T4" y="T5"/>
                    </a:cxn>
                    <a:cxn ang="0">
                      <a:pos x="T6" y="T7"/>
                    </a:cxn>
                    <a:cxn ang="0">
                      <a:pos x="T8" y="T9"/>
                    </a:cxn>
                  </a:cxnLst>
                  <a:rect l="0" t="0" r="r" b="b"/>
                  <a:pathLst>
                    <a:path w="26" h="29">
                      <a:moveTo>
                        <a:pt x="0" y="20"/>
                      </a:moveTo>
                      <a:lnTo>
                        <a:pt x="17" y="29"/>
                      </a:lnTo>
                      <a:lnTo>
                        <a:pt x="26" y="9"/>
                      </a:lnTo>
                      <a:lnTo>
                        <a:pt x="9"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442" name="Freeform 421">
                  <a:extLst>
                    <a:ext uri="{FF2B5EF4-FFF2-40B4-BE49-F238E27FC236}">
                      <a16:creationId xmlns:a16="http://schemas.microsoft.com/office/drawing/2014/main" id="{DDCB497D-0B3F-4DA7-C63D-0C286AF14588}"/>
                    </a:ext>
                  </a:extLst>
                </p:cNvPr>
                <p:cNvSpPr>
                  <a:spLocks/>
                </p:cNvSpPr>
                <p:nvPr/>
              </p:nvSpPr>
              <p:spPr bwMode="auto">
                <a:xfrm>
                  <a:off x="5563" y="3553"/>
                  <a:ext cx="26" cy="28"/>
                </a:xfrm>
                <a:custGeom>
                  <a:avLst/>
                  <a:gdLst>
                    <a:gd name="T0" fmla="*/ 0 w 26"/>
                    <a:gd name="T1" fmla="*/ 19 h 28"/>
                    <a:gd name="T2" fmla="*/ 17 w 26"/>
                    <a:gd name="T3" fmla="*/ 28 h 28"/>
                    <a:gd name="T4" fmla="*/ 26 w 26"/>
                    <a:gd name="T5" fmla="*/ 9 h 28"/>
                    <a:gd name="T6" fmla="*/ 8 w 26"/>
                    <a:gd name="T7" fmla="*/ 0 h 28"/>
                    <a:gd name="T8" fmla="*/ 0 w 26"/>
                    <a:gd name="T9" fmla="*/ 19 h 28"/>
                  </a:gdLst>
                  <a:ahLst/>
                  <a:cxnLst>
                    <a:cxn ang="0">
                      <a:pos x="T0" y="T1"/>
                    </a:cxn>
                    <a:cxn ang="0">
                      <a:pos x="T2" y="T3"/>
                    </a:cxn>
                    <a:cxn ang="0">
                      <a:pos x="T4" y="T5"/>
                    </a:cxn>
                    <a:cxn ang="0">
                      <a:pos x="T6" y="T7"/>
                    </a:cxn>
                    <a:cxn ang="0">
                      <a:pos x="T8" y="T9"/>
                    </a:cxn>
                  </a:cxnLst>
                  <a:rect l="0" t="0" r="r" b="b"/>
                  <a:pathLst>
                    <a:path w="26" h="28">
                      <a:moveTo>
                        <a:pt x="0" y="19"/>
                      </a:moveTo>
                      <a:lnTo>
                        <a:pt x="17" y="28"/>
                      </a:lnTo>
                      <a:lnTo>
                        <a:pt x="26" y="9"/>
                      </a:lnTo>
                      <a:lnTo>
                        <a:pt x="8" y="0"/>
                      </a:lnTo>
                      <a:lnTo>
                        <a:pt x="0" y="19"/>
                      </a:lnTo>
                      <a:close/>
                    </a:path>
                  </a:pathLst>
                </a:custGeom>
                <a:solidFill>
                  <a:srgbClr val="FF0000"/>
                </a:solidFill>
                <a:ln w="38100" cmpd="sng">
                  <a:solidFill>
                    <a:srgbClr val="FF0000"/>
                  </a:solidFill>
                  <a:round/>
                  <a:headEnd/>
                  <a:tailEnd/>
                </a:ln>
              </p:spPr>
              <p:txBody>
                <a:bodyPr/>
                <a:lstStyle/>
                <a:p>
                  <a:endParaRPr lang="en-GB"/>
                </a:p>
              </p:txBody>
            </p:sp>
            <p:sp>
              <p:nvSpPr>
                <p:cNvPr id="443" name="Freeform 422">
                  <a:extLst>
                    <a:ext uri="{FF2B5EF4-FFF2-40B4-BE49-F238E27FC236}">
                      <a16:creationId xmlns:a16="http://schemas.microsoft.com/office/drawing/2014/main" id="{8488543C-46D5-1FAF-2919-56C3E141AC0F}"/>
                    </a:ext>
                  </a:extLst>
                </p:cNvPr>
                <p:cNvSpPr>
                  <a:spLocks/>
                </p:cNvSpPr>
                <p:nvPr/>
              </p:nvSpPr>
              <p:spPr bwMode="auto">
                <a:xfrm>
                  <a:off x="5571" y="3535"/>
                  <a:ext cx="27" cy="27"/>
                </a:xfrm>
                <a:custGeom>
                  <a:avLst/>
                  <a:gdLst>
                    <a:gd name="T0" fmla="*/ 0 w 27"/>
                    <a:gd name="T1" fmla="*/ 18 h 27"/>
                    <a:gd name="T2" fmla="*/ 18 w 27"/>
                    <a:gd name="T3" fmla="*/ 27 h 27"/>
                    <a:gd name="T4" fmla="*/ 27 w 27"/>
                    <a:gd name="T5" fmla="*/ 9 h 27"/>
                    <a:gd name="T6" fmla="*/ 9 w 27"/>
                    <a:gd name="T7" fmla="*/ 0 h 27"/>
                    <a:gd name="T8" fmla="*/ 0 w 27"/>
                    <a:gd name="T9" fmla="*/ 18 h 27"/>
                  </a:gdLst>
                  <a:ahLst/>
                  <a:cxnLst>
                    <a:cxn ang="0">
                      <a:pos x="T0" y="T1"/>
                    </a:cxn>
                    <a:cxn ang="0">
                      <a:pos x="T2" y="T3"/>
                    </a:cxn>
                    <a:cxn ang="0">
                      <a:pos x="T4" y="T5"/>
                    </a:cxn>
                    <a:cxn ang="0">
                      <a:pos x="T6" y="T7"/>
                    </a:cxn>
                    <a:cxn ang="0">
                      <a:pos x="T8" y="T9"/>
                    </a:cxn>
                  </a:cxnLst>
                  <a:rect l="0" t="0" r="r" b="b"/>
                  <a:pathLst>
                    <a:path w="27" h="27">
                      <a:moveTo>
                        <a:pt x="0" y="18"/>
                      </a:moveTo>
                      <a:lnTo>
                        <a:pt x="18" y="27"/>
                      </a:lnTo>
                      <a:lnTo>
                        <a:pt x="27" y="9"/>
                      </a:lnTo>
                      <a:lnTo>
                        <a:pt x="9" y="0"/>
                      </a:lnTo>
                      <a:lnTo>
                        <a:pt x="0" y="18"/>
                      </a:lnTo>
                      <a:close/>
                    </a:path>
                  </a:pathLst>
                </a:custGeom>
                <a:solidFill>
                  <a:srgbClr val="FF0000"/>
                </a:solidFill>
                <a:ln w="38100" cmpd="sng">
                  <a:solidFill>
                    <a:srgbClr val="FF0000"/>
                  </a:solidFill>
                  <a:round/>
                  <a:headEnd/>
                  <a:tailEnd/>
                </a:ln>
              </p:spPr>
              <p:txBody>
                <a:bodyPr/>
                <a:lstStyle/>
                <a:p>
                  <a:endParaRPr lang="en-GB"/>
                </a:p>
              </p:txBody>
            </p:sp>
            <p:sp>
              <p:nvSpPr>
                <p:cNvPr id="444" name="Freeform 423">
                  <a:extLst>
                    <a:ext uri="{FF2B5EF4-FFF2-40B4-BE49-F238E27FC236}">
                      <a16:creationId xmlns:a16="http://schemas.microsoft.com/office/drawing/2014/main" id="{7FE8B1DD-604A-1548-1B64-DE104FEA9DE3}"/>
                    </a:ext>
                  </a:extLst>
                </p:cNvPr>
                <p:cNvSpPr>
                  <a:spLocks/>
                </p:cNvSpPr>
                <p:nvPr/>
              </p:nvSpPr>
              <p:spPr bwMode="auto">
                <a:xfrm>
                  <a:off x="5580" y="3516"/>
                  <a:ext cx="26" cy="28"/>
                </a:xfrm>
                <a:custGeom>
                  <a:avLst/>
                  <a:gdLst>
                    <a:gd name="T0" fmla="*/ 0 w 26"/>
                    <a:gd name="T1" fmla="*/ 19 h 28"/>
                    <a:gd name="T2" fmla="*/ 18 w 26"/>
                    <a:gd name="T3" fmla="*/ 28 h 28"/>
                    <a:gd name="T4" fmla="*/ 26 w 26"/>
                    <a:gd name="T5" fmla="*/ 8 h 28"/>
                    <a:gd name="T6" fmla="*/ 9 w 26"/>
                    <a:gd name="T7" fmla="*/ 0 h 28"/>
                    <a:gd name="T8" fmla="*/ 0 w 26"/>
                    <a:gd name="T9" fmla="*/ 19 h 28"/>
                  </a:gdLst>
                  <a:ahLst/>
                  <a:cxnLst>
                    <a:cxn ang="0">
                      <a:pos x="T0" y="T1"/>
                    </a:cxn>
                    <a:cxn ang="0">
                      <a:pos x="T2" y="T3"/>
                    </a:cxn>
                    <a:cxn ang="0">
                      <a:pos x="T4" y="T5"/>
                    </a:cxn>
                    <a:cxn ang="0">
                      <a:pos x="T6" y="T7"/>
                    </a:cxn>
                    <a:cxn ang="0">
                      <a:pos x="T8" y="T9"/>
                    </a:cxn>
                  </a:cxnLst>
                  <a:rect l="0" t="0" r="r" b="b"/>
                  <a:pathLst>
                    <a:path w="26" h="28">
                      <a:moveTo>
                        <a:pt x="0" y="19"/>
                      </a:moveTo>
                      <a:lnTo>
                        <a:pt x="18" y="28"/>
                      </a:lnTo>
                      <a:lnTo>
                        <a:pt x="26" y="8"/>
                      </a:lnTo>
                      <a:lnTo>
                        <a:pt x="9" y="0"/>
                      </a:lnTo>
                      <a:lnTo>
                        <a:pt x="0" y="19"/>
                      </a:lnTo>
                      <a:close/>
                    </a:path>
                  </a:pathLst>
                </a:custGeom>
                <a:solidFill>
                  <a:srgbClr val="FF0000"/>
                </a:solidFill>
                <a:ln w="38100" cmpd="sng">
                  <a:solidFill>
                    <a:srgbClr val="FF0000"/>
                  </a:solidFill>
                  <a:round/>
                  <a:headEnd/>
                  <a:tailEnd/>
                </a:ln>
              </p:spPr>
              <p:txBody>
                <a:bodyPr/>
                <a:lstStyle/>
                <a:p>
                  <a:endParaRPr lang="en-GB"/>
                </a:p>
              </p:txBody>
            </p:sp>
            <p:sp>
              <p:nvSpPr>
                <p:cNvPr id="445" name="Freeform 424">
                  <a:extLst>
                    <a:ext uri="{FF2B5EF4-FFF2-40B4-BE49-F238E27FC236}">
                      <a16:creationId xmlns:a16="http://schemas.microsoft.com/office/drawing/2014/main" id="{97C95607-EC6C-A94A-7F98-C0E5F3D1C0D3}"/>
                    </a:ext>
                  </a:extLst>
                </p:cNvPr>
                <p:cNvSpPr>
                  <a:spLocks/>
                </p:cNvSpPr>
                <p:nvPr/>
              </p:nvSpPr>
              <p:spPr bwMode="auto">
                <a:xfrm>
                  <a:off x="5589" y="3496"/>
                  <a:ext cx="26" cy="28"/>
                </a:xfrm>
                <a:custGeom>
                  <a:avLst/>
                  <a:gdLst>
                    <a:gd name="T0" fmla="*/ 0 w 26"/>
                    <a:gd name="T1" fmla="*/ 20 h 28"/>
                    <a:gd name="T2" fmla="*/ 17 w 26"/>
                    <a:gd name="T3" fmla="*/ 28 h 28"/>
                    <a:gd name="T4" fmla="*/ 26 w 26"/>
                    <a:gd name="T5" fmla="*/ 9 h 28"/>
                    <a:gd name="T6" fmla="*/ 9 w 26"/>
                    <a:gd name="T7" fmla="*/ 0 h 28"/>
                    <a:gd name="T8" fmla="*/ 0 w 26"/>
                    <a:gd name="T9" fmla="*/ 20 h 28"/>
                  </a:gdLst>
                  <a:ahLst/>
                  <a:cxnLst>
                    <a:cxn ang="0">
                      <a:pos x="T0" y="T1"/>
                    </a:cxn>
                    <a:cxn ang="0">
                      <a:pos x="T2" y="T3"/>
                    </a:cxn>
                    <a:cxn ang="0">
                      <a:pos x="T4" y="T5"/>
                    </a:cxn>
                    <a:cxn ang="0">
                      <a:pos x="T6" y="T7"/>
                    </a:cxn>
                    <a:cxn ang="0">
                      <a:pos x="T8" y="T9"/>
                    </a:cxn>
                  </a:cxnLst>
                  <a:rect l="0" t="0" r="r" b="b"/>
                  <a:pathLst>
                    <a:path w="26" h="28">
                      <a:moveTo>
                        <a:pt x="0" y="20"/>
                      </a:moveTo>
                      <a:lnTo>
                        <a:pt x="17" y="28"/>
                      </a:lnTo>
                      <a:lnTo>
                        <a:pt x="26" y="9"/>
                      </a:lnTo>
                      <a:lnTo>
                        <a:pt x="9"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446" name="Freeform 425">
                  <a:extLst>
                    <a:ext uri="{FF2B5EF4-FFF2-40B4-BE49-F238E27FC236}">
                      <a16:creationId xmlns:a16="http://schemas.microsoft.com/office/drawing/2014/main" id="{3500C7DE-4B07-20E0-3988-AE028DFEC898}"/>
                    </a:ext>
                  </a:extLst>
                </p:cNvPr>
                <p:cNvSpPr>
                  <a:spLocks/>
                </p:cNvSpPr>
                <p:nvPr/>
              </p:nvSpPr>
              <p:spPr bwMode="auto">
                <a:xfrm>
                  <a:off x="5598" y="3479"/>
                  <a:ext cx="28" cy="28"/>
                </a:xfrm>
                <a:custGeom>
                  <a:avLst/>
                  <a:gdLst>
                    <a:gd name="T0" fmla="*/ 0 w 28"/>
                    <a:gd name="T1" fmla="*/ 15 h 28"/>
                    <a:gd name="T2" fmla="*/ 17 w 28"/>
                    <a:gd name="T3" fmla="*/ 28 h 28"/>
                    <a:gd name="T4" fmla="*/ 28 w 28"/>
                    <a:gd name="T5" fmla="*/ 13 h 28"/>
                    <a:gd name="T6" fmla="*/ 11 w 28"/>
                    <a:gd name="T7" fmla="*/ 0 h 28"/>
                    <a:gd name="T8" fmla="*/ 0 w 28"/>
                    <a:gd name="T9" fmla="*/ 15 h 28"/>
                  </a:gdLst>
                  <a:ahLst/>
                  <a:cxnLst>
                    <a:cxn ang="0">
                      <a:pos x="T0" y="T1"/>
                    </a:cxn>
                    <a:cxn ang="0">
                      <a:pos x="T2" y="T3"/>
                    </a:cxn>
                    <a:cxn ang="0">
                      <a:pos x="T4" y="T5"/>
                    </a:cxn>
                    <a:cxn ang="0">
                      <a:pos x="T6" y="T7"/>
                    </a:cxn>
                    <a:cxn ang="0">
                      <a:pos x="T8" y="T9"/>
                    </a:cxn>
                  </a:cxnLst>
                  <a:rect l="0" t="0" r="r" b="b"/>
                  <a:pathLst>
                    <a:path w="28" h="28">
                      <a:moveTo>
                        <a:pt x="0" y="15"/>
                      </a:moveTo>
                      <a:lnTo>
                        <a:pt x="17" y="28"/>
                      </a:lnTo>
                      <a:lnTo>
                        <a:pt x="28" y="13"/>
                      </a:lnTo>
                      <a:lnTo>
                        <a:pt x="11"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447" name="Freeform 426">
                  <a:extLst>
                    <a:ext uri="{FF2B5EF4-FFF2-40B4-BE49-F238E27FC236}">
                      <a16:creationId xmlns:a16="http://schemas.microsoft.com/office/drawing/2014/main" id="{11578B83-231B-487B-1595-C853D79BDF66}"/>
                    </a:ext>
                  </a:extLst>
                </p:cNvPr>
                <p:cNvSpPr>
                  <a:spLocks/>
                </p:cNvSpPr>
                <p:nvPr/>
              </p:nvSpPr>
              <p:spPr bwMode="auto">
                <a:xfrm>
                  <a:off x="5609" y="3466"/>
                  <a:ext cx="26" cy="24"/>
                </a:xfrm>
                <a:custGeom>
                  <a:avLst/>
                  <a:gdLst>
                    <a:gd name="T0" fmla="*/ 0 w 26"/>
                    <a:gd name="T1" fmla="*/ 17 h 24"/>
                    <a:gd name="T2" fmla="*/ 19 w 26"/>
                    <a:gd name="T3" fmla="*/ 24 h 24"/>
                    <a:gd name="T4" fmla="*/ 26 w 26"/>
                    <a:gd name="T5" fmla="*/ 6 h 24"/>
                    <a:gd name="T6" fmla="*/ 6 w 26"/>
                    <a:gd name="T7" fmla="*/ 0 h 24"/>
                    <a:gd name="T8" fmla="*/ 0 w 26"/>
                    <a:gd name="T9" fmla="*/ 17 h 24"/>
                  </a:gdLst>
                  <a:ahLst/>
                  <a:cxnLst>
                    <a:cxn ang="0">
                      <a:pos x="T0" y="T1"/>
                    </a:cxn>
                    <a:cxn ang="0">
                      <a:pos x="T2" y="T3"/>
                    </a:cxn>
                    <a:cxn ang="0">
                      <a:pos x="T4" y="T5"/>
                    </a:cxn>
                    <a:cxn ang="0">
                      <a:pos x="T6" y="T7"/>
                    </a:cxn>
                    <a:cxn ang="0">
                      <a:pos x="T8" y="T9"/>
                    </a:cxn>
                  </a:cxnLst>
                  <a:rect l="0" t="0" r="r" b="b"/>
                  <a:pathLst>
                    <a:path w="26" h="24">
                      <a:moveTo>
                        <a:pt x="0" y="17"/>
                      </a:moveTo>
                      <a:lnTo>
                        <a:pt x="19" y="24"/>
                      </a:lnTo>
                      <a:lnTo>
                        <a:pt x="26" y="6"/>
                      </a:lnTo>
                      <a:lnTo>
                        <a:pt x="6" y="0"/>
                      </a:lnTo>
                      <a:lnTo>
                        <a:pt x="0" y="17"/>
                      </a:lnTo>
                      <a:close/>
                    </a:path>
                  </a:pathLst>
                </a:custGeom>
                <a:solidFill>
                  <a:srgbClr val="FF0000"/>
                </a:solidFill>
                <a:ln w="38100" cmpd="sng">
                  <a:solidFill>
                    <a:srgbClr val="FF0000"/>
                  </a:solidFill>
                  <a:round/>
                  <a:headEnd/>
                  <a:tailEnd/>
                </a:ln>
              </p:spPr>
              <p:txBody>
                <a:bodyPr/>
                <a:lstStyle/>
                <a:p>
                  <a:endParaRPr lang="en-GB"/>
                </a:p>
              </p:txBody>
            </p:sp>
            <p:sp>
              <p:nvSpPr>
                <p:cNvPr id="448" name="Freeform 427">
                  <a:extLst>
                    <a:ext uri="{FF2B5EF4-FFF2-40B4-BE49-F238E27FC236}">
                      <a16:creationId xmlns:a16="http://schemas.microsoft.com/office/drawing/2014/main" id="{58D4ABCE-9227-4679-10BA-63E0599FDDC3}"/>
                    </a:ext>
                  </a:extLst>
                </p:cNvPr>
                <p:cNvSpPr>
                  <a:spLocks/>
                </p:cNvSpPr>
                <p:nvPr/>
              </p:nvSpPr>
              <p:spPr bwMode="auto">
                <a:xfrm>
                  <a:off x="5615" y="3446"/>
                  <a:ext cx="26" cy="26"/>
                </a:xfrm>
                <a:custGeom>
                  <a:avLst/>
                  <a:gdLst>
                    <a:gd name="T0" fmla="*/ 0 w 26"/>
                    <a:gd name="T1" fmla="*/ 17 h 26"/>
                    <a:gd name="T2" fmla="*/ 18 w 26"/>
                    <a:gd name="T3" fmla="*/ 26 h 26"/>
                    <a:gd name="T4" fmla="*/ 26 w 26"/>
                    <a:gd name="T5" fmla="*/ 9 h 26"/>
                    <a:gd name="T6" fmla="*/ 9 w 26"/>
                    <a:gd name="T7" fmla="*/ 0 h 26"/>
                    <a:gd name="T8" fmla="*/ 0 w 26"/>
                    <a:gd name="T9" fmla="*/ 17 h 26"/>
                  </a:gdLst>
                  <a:ahLst/>
                  <a:cxnLst>
                    <a:cxn ang="0">
                      <a:pos x="T0" y="T1"/>
                    </a:cxn>
                    <a:cxn ang="0">
                      <a:pos x="T2" y="T3"/>
                    </a:cxn>
                    <a:cxn ang="0">
                      <a:pos x="T4" y="T5"/>
                    </a:cxn>
                    <a:cxn ang="0">
                      <a:pos x="T6" y="T7"/>
                    </a:cxn>
                    <a:cxn ang="0">
                      <a:pos x="T8" y="T9"/>
                    </a:cxn>
                  </a:cxnLst>
                  <a:rect l="0" t="0" r="r" b="b"/>
                  <a:pathLst>
                    <a:path w="26" h="26">
                      <a:moveTo>
                        <a:pt x="0" y="17"/>
                      </a:moveTo>
                      <a:lnTo>
                        <a:pt x="18" y="26"/>
                      </a:lnTo>
                      <a:lnTo>
                        <a:pt x="26" y="9"/>
                      </a:lnTo>
                      <a:lnTo>
                        <a:pt x="9" y="0"/>
                      </a:lnTo>
                      <a:lnTo>
                        <a:pt x="0" y="17"/>
                      </a:lnTo>
                      <a:close/>
                    </a:path>
                  </a:pathLst>
                </a:custGeom>
                <a:solidFill>
                  <a:srgbClr val="FF0000"/>
                </a:solidFill>
                <a:ln w="38100" cmpd="sng">
                  <a:solidFill>
                    <a:srgbClr val="FF0000"/>
                  </a:solidFill>
                  <a:round/>
                  <a:headEnd/>
                  <a:tailEnd/>
                </a:ln>
              </p:spPr>
              <p:txBody>
                <a:bodyPr/>
                <a:lstStyle/>
                <a:p>
                  <a:endParaRPr lang="en-GB"/>
                </a:p>
              </p:txBody>
            </p:sp>
            <p:sp>
              <p:nvSpPr>
                <p:cNvPr id="449" name="Freeform 428">
                  <a:extLst>
                    <a:ext uri="{FF2B5EF4-FFF2-40B4-BE49-F238E27FC236}">
                      <a16:creationId xmlns:a16="http://schemas.microsoft.com/office/drawing/2014/main" id="{C5E93967-FFFF-DB5E-685C-099B814961DE}"/>
                    </a:ext>
                  </a:extLst>
                </p:cNvPr>
                <p:cNvSpPr>
                  <a:spLocks/>
                </p:cNvSpPr>
                <p:nvPr/>
              </p:nvSpPr>
              <p:spPr bwMode="auto">
                <a:xfrm>
                  <a:off x="5624" y="3428"/>
                  <a:ext cx="28" cy="29"/>
                </a:xfrm>
                <a:custGeom>
                  <a:avLst/>
                  <a:gdLst>
                    <a:gd name="T0" fmla="*/ 0 w 28"/>
                    <a:gd name="T1" fmla="*/ 16 h 29"/>
                    <a:gd name="T2" fmla="*/ 17 w 28"/>
                    <a:gd name="T3" fmla="*/ 29 h 29"/>
                    <a:gd name="T4" fmla="*/ 28 w 28"/>
                    <a:gd name="T5" fmla="*/ 14 h 29"/>
                    <a:gd name="T6" fmla="*/ 11 w 28"/>
                    <a:gd name="T7" fmla="*/ 0 h 29"/>
                    <a:gd name="T8" fmla="*/ 0 w 28"/>
                    <a:gd name="T9" fmla="*/ 16 h 29"/>
                  </a:gdLst>
                  <a:ahLst/>
                  <a:cxnLst>
                    <a:cxn ang="0">
                      <a:pos x="T0" y="T1"/>
                    </a:cxn>
                    <a:cxn ang="0">
                      <a:pos x="T2" y="T3"/>
                    </a:cxn>
                    <a:cxn ang="0">
                      <a:pos x="T4" y="T5"/>
                    </a:cxn>
                    <a:cxn ang="0">
                      <a:pos x="T6" y="T7"/>
                    </a:cxn>
                    <a:cxn ang="0">
                      <a:pos x="T8" y="T9"/>
                    </a:cxn>
                  </a:cxnLst>
                  <a:rect l="0" t="0" r="r" b="b"/>
                  <a:pathLst>
                    <a:path w="28" h="29">
                      <a:moveTo>
                        <a:pt x="0" y="16"/>
                      </a:moveTo>
                      <a:lnTo>
                        <a:pt x="17" y="29"/>
                      </a:lnTo>
                      <a:lnTo>
                        <a:pt x="28" y="14"/>
                      </a:lnTo>
                      <a:lnTo>
                        <a:pt x="11" y="0"/>
                      </a:lnTo>
                      <a:lnTo>
                        <a:pt x="0" y="16"/>
                      </a:lnTo>
                      <a:close/>
                    </a:path>
                  </a:pathLst>
                </a:custGeom>
                <a:solidFill>
                  <a:srgbClr val="FF0000"/>
                </a:solidFill>
                <a:ln w="38100" cmpd="sng">
                  <a:solidFill>
                    <a:srgbClr val="FF0000"/>
                  </a:solidFill>
                  <a:round/>
                  <a:headEnd/>
                  <a:tailEnd/>
                </a:ln>
              </p:spPr>
              <p:txBody>
                <a:bodyPr/>
                <a:lstStyle/>
                <a:p>
                  <a:endParaRPr lang="en-GB"/>
                </a:p>
              </p:txBody>
            </p:sp>
            <p:sp>
              <p:nvSpPr>
                <p:cNvPr id="450" name="Freeform 429">
                  <a:extLst>
                    <a:ext uri="{FF2B5EF4-FFF2-40B4-BE49-F238E27FC236}">
                      <a16:creationId xmlns:a16="http://schemas.microsoft.com/office/drawing/2014/main" id="{D6ACE8D9-9AAA-D1FB-3FEF-4BDF162BDFD3}"/>
                    </a:ext>
                  </a:extLst>
                </p:cNvPr>
                <p:cNvSpPr>
                  <a:spLocks/>
                </p:cNvSpPr>
                <p:nvPr/>
              </p:nvSpPr>
              <p:spPr bwMode="auto">
                <a:xfrm>
                  <a:off x="5635" y="3415"/>
                  <a:ext cx="26" cy="27"/>
                </a:xfrm>
                <a:custGeom>
                  <a:avLst/>
                  <a:gdLst>
                    <a:gd name="T0" fmla="*/ 0 w 26"/>
                    <a:gd name="T1" fmla="*/ 16 h 27"/>
                    <a:gd name="T2" fmla="*/ 17 w 26"/>
                    <a:gd name="T3" fmla="*/ 27 h 27"/>
                    <a:gd name="T4" fmla="*/ 26 w 26"/>
                    <a:gd name="T5" fmla="*/ 11 h 27"/>
                    <a:gd name="T6" fmla="*/ 8 w 26"/>
                    <a:gd name="T7" fmla="*/ 0 h 27"/>
                    <a:gd name="T8" fmla="*/ 0 w 26"/>
                    <a:gd name="T9" fmla="*/ 16 h 27"/>
                  </a:gdLst>
                  <a:ahLst/>
                  <a:cxnLst>
                    <a:cxn ang="0">
                      <a:pos x="T0" y="T1"/>
                    </a:cxn>
                    <a:cxn ang="0">
                      <a:pos x="T2" y="T3"/>
                    </a:cxn>
                    <a:cxn ang="0">
                      <a:pos x="T4" y="T5"/>
                    </a:cxn>
                    <a:cxn ang="0">
                      <a:pos x="T6" y="T7"/>
                    </a:cxn>
                    <a:cxn ang="0">
                      <a:pos x="T8" y="T9"/>
                    </a:cxn>
                  </a:cxnLst>
                  <a:rect l="0" t="0" r="r" b="b"/>
                  <a:pathLst>
                    <a:path w="26" h="27">
                      <a:moveTo>
                        <a:pt x="0" y="16"/>
                      </a:moveTo>
                      <a:lnTo>
                        <a:pt x="17" y="27"/>
                      </a:lnTo>
                      <a:lnTo>
                        <a:pt x="26" y="11"/>
                      </a:lnTo>
                      <a:lnTo>
                        <a:pt x="8" y="0"/>
                      </a:lnTo>
                      <a:lnTo>
                        <a:pt x="0" y="16"/>
                      </a:lnTo>
                      <a:close/>
                    </a:path>
                  </a:pathLst>
                </a:custGeom>
                <a:solidFill>
                  <a:srgbClr val="FF0000"/>
                </a:solidFill>
                <a:ln w="38100" cmpd="sng">
                  <a:solidFill>
                    <a:srgbClr val="FF0000"/>
                  </a:solidFill>
                  <a:round/>
                  <a:headEnd/>
                  <a:tailEnd/>
                </a:ln>
              </p:spPr>
              <p:txBody>
                <a:bodyPr/>
                <a:lstStyle/>
                <a:p>
                  <a:endParaRPr lang="en-GB"/>
                </a:p>
              </p:txBody>
            </p:sp>
            <p:sp>
              <p:nvSpPr>
                <p:cNvPr id="451" name="Freeform 430">
                  <a:extLst>
                    <a:ext uri="{FF2B5EF4-FFF2-40B4-BE49-F238E27FC236}">
                      <a16:creationId xmlns:a16="http://schemas.microsoft.com/office/drawing/2014/main" id="{0B41E9AF-7893-EE83-CC50-46D0DF92CB7B}"/>
                    </a:ext>
                  </a:extLst>
                </p:cNvPr>
                <p:cNvSpPr>
                  <a:spLocks/>
                </p:cNvSpPr>
                <p:nvPr/>
              </p:nvSpPr>
              <p:spPr bwMode="auto">
                <a:xfrm>
                  <a:off x="5643" y="3398"/>
                  <a:ext cx="27" cy="26"/>
                </a:xfrm>
                <a:custGeom>
                  <a:avLst/>
                  <a:gdLst>
                    <a:gd name="T0" fmla="*/ 0 w 27"/>
                    <a:gd name="T1" fmla="*/ 17 h 26"/>
                    <a:gd name="T2" fmla="*/ 18 w 27"/>
                    <a:gd name="T3" fmla="*/ 26 h 26"/>
                    <a:gd name="T4" fmla="*/ 27 w 27"/>
                    <a:gd name="T5" fmla="*/ 9 h 26"/>
                    <a:gd name="T6" fmla="*/ 9 w 27"/>
                    <a:gd name="T7" fmla="*/ 0 h 26"/>
                    <a:gd name="T8" fmla="*/ 0 w 27"/>
                    <a:gd name="T9" fmla="*/ 17 h 26"/>
                  </a:gdLst>
                  <a:ahLst/>
                  <a:cxnLst>
                    <a:cxn ang="0">
                      <a:pos x="T0" y="T1"/>
                    </a:cxn>
                    <a:cxn ang="0">
                      <a:pos x="T2" y="T3"/>
                    </a:cxn>
                    <a:cxn ang="0">
                      <a:pos x="T4" y="T5"/>
                    </a:cxn>
                    <a:cxn ang="0">
                      <a:pos x="T6" y="T7"/>
                    </a:cxn>
                    <a:cxn ang="0">
                      <a:pos x="T8" y="T9"/>
                    </a:cxn>
                  </a:cxnLst>
                  <a:rect l="0" t="0" r="r" b="b"/>
                  <a:pathLst>
                    <a:path w="27" h="26">
                      <a:moveTo>
                        <a:pt x="0" y="17"/>
                      </a:moveTo>
                      <a:lnTo>
                        <a:pt x="18" y="26"/>
                      </a:lnTo>
                      <a:lnTo>
                        <a:pt x="27" y="9"/>
                      </a:lnTo>
                      <a:lnTo>
                        <a:pt x="9" y="0"/>
                      </a:lnTo>
                      <a:lnTo>
                        <a:pt x="0" y="17"/>
                      </a:lnTo>
                      <a:close/>
                    </a:path>
                  </a:pathLst>
                </a:custGeom>
                <a:solidFill>
                  <a:srgbClr val="FF0000"/>
                </a:solidFill>
                <a:ln w="38100" cmpd="sng">
                  <a:solidFill>
                    <a:srgbClr val="FF0000"/>
                  </a:solidFill>
                  <a:round/>
                  <a:headEnd/>
                  <a:tailEnd/>
                </a:ln>
              </p:spPr>
              <p:txBody>
                <a:bodyPr/>
                <a:lstStyle/>
                <a:p>
                  <a:endParaRPr lang="en-GB"/>
                </a:p>
              </p:txBody>
            </p:sp>
            <p:sp>
              <p:nvSpPr>
                <p:cNvPr id="452" name="Freeform 431">
                  <a:extLst>
                    <a:ext uri="{FF2B5EF4-FFF2-40B4-BE49-F238E27FC236}">
                      <a16:creationId xmlns:a16="http://schemas.microsoft.com/office/drawing/2014/main" id="{56A3C769-0E9C-9A50-3D09-1578BB26128C}"/>
                    </a:ext>
                  </a:extLst>
                </p:cNvPr>
                <p:cNvSpPr>
                  <a:spLocks/>
                </p:cNvSpPr>
                <p:nvPr/>
              </p:nvSpPr>
              <p:spPr bwMode="auto">
                <a:xfrm>
                  <a:off x="5652" y="3383"/>
                  <a:ext cx="26" cy="26"/>
                </a:xfrm>
                <a:custGeom>
                  <a:avLst/>
                  <a:gdLst>
                    <a:gd name="T0" fmla="*/ 0 w 26"/>
                    <a:gd name="T1" fmla="*/ 15 h 26"/>
                    <a:gd name="T2" fmla="*/ 18 w 26"/>
                    <a:gd name="T3" fmla="*/ 26 h 26"/>
                    <a:gd name="T4" fmla="*/ 26 w 26"/>
                    <a:gd name="T5" fmla="*/ 11 h 26"/>
                    <a:gd name="T6" fmla="*/ 9 w 26"/>
                    <a:gd name="T7" fmla="*/ 0 h 26"/>
                    <a:gd name="T8" fmla="*/ 0 w 26"/>
                    <a:gd name="T9" fmla="*/ 15 h 26"/>
                  </a:gdLst>
                  <a:ahLst/>
                  <a:cxnLst>
                    <a:cxn ang="0">
                      <a:pos x="T0" y="T1"/>
                    </a:cxn>
                    <a:cxn ang="0">
                      <a:pos x="T2" y="T3"/>
                    </a:cxn>
                    <a:cxn ang="0">
                      <a:pos x="T4" y="T5"/>
                    </a:cxn>
                    <a:cxn ang="0">
                      <a:pos x="T6" y="T7"/>
                    </a:cxn>
                    <a:cxn ang="0">
                      <a:pos x="T8" y="T9"/>
                    </a:cxn>
                  </a:cxnLst>
                  <a:rect l="0" t="0" r="r" b="b"/>
                  <a:pathLst>
                    <a:path w="26" h="26">
                      <a:moveTo>
                        <a:pt x="0" y="15"/>
                      </a:moveTo>
                      <a:lnTo>
                        <a:pt x="18" y="26"/>
                      </a:lnTo>
                      <a:lnTo>
                        <a:pt x="26" y="11"/>
                      </a:lnTo>
                      <a:lnTo>
                        <a:pt x="9"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453" name="Freeform 432">
                  <a:extLst>
                    <a:ext uri="{FF2B5EF4-FFF2-40B4-BE49-F238E27FC236}">
                      <a16:creationId xmlns:a16="http://schemas.microsoft.com/office/drawing/2014/main" id="{E0462A62-97E2-CAEC-978A-7DA3443DB7F6}"/>
                    </a:ext>
                  </a:extLst>
                </p:cNvPr>
                <p:cNvSpPr>
                  <a:spLocks/>
                </p:cNvSpPr>
                <p:nvPr/>
              </p:nvSpPr>
              <p:spPr bwMode="auto">
                <a:xfrm>
                  <a:off x="5661" y="3367"/>
                  <a:ext cx="26" cy="27"/>
                </a:xfrm>
                <a:custGeom>
                  <a:avLst/>
                  <a:gdLst>
                    <a:gd name="T0" fmla="*/ 0 w 26"/>
                    <a:gd name="T1" fmla="*/ 16 h 27"/>
                    <a:gd name="T2" fmla="*/ 17 w 26"/>
                    <a:gd name="T3" fmla="*/ 27 h 27"/>
                    <a:gd name="T4" fmla="*/ 26 w 26"/>
                    <a:gd name="T5" fmla="*/ 11 h 27"/>
                    <a:gd name="T6" fmla="*/ 9 w 26"/>
                    <a:gd name="T7" fmla="*/ 0 h 27"/>
                    <a:gd name="T8" fmla="*/ 0 w 26"/>
                    <a:gd name="T9" fmla="*/ 16 h 27"/>
                  </a:gdLst>
                  <a:ahLst/>
                  <a:cxnLst>
                    <a:cxn ang="0">
                      <a:pos x="T0" y="T1"/>
                    </a:cxn>
                    <a:cxn ang="0">
                      <a:pos x="T2" y="T3"/>
                    </a:cxn>
                    <a:cxn ang="0">
                      <a:pos x="T4" y="T5"/>
                    </a:cxn>
                    <a:cxn ang="0">
                      <a:pos x="T6" y="T7"/>
                    </a:cxn>
                    <a:cxn ang="0">
                      <a:pos x="T8" y="T9"/>
                    </a:cxn>
                  </a:cxnLst>
                  <a:rect l="0" t="0" r="r" b="b"/>
                  <a:pathLst>
                    <a:path w="26" h="27">
                      <a:moveTo>
                        <a:pt x="0" y="16"/>
                      </a:moveTo>
                      <a:lnTo>
                        <a:pt x="17" y="27"/>
                      </a:lnTo>
                      <a:lnTo>
                        <a:pt x="26" y="11"/>
                      </a:lnTo>
                      <a:lnTo>
                        <a:pt x="9" y="0"/>
                      </a:lnTo>
                      <a:lnTo>
                        <a:pt x="0" y="16"/>
                      </a:lnTo>
                      <a:close/>
                    </a:path>
                  </a:pathLst>
                </a:custGeom>
                <a:solidFill>
                  <a:srgbClr val="FF0000"/>
                </a:solidFill>
                <a:ln w="38100" cmpd="sng">
                  <a:solidFill>
                    <a:srgbClr val="FF0000"/>
                  </a:solidFill>
                  <a:round/>
                  <a:headEnd/>
                  <a:tailEnd/>
                </a:ln>
              </p:spPr>
              <p:txBody>
                <a:bodyPr/>
                <a:lstStyle/>
                <a:p>
                  <a:endParaRPr lang="en-GB"/>
                </a:p>
              </p:txBody>
            </p:sp>
            <p:sp>
              <p:nvSpPr>
                <p:cNvPr id="454" name="Freeform 433">
                  <a:extLst>
                    <a:ext uri="{FF2B5EF4-FFF2-40B4-BE49-F238E27FC236}">
                      <a16:creationId xmlns:a16="http://schemas.microsoft.com/office/drawing/2014/main" id="{589FE1E6-EDC9-32A0-1A5A-6DD2ECF51452}"/>
                    </a:ext>
                  </a:extLst>
                </p:cNvPr>
                <p:cNvSpPr>
                  <a:spLocks/>
                </p:cNvSpPr>
                <p:nvPr/>
              </p:nvSpPr>
              <p:spPr bwMode="auto">
                <a:xfrm>
                  <a:off x="5670" y="3354"/>
                  <a:ext cx="26" cy="24"/>
                </a:xfrm>
                <a:custGeom>
                  <a:avLst/>
                  <a:gdLst>
                    <a:gd name="T0" fmla="*/ 0 w 26"/>
                    <a:gd name="T1" fmla="*/ 13 h 24"/>
                    <a:gd name="T2" fmla="*/ 17 w 26"/>
                    <a:gd name="T3" fmla="*/ 24 h 24"/>
                    <a:gd name="T4" fmla="*/ 26 w 26"/>
                    <a:gd name="T5" fmla="*/ 11 h 24"/>
                    <a:gd name="T6" fmla="*/ 8 w 26"/>
                    <a:gd name="T7" fmla="*/ 0 h 24"/>
                    <a:gd name="T8" fmla="*/ 0 w 26"/>
                    <a:gd name="T9" fmla="*/ 13 h 24"/>
                  </a:gdLst>
                  <a:ahLst/>
                  <a:cxnLst>
                    <a:cxn ang="0">
                      <a:pos x="T0" y="T1"/>
                    </a:cxn>
                    <a:cxn ang="0">
                      <a:pos x="T2" y="T3"/>
                    </a:cxn>
                    <a:cxn ang="0">
                      <a:pos x="T4" y="T5"/>
                    </a:cxn>
                    <a:cxn ang="0">
                      <a:pos x="T6" y="T7"/>
                    </a:cxn>
                    <a:cxn ang="0">
                      <a:pos x="T8" y="T9"/>
                    </a:cxn>
                  </a:cxnLst>
                  <a:rect l="0" t="0" r="r" b="b"/>
                  <a:pathLst>
                    <a:path w="26" h="24">
                      <a:moveTo>
                        <a:pt x="0" y="13"/>
                      </a:moveTo>
                      <a:lnTo>
                        <a:pt x="17" y="24"/>
                      </a:lnTo>
                      <a:lnTo>
                        <a:pt x="26" y="11"/>
                      </a:lnTo>
                      <a:lnTo>
                        <a:pt x="8"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455" name="Freeform 434">
                  <a:extLst>
                    <a:ext uri="{FF2B5EF4-FFF2-40B4-BE49-F238E27FC236}">
                      <a16:creationId xmlns:a16="http://schemas.microsoft.com/office/drawing/2014/main" id="{68BAC7BE-5C88-F93C-9A84-220952FAEF06}"/>
                    </a:ext>
                  </a:extLst>
                </p:cNvPr>
                <p:cNvSpPr>
                  <a:spLocks/>
                </p:cNvSpPr>
                <p:nvPr/>
              </p:nvSpPr>
              <p:spPr bwMode="auto">
                <a:xfrm>
                  <a:off x="5678" y="3341"/>
                  <a:ext cx="26" cy="24"/>
                </a:xfrm>
                <a:custGeom>
                  <a:avLst/>
                  <a:gdLst>
                    <a:gd name="T0" fmla="*/ 0 w 26"/>
                    <a:gd name="T1" fmla="*/ 13 h 24"/>
                    <a:gd name="T2" fmla="*/ 18 w 26"/>
                    <a:gd name="T3" fmla="*/ 24 h 24"/>
                    <a:gd name="T4" fmla="*/ 26 w 26"/>
                    <a:gd name="T5" fmla="*/ 11 h 24"/>
                    <a:gd name="T6" fmla="*/ 9 w 26"/>
                    <a:gd name="T7" fmla="*/ 0 h 24"/>
                    <a:gd name="T8" fmla="*/ 0 w 26"/>
                    <a:gd name="T9" fmla="*/ 13 h 24"/>
                  </a:gdLst>
                  <a:ahLst/>
                  <a:cxnLst>
                    <a:cxn ang="0">
                      <a:pos x="T0" y="T1"/>
                    </a:cxn>
                    <a:cxn ang="0">
                      <a:pos x="T2" y="T3"/>
                    </a:cxn>
                    <a:cxn ang="0">
                      <a:pos x="T4" y="T5"/>
                    </a:cxn>
                    <a:cxn ang="0">
                      <a:pos x="T6" y="T7"/>
                    </a:cxn>
                    <a:cxn ang="0">
                      <a:pos x="T8" y="T9"/>
                    </a:cxn>
                  </a:cxnLst>
                  <a:rect l="0" t="0" r="r" b="b"/>
                  <a:pathLst>
                    <a:path w="26" h="24">
                      <a:moveTo>
                        <a:pt x="0" y="13"/>
                      </a:moveTo>
                      <a:lnTo>
                        <a:pt x="18" y="24"/>
                      </a:lnTo>
                      <a:lnTo>
                        <a:pt x="26" y="11"/>
                      </a:lnTo>
                      <a:lnTo>
                        <a:pt x="9"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456" name="Freeform 435">
                  <a:extLst>
                    <a:ext uri="{FF2B5EF4-FFF2-40B4-BE49-F238E27FC236}">
                      <a16:creationId xmlns:a16="http://schemas.microsoft.com/office/drawing/2014/main" id="{9752F4E5-42F9-626C-D3A6-CF275DC9FDFD}"/>
                    </a:ext>
                  </a:extLst>
                </p:cNvPr>
                <p:cNvSpPr>
                  <a:spLocks/>
                </p:cNvSpPr>
                <p:nvPr/>
              </p:nvSpPr>
              <p:spPr bwMode="auto">
                <a:xfrm>
                  <a:off x="5689" y="3326"/>
                  <a:ext cx="26" cy="26"/>
                </a:xfrm>
                <a:custGeom>
                  <a:avLst/>
                  <a:gdLst>
                    <a:gd name="T0" fmla="*/ 0 w 26"/>
                    <a:gd name="T1" fmla="*/ 13 h 26"/>
                    <a:gd name="T2" fmla="*/ 15 w 26"/>
                    <a:gd name="T3" fmla="*/ 26 h 26"/>
                    <a:gd name="T4" fmla="*/ 26 w 26"/>
                    <a:gd name="T5" fmla="*/ 13 h 26"/>
                    <a:gd name="T6" fmla="*/ 11 w 26"/>
                    <a:gd name="T7" fmla="*/ 0 h 26"/>
                    <a:gd name="T8" fmla="*/ 0 w 26"/>
                    <a:gd name="T9" fmla="*/ 13 h 26"/>
                  </a:gdLst>
                  <a:ahLst/>
                  <a:cxnLst>
                    <a:cxn ang="0">
                      <a:pos x="T0" y="T1"/>
                    </a:cxn>
                    <a:cxn ang="0">
                      <a:pos x="T2" y="T3"/>
                    </a:cxn>
                    <a:cxn ang="0">
                      <a:pos x="T4" y="T5"/>
                    </a:cxn>
                    <a:cxn ang="0">
                      <a:pos x="T6" y="T7"/>
                    </a:cxn>
                    <a:cxn ang="0">
                      <a:pos x="T8" y="T9"/>
                    </a:cxn>
                  </a:cxnLst>
                  <a:rect l="0" t="0" r="r" b="b"/>
                  <a:pathLst>
                    <a:path w="26" h="26">
                      <a:moveTo>
                        <a:pt x="0" y="13"/>
                      </a:moveTo>
                      <a:lnTo>
                        <a:pt x="15" y="26"/>
                      </a:lnTo>
                      <a:lnTo>
                        <a:pt x="26" y="13"/>
                      </a:lnTo>
                      <a:lnTo>
                        <a:pt x="11"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457" name="Freeform 436">
                  <a:extLst>
                    <a:ext uri="{FF2B5EF4-FFF2-40B4-BE49-F238E27FC236}">
                      <a16:creationId xmlns:a16="http://schemas.microsoft.com/office/drawing/2014/main" id="{BEE8781A-B540-24E4-D427-1B647C29D202}"/>
                    </a:ext>
                  </a:extLst>
                </p:cNvPr>
                <p:cNvSpPr>
                  <a:spLocks/>
                </p:cNvSpPr>
                <p:nvPr/>
              </p:nvSpPr>
              <p:spPr bwMode="auto">
                <a:xfrm>
                  <a:off x="5698" y="3313"/>
                  <a:ext cx="26" cy="26"/>
                </a:xfrm>
                <a:custGeom>
                  <a:avLst/>
                  <a:gdLst>
                    <a:gd name="T0" fmla="*/ 0 w 26"/>
                    <a:gd name="T1" fmla="*/ 15 h 26"/>
                    <a:gd name="T2" fmla="*/ 17 w 26"/>
                    <a:gd name="T3" fmla="*/ 26 h 26"/>
                    <a:gd name="T4" fmla="*/ 26 w 26"/>
                    <a:gd name="T5" fmla="*/ 11 h 26"/>
                    <a:gd name="T6" fmla="*/ 9 w 26"/>
                    <a:gd name="T7" fmla="*/ 0 h 26"/>
                    <a:gd name="T8" fmla="*/ 0 w 26"/>
                    <a:gd name="T9" fmla="*/ 15 h 26"/>
                  </a:gdLst>
                  <a:ahLst/>
                  <a:cxnLst>
                    <a:cxn ang="0">
                      <a:pos x="T0" y="T1"/>
                    </a:cxn>
                    <a:cxn ang="0">
                      <a:pos x="T2" y="T3"/>
                    </a:cxn>
                    <a:cxn ang="0">
                      <a:pos x="T4" y="T5"/>
                    </a:cxn>
                    <a:cxn ang="0">
                      <a:pos x="T6" y="T7"/>
                    </a:cxn>
                    <a:cxn ang="0">
                      <a:pos x="T8" y="T9"/>
                    </a:cxn>
                  </a:cxnLst>
                  <a:rect l="0" t="0" r="r" b="b"/>
                  <a:pathLst>
                    <a:path w="26" h="26">
                      <a:moveTo>
                        <a:pt x="0" y="15"/>
                      </a:moveTo>
                      <a:lnTo>
                        <a:pt x="17" y="26"/>
                      </a:lnTo>
                      <a:lnTo>
                        <a:pt x="26" y="11"/>
                      </a:lnTo>
                      <a:lnTo>
                        <a:pt x="9"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458" name="Freeform 437">
                  <a:extLst>
                    <a:ext uri="{FF2B5EF4-FFF2-40B4-BE49-F238E27FC236}">
                      <a16:creationId xmlns:a16="http://schemas.microsoft.com/office/drawing/2014/main" id="{1A449AD4-4CC2-211C-003B-52C31AF9DB60}"/>
                    </a:ext>
                  </a:extLst>
                </p:cNvPr>
                <p:cNvSpPr>
                  <a:spLocks/>
                </p:cNvSpPr>
                <p:nvPr/>
              </p:nvSpPr>
              <p:spPr bwMode="auto">
                <a:xfrm>
                  <a:off x="5709" y="3300"/>
                  <a:ext cx="24" cy="24"/>
                </a:xfrm>
                <a:custGeom>
                  <a:avLst/>
                  <a:gdLst>
                    <a:gd name="T0" fmla="*/ 0 w 24"/>
                    <a:gd name="T1" fmla="*/ 11 h 24"/>
                    <a:gd name="T2" fmla="*/ 15 w 24"/>
                    <a:gd name="T3" fmla="*/ 24 h 24"/>
                    <a:gd name="T4" fmla="*/ 24 w 24"/>
                    <a:gd name="T5" fmla="*/ 13 h 24"/>
                    <a:gd name="T6" fmla="*/ 9 w 24"/>
                    <a:gd name="T7" fmla="*/ 0 h 24"/>
                    <a:gd name="T8" fmla="*/ 0 w 24"/>
                    <a:gd name="T9" fmla="*/ 11 h 24"/>
                  </a:gdLst>
                  <a:ahLst/>
                  <a:cxnLst>
                    <a:cxn ang="0">
                      <a:pos x="T0" y="T1"/>
                    </a:cxn>
                    <a:cxn ang="0">
                      <a:pos x="T2" y="T3"/>
                    </a:cxn>
                    <a:cxn ang="0">
                      <a:pos x="T4" y="T5"/>
                    </a:cxn>
                    <a:cxn ang="0">
                      <a:pos x="T6" y="T7"/>
                    </a:cxn>
                    <a:cxn ang="0">
                      <a:pos x="T8" y="T9"/>
                    </a:cxn>
                  </a:cxnLst>
                  <a:rect l="0" t="0" r="r" b="b"/>
                  <a:pathLst>
                    <a:path w="24" h="24">
                      <a:moveTo>
                        <a:pt x="0" y="11"/>
                      </a:moveTo>
                      <a:lnTo>
                        <a:pt x="15" y="24"/>
                      </a:lnTo>
                      <a:lnTo>
                        <a:pt x="24" y="13"/>
                      </a:lnTo>
                      <a:lnTo>
                        <a:pt x="9"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459" name="Freeform 438">
                  <a:extLst>
                    <a:ext uri="{FF2B5EF4-FFF2-40B4-BE49-F238E27FC236}">
                      <a16:creationId xmlns:a16="http://schemas.microsoft.com/office/drawing/2014/main" id="{289B48B4-3B99-585E-0AE4-3070F934857D}"/>
                    </a:ext>
                  </a:extLst>
                </p:cNvPr>
                <p:cNvSpPr>
                  <a:spLocks/>
                </p:cNvSpPr>
                <p:nvPr/>
              </p:nvSpPr>
              <p:spPr bwMode="auto">
                <a:xfrm>
                  <a:off x="5715" y="3289"/>
                  <a:ext cx="24" cy="22"/>
                </a:xfrm>
                <a:custGeom>
                  <a:avLst/>
                  <a:gdLst>
                    <a:gd name="T0" fmla="*/ 0 w 24"/>
                    <a:gd name="T1" fmla="*/ 13 h 22"/>
                    <a:gd name="T2" fmla="*/ 18 w 24"/>
                    <a:gd name="T3" fmla="*/ 22 h 22"/>
                    <a:gd name="T4" fmla="*/ 24 w 24"/>
                    <a:gd name="T5" fmla="*/ 9 h 22"/>
                    <a:gd name="T6" fmla="*/ 7 w 24"/>
                    <a:gd name="T7" fmla="*/ 0 h 22"/>
                    <a:gd name="T8" fmla="*/ 0 w 24"/>
                    <a:gd name="T9" fmla="*/ 13 h 22"/>
                  </a:gdLst>
                  <a:ahLst/>
                  <a:cxnLst>
                    <a:cxn ang="0">
                      <a:pos x="T0" y="T1"/>
                    </a:cxn>
                    <a:cxn ang="0">
                      <a:pos x="T2" y="T3"/>
                    </a:cxn>
                    <a:cxn ang="0">
                      <a:pos x="T4" y="T5"/>
                    </a:cxn>
                    <a:cxn ang="0">
                      <a:pos x="T6" y="T7"/>
                    </a:cxn>
                    <a:cxn ang="0">
                      <a:pos x="T8" y="T9"/>
                    </a:cxn>
                  </a:cxnLst>
                  <a:rect l="0" t="0" r="r" b="b"/>
                  <a:pathLst>
                    <a:path w="24" h="22">
                      <a:moveTo>
                        <a:pt x="0" y="13"/>
                      </a:moveTo>
                      <a:lnTo>
                        <a:pt x="18" y="22"/>
                      </a:lnTo>
                      <a:lnTo>
                        <a:pt x="24" y="9"/>
                      </a:lnTo>
                      <a:lnTo>
                        <a:pt x="7"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460" name="Freeform 439">
                  <a:extLst>
                    <a:ext uri="{FF2B5EF4-FFF2-40B4-BE49-F238E27FC236}">
                      <a16:creationId xmlns:a16="http://schemas.microsoft.com/office/drawing/2014/main" id="{7542C32F-A028-9C40-3338-CF366C4DFE5B}"/>
                    </a:ext>
                  </a:extLst>
                </p:cNvPr>
                <p:cNvSpPr>
                  <a:spLocks/>
                </p:cNvSpPr>
                <p:nvPr/>
              </p:nvSpPr>
              <p:spPr bwMode="auto">
                <a:xfrm>
                  <a:off x="5724" y="3276"/>
                  <a:ext cx="26" cy="26"/>
                </a:xfrm>
                <a:custGeom>
                  <a:avLst/>
                  <a:gdLst>
                    <a:gd name="T0" fmla="*/ 0 w 26"/>
                    <a:gd name="T1" fmla="*/ 11 h 26"/>
                    <a:gd name="T2" fmla="*/ 15 w 26"/>
                    <a:gd name="T3" fmla="*/ 26 h 26"/>
                    <a:gd name="T4" fmla="*/ 26 w 26"/>
                    <a:gd name="T5" fmla="*/ 15 h 26"/>
                    <a:gd name="T6" fmla="*/ 11 w 26"/>
                    <a:gd name="T7" fmla="*/ 0 h 26"/>
                    <a:gd name="T8" fmla="*/ 0 w 26"/>
                    <a:gd name="T9" fmla="*/ 11 h 26"/>
                  </a:gdLst>
                  <a:ahLst/>
                  <a:cxnLst>
                    <a:cxn ang="0">
                      <a:pos x="T0" y="T1"/>
                    </a:cxn>
                    <a:cxn ang="0">
                      <a:pos x="T2" y="T3"/>
                    </a:cxn>
                    <a:cxn ang="0">
                      <a:pos x="T4" y="T5"/>
                    </a:cxn>
                    <a:cxn ang="0">
                      <a:pos x="T6" y="T7"/>
                    </a:cxn>
                    <a:cxn ang="0">
                      <a:pos x="T8" y="T9"/>
                    </a:cxn>
                  </a:cxnLst>
                  <a:rect l="0" t="0" r="r" b="b"/>
                  <a:pathLst>
                    <a:path w="26" h="26">
                      <a:moveTo>
                        <a:pt x="0" y="11"/>
                      </a:moveTo>
                      <a:lnTo>
                        <a:pt x="15" y="26"/>
                      </a:lnTo>
                      <a:lnTo>
                        <a:pt x="26" y="15"/>
                      </a:lnTo>
                      <a:lnTo>
                        <a:pt x="11"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461" name="Freeform 440">
                  <a:extLst>
                    <a:ext uri="{FF2B5EF4-FFF2-40B4-BE49-F238E27FC236}">
                      <a16:creationId xmlns:a16="http://schemas.microsoft.com/office/drawing/2014/main" id="{7306F63F-8718-C2C6-856F-346C50D98D01}"/>
                    </a:ext>
                  </a:extLst>
                </p:cNvPr>
                <p:cNvSpPr>
                  <a:spLocks/>
                </p:cNvSpPr>
                <p:nvPr/>
              </p:nvSpPr>
              <p:spPr bwMode="auto">
                <a:xfrm>
                  <a:off x="5735" y="3265"/>
                  <a:ext cx="24" cy="24"/>
                </a:xfrm>
                <a:custGeom>
                  <a:avLst/>
                  <a:gdLst>
                    <a:gd name="T0" fmla="*/ 0 w 24"/>
                    <a:gd name="T1" fmla="*/ 11 h 24"/>
                    <a:gd name="T2" fmla="*/ 15 w 24"/>
                    <a:gd name="T3" fmla="*/ 24 h 24"/>
                    <a:gd name="T4" fmla="*/ 24 w 24"/>
                    <a:gd name="T5" fmla="*/ 13 h 24"/>
                    <a:gd name="T6" fmla="*/ 9 w 24"/>
                    <a:gd name="T7" fmla="*/ 0 h 24"/>
                    <a:gd name="T8" fmla="*/ 0 w 24"/>
                    <a:gd name="T9" fmla="*/ 11 h 24"/>
                  </a:gdLst>
                  <a:ahLst/>
                  <a:cxnLst>
                    <a:cxn ang="0">
                      <a:pos x="T0" y="T1"/>
                    </a:cxn>
                    <a:cxn ang="0">
                      <a:pos x="T2" y="T3"/>
                    </a:cxn>
                    <a:cxn ang="0">
                      <a:pos x="T4" y="T5"/>
                    </a:cxn>
                    <a:cxn ang="0">
                      <a:pos x="T6" y="T7"/>
                    </a:cxn>
                    <a:cxn ang="0">
                      <a:pos x="T8" y="T9"/>
                    </a:cxn>
                  </a:cxnLst>
                  <a:rect l="0" t="0" r="r" b="b"/>
                  <a:pathLst>
                    <a:path w="24" h="24">
                      <a:moveTo>
                        <a:pt x="0" y="11"/>
                      </a:moveTo>
                      <a:lnTo>
                        <a:pt x="15" y="24"/>
                      </a:lnTo>
                      <a:lnTo>
                        <a:pt x="24" y="13"/>
                      </a:lnTo>
                      <a:lnTo>
                        <a:pt x="9"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462" name="Freeform 441">
                  <a:extLst>
                    <a:ext uri="{FF2B5EF4-FFF2-40B4-BE49-F238E27FC236}">
                      <a16:creationId xmlns:a16="http://schemas.microsoft.com/office/drawing/2014/main" id="{C72370DC-241C-CE2F-E2D4-AB7ACBAE4FB7}"/>
                    </a:ext>
                  </a:extLst>
                </p:cNvPr>
                <p:cNvSpPr>
                  <a:spLocks/>
                </p:cNvSpPr>
                <p:nvPr/>
              </p:nvSpPr>
              <p:spPr bwMode="auto">
                <a:xfrm>
                  <a:off x="5744" y="3254"/>
                  <a:ext cx="24" cy="24"/>
                </a:xfrm>
                <a:custGeom>
                  <a:avLst/>
                  <a:gdLst>
                    <a:gd name="T0" fmla="*/ 0 w 24"/>
                    <a:gd name="T1" fmla="*/ 11 h 24"/>
                    <a:gd name="T2" fmla="*/ 15 w 24"/>
                    <a:gd name="T3" fmla="*/ 24 h 24"/>
                    <a:gd name="T4" fmla="*/ 24 w 24"/>
                    <a:gd name="T5" fmla="*/ 13 h 24"/>
                    <a:gd name="T6" fmla="*/ 8 w 24"/>
                    <a:gd name="T7" fmla="*/ 0 h 24"/>
                    <a:gd name="T8" fmla="*/ 0 w 24"/>
                    <a:gd name="T9" fmla="*/ 11 h 24"/>
                  </a:gdLst>
                  <a:ahLst/>
                  <a:cxnLst>
                    <a:cxn ang="0">
                      <a:pos x="T0" y="T1"/>
                    </a:cxn>
                    <a:cxn ang="0">
                      <a:pos x="T2" y="T3"/>
                    </a:cxn>
                    <a:cxn ang="0">
                      <a:pos x="T4" y="T5"/>
                    </a:cxn>
                    <a:cxn ang="0">
                      <a:pos x="T6" y="T7"/>
                    </a:cxn>
                    <a:cxn ang="0">
                      <a:pos x="T8" y="T9"/>
                    </a:cxn>
                  </a:cxnLst>
                  <a:rect l="0" t="0" r="r" b="b"/>
                  <a:pathLst>
                    <a:path w="24" h="24">
                      <a:moveTo>
                        <a:pt x="0" y="11"/>
                      </a:moveTo>
                      <a:lnTo>
                        <a:pt x="15" y="24"/>
                      </a:lnTo>
                      <a:lnTo>
                        <a:pt x="24" y="13"/>
                      </a:lnTo>
                      <a:lnTo>
                        <a:pt x="8"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463" name="Freeform 442">
                  <a:extLst>
                    <a:ext uri="{FF2B5EF4-FFF2-40B4-BE49-F238E27FC236}">
                      <a16:creationId xmlns:a16="http://schemas.microsoft.com/office/drawing/2014/main" id="{8687B21D-744B-86AB-959B-9ABCEB3424EB}"/>
                    </a:ext>
                  </a:extLst>
                </p:cNvPr>
                <p:cNvSpPr>
                  <a:spLocks/>
                </p:cNvSpPr>
                <p:nvPr/>
              </p:nvSpPr>
              <p:spPr bwMode="auto">
                <a:xfrm>
                  <a:off x="5752" y="3243"/>
                  <a:ext cx="24" cy="24"/>
                </a:xfrm>
                <a:custGeom>
                  <a:avLst/>
                  <a:gdLst>
                    <a:gd name="T0" fmla="*/ 0 w 24"/>
                    <a:gd name="T1" fmla="*/ 11 h 24"/>
                    <a:gd name="T2" fmla="*/ 16 w 24"/>
                    <a:gd name="T3" fmla="*/ 24 h 24"/>
                    <a:gd name="T4" fmla="*/ 24 w 24"/>
                    <a:gd name="T5" fmla="*/ 13 h 24"/>
                    <a:gd name="T6" fmla="*/ 9 w 24"/>
                    <a:gd name="T7" fmla="*/ 0 h 24"/>
                    <a:gd name="T8" fmla="*/ 0 w 24"/>
                    <a:gd name="T9" fmla="*/ 11 h 24"/>
                  </a:gdLst>
                  <a:ahLst/>
                  <a:cxnLst>
                    <a:cxn ang="0">
                      <a:pos x="T0" y="T1"/>
                    </a:cxn>
                    <a:cxn ang="0">
                      <a:pos x="T2" y="T3"/>
                    </a:cxn>
                    <a:cxn ang="0">
                      <a:pos x="T4" y="T5"/>
                    </a:cxn>
                    <a:cxn ang="0">
                      <a:pos x="T6" y="T7"/>
                    </a:cxn>
                    <a:cxn ang="0">
                      <a:pos x="T8" y="T9"/>
                    </a:cxn>
                  </a:cxnLst>
                  <a:rect l="0" t="0" r="r" b="b"/>
                  <a:pathLst>
                    <a:path w="24" h="24">
                      <a:moveTo>
                        <a:pt x="0" y="11"/>
                      </a:moveTo>
                      <a:lnTo>
                        <a:pt x="16" y="24"/>
                      </a:lnTo>
                      <a:lnTo>
                        <a:pt x="24" y="13"/>
                      </a:lnTo>
                      <a:lnTo>
                        <a:pt x="9"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464" name="Freeform 443">
                  <a:extLst>
                    <a:ext uri="{FF2B5EF4-FFF2-40B4-BE49-F238E27FC236}">
                      <a16:creationId xmlns:a16="http://schemas.microsoft.com/office/drawing/2014/main" id="{5EE8D5B4-8E49-B9E6-710B-E5C772E64A5E}"/>
                    </a:ext>
                  </a:extLst>
                </p:cNvPr>
                <p:cNvSpPr>
                  <a:spLocks/>
                </p:cNvSpPr>
                <p:nvPr/>
              </p:nvSpPr>
              <p:spPr bwMode="auto">
                <a:xfrm>
                  <a:off x="5761" y="3234"/>
                  <a:ext cx="24" cy="24"/>
                </a:xfrm>
                <a:custGeom>
                  <a:avLst/>
                  <a:gdLst>
                    <a:gd name="T0" fmla="*/ 0 w 24"/>
                    <a:gd name="T1" fmla="*/ 9 h 24"/>
                    <a:gd name="T2" fmla="*/ 13 w 24"/>
                    <a:gd name="T3" fmla="*/ 24 h 24"/>
                    <a:gd name="T4" fmla="*/ 24 w 24"/>
                    <a:gd name="T5" fmla="*/ 16 h 24"/>
                    <a:gd name="T6" fmla="*/ 11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3" y="24"/>
                      </a:lnTo>
                      <a:lnTo>
                        <a:pt x="24" y="16"/>
                      </a:lnTo>
                      <a:lnTo>
                        <a:pt x="11"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465" name="Freeform 444">
                  <a:extLst>
                    <a:ext uri="{FF2B5EF4-FFF2-40B4-BE49-F238E27FC236}">
                      <a16:creationId xmlns:a16="http://schemas.microsoft.com/office/drawing/2014/main" id="{7BA0FCB2-2EF4-3B1F-6502-4D59452264F8}"/>
                    </a:ext>
                  </a:extLst>
                </p:cNvPr>
                <p:cNvSpPr>
                  <a:spLocks/>
                </p:cNvSpPr>
                <p:nvPr/>
              </p:nvSpPr>
              <p:spPr bwMode="auto">
                <a:xfrm>
                  <a:off x="5772" y="3226"/>
                  <a:ext cx="22" cy="21"/>
                </a:xfrm>
                <a:custGeom>
                  <a:avLst/>
                  <a:gdLst>
                    <a:gd name="T0" fmla="*/ 0 w 22"/>
                    <a:gd name="T1" fmla="*/ 8 h 21"/>
                    <a:gd name="T2" fmla="*/ 15 w 22"/>
                    <a:gd name="T3" fmla="*/ 21 h 21"/>
                    <a:gd name="T4" fmla="*/ 22 w 22"/>
                    <a:gd name="T5" fmla="*/ 13 h 21"/>
                    <a:gd name="T6" fmla="*/ 7 w 22"/>
                    <a:gd name="T7" fmla="*/ 0 h 21"/>
                    <a:gd name="T8" fmla="*/ 0 w 22"/>
                    <a:gd name="T9" fmla="*/ 8 h 21"/>
                  </a:gdLst>
                  <a:ahLst/>
                  <a:cxnLst>
                    <a:cxn ang="0">
                      <a:pos x="T0" y="T1"/>
                    </a:cxn>
                    <a:cxn ang="0">
                      <a:pos x="T2" y="T3"/>
                    </a:cxn>
                    <a:cxn ang="0">
                      <a:pos x="T4" y="T5"/>
                    </a:cxn>
                    <a:cxn ang="0">
                      <a:pos x="T6" y="T7"/>
                    </a:cxn>
                    <a:cxn ang="0">
                      <a:pos x="T8" y="T9"/>
                    </a:cxn>
                  </a:cxnLst>
                  <a:rect l="0" t="0" r="r" b="b"/>
                  <a:pathLst>
                    <a:path w="22" h="21">
                      <a:moveTo>
                        <a:pt x="0" y="8"/>
                      </a:moveTo>
                      <a:lnTo>
                        <a:pt x="15" y="21"/>
                      </a:lnTo>
                      <a:lnTo>
                        <a:pt x="22" y="13"/>
                      </a:lnTo>
                      <a:lnTo>
                        <a:pt x="7" y="0"/>
                      </a:lnTo>
                      <a:lnTo>
                        <a:pt x="0" y="8"/>
                      </a:lnTo>
                      <a:close/>
                    </a:path>
                  </a:pathLst>
                </a:custGeom>
                <a:solidFill>
                  <a:srgbClr val="FF0000"/>
                </a:solidFill>
                <a:ln w="38100" cmpd="sng">
                  <a:solidFill>
                    <a:srgbClr val="FF0000"/>
                  </a:solidFill>
                  <a:round/>
                  <a:headEnd/>
                  <a:tailEnd/>
                </a:ln>
              </p:spPr>
              <p:txBody>
                <a:bodyPr/>
                <a:lstStyle/>
                <a:p>
                  <a:endParaRPr lang="en-GB"/>
                </a:p>
              </p:txBody>
            </p:sp>
            <p:sp>
              <p:nvSpPr>
                <p:cNvPr id="466" name="Freeform 445">
                  <a:extLst>
                    <a:ext uri="{FF2B5EF4-FFF2-40B4-BE49-F238E27FC236}">
                      <a16:creationId xmlns:a16="http://schemas.microsoft.com/office/drawing/2014/main" id="{BCCD6C61-BF02-2629-4A05-E466429C3826}"/>
                    </a:ext>
                  </a:extLst>
                </p:cNvPr>
                <p:cNvSpPr>
                  <a:spLocks/>
                </p:cNvSpPr>
                <p:nvPr/>
              </p:nvSpPr>
              <p:spPr bwMode="auto">
                <a:xfrm>
                  <a:off x="5779" y="3217"/>
                  <a:ext cx="24" cy="24"/>
                </a:xfrm>
                <a:custGeom>
                  <a:avLst/>
                  <a:gdLst>
                    <a:gd name="T0" fmla="*/ 0 w 24"/>
                    <a:gd name="T1" fmla="*/ 9 h 24"/>
                    <a:gd name="T2" fmla="*/ 13 w 24"/>
                    <a:gd name="T3" fmla="*/ 24 h 24"/>
                    <a:gd name="T4" fmla="*/ 24 w 24"/>
                    <a:gd name="T5" fmla="*/ 15 h 24"/>
                    <a:gd name="T6" fmla="*/ 11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3" y="24"/>
                      </a:lnTo>
                      <a:lnTo>
                        <a:pt x="24" y="15"/>
                      </a:lnTo>
                      <a:lnTo>
                        <a:pt x="11"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467" name="Freeform 446">
                  <a:extLst>
                    <a:ext uri="{FF2B5EF4-FFF2-40B4-BE49-F238E27FC236}">
                      <a16:creationId xmlns:a16="http://schemas.microsoft.com/office/drawing/2014/main" id="{81959B76-2AE7-200A-698A-3B2133E83896}"/>
                    </a:ext>
                  </a:extLst>
                </p:cNvPr>
                <p:cNvSpPr>
                  <a:spLocks/>
                </p:cNvSpPr>
                <p:nvPr/>
              </p:nvSpPr>
              <p:spPr bwMode="auto">
                <a:xfrm>
                  <a:off x="5790" y="3208"/>
                  <a:ext cx="24" cy="24"/>
                </a:xfrm>
                <a:custGeom>
                  <a:avLst/>
                  <a:gdLst>
                    <a:gd name="T0" fmla="*/ 0 w 24"/>
                    <a:gd name="T1" fmla="*/ 9 h 24"/>
                    <a:gd name="T2" fmla="*/ 15 w 24"/>
                    <a:gd name="T3" fmla="*/ 24 h 24"/>
                    <a:gd name="T4" fmla="*/ 24 w 24"/>
                    <a:gd name="T5" fmla="*/ 15 h 24"/>
                    <a:gd name="T6" fmla="*/ 8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5" y="24"/>
                      </a:lnTo>
                      <a:lnTo>
                        <a:pt x="24" y="15"/>
                      </a:lnTo>
                      <a:lnTo>
                        <a:pt x="8"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468" name="Freeform 447">
                  <a:extLst>
                    <a:ext uri="{FF2B5EF4-FFF2-40B4-BE49-F238E27FC236}">
                      <a16:creationId xmlns:a16="http://schemas.microsoft.com/office/drawing/2014/main" id="{D4D47A69-5030-24C3-8863-983CAD5AB135}"/>
                    </a:ext>
                  </a:extLst>
                </p:cNvPr>
                <p:cNvSpPr>
                  <a:spLocks/>
                </p:cNvSpPr>
                <p:nvPr/>
              </p:nvSpPr>
              <p:spPr bwMode="auto">
                <a:xfrm>
                  <a:off x="5798" y="3199"/>
                  <a:ext cx="22" cy="24"/>
                </a:xfrm>
                <a:custGeom>
                  <a:avLst/>
                  <a:gdLst>
                    <a:gd name="T0" fmla="*/ 0 w 22"/>
                    <a:gd name="T1" fmla="*/ 7 h 24"/>
                    <a:gd name="T2" fmla="*/ 13 w 22"/>
                    <a:gd name="T3" fmla="*/ 24 h 24"/>
                    <a:gd name="T4" fmla="*/ 22 w 22"/>
                    <a:gd name="T5" fmla="*/ 18 h 24"/>
                    <a:gd name="T6" fmla="*/ 9 w 22"/>
                    <a:gd name="T7" fmla="*/ 0 h 24"/>
                    <a:gd name="T8" fmla="*/ 0 w 22"/>
                    <a:gd name="T9" fmla="*/ 7 h 24"/>
                  </a:gdLst>
                  <a:ahLst/>
                  <a:cxnLst>
                    <a:cxn ang="0">
                      <a:pos x="T0" y="T1"/>
                    </a:cxn>
                    <a:cxn ang="0">
                      <a:pos x="T2" y="T3"/>
                    </a:cxn>
                    <a:cxn ang="0">
                      <a:pos x="T4" y="T5"/>
                    </a:cxn>
                    <a:cxn ang="0">
                      <a:pos x="T6" y="T7"/>
                    </a:cxn>
                    <a:cxn ang="0">
                      <a:pos x="T8" y="T9"/>
                    </a:cxn>
                  </a:cxnLst>
                  <a:rect l="0" t="0" r="r" b="b"/>
                  <a:pathLst>
                    <a:path w="22" h="24">
                      <a:moveTo>
                        <a:pt x="0" y="7"/>
                      </a:moveTo>
                      <a:lnTo>
                        <a:pt x="13" y="24"/>
                      </a:lnTo>
                      <a:lnTo>
                        <a:pt x="22" y="18"/>
                      </a:lnTo>
                      <a:lnTo>
                        <a:pt x="9" y="0"/>
                      </a:lnTo>
                      <a:lnTo>
                        <a:pt x="0" y="7"/>
                      </a:lnTo>
                      <a:close/>
                    </a:path>
                  </a:pathLst>
                </a:custGeom>
                <a:solidFill>
                  <a:srgbClr val="FF0000"/>
                </a:solidFill>
                <a:ln w="38100" cmpd="sng">
                  <a:solidFill>
                    <a:srgbClr val="FF0000"/>
                  </a:solidFill>
                  <a:round/>
                  <a:headEnd/>
                  <a:tailEnd/>
                </a:ln>
              </p:spPr>
              <p:txBody>
                <a:bodyPr/>
                <a:lstStyle/>
                <a:p>
                  <a:endParaRPr lang="en-GB"/>
                </a:p>
              </p:txBody>
            </p:sp>
            <p:sp>
              <p:nvSpPr>
                <p:cNvPr id="469" name="Freeform 448">
                  <a:extLst>
                    <a:ext uri="{FF2B5EF4-FFF2-40B4-BE49-F238E27FC236}">
                      <a16:creationId xmlns:a16="http://schemas.microsoft.com/office/drawing/2014/main" id="{7D56086F-01DA-05FD-BFE3-D0AF6F30CA48}"/>
                    </a:ext>
                  </a:extLst>
                </p:cNvPr>
                <p:cNvSpPr>
                  <a:spLocks/>
                </p:cNvSpPr>
                <p:nvPr/>
              </p:nvSpPr>
              <p:spPr bwMode="auto">
                <a:xfrm>
                  <a:off x="5807" y="3193"/>
                  <a:ext cx="22" cy="24"/>
                </a:xfrm>
                <a:custGeom>
                  <a:avLst/>
                  <a:gdLst>
                    <a:gd name="T0" fmla="*/ 0 w 22"/>
                    <a:gd name="T1" fmla="*/ 6 h 24"/>
                    <a:gd name="T2" fmla="*/ 13 w 22"/>
                    <a:gd name="T3" fmla="*/ 24 h 24"/>
                    <a:gd name="T4" fmla="*/ 22 w 22"/>
                    <a:gd name="T5" fmla="*/ 17 h 24"/>
                    <a:gd name="T6" fmla="*/ 9 w 22"/>
                    <a:gd name="T7" fmla="*/ 0 h 24"/>
                    <a:gd name="T8" fmla="*/ 0 w 22"/>
                    <a:gd name="T9" fmla="*/ 6 h 24"/>
                  </a:gdLst>
                  <a:ahLst/>
                  <a:cxnLst>
                    <a:cxn ang="0">
                      <a:pos x="T0" y="T1"/>
                    </a:cxn>
                    <a:cxn ang="0">
                      <a:pos x="T2" y="T3"/>
                    </a:cxn>
                    <a:cxn ang="0">
                      <a:pos x="T4" y="T5"/>
                    </a:cxn>
                    <a:cxn ang="0">
                      <a:pos x="T6" y="T7"/>
                    </a:cxn>
                    <a:cxn ang="0">
                      <a:pos x="T8" y="T9"/>
                    </a:cxn>
                  </a:cxnLst>
                  <a:rect l="0" t="0" r="r" b="b"/>
                  <a:pathLst>
                    <a:path w="22" h="24">
                      <a:moveTo>
                        <a:pt x="0" y="6"/>
                      </a:moveTo>
                      <a:lnTo>
                        <a:pt x="13" y="24"/>
                      </a:lnTo>
                      <a:lnTo>
                        <a:pt x="22" y="17"/>
                      </a:lnTo>
                      <a:lnTo>
                        <a:pt x="9" y="0"/>
                      </a:lnTo>
                      <a:lnTo>
                        <a:pt x="0" y="6"/>
                      </a:lnTo>
                      <a:close/>
                    </a:path>
                  </a:pathLst>
                </a:custGeom>
                <a:solidFill>
                  <a:srgbClr val="FF0000"/>
                </a:solidFill>
                <a:ln w="38100" cmpd="sng">
                  <a:solidFill>
                    <a:srgbClr val="FF0000"/>
                  </a:solidFill>
                  <a:round/>
                  <a:headEnd/>
                  <a:tailEnd/>
                </a:ln>
              </p:spPr>
              <p:txBody>
                <a:bodyPr/>
                <a:lstStyle/>
                <a:p>
                  <a:endParaRPr lang="en-GB"/>
                </a:p>
              </p:txBody>
            </p:sp>
            <p:sp>
              <p:nvSpPr>
                <p:cNvPr id="470" name="Freeform 449">
                  <a:extLst>
                    <a:ext uri="{FF2B5EF4-FFF2-40B4-BE49-F238E27FC236}">
                      <a16:creationId xmlns:a16="http://schemas.microsoft.com/office/drawing/2014/main" id="{62FDA8DB-636D-BE9F-7BC9-76D277BA4A33}"/>
                    </a:ext>
                  </a:extLst>
                </p:cNvPr>
                <p:cNvSpPr>
                  <a:spLocks/>
                </p:cNvSpPr>
                <p:nvPr/>
              </p:nvSpPr>
              <p:spPr bwMode="auto">
                <a:xfrm>
                  <a:off x="5816" y="3186"/>
                  <a:ext cx="24" cy="24"/>
                </a:xfrm>
                <a:custGeom>
                  <a:avLst/>
                  <a:gdLst>
                    <a:gd name="T0" fmla="*/ 0 w 24"/>
                    <a:gd name="T1" fmla="*/ 9 h 24"/>
                    <a:gd name="T2" fmla="*/ 15 w 24"/>
                    <a:gd name="T3" fmla="*/ 24 h 24"/>
                    <a:gd name="T4" fmla="*/ 24 w 24"/>
                    <a:gd name="T5" fmla="*/ 16 h 24"/>
                    <a:gd name="T6" fmla="*/ 8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5" y="24"/>
                      </a:lnTo>
                      <a:lnTo>
                        <a:pt x="24" y="16"/>
                      </a:lnTo>
                      <a:lnTo>
                        <a:pt x="8"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471" name="Freeform 450">
                  <a:extLst>
                    <a:ext uri="{FF2B5EF4-FFF2-40B4-BE49-F238E27FC236}">
                      <a16:creationId xmlns:a16="http://schemas.microsoft.com/office/drawing/2014/main" id="{52B41D11-48EC-B72D-FE3D-E3DE1B9069CB}"/>
                    </a:ext>
                  </a:extLst>
                </p:cNvPr>
                <p:cNvSpPr>
                  <a:spLocks/>
                </p:cNvSpPr>
                <p:nvPr/>
              </p:nvSpPr>
              <p:spPr bwMode="auto">
                <a:xfrm>
                  <a:off x="5827" y="3180"/>
                  <a:ext cx="17" cy="22"/>
                </a:xfrm>
                <a:custGeom>
                  <a:avLst/>
                  <a:gdLst>
                    <a:gd name="T0" fmla="*/ 0 w 17"/>
                    <a:gd name="T1" fmla="*/ 4 h 22"/>
                    <a:gd name="T2" fmla="*/ 8 w 17"/>
                    <a:gd name="T3" fmla="*/ 22 h 22"/>
                    <a:gd name="T4" fmla="*/ 17 w 17"/>
                    <a:gd name="T5" fmla="*/ 17 h 22"/>
                    <a:gd name="T6" fmla="*/ 8 w 17"/>
                    <a:gd name="T7" fmla="*/ 0 h 22"/>
                    <a:gd name="T8" fmla="*/ 0 w 17"/>
                    <a:gd name="T9" fmla="*/ 4 h 22"/>
                  </a:gdLst>
                  <a:ahLst/>
                  <a:cxnLst>
                    <a:cxn ang="0">
                      <a:pos x="T0" y="T1"/>
                    </a:cxn>
                    <a:cxn ang="0">
                      <a:pos x="T2" y="T3"/>
                    </a:cxn>
                    <a:cxn ang="0">
                      <a:pos x="T4" y="T5"/>
                    </a:cxn>
                    <a:cxn ang="0">
                      <a:pos x="T6" y="T7"/>
                    </a:cxn>
                    <a:cxn ang="0">
                      <a:pos x="T8" y="T9"/>
                    </a:cxn>
                  </a:cxnLst>
                  <a:rect l="0" t="0" r="r" b="b"/>
                  <a:pathLst>
                    <a:path w="17" h="22">
                      <a:moveTo>
                        <a:pt x="0" y="4"/>
                      </a:moveTo>
                      <a:lnTo>
                        <a:pt x="8" y="22"/>
                      </a:lnTo>
                      <a:lnTo>
                        <a:pt x="17" y="17"/>
                      </a:lnTo>
                      <a:lnTo>
                        <a:pt x="8" y="0"/>
                      </a:lnTo>
                      <a:lnTo>
                        <a:pt x="0" y="4"/>
                      </a:lnTo>
                      <a:close/>
                    </a:path>
                  </a:pathLst>
                </a:custGeom>
                <a:solidFill>
                  <a:srgbClr val="FF0000"/>
                </a:solidFill>
                <a:ln w="38100" cmpd="sng">
                  <a:solidFill>
                    <a:srgbClr val="FF0000"/>
                  </a:solidFill>
                  <a:round/>
                  <a:headEnd/>
                  <a:tailEnd/>
                </a:ln>
              </p:spPr>
              <p:txBody>
                <a:bodyPr/>
                <a:lstStyle/>
                <a:p>
                  <a:endParaRPr lang="en-GB"/>
                </a:p>
              </p:txBody>
            </p:sp>
            <p:sp>
              <p:nvSpPr>
                <p:cNvPr id="472" name="Freeform 451">
                  <a:extLst>
                    <a:ext uri="{FF2B5EF4-FFF2-40B4-BE49-F238E27FC236}">
                      <a16:creationId xmlns:a16="http://schemas.microsoft.com/office/drawing/2014/main" id="{992878F5-9566-AE49-F375-887342A0B70C}"/>
                    </a:ext>
                  </a:extLst>
                </p:cNvPr>
                <p:cNvSpPr>
                  <a:spLocks/>
                </p:cNvSpPr>
                <p:nvPr/>
              </p:nvSpPr>
              <p:spPr bwMode="auto">
                <a:xfrm>
                  <a:off x="5835" y="3173"/>
                  <a:ext cx="22" cy="24"/>
                </a:xfrm>
                <a:custGeom>
                  <a:avLst/>
                  <a:gdLst>
                    <a:gd name="T0" fmla="*/ 0 w 22"/>
                    <a:gd name="T1" fmla="*/ 7 h 24"/>
                    <a:gd name="T2" fmla="*/ 11 w 22"/>
                    <a:gd name="T3" fmla="*/ 24 h 24"/>
                    <a:gd name="T4" fmla="*/ 22 w 22"/>
                    <a:gd name="T5" fmla="*/ 18 h 24"/>
                    <a:gd name="T6" fmla="*/ 11 w 22"/>
                    <a:gd name="T7" fmla="*/ 0 h 24"/>
                    <a:gd name="T8" fmla="*/ 0 w 22"/>
                    <a:gd name="T9" fmla="*/ 7 h 24"/>
                  </a:gdLst>
                  <a:ahLst/>
                  <a:cxnLst>
                    <a:cxn ang="0">
                      <a:pos x="T0" y="T1"/>
                    </a:cxn>
                    <a:cxn ang="0">
                      <a:pos x="T2" y="T3"/>
                    </a:cxn>
                    <a:cxn ang="0">
                      <a:pos x="T4" y="T5"/>
                    </a:cxn>
                    <a:cxn ang="0">
                      <a:pos x="T6" y="T7"/>
                    </a:cxn>
                    <a:cxn ang="0">
                      <a:pos x="T8" y="T9"/>
                    </a:cxn>
                  </a:cxnLst>
                  <a:rect l="0" t="0" r="r" b="b"/>
                  <a:pathLst>
                    <a:path w="22" h="24">
                      <a:moveTo>
                        <a:pt x="0" y="7"/>
                      </a:moveTo>
                      <a:lnTo>
                        <a:pt x="11" y="24"/>
                      </a:lnTo>
                      <a:lnTo>
                        <a:pt x="22" y="18"/>
                      </a:lnTo>
                      <a:lnTo>
                        <a:pt x="11" y="0"/>
                      </a:lnTo>
                      <a:lnTo>
                        <a:pt x="0" y="7"/>
                      </a:lnTo>
                      <a:close/>
                    </a:path>
                  </a:pathLst>
                </a:custGeom>
                <a:solidFill>
                  <a:srgbClr val="FF0000"/>
                </a:solidFill>
                <a:ln w="38100" cmpd="sng">
                  <a:solidFill>
                    <a:srgbClr val="FF0000"/>
                  </a:solidFill>
                  <a:round/>
                  <a:headEnd/>
                  <a:tailEnd/>
                </a:ln>
              </p:spPr>
              <p:txBody>
                <a:bodyPr/>
                <a:lstStyle/>
                <a:p>
                  <a:endParaRPr lang="en-GB"/>
                </a:p>
              </p:txBody>
            </p:sp>
            <p:sp>
              <p:nvSpPr>
                <p:cNvPr id="473" name="Freeform 452">
                  <a:extLst>
                    <a:ext uri="{FF2B5EF4-FFF2-40B4-BE49-F238E27FC236}">
                      <a16:creationId xmlns:a16="http://schemas.microsoft.com/office/drawing/2014/main" id="{054286BF-CB9B-86D2-3E26-11A59BE567C4}"/>
                    </a:ext>
                  </a:extLst>
                </p:cNvPr>
                <p:cNvSpPr>
                  <a:spLocks/>
                </p:cNvSpPr>
                <p:nvPr/>
              </p:nvSpPr>
              <p:spPr bwMode="auto">
                <a:xfrm>
                  <a:off x="5844" y="3169"/>
                  <a:ext cx="22" cy="22"/>
                </a:xfrm>
                <a:custGeom>
                  <a:avLst/>
                  <a:gdLst>
                    <a:gd name="T0" fmla="*/ 0 w 22"/>
                    <a:gd name="T1" fmla="*/ 6 h 22"/>
                    <a:gd name="T2" fmla="*/ 15 w 22"/>
                    <a:gd name="T3" fmla="*/ 22 h 22"/>
                    <a:gd name="T4" fmla="*/ 22 w 22"/>
                    <a:gd name="T5" fmla="*/ 15 h 22"/>
                    <a:gd name="T6" fmla="*/ 7 w 22"/>
                    <a:gd name="T7" fmla="*/ 0 h 22"/>
                    <a:gd name="T8" fmla="*/ 0 w 22"/>
                    <a:gd name="T9" fmla="*/ 6 h 22"/>
                  </a:gdLst>
                  <a:ahLst/>
                  <a:cxnLst>
                    <a:cxn ang="0">
                      <a:pos x="T0" y="T1"/>
                    </a:cxn>
                    <a:cxn ang="0">
                      <a:pos x="T2" y="T3"/>
                    </a:cxn>
                    <a:cxn ang="0">
                      <a:pos x="T4" y="T5"/>
                    </a:cxn>
                    <a:cxn ang="0">
                      <a:pos x="T6" y="T7"/>
                    </a:cxn>
                    <a:cxn ang="0">
                      <a:pos x="T8" y="T9"/>
                    </a:cxn>
                  </a:cxnLst>
                  <a:rect l="0" t="0" r="r" b="b"/>
                  <a:pathLst>
                    <a:path w="22" h="22">
                      <a:moveTo>
                        <a:pt x="0" y="6"/>
                      </a:moveTo>
                      <a:lnTo>
                        <a:pt x="15" y="22"/>
                      </a:lnTo>
                      <a:lnTo>
                        <a:pt x="22" y="15"/>
                      </a:lnTo>
                      <a:lnTo>
                        <a:pt x="7" y="0"/>
                      </a:lnTo>
                      <a:lnTo>
                        <a:pt x="0" y="6"/>
                      </a:lnTo>
                      <a:close/>
                    </a:path>
                  </a:pathLst>
                </a:custGeom>
                <a:solidFill>
                  <a:srgbClr val="FF0000"/>
                </a:solidFill>
                <a:ln w="38100" cmpd="sng">
                  <a:solidFill>
                    <a:srgbClr val="FF0000"/>
                  </a:solidFill>
                  <a:round/>
                  <a:headEnd/>
                  <a:tailEnd/>
                </a:ln>
              </p:spPr>
              <p:txBody>
                <a:bodyPr/>
                <a:lstStyle/>
                <a:p>
                  <a:endParaRPr lang="en-GB"/>
                </a:p>
              </p:txBody>
            </p:sp>
            <p:sp>
              <p:nvSpPr>
                <p:cNvPr id="474" name="Freeform 453">
                  <a:extLst>
                    <a:ext uri="{FF2B5EF4-FFF2-40B4-BE49-F238E27FC236}">
                      <a16:creationId xmlns:a16="http://schemas.microsoft.com/office/drawing/2014/main" id="{C0F1A1A9-A366-BAD7-6872-154C63BB9517}"/>
                    </a:ext>
                  </a:extLst>
                </p:cNvPr>
                <p:cNvSpPr>
                  <a:spLocks/>
                </p:cNvSpPr>
                <p:nvPr/>
              </p:nvSpPr>
              <p:spPr bwMode="auto">
                <a:xfrm>
                  <a:off x="5855" y="3164"/>
                  <a:ext cx="13" cy="22"/>
                </a:xfrm>
                <a:custGeom>
                  <a:avLst/>
                  <a:gdLst>
                    <a:gd name="T0" fmla="*/ 0 w 13"/>
                    <a:gd name="T1" fmla="*/ 3 h 22"/>
                    <a:gd name="T2" fmla="*/ 4 w 13"/>
                    <a:gd name="T3" fmla="*/ 22 h 22"/>
                    <a:gd name="T4" fmla="*/ 13 w 13"/>
                    <a:gd name="T5" fmla="*/ 20 h 22"/>
                    <a:gd name="T6" fmla="*/ 9 w 13"/>
                    <a:gd name="T7" fmla="*/ 0 h 22"/>
                    <a:gd name="T8" fmla="*/ 0 w 13"/>
                    <a:gd name="T9" fmla="*/ 3 h 22"/>
                  </a:gdLst>
                  <a:ahLst/>
                  <a:cxnLst>
                    <a:cxn ang="0">
                      <a:pos x="T0" y="T1"/>
                    </a:cxn>
                    <a:cxn ang="0">
                      <a:pos x="T2" y="T3"/>
                    </a:cxn>
                    <a:cxn ang="0">
                      <a:pos x="T4" y="T5"/>
                    </a:cxn>
                    <a:cxn ang="0">
                      <a:pos x="T6" y="T7"/>
                    </a:cxn>
                    <a:cxn ang="0">
                      <a:pos x="T8" y="T9"/>
                    </a:cxn>
                  </a:cxnLst>
                  <a:rect l="0" t="0" r="r" b="b"/>
                  <a:pathLst>
                    <a:path w="13" h="22">
                      <a:moveTo>
                        <a:pt x="0" y="3"/>
                      </a:moveTo>
                      <a:lnTo>
                        <a:pt x="4" y="22"/>
                      </a:lnTo>
                      <a:lnTo>
                        <a:pt x="13" y="20"/>
                      </a:lnTo>
                      <a:lnTo>
                        <a:pt x="9" y="0"/>
                      </a:lnTo>
                      <a:lnTo>
                        <a:pt x="0" y="3"/>
                      </a:lnTo>
                      <a:close/>
                    </a:path>
                  </a:pathLst>
                </a:custGeom>
                <a:solidFill>
                  <a:srgbClr val="FF0000"/>
                </a:solidFill>
                <a:ln w="38100" cmpd="sng">
                  <a:solidFill>
                    <a:srgbClr val="FF0000"/>
                  </a:solidFill>
                  <a:round/>
                  <a:headEnd/>
                  <a:tailEnd/>
                </a:ln>
              </p:spPr>
              <p:txBody>
                <a:bodyPr/>
                <a:lstStyle/>
                <a:p>
                  <a:endParaRPr lang="en-GB"/>
                </a:p>
              </p:txBody>
            </p:sp>
            <p:sp>
              <p:nvSpPr>
                <p:cNvPr id="475" name="Freeform 454">
                  <a:extLst>
                    <a:ext uri="{FF2B5EF4-FFF2-40B4-BE49-F238E27FC236}">
                      <a16:creationId xmlns:a16="http://schemas.microsoft.com/office/drawing/2014/main" id="{B90879A7-DA14-C4AE-A507-3F8B9AD1291C}"/>
                    </a:ext>
                  </a:extLst>
                </p:cNvPr>
                <p:cNvSpPr>
                  <a:spLocks/>
                </p:cNvSpPr>
                <p:nvPr/>
              </p:nvSpPr>
              <p:spPr bwMode="auto">
                <a:xfrm>
                  <a:off x="5864" y="3160"/>
                  <a:ext cx="17" cy="24"/>
                </a:xfrm>
                <a:custGeom>
                  <a:avLst/>
                  <a:gdLst>
                    <a:gd name="T0" fmla="*/ 0 w 17"/>
                    <a:gd name="T1" fmla="*/ 4 h 24"/>
                    <a:gd name="T2" fmla="*/ 6 w 17"/>
                    <a:gd name="T3" fmla="*/ 24 h 24"/>
                    <a:gd name="T4" fmla="*/ 17 w 17"/>
                    <a:gd name="T5" fmla="*/ 20 h 24"/>
                    <a:gd name="T6" fmla="*/ 11 w 17"/>
                    <a:gd name="T7" fmla="*/ 0 h 24"/>
                    <a:gd name="T8" fmla="*/ 0 w 17"/>
                    <a:gd name="T9" fmla="*/ 4 h 24"/>
                  </a:gdLst>
                  <a:ahLst/>
                  <a:cxnLst>
                    <a:cxn ang="0">
                      <a:pos x="T0" y="T1"/>
                    </a:cxn>
                    <a:cxn ang="0">
                      <a:pos x="T2" y="T3"/>
                    </a:cxn>
                    <a:cxn ang="0">
                      <a:pos x="T4" y="T5"/>
                    </a:cxn>
                    <a:cxn ang="0">
                      <a:pos x="T6" y="T7"/>
                    </a:cxn>
                    <a:cxn ang="0">
                      <a:pos x="T8" y="T9"/>
                    </a:cxn>
                  </a:cxnLst>
                  <a:rect l="0" t="0" r="r" b="b"/>
                  <a:pathLst>
                    <a:path w="17" h="24">
                      <a:moveTo>
                        <a:pt x="0" y="4"/>
                      </a:moveTo>
                      <a:lnTo>
                        <a:pt x="6" y="24"/>
                      </a:lnTo>
                      <a:lnTo>
                        <a:pt x="17" y="20"/>
                      </a:lnTo>
                      <a:lnTo>
                        <a:pt x="11" y="0"/>
                      </a:lnTo>
                      <a:lnTo>
                        <a:pt x="0" y="4"/>
                      </a:lnTo>
                      <a:close/>
                    </a:path>
                  </a:pathLst>
                </a:custGeom>
                <a:solidFill>
                  <a:srgbClr val="FF0000"/>
                </a:solidFill>
                <a:ln w="38100" cmpd="sng">
                  <a:solidFill>
                    <a:srgbClr val="FF0000"/>
                  </a:solidFill>
                  <a:round/>
                  <a:headEnd/>
                  <a:tailEnd/>
                </a:ln>
              </p:spPr>
              <p:txBody>
                <a:bodyPr/>
                <a:lstStyle/>
                <a:p>
                  <a:endParaRPr lang="en-GB"/>
                </a:p>
              </p:txBody>
            </p:sp>
            <p:sp>
              <p:nvSpPr>
                <p:cNvPr id="476" name="Freeform 455">
                  <a:extLst>
                    <a:ext uri="{FF2B5EF4-FFF2-40B4-BE49-F238E27FC236}">
                      <a16:creationId xmlns:a16="http://schemas.microsoft.com/office/drawing/2014/main" id="{EFC07A7E-2A33-8FE9-1BD0-C68759B807CB}"/>
                    </a:ext>
                  </a:extLst>
                </p:cNvPr>
                <p:cNvSpPr>
                  <a:spLocks/>
                </p:cNvSpPr>
                <p:nvPr/>
              </p:nvSpPr>
              <p:spPr bwMode="auto">
                <a:xfrm>
                  <a:off x="5870" y="3154"/>
                  <a:ext cx="22" cy="24"/>
                </a:xfrm>
                <a:custGeom>
                  <a:avLst/>
                  <a:gdLst>
                    <a:gd name="T0" fmla="*/ 0 w 22"/>
                    <a:gd name="T1" fmla="*/ 6 h 24"/>
                    <a:gd name="T2" fmla="*/ 13 w 22"/>
                    <a:gd name="T3" fmla="*/ 24 h 24"/>
                    <a:gd name="T4" fmla="*/ 22 w 22"/>
                    <a:gd name="T5" fmla="*/ 17 h 24"/>
                    <a:gd name="T6" fmla="*/ 9 w 22"/>
                    <a:gd name="T7" fmla="*/ 0 h 24"/>
                    <a:gd name="T8" fmla="*/ 0 w 22"/>
                    <a:gd name="T9" fmla="*/ 6 h 24"/>
                  </a:gdLst>
                  <a:ahLst/>
                  <a:cxnLst>
                    <a:cxn ang="0">
                      <a:pos x="T0" y="T1"/>
                    </a:cxn>
                    <a:cxn ang="0">
                      <a:pos x="T2" y="T3"/>
                    </a:cxn>
                    <a:cxn ang="0">
                      <a:pos x="T4" y="T5"/>
                    </a:cxn>
                    <a:cxn ang="0">
                      <a:pos x="T6" y="T7"/>
                    </a:cxn>
                    <a:cxn ang="0">
                      <a:pos x="T8" y="T9"/>
                    </a:cxn>
                  </a:cxnLst>
                  <a:rect l="0" t="0" r="r" b="b"/>
                  <a:pathLst>
                    <a:path w="22" h="24">
                      <a:moveTo>
                        <a:pt x="0" y="6"/>
                      </a:moveTo>
                      <a:lnTo>
                        <a:pt x="13" y="24"/>
                      </a:lnTo>
                      <a:lnTo>
                        <a:pt x="22" y="17"/>
                      </a:lnTo>
                      <a:lnTo>
                        <a:pt x="9" y="0"/>
                      </a:lnTo>
                      <a:lnTo>
                        <a:pt x="0" y="6"/>
                      </a:lnTo>
                      <a:close/>
                    </a:path>
                  </a:pathLst>
                </a:custGeom>
                <a:solidFill>
                  <a:srgbClr val="FF0000"/>
                </a:solidFill>
                <a:ln w="38100" cmpd="sng">
                  <a:solidFill>
                    <a:srgbClr val="FF0000"/>
                  </a:solidFill>
                  <a:round/>
                  <a:headEnd/>
                  <a:tailEnd/>
                </a:ln>
              </p:spPr>
              <p:txBody>
                <a:bodyPr/>
                <a:lstStyle/>
                <a:p>
                  <a:endParaRPr lang="en-GB"/>
                </a:p>
              </p:txBody>
            </p:sp>
            <p:sp>
              <p:nvSpPr>
                <p:cNvPr id="477" name="Freeform 456">
                  <a:extLst>
                    <a:ext uri="{FF2B5EF4-FFF2-40B4-BE49-F238E27FC236}">
                      <a16:creationId xmlns:a16="http://schemas.microsoft.com/office/drawing/2014/main" id="{6ACA965D-2E3B-5D7D-B474-6B6A39A2C2CB}"/>
                    </a:ext>
                  </a:extLst>
                </p:cNvPr>
                <p:cNvSpPr>
                  <a:spLocks/>
                </p:cNvSpPr>
                <p:nvPr/>
              </p:nvSpPr>
              <p:spPr bwMode="auto">
                <a:xfrm>
                  <a:off x="5883" y="3151"/>
                  <a:ext cx="13" cy="22"/>
                </a:xfrm>
                <a:custGeom>
                  <a:avLst/>
                  <a:gdLst>
                    <a:gd name="T0" fmla="*/ 0 w 13"/>
                    <a:gd name="T1" fmla="*/ 3 h 22"/>
                    <a:gd name="T2" fmla="*/ 5 w 13"/>
                    <a:gd name="T3" fmla="*/ 22 h 22"/>
                    <a:gd name="T4" fmla="*/ 13 w 13"/>
                    <a:gd name="T5" fmla="*/ 20 h 22"/>
                    <a:gd name="T6" fmla="*/ 9 w 13"/>
                    <a:gd name="T7" fmla="*/ 0 h 22"/>
                    <a:gd name="T8" fmla="*/ 0 w 13"/>
                    <a:gd name="T9" fmla="*/ 3 h 22"/>
                  </a:gdLst>
                  <a:ahLst/>
                  <a:cxnLst>
                    <a:cxn ang="0">
                      <a:pos x="T0" y="T1"/>
                    </a:cxn>
                    <a:cxn ang="0">
                      <a:pos x="T2" y="T3"/>
                    </a:cxn>
                    <a:cxn ang="0">
                      <a:pos x="T4" y="T5"/>
                    </a:cxn>
                    <a:cxn ang="0">
                      <a:pos x="T6" y="T7"/>
                    </a:cxn>
                    <a:cxn ang="0">
                      <a:pos x="T8" y="T9"/>
                    </a:cxn>
                  </a:cxnLst>
                  <a:rect l="0" t="0" r="r" b="b"/>
                  <a:pathLst>
                    <a:path w="13" h="22">
                      <a:moveTo>
                        <a:pt x="0" y="3"/>
                      </a:moveTo>
                      <a:lnTo>
                        <a:pt x="5" y="22"/>
                      </a:lnTo>
                      <a:lnTo>
                        <a:pt x="13" y="20"/>
                      </a:lnTo>
                      <a:lnTo>
                        <a:pt x="9" y="0"/>
                      </a:lnTo>
                      <a:lnTo>
                        <a:pt x="0" y="3"/>
                      </a:lnTo>
                      <a:close/>
                    </a:path>
                  </a:pathLst>
                </a:custGeom>
                <a:solidFill>
                  <a:srgbClr val="FF0000"/>
                </a:solidFill>
                <a:ln w="38100" cmpd="sng">
                  <a:solidFill>
                    <a:srgbClr val="FF0000"/>
                  </a:solidFill>
                  <a:round/>
                  <a:headEnd/>
                  <a:tailEnd/>
                </a:ln>
              </p:spPr>
              <p:txBody>
                <a:bodyPr/>
                <a:lstStyle/>
                <a:p>
                  <a:endParaRPr lang="en-GB"/>
                </a:p>
              </p:txBody>
            </p:sp>
            <p:sp>
              <p:nvSpPr>
                <p:cNvPr id="478" name="Freeform 457">
                  <a:extLst>
                    <a:ext uri="{FF2B5EF4-FFF2-40B4-BE49-F238E27FC236}">
                      <a16:creationId xmlns:a16="http://schemas.microsoft.com/office/drawing/2014/main" id="{4C0BA4E4-2EA0-21D1-83F2-BF464EAA61CB}"/>
                    </a:ext>
                  </a:extLst>
                </p:cNvPr>
                <p:cNvSpPr>
                  <a:spLocks/>
                </p:cNvSpPr>
                <p:nvPr/>
              </p:nvSpPr>
              <p:spPr bwMode="auto">
                <a:xfrm>
                  <a:off x="5892" y="3149"/>
                  <a:ext cx="13" cy="22"/>
                </a:xfrm>
                <a:custGeom>
                  <a:avLst/>
                  <a:gdLst>
                    <a:gd name="T0" fmla="*/ 0 w 13"/>
                    <a:gd name="T1" fmla="*/ 2 h 22"/>
                    <a:gd name="T2" fmla="*/ 4 w 13"/>
                    <a:gd name="T3" fmla="*/ 22 h 22"/>
                    <a:gd name="T4" fmla="*/ 13 w 13"/>
                    <a:gd name="T5" fmla="*/ 20 h 22"/>
                    <a:gd name="T6" fmla="*/ 9 w 13"/>
                    <a:gd name="T7" fmla="*/ 0 h 22"/>
                    <a:gd name="T8" fmla="*/ 0 w 13"/>
                    <a:gd name="T9" fmla="*/ 2 h 22"/>
                  </a:gdLst>
                  <a:ahLst/>
                  <a:cxnLst>
                    <a:cxn ang="0">
                      <a:pos x="T0" y="T1"/>
                    </a:cxn>
                    <a:cxn ang="0">
                      <a:pos x="T2" y="T3"/>
                    </a:cxn>
                    <a:cxn ang="0">
                      <a:pos x="T4" y="T5"/>
                    </a:cxn>
                    <a:cxn ang="0">
                      <a:pos x="T6" y="T7"/>
                    </a:cxn>
                    <a:cxn ang="0">
                      <a:pos x="T8" y="T9"/>
                    </a:cxn>
                  </a:cxnLst>
                  <a:rect l="0" t="0" r="r" b="b"/>
                  <a:pathLst>
                    <a:path w="13" h="22">
                      <a:moveTo>
                        <a:pt x="0" y="2"/>
                      </a:moveTo>
                      <a:lnTo>
                        <a:pt x="4" y="22"/>
                      </a:lnTo>
                      <a:lnTo>
                        <a:pt x="13" y="20"/>
                      </a:lnTo>
                      <a:lnTo>
                        <a:pt x="9"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479" name="Freeform 458">
                  <a:extLst>
                    <a:ext uri="{FF2B5EF4-FFF2-40B4-BE49-F238E27FC236}">
                      <a16:creationId xmlns:a16="http://schemas.microsoft.com/office/drawing/2014/main" id="{BB5B6979-3AA0-55E6-87E3-8EA4A0C39965}"/>
                    </a:ext>
                  </a:extLst>
                </p:cNvPr>
                <p:cNvSpPr>
                  <a:spLocks/>
                </p:cNvSpPr>
                <p:nvPr/>
              </p:nvSpPr>
              <p:spPr bwMode="auto">
                <a:xfrm>
                  <a:off x="5901" y="3147"/>
                  <a:ext cx="13" cy="22"/>
                </a:xfrm>
                <a:custGeom>
                  <a:avLst/>
                  <a:gdLst>
                    <a:gd name="T0" fmla="*/ 0 w 13"/>
                    <a:gd name="T1" fmla="*/ 2 h 22"/>
                    <a:gd name="T2" fmla="*/ 4 w 13"/>
                    <a:gd name="T3" fmla="*/ 22 h 22"/>
                    <a:gd name="T4" fmla="*/ 13 w 13"/>
                    <a:gd name="T5" fmla="*/ 20 h 22"/>
                    <a:gd name="T6" fmla="*/ 9 w 13"/>
                    <a:gd name="T7" fmla="*/ 0 h 22"/>
                    <a:gd name="T8" fmla="*/ 0 w 13"/>
                    <a:gd name="T9" fmla="*/ 2 h 22"/>
                  </a:gdLst>
                  <a:ahLst/>
                  <a:cxnLst>
                    <a:cxn ang="0">
                      <a:pos x="T0" y="T1"/>
                    </a:cxn>
                    <a:cxn ang="0">
                      <a:pos x="T2" y="T3"/>
                    </a:cxn>
                    <a:cxn ang="0">
                      <a:pos x="T4" y="T5"/>
                    </a:cxn>
                    <a:cxn ang="0">
                      <a:pos x="T6" y="T7"/>
                    </a:cxn>
                    <a:cxn ang="0">
                      <a:pos x="T8" y="T9"/>
                    </a:cxn>
                  </a:cxnLst>
                  <a:rect l="0" t="0" r="r" b="b"/>
                  <a:pathLst>
                    <a:path w="13" h="22">
                      <a:moveTo>
                        <a:pt x="0" y="2"/>
                      </a:moveTo>
                      <a:lnTo>
                        <a:pt x="4" y="22"/>
                      </a:lnTo>
                      <a:lnTo>
                        <a:pt x="13" y="20"/>
                      </a:lnTo>
                      <a:lnTo>
                        <a:pt x="9"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480" name="Freeform 459">
                  <a:extLst>
                    <a:ext uri="{FF2B5EF4-FFF2-40B4-BE49-F238E27FC236}">
                      <a16:creationId xmlns:a16="http://schemas.microsoft.com/office/drawing/2014/main" id="{3C3E534F-3931-CBC7-3B1D-15EF0C02C64C}"/>
                    </a:ext>
                  </a:extLst>
                </p:cNvPr>
                <p:cNvSpPr>
                  <a:spLocks/>
                </p:cNvSpPr>
                <p:nvPr/>
              </p:nvSpPr>
              <p:spPr bwMode="auto">
                <a:xfrm>
                  <a:off x="5910" y="3145"/>
                  <a:ext cx="13" cy="22"/>
                </a:xfrm>
                <a:custGeom>
                  <a:avLst/>
                  <a:gdLst>
                    <a:gd name="T0" fmla="*/ 0 w 13"/>
                    <a:gd name="T1" fmla="*/ 2 h 22"/>
                    <a:gd name="T2" fmla="*/ 4 w 13"/>
                    <a:gd name="T3" fmla="*/ 22 h 22"/>
                    <a:gd name="T4" fmla="*/ 13 w 13"/>
                    <a:gd name="T5" fmla="*/ 19 h 22"/>
                    <a:gd name="T6" fmla="*/ 8 w 13"/>
                    <a:gd name="T7" fmla="*/ 0 h 22"/>
                    <a:gd name="T8" fmla="*/ 0 w 13"/>
                    <a:gd name="T9" fmla="*/ 2 h 22"/>
                  </a:gdLst>
                  <a:ahLst/>
                  <a:cxnLst>
                    <a:cxn ang="0">
                      <a:pos x="T0" y="T1"/>
                    </a:cxn>
                    <a:cxn ang="0">
                      <a:pos x="T2" y="T3"/>
                    </a:cxn>
                    <a:cxn ang="0">
                      <a:pos x="T4" y="T5"/>
                    </a:cxn>
                    <a:cxn ang="0">
                      <a:pos x="T6" y="T7"/>
                    </a:cxn>
                    <a:cxn ang="0">
                      <a:pos x="T8" y="T9"/>
                    </a:cxn>
                  </a:cxnLst>
                  <a:rect l="0" t="0" r="r" b="b"/>
                  <a:pathLst>
                    <a:path w="13" h="22">
                      <a:moveTo>
                        <a:pt x="0" y="2"/>
                      </a:moveTo>
                      <a:lnTo>
                        <a:pt x="4" y="22"/>
                      </a:lnTo>
                      <a:lnTo>
                        <a:pt x="13" y="19"/>
                      </a:lnTo>
                      <a:lnTo>
                        <a:pt x="8"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481" name="Freeform 460">
                  <a:extLst>
                    <a:ext uri="{FF2B5EF4-FFF2-40B4-BE49-F238E27FC236}">
                      <a16:creationId xmlns:a16="http://schemas.microsoft.com/office/drawing/2014/main" id="{5BCE5DC0-D79B-F1B8-0D58-C0D44BEC9EC8}"/>
                    </a:ext>
                  </a:extLst>
                </p:cNvPr>
                <p:cNvSpPr>
                  <a:spLocks/>
                </p:cNvSpPr>
                <p:nvPr/>
              </p:nvSpPr>
              <p:spPr bwMode="auto">
                <a:xfrm>
                  <a:off x="5918" y="3143"/>
                  <a:ext cx="13" cy="21"/>
                </a:xfrm>
                <a:custGeom>
                  <a:avLst/>
                  <a:gdLst>
                    <a:gd name="T0" fmla="*/ 0 w 13"/>
                    <a:gd name="T1" fmla="*/ 2 h 21"/>
                    <a:gd name="T2" fmla="*/ 5 w 13"/>
                    <a:gd name="T3" fmla="*/ 21 h 21"/>
                    <a:gd name="T4" fmla="*/ 13 w 13"/>
                    <a:gd name="T5" fmla="*/ 19 h 21"/>
                    <a:gd name="T6" fmla="*/ 9 w 13"/>
                    <a:gd name="T7" fmla="*/ 0 h 21"/>
                    <a:gd name="T8" fmla="*/ 0 w 13"/>
                    <a:gd name="T9" fmla="*/ 2 h 21"/>
                  </a:gdLst>
                  <a:ahLst/>
                  <a:cxnLst>
                    <a:cxn ang="0">
                      <a:pos x="T0" y="T1"/>
                    </a:cxn>
                    <a:cxn ang="0">
                      <a:pos x="T2" y="T3"/>
                    </a:cxn>
                    <a:cxn ang="0">
                      <a:pos x="T4" y="T5"/>
                    </a:cxn>
                    <a:cxn ang="0">
                      <a:pos x="T6" y="T7"/>
                    </a:cxn>
                    <a:cxn ang="0">
                      <a:pos x="T8" y="T9"/>
                    </a:cxn>
                  </a:cxnLst>
                  <a:rect l="0" t="0" r="r" b="b"/>
                  <a:pathLst>
                    <a:path w="13" h="21">
                      <a:moveTo>
                        <a:pt x="0" y="2"/>
                      </a:moveTo>
                      <a:lnTo>
                        <a:pt x="5" y="21"/>
                      </a:lnTo>
                      <a:lnTo>
                        <a:pt x="13" y="19"/>
                      </a:lnTo>
                      <a:lnTo>
                        <a:pt x="9"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482" name="Freeform 461">
                  <a:extLst>
                    <a:ext uri="{FF2B5EF4-FFF2-40B4-BE49-F238E27FC236}">
                      <a16:creationId xmlns:a16="http://schemas.microsoft.com/office/drawing/2014/main" id="{EA4A23F4-EC8F-B2AE-3A51-750408286223}"/>
                    </a:ext>
                  </a:extLst>
                </p:cNvPr>
                <p:cNvSpPr>
                  <a:spLocks/>
                </p:cNvSpPr>
                <p:nvPr/>
              </p:nvSpPr>
              <p:spPr bwMode="auto">
                <a:xfrm>
                  <a:off x="5927" y="3143"/>
                  <a:ext cx="15" cy="21"/>
                </a:xfrm>
                <a:custGeom>
                  <a:avLst/>
                  <a:gdLst>
                    <a:gd name="T0" fmla="*/ 4 w 15"/>
                    <a:gd name="T1" fmla="*/ 0 h 21"/>
                    <a:gd name="T2" fmla="*/ 0 w 15"/>
                    <a:gd name="T3" fmla="*/ 19 h 21"/>
                    <a:gd name="T4" fmla="*/ 11 w 15"/>
                    <a:gd name="T5" fmla="*/ 21 h 21"/>
                    <a:gd name="T6" fmla="*/ 15 w 15"/>
                    <a:gd name="T7" fmla="*/ 2 h 21"/>
                    <a:gd name="T8" fmla="*/ 4 w 15"/>
                    <a:gd name="T9" fmla="*/ 0 h 21"/>
                  </a:gdLst>
                  <a:ahLst/>
                  <a:cxnLst>
                    <a:cxn ang="0">
                      <a:pos x="T0" y="T1"/>
                    </a:cxn>
                    <a:cxn ang="0">
                      <a:pos x="T2" y="T3"/>
                    </a:cxn>
                    <a:cxn ang="0">
                      <a:pos x="T4" y="T5"/>
                    </a:cxn>
                    <a:cxn ang="0">
                      <a:pos x="T6" y="T7"/>
                    </a:cxn>
                    <a:cxn ang="0">
                      <a:pos x="T8" y="T9"/>
                    </a:cxn>
                  </a:cxnLst>
                  <a:rect l="0" t="0" r="r" b="b"/>
                  <a:pathLst>
                    <a:path w="15" h="21">
                      <a:moveTo>
                        <a:pt x="4" y="0"/>
                      </a:moveTo>
                      <a:lnTo>
                        <a:pt x="0" y="19"/>
                      </a:lnTo>
                      <a:lnTo>
                        <a:pt x="11" y="21"/>
                      </a:lnTo>
                      <a:lnTo>
                        <a:pt x="15"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483" name="Freeform 462">
                  <a:extLst>
                    <a:ext uri="{FF2B5EF4-FFF2-40B4-BE49-F238E27FC236}">
                      <a16:creationId xmlns:a16="http://schemas.microsoft.com/office/drawing/2014/main" id="{DADBF316-59F5-1924-2B10-F160F259BF75}"/>
                    </a:ext>
                  </a:extLst>
                </p:cNvPr>
                <p:cNvSpPr>
                  <a:spLocks/>
                </p:cNvSpPr>
                <p:nvPr/>
              </p:nvSpPr>
              <p:spPr bwMode="auto">
                <a:xfrm>
                  <a:off x="5938" y="3143"/>
                  <a:ext cx="13" cy="21"/>
                </a:xfrm>
                <a:custGeom>
                  <a:avLst/>
                  <a:gdLst>
                    <a:gd name="T0" fmla="*/ 4 w 13"/>
                    <a:gd name="T1" fmla="*/ 0 h 21"/>
                    <a:gd name="T2" fmla="*/ 0 w 13"/>
                    <a:gd name="T3" fmla="*/ 19 h 21"/>
                    <a:gd name="T4" fmla="*/ 9 w 13"/>
                    <a:gd name="T5" fmla="*/ 21 h 21"/>
                    <a:gd name="T6" fmla="*/ 13 w 13"/>
                    <a:gd name="T7" fmla="*/ 2 h 21"/>
                    <a:gd name="T8" fmla="*/ 4 w 13"/>
                    <a:gd name="T9" fmla="*/ 0 h 21"/>
                  </a:gdLst>
                  <a:ahLst/>
                  <a:cxnLst>
                    <a:cxn ang="0">
                      <a:pos x="T0" y="T1"/>
                    </a:cxn>
                    <a:cxn ang="0">
                      <a:pos x="T2" y="T3"/>
                    </a:cxn>
                    <a:cxn ang="0">
                      <a:pos x="T4" y="T5"/>
                    </a:cxn>
                    <a:cxn ang="0">
                      <a:pos x="T6" y="T7"/>
                    </a:cxn>
                    <a:cxn ang="0">
                      <a:pos x="T8" y="T9"/>
                    </a:cxn>
                  </a:cxnLst>
                  <a:rect l="0" t="0" r="r" b="b"/>
                  <a:pathLst>
                    <a:path w="13" h="21">
                      <a:moveTo>
                        <a:pt x="4" y="0"/>
                      </a:moveTo>
                      <a:lnTo>
                        <a:pt x="0" y="19"/>
                      </a:lnTo>
                      <a:lnTo>
                        <a:pt x="9" y="21"/>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484" name="Freeform 463">
                  <a:extLst>
                    <a:ext uri="{FF2B5EF4-FFF2-40B4-BE49-F238E27FC236}">
                      <a16:creationId xmlns:a16="http://schemas.microsoft.com/office/drawing/2014/main" id="{7341F2B8-103F-7CC8-4DA8-9F670F31F61C}"/>
                    </a:ext>
                  </a:extLst>
                </p:cNvPr>
                <p:cNvSpPr>
                  <a:spLocks/>
                </p:cNvSpPr>
                <p:nvPr/>
              </p:nvSpPr>
              <p:spPr bwMode="auto">
                <a:xfrm>
                  <a:off x="5947" y="3143"/>
                  <a:ext cx="13" cy="21"/>
                </a:xfrm>
                <a:custGeom>
                  <a:avLst/>
                  <a:gdLst>
                    <a:gd name="T0" fmla="*/ 4 w 13"/>
                    <a:gd name="T1" fmla="*/ 0 h 21"/>
                    <a:gd name="T2" fmla="*/ 0 w 13"/>
                    <a:gd name="T3" fmla="*/ 19 h 21"/>
                    <a:gd name="T4" fmla="*/ 8 w 13"/>
                    <a:gd name="T5" fmla="*/ 21 h 21"/>
                    <a:gd name="T6" fmla="*/ 13 w 13"/>
                    <a:gd name="T7" fmla="*/ 2 h 21"/>
                    <a:gd name="T8" fmla="*/ 4 w 13"/>
                    <a:gd name="T9" fmla="*/ 0 h 21"/>
                  </a:gdLst>
                  <a:ahLst/>
                  <a:cxnLst>
                    <a:cxn ang="0">
                      <a:pos x="T0" y="T1"/>
                    </a:cxn>
                    <a:cxn ang="0">
                      <a:pos x="T2" y="T3"/>
                    </a:cxn>
                    <a:cxn ang="0">
                      <a:pos x="T4" y="T5"/>
                    </a:cxn>
                    <a:cxn ang="0">
                      <a:pos x="T6" y="T7"/>
                    </a:cxn>
                    <a:cxn ang="0">
                      <a:pos x="T8" y="T9"/>
                    </a:cxn>
                  </a:cxnLst>
                  <a:rect l="0" t="0" r="r" b="b"/>
                  <a:pathLst>
                    <a:path w="13" h="21">
                      <a:moveTo>
                        <a:pt x="4" y="0"/>
                      </a:moveTo>
                      <a:lnTo>
                        <a:pt x="0" y="19"/>
                      </a:lnTo>
                      <a:lnTo>
                        <a:pt x="8" y="21"/>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485" name="Freeform 464">
                  <a:extLst>
                    <a:ext uri="{FF2B5EF4-FFF2-40B4-BE49-F238E27FC236}">
                      <a16:creationId xmlns:a16="http://schemas.microsoft.com/office/drawing/2014/main" id="{E363A151-0F0C-B9E5-AC19-95C9A04D21AD}"/>
                    </a:ext>
                  </a:extLst>
                </p:cNvPr>
                <p:cNvSpPr>
                  <a:spLocks/>
                </p:cNvSpPr>
                <p:nvPr/>
              </p:nvSpPr>
              <p:spPr bwMode="auto">
                <a:xfrm>
                  <a:off x="5955" y="3143"/>
                  <a:ext cx="13" cy="21"/>
                </a:xfrm>
                <a:custGeom>
                  <a:avLst/>
                  <a:gdLst>
                    <a:gd name="T0" fmla="*/ 5 w 13"/>
                    <a:gd name="T1" fmla="*/ 0 h 21"/>
                    <a:gd name="T2" fmla="*/ 0 w 13"/>
                    <a:gd name="T3" fmla="*/ 19 h 21"/>
                    <a:gd name="T4" fmla="*/ 9 w 13"/>
                    <a:gd name="T5" fmla="*/ 21 h 21"/>
                    <a:gd name="T6" fmla="*/ 13 w 13"/>
                    <a:gd name="T7" fmla="*/ 2 h 21"/>
                    <a:gd name="T8" fmla="*/ 5 w 13"/>
                    <a:gd name="T9" fmla="*/ 0 h 21"/>
                  </a:gdLst>
                  <a:ahLst/>
                  <a:cxnLst>
                    <a:cxn ang="0">
                      <a:pos x="T0" y="T1"/>
                    </a:cxn>
                    <a:cxn ang="0">
                      <a:pos x="T2" y="T3"/>
                    </a:cxn>
                    <a:cxn ang="0">
                      <a:pos x="T4" y="T5"/>
                    </a:cxn>
                    <a:cxn ang="0">
                      <a:pos x="T6" y="T7"/>
                    </a:cxn>
                    <a:cxn ang="0">
                      <a:pos x="T8" y="T9"/>
                    </a:cxn>
                  </a:cxnLst>
                  <a:rect l="0" t="0" r="r" b="b"/>
                  <a:pathLst>
                    <a:path w="13" h="21">
                      <a:moveTo>
                        <a:pt x="5" y="0"/>
                      </a:moveTo>
                      <a:lnTo>
                        <a:pt x="0" y="19"/>
                      </a:lnTo>
                      <a:lnTo>
                        <a:pt x="9" y="21"/>
                      </a:lnTo>
                      <a:lnTo>
                        <a:pt x="13" y="2"/>
                      </a:lnTo>
                      <a:lnTo>
                        <a:pt x="5" y="0"/>
                      </a:lnTo>
                      <a:close/>
                    </a:path>
                  </a:pathLst>
                </a:custGeom>
                <a:solidFill>
                  <a:srgbClr val="FF0000"/>
                </a:solidFill>
                <a:ln w="38100" cmpd="sng">
                  <a:solidFill>
                    <a:srgbClr val="FF0000"/>
                  </a:solidFill>
                  <a:round/>
                  <a:headEnd/>
                  <a:tailEnd/>
                </a:ln>
              </p:spPr>
              <p:txBody>
                <a:bodyPr/>
                <a:lstStyle/>
                <a:p>
                  <a:endParaRPr lang="en-GB"/>
                </a:p>
              </p:txBody>
            </p:sp>
            <p:sp>
              <p:nvSpPr>
                <p:cNvPr id="486" name="Freeform 465">
                  <a:extLst>
                    <a:ext uri="{FF2B5EF4-FFF2-40B4-BE49-F238E27FC236}">
                      <a16:creationId xmlns:a16="http://schemas.microsoft.com/office/drawing/2014/main" id="{87A94203-3937-BED4-68A7-8E40300B2506}"/>
                    </a:ext>
                  </a:extLst>
                </p:cNvPr>
                <p:cNvSpPr>
                  <a:spLocks/>
                </p:cNvSpPr>
                <p:nvPr/>
              </p:nvSpPr>
              <p:spPr bwMode="auto">
                <a:xfrm>
                  <a:off x="5964" y="3143"/>
                  <a:ext cx="13" cy="21"/>
                </a:xfrm>
                <a:custGeom>
                  <a:avLst/>
                  <a:gdLst>
                    <a:gd name="T0" fmla="*/ 4 w 13"/>
                    <a:gd name="T1" fmla="*/ 0 h 21"/>
                    <a:gd name="T2" fmla="*/ 0 w 13"/>
                    <a:gd name="T3" fmla="*/ 19 h 21"/>
                    <a:gd name="T4" fmla="*/ 9 w 13"/>
                    <a:gd name="T5" fmla="*/ 21 h 21"/>
                    <a:gd name="T6" fmla="*/ 13 w 13"/>
                    <a:gd name="T7" fmla="*/ 2 h 21"/>
                    <a:gd name="T8" fmla="*/ 4 w 13"/>
                    <a:gd name="T9" fmla="*/ 0 h 21"/>
                  </a:gdLst>
                  <a:ahLst/>
                  <a:cxnLst>
                    <a:cxn ang="0">
                      <a:pos x="T0" y="T1"/>
                    </a:cxn>
                    <a:cxn ang="0">
                      <a:pos x="T2" y="T3"/>
                    </a:cxn>
                    <a:cxn ang="0">
                      <a:pos x="T4" y="T5"/>
                    </a:cxn>
                    <a:cxn ang="0">
                      <a:pos x="T6" y="T7"/>
                    </a:cxn>
                    <a:cxn ang="0">
                      <a:pos x="T8" y="T9"/>
                    </a:cxn>
                  </a:cxnLst>
                  <a:rect l="0" t="0" r="r" b="b"/>
                  <a:pathLst>
                    <a:path w="13" h="21">
                      <a:moveTo>
                        <a:pt x="4" y="0"/>
                      </a:moveTo>
                      <a:lnTo>
                        <a:pt x="0" y="19"/>
                      </a:lnTo>
                      <a:lnTo>
                        <a:pt x="9" y="21"/>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487" name="Freeform 466">
                  <a:extLst>
                    <a:ext uri="{FF2B5EF4-FFF2-40B4-BE49-F238E27FC236}">
                      <a16:creationId xmlns:a16="http://schemas.microsoft.com/office/drawing/2014/main" id="{77E13971-6614-7C08-E51D-D4FD24FBC7B0}"/>
                    </a:ext>
                  </a:extLst>
                </p:cNvPr>
                <p:cNvSpPr>
                  <a:spLocks/>
                </p:cNvSpPr>
                <p:nvPr/>
              </p:nvSpPr>
              <p:spPr bwMode="auto">
                <a:xfrm>
                  <a:off x="5973" y="3145"/>
                  <a:ext cx="13" cy="22"/>
                </a:xfrm>
                <a:custGeom>
                  <a:avLst/>
                  <a:gdLst>
                    <a:gd name="T0" fmla="*/ 4 w 13"/>
                    <a:gd name="T1" fmla="*/ 0 h 22"/>
                    <a:gd name="T2" fmla="*/ 0 w 13"/>
                    <a:gd name="T3" fmla="*/ 19 h 22"/>
                    <a:gd name="T4" fmla="*/ 9 w 13"/>
                    <a:gd name="T5" fmla="*/ 22 h 22"/>
                    <a:gd name="T6" fmla="*/ 13 w 13"/>
                    <a:gd name="T7" fmla="*/ 2 h 22"/>
                    <a:gd name="T8" fmla="*/ 4 w 13"/>
                    <a:gd name="T9" fmla="*/ 0 h 22"/>
                  </a:gdLst>
                  <a:ahLst/>
                  <a:cxnLst>
                    <a:cxn ang="0">
                      <a:pos x="T0" y="T1"/>
                    </a:cxn>
                    <a:cxn ang="0">
                      <a:pos x="T2" y="T3"/>
                    </a:cxn>
                    <a:cxn ang="0">
                      <a:pos x="T4" y="T5"/>
                    </a:cxn>
                    <a:cxn ang="0">
                      <a:pos x="T6" y="T7"/>
                    </a:cxn>
                    <a:cxn ang="0">
                      <a:pos x="T8" y="T9"/>
                    </a:cxn>
                  </a:cxnLst>
                  <a:rect l="0" t="0" r="r" b="b"/>
                  <a:pathLst>
                    <a:path w="13" h="22">
                      <a:moveTo>
                        <a:pt x="4" y="0"/>
                      </a:moveTo>
                      <a:lnTo>
                        <a:pt x="0" y="19"/>
                      </a:lnTo>
                      <a:lnTo>
                        <a:pt x="9" y="22"/>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488" name="Freeform 467">
                  <a:extLst>
                    <a:ext uri="{FF2B5EF4-FFF2-40B4-BE49-F238E27FC236}">
                      <a16:creationId xmlns:a16="http://schemas.microsoft.com/office/drawing/2014/main" id="{68305137-E4A6-8EC1-42B6-6EAFFE576C2E}"/>
                    </a:ext>
                  </a:extLst>
                </p:cNvPr>
                <p:cNvSpPr>
                  <a:spLocks/>
                </p:cNvSpPr>
                <p:nvPr/>
              </p:nvSpPr>
              <p:spPr bwMode="auto">
                <a:xfrm>
                  <a:off x="5982" y="3147"/>
                  <a:ext cx="13" cy="22"/>
                </a:xfrm>
                <a:custGeom>
                  <a:avLst/>
                  <a:gdLst>
                    <a:gd name="T0" fmla="*/ 4 w 13"/>
                    <a:gd name="T1" fmla="*/ 0 h 22"/>
                    <a:gd name="T2" fmla="*/ 0 w 13"/>
                    <a:gd name="T3" fmla="*/ 20 h 22"/>
                    <a:gd name="T4" fmla="*/ 8 w 13"/>
                    <a:gd name="T5" fmla="*/ 22 h 22"/>
                    <a:gd name="T6" fmla="*/ 13 w 13"/>
                    <a:gd name="T7" fmla="*/ 2 h 22"/>
                    <a:gd name="T8" fmla="*/ 4 w 13"/>
                    <a:gd name="T9" fmla="*/ 0 h 22"/>
                  </a:gdLst>
                  <a:ahLst/>
                  <a:cxnLst>
                    <a:cxn ang="0">
                      <a:pos x="T0" y="T1"/>
                    </a:cxn>
                    <a:cxn ang="0">
                      <a:pos x="T2" y="T3"/>
                    </a:cxn>
                    <a:cxn ang="0">
                      <a:pos x="T4" y="T5"/>
                    </a:cxn>
                    <a:cxn ang="0">
                      <a:pos x="T6" y="T7"/>
                    </a:cxn>
                    <a:cxn ang="0">
                      <a:pos x="T8" y="T9"/>
                    </a:cxn>
                  </a:cxnLst>
                  <a:rect l="0" t="0" r="r" b="b"/>
                  <a:pathLst>
                    <a:path w="13" h="22">
                      <a:moveTo>
                        <a:pt x="4" y="0"/>
                      </a:moveTo>
                      <a:lnTo>
                        <a:pt x="0" y="20"/>
                      </a:lnTo>
                      <a:lnTo>
                        <a:pt x="8" y="22"/>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489" name="Freeform 468">
                  <a:extLst>
                    <a:ext uri="{FF2B5EF4-FFF2-40B4-BE49-F238E27FC236}">
                      <a16:creationId xmlns:a16="http://schemas.microsoft.com/office/drawing/2014/main" id="{42FB38AD-FF0B-45D7-E533-F9971C0587C5}"/>
                    </a:ext>
                  </a:extLst>
                </p:cNvPr>
                <p:cNvSpPr>
                  <a:spLocks/>
                </p:cNvSpPr>
                <p:nvPr/>
              </p:nvSpPr>
              <p:spPr bwMode="auto">
                <a:xfrm>
                  <a:off x="5990" y="3149"/>
                  <a:ext cx="13" cy="22"/>
                </a:xfrm>
                <a:custGeom>
                  <a:avLst/>
                  <a:gdLst>
                    <a:gd name="T0" fmla="*/ 5 w 13"/>
                    <a:gd name="T1" fmla="*/ 0 h 22"/>
                    <a:gd name="T2" fmla="*/ 0 w 13"/>
                    <a:gd name="T3" fmla="*/ 20 h 22"/>
                    <a:gd name="T4" fmla="*/ 9 w 13"/>
                    <a:gd name="T5" fmla="*/ 22 h 22"/>
                    <a:gd name="T6" fmla="*/ 13 w 13"/>
                    <a:gd name="T7" fmla="*/ 2 h 22"/>
                    <a:gd name="T8" fmla="*/ 5 w 13"/>
                    <a:gd name="T9" fmla="*/ 0 h 22"/>
                  </a:gdLst>
                  <a:ahLst/>
                  <a:cxnLst>
                    <a:cxn ang="0">
                      <a:pos x="T0" y="T1"/>
                    </a:cxn>
                    <a:cxn ang="0">
                      <a:pos x="T2" y="T3"/>
                    </a:cxn>
                    <a:cxn ang="0">
                      <a:pos x="T4" y="T5"/>
                    </a:cxn>
                    <a:cxn ang="0">
                      <a:pos x="T6" y="T7"/>
                    </a:cxn>
                    <a:cxn ang="0">
                      <a:pos x="T8" y="T9"/>
                    </a:cxn>
                  </a:cxnLst>
                  <a:rect l="0" t="0" r="r" b="b"/>
                  <a:pathLst>
                    <a:path w="13" h="22">
                      <a:moveTo>
                        <a:pt x="5" y="0"/>
                      </a:moveTo>
                      <a:lnTo>
                        <a:pt x="0" y="20"/>
                      </a:lnTo>
                      <a:lnTo>
                        <a:pt x="9" y="22"/>
                      </a:lnTo>
                      <a:lnTo>
                        <a:pt x="13" y="2"/>
                      </a:lnTo>
                      <a:lnTo>
                        <a:pt x="5" y="0"/>
                      </a:lnTo>
                      <a:close/>
                    </a:path>
                  </a:pathLst>
                </a:custGeom>
                <a:solidFill>
                  <a:srgbClr val="FF0000"/>
                </a:solidFill>
                <a:ln w="38100" cmpd="sng">
                  <a:solidFill>
                    <a:srgbClr val="FF0000"/>
                  </a:solidFill>
                  <a:round/>
                  <a:headEnd/>
                  <a:tailEnd/>
                </a:ln>
              </p:spPr>
              <p:txBody>
                <a:bodyPr/>
                <a:lstStyle/>
                <a:p>
                  <a:endParaRPr lang="en-GB"/>
                </a:p>
              </p:txBody>
            </p:sp>
            <p:sp>
              <p:nvSpPr>
                <p:cNvPr id="490" name="Freeform 469">
                  <a:extLst>
                    <a:ext uri="{FF2B5EF4-FFF2-40B4-BE49-F238E27FC236}">
                      <a16:creationId xmlns:a16="http://schemas.microsoft.com/office/drawing/2014/main" id="{29E87F09-E9CE-F70D-1A5B-5D18315ABEB4}"/>
                    </a:ext>
                  </a:extLst>
                </p:cNvPr>
                <p:cNvSpPr>
                  <a:spLocks/>
                </p:cNvSpPr>
                <p:nvPr/>
              </p:nvSpPr>
              <p:spPr bwMode="auto">
                <a:xfrm>
                  <a:off x="5999" y="3151"/>
                  <a:ext cx="15" cy="22"/>
                </a:xfrm>
                <a:custGeom>
                  <a:avLst/>
                  <a:gdLst>
                    <a:gd name="T0" fmla="*/ 4 w 15"/>
                    <a:gd name="T1" fmla="*/ 0 h 22"/>
                    <a:gd name="T2" fmla="*/ 0 w 15"/>
                    <a:gd name="T3" fmla="*/ 20 h 22"/>
                    <a:gd name="T4" fmla="*/ 11 w 15"/>
                    <a:gd name="T5" fmla="*/ 22 h 22"/>
                    <a:gd name="T6" fmla="*/ 15 w 15"/>
                    <a:gd name="T7" fmla="*/ 3 h 22"/>
                    <a:gd name="T8" fmla="*/ 4 w 15"/>
                    <a:gd name="T9" fmla="*/ 0 h 22"/>
                  </a:gdLst>
                  <a:ahLst/>
                  <a:cxnLst>
                    <a:cxn ang="0">
                      <a:pos x="T0" y="T1"/>
                    </a:cxn>
                    <a:cxn ang="0">
                      <a:pos x="T2" y="T3"/>
                    </a:cxn>
                    <a:cxn ang="0">
                      <a:pos x="T4" y="T5"/>
                    </a:cxn>
                    <a:cxn ang="0">
                      <a:pos x="T6" y="T7"/>
                    </a:cxn>
                    <a:cxn ang="0">
                      <a:pos x="T8" y="T9"/>
                    </a:cxn>
                  </a:cxnLst>
                  <a:rect l="0" t="0" r="r" b="b"/>
                  <a:pathLst>
                    <a:path w="15" h="22">
                      <a:moveTo>
                        <a:pt x="4" y="0"/>
                      </a:moveTo>
                      <a:lnTo>
                        <a:pt x="0" y="20"/>
                      </a:lnTo>
                      <a:lnTo>
                        <a:pt x="11" y="22"/>
                      </a:lnTo>
                      <a:lnTo>
                        <a:pt x="15" y="3"/>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491" name="Freeform 470">
                  <a:extLst>
                    <a:ext uri="{FF2B5EF4-FFF2-40B4-BE49-F238E27FC236}">
                      <a16:creationId xmlns:a16="http://schemas.microsoft.com/office/drawing/2014/main" id="{695271A8-5728-4B23-9FC0-5702C6ABFAC2}"/>
                    </a:ext>
                  </a:extLst>
                </p:cNvPr>
                <p:cNvSpPr>
                  <a:spLocks/>
                </p:cNvSpPr>
                <p:nvPr/>
              </p:nvSpPr>
              <p:spPr bwMode="auto">
                <a:xfrm>
                  <a:off x="6006" y="3154"/>
                  <a:ext cx="21" cy="24"/>
                </a:xfrm>
                <a:custGeom>
                  <a:avLst/>
                  <a:gdLst>
                    <a:gd name="T0" fmla="*/ 13 w 21"/>
                    <a:gd name="T1" fmla="*/ 0 h 24"/>
                    <a:gd name="T2" fmla="*/ 0 w 21"/>
                    <a:gd name="T3" fmla="*/ 17 h 24"/>
                    <a:gd name="T4" fmla="*/ 8 w 21"/>
                    <a:gd name="T5" fmla="*/ 24 h 24"/>
                    <a:gd name="T6" fmla="*/ 21 w 21"/>
                    <a:gd name="T7" fmla="*/ 6 h 24"/>
                    <a:gd name="T8" fmla="*/ 13 w 21"/>
                    <a:gd name="T9" fmla="*/ 0 h 24"/>
                  </a:gdLst>
                  <a:ahLst/>
                  <a:cxnLst>
                    <a:cxn ang="0">
                      <a:pos x="T0" y="T1"/>
                    </a:cxn>
                    <a:cxn ang="0">
                      <a:pos x="T2" y="T3"/>
                    </a:cxn>
                    <a:cxn ang="0">
                      <a:pos x="T4" y="T5"/>
                    </a:cxn>
                    <a:cxn ang="0">
                      <a:pos x="T6" y="T7"/>
                    </a:cxn>
                    <a:cxn ang="0">
                      <a:pos x="T8" y="T9"/>
                    </a:cxn>
                  </a:cxnLst>
                  <a:rect l="0" t="0" r="r" b="b"/>
                  <a:pathLst>
                    <a:path w="21" h="24">
                      <a:moveTo>
                        <a:pt x="13" y="0"/>
                      </a:moveTo>
                      <a:lnTo>
                        <a:pt x="0" y="17"/>
                      </a:lnTo>
                      <a:lnTo>
                        <a:pt x="8" y="24"/>
                      </a:lnTo>
                      <a:lnTo>
                        <a:pt x="21" y="6"/>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492" name="Freeform 471">
                  <a:extLst>
                    <a:ext uri="{FF2B5EF4-FFF2-40B4-BE49-F238E27FC236}">
                      <a16:creationId xmlns:a16="http://schemas.microsoft.com/office/drawing/2014/main" id="{F1F3FC6A-FC11-FFCF-4BAE-258628EA6AF4}"/>
                    </a:ext>
                  </a:extLst>
                </p:cNvPr>
                <p:cNvSpPr>
                  <a:spLocks/>
                </p:cNvSpPr>
                <p:nvPr/>
              </p:nvSpPr>
              <p:spPr bwMode="auto">
                <a:xfrm>
                  <a:off x="6016" y="3160"/>
                  <a:ext cx="18" cy="22"/>
                </a:xfrm>
                <a:custGeom>
                  <a:avLst/>
                  <a:gdLst>
                    <a:gd name="T0" fmla="*/ 11 w 18"/>
                    <a:gd name="T1" fmla="*/ 0 h 22"/>
                    <a:gd name="T2" fmla="*/ 0 w 18"/>
                    <a:gd name="T3" fmla="*/ 18 h 22"/>
                    <a:gd name="T4" fmla="*/ 7 w 18"/>
                    <a:gd name="T5" fmla="*/ 22 h 22"/>
                    <a:gd name="T6" fmla="*/ 18 w 18"/>
                    <a:gd name="T7" fmla="*/ 4 h 22"/>
                    <a:gd name="T8" fmla="*/ 11 w 18"/>
                    <a:gd name="T9" fmla="*/ 0 h 22"/>
                  </a:gdLst>
                  <a:ahLst/>
                  <a:cxnLst>
                    <a:cxn ang="0">
                      <a:pos x="T0" y="T1"/>
                    </a:cxn>
                    <a:cxn ang="0">
                      <a:pos x="T2" y="T3"/>
                    </a:cxn>
                    <a:cxn ang="0">
                      <a:pos x="T4" y="T5"/>
                    </a:cxn>
                    <a:cxn ang="0">
                      <a:pos x="T6" y="T7"/>
                    </a:cxn>
                    <a:cxn ang="0">
                      <a:pos x="T8" y="T9"/>
                    </a:cxn>
                  </a:cxnLst>
                  <a:rect l="0" t="0" r="r" b="b"/>
                  <a:pathLst>
                    <a:path w="18" h="22">
                      <a:moveTo>
                        <a:pt x="11" y="0"/>
                      </a:moveTo>
                      <a:lnTo>
                        <a:pt x="0" y="18"/>
                      </a:lnTo>
                      <a:lnTo>
                        <a:pt x="7" y="22"/>
                      </a:lnTo>
                      <a:lnTo>
                        <a:pt x="18" y="4"/>
                      </a:lnTo>
                      <a:lnTo>
                        <a:pt x="11" y="0"/>
                      </a:lnTo>
                      <a:close/>
                    </a:path>
                  </a:pathLst>
                </a:custGeom>
                <a:solidFill>
                  <a:srgbClr val="FF0000"/>
                </a:solidFill>
                <a:ln w="38100" cmpd="sng">
                  <a:solidFill>
                    <a:srgbClr val="FF0000"/>
                  </a:solidFill>
                  <a:round/>
                  <a:headEnd/>
                  <a:tailEnd/>
                </a:ln>
              </p:spPr>
              <p:txBody>
                <a:bodyPr/>
                <a:lstStyle/>
                <a:p>
                  <a:endParaRPr lang="en-GB"/>
                </a:p>
              </p:txBody>
            </p:sp>
            <p:sp>
              <p:nvSpPr>
                <p:cNvPr id="493" name="Freeform 472">
                  <a:extLst>
                    <a:ext uri="{FF2B5EF4-FFF2-40B4-BE49-F238E27FC236}">
                      <a16:creationId xmlns:a16="http://schemas.microsoft.com/office/drawing/2014/main" id="{E5668AC3-1B5E-2993-A654-3C4453668354}"/>
                    </a:ext>
                  </a:extLst>
                </p:cNvPr>
                <p:cNvSpPr>
                  <a:spLocks/>
                </p:cNvSpPr>
                <p:nvPr/>
              </p:nvSpPr>
              <p:spPr bwMode="auto">
                <a:xfrm>
                  <a:off x="6025" y="3164"/>
                  <a:ext cx="13" cy="22"/>
                </a:xfrm>
                <a:custGeom>
                  <a:avLst/>
                  <a:gdLst>
                    <a:gd name="T0" fmla="*/ 5 w 13"/>
                    <a:gd name="T1" fmla="*/ 0 h 22"/>
                    <a:gd name="T2" fmla="*/ 0 w 13"/>
                    <a:gd name="T3" fmla="*/ 20 h 22"/>
                    <a:gd name="T4" fmla="*/ 9 w 13"/>
                    <a:gd name="T5" fmla="*/ 22 h 22"/>
                    <a:gd name="T6" fmla="*/ 13 w 13"/>
                    <a:gd name="T7" fmla="*/ 3 h 22"/>
                    <a:gd name="T8" fmla="*/ 5 w 13"/>
                    <a:gd name="T9" fmla="*/ 0 h 22"/>
                  </a:gdLst>
                  <a:ahLst/>
                  <a:cxnLst>
                    <a:cxn ang="0">
                      <a:pos x="T0" y="T1"/>
                    </a:cxn>
                    <a:cxn ang="0">
                      <a:pos x="T2" y="T3"/>
                    </a:cxn>
                    <a:cxn ang="0">
                      <a:pos x="T4" y="T5"/>
                    </a:cxn>
                    <a:cxn ang="0">
                      <a:pos x="T6" y="T7"/>
                    </a:cxn>
                    <a:cxn ang="0">
                      <a:pos x="T8" y="T9"/>
                    </a:cxn>
                  </a:cxnLst>
                  <a:rect l="0" t="0" r="r" b="b"/>
                  <a:pathLst>
                    <a:path w="13" h="22">
                      <a:moveTo>
                        <a:pt x="5" y="0"/>
                      </a:moveTo>
                      <a:lnTo>
                        <a:pt x="0" y="20"/>
                      </a:lnTo>
                      <a:lnTo>
                        <a:pt x="9" y="22"/>
                      </a:lnTo>
                      <a:lnTo>
                        <a:pt x="13" y="3"/>
                      </a:lnTo>
                      <a:lnTo>
                        <a:pt x="5" y="0"/>
                      </a:lnTo>
                      <a:close/>
                    </a:path>
                  </a:pathLst>
                </a:custGeom>
                <a:solidFill>
                  <a:srgbClr val="FF0000"/>
                </a:solidFill>
                <a:ln w="38100" cmpd="sng">
                  <a:solidFill>
                    <a:srgbClr val="FF0000"/>
                  </a:solidFill>
                  <a:round/>
                  <a:headEnd/>
                  <a:tailEnd/>
                </a:ln>
              </p:spPr>
              <p:txBody>
                <a:bodyPr/>
                <a:lstStyle/>
                <a:p>
                  <a:endParaRPr lang="en-GB"/>
                </a:p>
              </p:txBody>
            </p:sp>
            <p:sp>
              <p:nvSpPr>
                <p:cNvPr id="494" name="Freeform 473">
                  <a:extLst>
                    <a:ext uri="{FF2B5EF4-FFF2-40B4-BE49-F238E27FC236}">
                      <a16:creationId xmlns:a16="http://schemas.microsoft.com/office/drawing/2014/main" id="{6132CCFF-1E9D-B289-67A8-D98886AD2A83}"/>
                    </a:ext>
                  </a:extLst>
                </p:cNvPr>
                <p:cNvSpPr>
                  <a:spLocks/>
                </p:cNvSpPr>
                <p:nvPr/>
              </p:nvSpPr>
              <p:spPr bwMode="auto">
                <a:xfrm>
                  <a:off x="6032" y="3167"/>
                  <a:ext cx="22" cy="24"/>
                </a:xfrm>
                <a:custGeom>
                  <a:avLst/>
                  <a:gdLst>
                    <a:gd name="T0" fmla="*/ 11 w 22"/>
                    <a:gd name="T1" fmla="*/ 0 h 24"/>
                    <a:gd name="T2" fmla="*/ 0 w 22"/>
                    <a:gd name="T3" fmla="*/ 17 h 24"/>
                    <a:gd name="T4" fmla="*/ 11 w 22"/>
                    <a:gd name="T5" fmla="*/ 24 h 24"/>
                    <a:gd name="T6" fmla="*/ 22 w 22"/>
                    <a:gd name="T7" fmla="*/ 6 h 24"/>
                    <a:gd name="T8" fmla="*/ 11 w 22"/>
                    <a:gd name="T9" fmla="*/ 0 h 24"/>
                  </a:gdLst>
                  <a:ahLst/>
                  <a:cxnLst>
                    <a:cxn ang="0">
                      <a:pos x="T0" y="T1"/>
                    </a:cxn>
                    <a:cxn ang="0">
                      <a:pos x="T2" y="T3"/>
                    </a:cxn>
                    <a:cxn ang="0">
                      <a:pos x="T4" y="T5"/>
                    </a:cxn>
                    <a:cxn ang="0">
                      <a:pos x="T6" y="T7"/>
                    </a:cxn>
                    <a:cxn ang="0">
                      <a:pos x="T8" y="T9"/>
                    </a:cxn>
                  </a:cxnLst>
                  <a:rect l="0" t="0" r="r" b="b"/>
                  <a:pathLst>
                    <a:path w="22" h="24">
                      <a:moveTo>
                        <a:pt x="11" y="0"/>
                      </a:moveTo>
                      <a:lnTo>
                        <a:pt x="0" y="17"/>
                      </a:lnTo>
                      <a:lnTo>
                        <a:pt x="11" y="24"/>
                      </a:lnTo>
                      <a:lnTo>
                        <a:pt x="22" y="6"/>
                      </a:lnTo>
                      <a:lnTo>
                        <a:pt x="11" y="0"/>
                      </a:lnTo>
                      <a:close/>
                    </a:path>
                  </a:pathLst>
                </a:custGeom>
                <a:solidFill>
                  <a:srgbClr val="FF0000"/>
                </a:solidFill>
                <a:ln w="38100" cmpd="sng">
                  <a:solidFill>
                    <a:srgbClr val="FF0000"/>
                  </a:solidFill>
                  <a:round/>
                  <a:headEnd/>
                  <a:tailEnd/>
                </a:ln>
              </p:spPr>
              <p:txBody>
                <a:bodyPr/>
                <a:lstStyle/>
                <a:p>
                  <a:endParaRPr lang="en-GB"/>
                </a:p>
              </p:txBody>
            </p:sp>
            <p:sp>
              <p:nvSpPr>
                <p:cNvPr id="495" name="Freeform 474">
                  <a:extLst>
                    <a:ext uri="{FF2B5EF4-FFF2-40B4-BE49-F238E27FC236}">
                      <a16:creationId xmlns:a16="http://schemas.microsoft.com/office/drawing/2014/main" id="{DC45B5E3-0957-FB42-5659-2A9F0D98E61C}"/>
                    </a:ext>
                  </a:extLst>
                </p:cNvPr>
                <p:cNvSpPr>
                  <a:spLocks/>
                </p:cNvSpPr>
                <p:nvPr/>
              </p:nvSpPr>
              <p:spPr bwMode="auto">
                <a:xfrm>
                  <a:off x="6040" y="3173"/>
                  <a:ext cx="22" cy="24"/>
                </a:xfrm>
                <a:custGeom>
                  <a:avLst/>
                  <a:gdLst>
                    <a:gd name="T0" fmla="*/ 14 w 22"/>
                    <a:gd name="T1" fmla="*/ 0 h 24"/>
                    <a:gd name="T2" fmla="*/ 0 w 22"/>
                    <a:gd name="T3" fmla="*/ 18 h 24"/>
                    <a:gd name="T4" fmla="*/ 9 w 22"/>
                    <a:gd name="T5" fmla="*/ 24 h 24"/>
                    <a:gd name="T6" fmla="*/ 22 w 22"/>
                    <a:gd name="T7" fmla="*/ 7 h 24"/>
                    <a:gd name="T8" fmla="*/ 14 w 22"/>
                    <a:gd name="T9" fmla="*/ 0 h 24"/>
                  </a:gdLst>
                  <a:ahLst/>
                  <a:cxnLst>
                    <a:cxn ang="0">
                      <a:pos x="T0" y="T1"/>
                    </a:cxn>
                    <a:cxn ang="0">
                      <a:pos x="T2" y="T3"/>
                    </a:cxn>
                    <a:cxn ang="0">
                      <a:pos x="T4" y="T5"/>
                    </a:cxn>
                    <a:cxn ang="0">
                      <a:pos x="T6" y="T7"/>
                    </a:cxn>
                    <a:cxn ang="0">
                      <a:pos x="T8" y="T9"/>
                    </a:cxn>
                  </a:cxnLst>
                  <a:rect l="0" t="0" r="r" b="b"/>
                  <a:pathLst>
                    <a:path w="22" h="24">
                      <a:moveTo>
                        <a:pt x="14" y="0"/>
                      </a:moveTo>
                      <a:lnTo>
                        <a:pt x="0" y="18"/>
                      </a:lnTo>
                      <a:lnTo>
                        <a:pt x="9" y="24"/>
                      </a:lnTo>
                      <a:lnTo>
                        <a:pt x="22" y="7"/>
                      </a:lnTo>
                      <a:lnTo>
                        <a:pt x="14" y="0"/>
                      </a:lnTo>
                      <a:close/>
                    </a:path>
                  </a:pathLst>
                </a:custGeom>
                <a:solidFill>
                  <a:srgbClr val="FF0000"/>
                </a:solidFill>
                <a:ln w="38100" cmpd="sng">
                  <a:solidFill>
                    <a:srgbClr val="FF0000"/>
                  </a:solidFill>
                  <a:round/>
                  <a:headEnd/>
                  <a:tailEnd/>
                </a:ln>
              </p:spPr>
              <p:txBody>
                <a:bodyPr/>
                <a:lstStyle/>
                <a:p>
                  <a:endParaRPr lang="en-GB"/>
                </a:p>
              </p:txBody>
            </p:sp>
            <p:sp>
              <p:nvSpPr>
                <p:cNvPr id="496" name="Freeform 475">
                  <a:extLst>
                    <a:ext uri="{FF2B5EF4-FFF2-40B4-BE49-F238E27FC236}">
                      <a16:creationId xmlns:a16="http://schemas.microsoft.com/office/drawing/2014/main" id="{F98D0169-A7DA-4808-F3DB-CF95C7658F88}"/>
                    </a:ext>
                  </a:extLst>
                </p:cNvPr>
                <p:cNvSpPr>
                  <a:spLocks/>
                </p:cNvSpPr>
                <p:nvPr/>
              </p:nvSpPr>
              <p:spPr bwMode="auto">
                <a:xfrm>
                  <a:off x="6049" y="3180"/>
                  <a:ext cx="22" cy="24"/>
                </a:xfrm>
                <a:custGeom>
                  <a:avLst/>
                  <a:gdLst>
                    <a:gd name="T0" fmla="*/ 13 w 22"/>
                    <a:gd name="T1" fmla="*/ 0 h 24"/>
                    <a:gd name="T2" fmla="*/ 0 w 22"/>
                    <a:gd name="T3" fmla="*/ 17 h 24"/>
                    <a:gd name="T4" fmla="*/ 9 w 22"/>
                    <a:gd name="T5" fmla="*/ 24 h 24"/>
                    <a:gd name="T6" fmla="*/ 22 w 22"/>
                    <a:gd name="T7" fmla="*/ 6 h 24"/>
                    <a:gd name="T8" fmla="*/ 13 w 22"/>
                    <a:gd name="T9" fmla="*/ 0 h 24"/>
                  </a:gdLst>
                  <a:ahLst/>
                  <a:cxnLst>
                    <a:cxn ang="0">
                      <a:pos x="T0" y="T1"/>
                    </a:cxn>
                    <a:cxn ang="0">
                      <a:pos x="T2" y="T3"/>
                    </a:cxn>
                    <a:cxn ang="0">
                      <a:pos x="T4" y="T5"/>
                    </a:cxn>
                    <a:cxn ang="0">
                      <a:pos x="T6" y="T7"/>
                    </a:cxn>
                    <a:cxn ang="0">
                      <a:pos x="T8" y="T9"/>
                    </a:cxn>
                  </a:cxnLst>
                  <a:rect l="0" t="0" r="r" b="b"/>
                  <a:pathLst>
                    <a:path w="22" h="24">
                      <a:moveTo>
                        <a:pt x="13" y="0"/>
                      </a:moveTo>
                      <a:lnTo>
                        <a:pt x="0" y="17"/>
                      </a:lnTo>
                      <a:lnTo>
                        <a:pt x="9" y="24"/>
                      </a:lnTo>
                      <a:lnTo>
                        <a:pt x="22" y="6"/>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497" name="Freeform 476">
                  <a:extLst>
                    <a:ext uri="{FF2B5EF4-FFF2-40B4-BE49-F238E27FC236}">
                      <a16:creationId xmlns:a16="http://schemas.microsoft.com/office/drawing/2014/main" id="{FAF229A7-903D-179B-D3C8-5DBA83167250}"/>
                    </a:ext>
                  </a:extLst>
                </p:cNvPr>
                <p:cNvSpPr>
                  <a:spLocks/>
                </p:cNvSpPr>
                <p:nvPr/>
              </p:nvSpPr>
              <p:spPr bwMode="auto">
                <a:xfrm>
                  <a:off x="6060" y="3186"/>
                  <a:ext cx="22" cy="24"/>
                </a:xfrm>
                <a:custGeom>
                  <a:avLst/>
                  <a:gdLst>
                    <a:gd name="T0" fmla="*/ 11 w 22"/>
                    <a:gd name="T1" fmla="*/ 0 h 24"/>
                    <a:gd name="T2" fmla="*/ 0 w 22"/>
                    <a:gd name="T3" fmla="*/ 18 h 24"/>
                    <a:gd name="T4" fmla="*/ 11 w 22"/>
                    <a:gd name="T5" fmla="*/ 24 h 24"/>
                    <a:gd name="T6" fmla="*/ 22 w 22"/>
                    <a:gd name="T7" fmla="*/ 7 h 24"/>
                    <a:gd name="T8" fmla="*/ 11 w 22"/>
                    <a:gd name="T9" fmla="*/ 0 h 24"/>
                  </a:gdLst>
                  <a:ahLst/>
                  <a:cxnLst>
                    <a:cxn ang="0">
                      <a:pos x="T0" y="T1"/>
                    </a:cxn>
                    <a:cxn ang="0">
                      <a:pos x="T2" y="T3"/>
                    </a:cxn>
                    <a:cxn ang="0">
                      <a:pos x="T4" y="T5"/>
                    </a:cxn>
                    <a:cxn ang="0">
                      <a:pos x="T6" y="T7"/>
                    </a:cxn>
                    <a:cxn ang="0">
                      <a:pos x="T8" y="T9"/>
                    </a:cxn>
                  </a:cxnLst>
                  <a:rect l="0" t="0" r="r" b="b"/>
                  <a:pathLst>
                    <a:path w="22" h="24">
                      <a:moveTo>
                        <a:pt x="11" y="0"/>
                      </a:moveTo>
                      <a:lnTo>
                        <a:pt x="0" y="18"/>
                      </a:lnTo>
                      <a:lnTo>
                        <a:pt x="11" y="24"/>
                      </a:lnTo>
                      <a:lnTo>
                        <a:pt x="22" y="7"/>
                      </a:lnTo>
                      <a:lnTo>
                        <a:pt x="11" y="0"/>
                      </a:lnTo>
                      <a:close/>
                    </a:path>
                  </a:pathLst>
                </a:custGeom>
                <a:solidFill>
                  <a:srgbClr val="FF0000"/>
                </a:solidFill>
                <a:ln w="38100" cmpd="sng">
                  <a:solidFill>
                    <a:srgbClr val="FF0000"/>
                  </a:solidFill>
                  <a:round/>
                  <a:headEnd/>
                  <a:tailEnd/>
                </a:ln>
              </p:spPr>
              <p:txBody>
                <a:bodyPr/>
                <a:lstStyle/>
                <a:p>
                  <a:endParaRPr lang="en-GB"/>
                </a:p>
              </p:txBody>
            </p:sp>
            <p:sp>
              <p:nvSpPr>
                <p:cNvPr id="498" name="Freeform 477">
                  <a:extLst>
                    <a:ext uri="{FF2B5EF4-FFF2-40B4-BE49-F238E27FC236}">
                      <a16:creationId xmlns:a16="http://schemas.microsoft.com/office/drawing/2014/main" id="{B252518D-3D46-B7AD-009B-353241766D53}"/>
                    </a:ext>
                  </a:extLst>
                </p:cNvPr>
                <p:cNvSpPr>
                  <a:spLocks/>
                </p:cNvSpPr>
                <p:nvPr/>
              </p:nvSpPr>
              <p:spPr bwMode="auto">
                <a:xfrm>
                  <a:off x="6069" y="3195"/>
                  <a:ext cx="22" cy="22"/>
                </a:xfrm>
                <a:custGeom>
                  <a:avLst/>
                  <a:gdLst>
                    <a:gd name="T0" fmla="*/ 15 w 22"/>
                    <a:gd name="T1" fmla="*/ 0 h 22"/>
                    <a:gd name="T2" fmla="*/ 0 w 22"/>
                    <a:gd name="T3" fmla="*/ 15 h 22"/>
                    <a:gd name="T4" fmla="*/ 6 w 22"/>
                    <a:gd name="T5" fmla="*/ 22 h 22"/>
                    <a:gd name="T6" fmla="*/ 22 w 22"/>
                    <a:gd name="T7" fmla="*/ 7 h 22"/>
                    <a:gd name="T8" fmla="*/ 15 w 22"/>
                    <a:gd name="T9" fmla="*/ 0 h 22"/>
                  </a:gdLst>
                  <a:ahLst/>
                  <a:cxnLst>
                    <a:cxn ang="0">
                      <a:pos x="T0" y="T1"/>
                    </a:cxn>
                    <a:cxn ang="0">
                      <a:pos x="T2" y="T3"/>
                    </a:cxn>
                    <a:cxn ang="0">
                      <a:pos x="T4" y="T5"/>
                    </a:cxn>
                    <a:cxn ang="0">
                      <a:pos x="T6" y="T7"/>
                    </a:cxn>
                    <a:cxn ang="0">
                      <a:pos x="T8" y="T9"/>
                    </a:cxn>
                  </a:cxnLst>
                  <a:rect l="0" t="0" r="r" b="b"/>
                  <a:pathLst>
                    <a:path w="22" h="22">
                      <a:moveTo>
                        <a:pt x="15" y="0"/>
                      </a:moveTo>
                      <a:lnTo>
                        <a:pt x="0" y="15"/>
                      </a:lnTo>
                      <a:lnTo>
                        <a:pt x="6" y="22"/>
                      </a:lnTo>
                      <a:lnTo>
                        <a:pt x="22" y="7"/>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499" name="Freeform 478">
                  <a:extLst>
                    <a:ext uri="{FF2B5EF4-FFF2-40B4-BE49-F238E27FC236}">
                      <a16:creationId xmlns:a16="http://schemas.microsoft.com/office/drawing/2014/main" id="{441553E7-5D7C-DF34-B7F6-65961F987445}"/>
                    </a:ext>
                  </a:extLst>
                </p:cNvPr>
                <p:cNvSpPr>
                  <a:spLocks/>
                </p:cNvSpPr>
                <p:nvPr/>
              </p:nvSpPr>
              <p:spPr bwMode="auto">
                <a:xfrm>
                  <a:off x="6075" y="3202"/>
                  <a:ext cx="24" cy="24"/>
                </a:xfrm>
                <a:custGeom>
                  <a:avLst/>
                  <a:gdLst>
                    <a:gd name="T0" fmla="*/ 16 w 24"/>
                    <a:gd name="T1" fmla="*/ 0 h 24"/>
                    <a:gd name="T2" fmla="*/ 0 w 24"/>
                    <a:gd name="T3" fmla="*/ 15 h 24"/>
                    <a:gd name="T4" fmla="*/ 9 w 24"/>
                    <a:gd name="T5" fmla="*/ 24 h 24"/>
                    <a:gd name="T6" fmla="*/ 24 w 24"/>
                    <a:gd name="T7" fmla="*/ 8 h 24"/>
                    <a:gd name="T8" fmla="*/ 16 w 24"/>
                    <a:gd name="T9" fmla="*/ 0 h 24"/>
                  </a:gdLst>
                  <a:ahLst/>
                  <a:cxnLst>
                    <a:cxn ang="0">
                      <a:pos x="T0" y="T1"/>
                    </a:cxn>
                    <a:cxn ang="0">
                      <a:pos x="T2" y="T3"/>
                    </a:cxn>
                    <a:cxn ang="0">
                      <a:pos x="T4" y="T5"/>
                    </a:cxn>
                    <a:cxn ang="0">
                      <a:pos x="T6" y="T7"/>
                    </a:cxn>
                    <a:cxn ang="0">
                      <a:pos x="T8" y="T9"/>
                    </a:cxn>
                  </a:cxnLst>
                  <a:rect l="0" t="0" r="r" b="b"/>
                  <a:pathLst>
                    <a:path w="24" h="24">
                      <a:moveTo>
                        <a:pt x="16" y="0"/>
                      </a:moveTo>
                      <a:lnTo>
                        <a:pt x="0" y="15"/>
                      </a:lnTo>
                      <a:lnTo>
                        <a:pt x="9" y="24"/>
                      </a:lnTo>
                      <a:lnTo>
                        <a:pt x="24" y="8"/>
                      </a:lnTo>
                      <a:lnTo>
                        <a:pt x="16" y="0"/>
                      </a:lnTo>
                      <a:close/>
                    </a:path>
                  </a:pathLst>
                </a:custGeom>
                <a:solidFill>
                  <a:srgbClr val="FF0000"/>
                </a:solidFill>
                <a:ln w="38100" cmpd="sng">
                  <a:solidFill>
                    <a:srgbClr val="FF0000"/>
                  </a:solidFill>
                  <a:round/>
                  <a:headEnd/>
                  <a:tailEnd/>
                </a:ln>
              </p:spPr>
              <p:txBody>
                <a:bodyPr/>
                <a:lstStyle/>
                <a:p>
                  <a:endParaRPr lang="en-GB"/>
                </a:p>
              </p:txBody>
            </p:sp>
            <p:sp>
              <p:nvSpPr>
                <p:cNvPr id="500" name="Freeform 479">
                  <a:extLst>
                    <a:ext uri="{FF2B5EF4-FFF2-40B4-BE49-F238E27FC236}">
                      <a16:creationId xmlns:a16="http://schemas.microsoft.com/office/drawing/2014/main" id="{311E9CE3-BCBB-2F2E-C277-F3867714E603}"/>
                    </a:ext>
                  </a:extLst>
                </p:cNvPr>
                <p:cNvSpPr>
                  <a:spLocks/>
                </p:cNvSpPr>
                <p:nvPr/>
              </p:nvSpPr>
              <p:spPr bwMode="auto">
                <a:xfrm>
                  <a:off x="6084" y="3210"/>
                  <a:ext cx="24" cy="24"/>
                </a:xfrm>
                <a:custGeom>
                  <a:avLst/>
                  <a:gdLst>
                    <a:gd name="T0" fmla="*/ 15 w 24"/>
                    <a:gd name="T1" fmla="*/ 0 h 24"/>
                    <a:gd name="T2" fmla="*/ 0 w 24"/>
                    <a:gd name="T3" fmla="*/ 16 h 24"/>
                    <a:gd name="T4" fmla="*/ 9 w 24"/>
                    <a:gd name="T5" fmla="*/ 24 h 24"/>
                    <a:gd name="T6" fmla="*/ 24 w 24"/>
                    <a:gd name="T7" fmla="*/ 9 h 24"/>
                    <a:gd name="T8" fmla="*/ 15 w 24"/>
                    <a:gd name="T9" fmla="*/ 0 h 24"/>
                  </a:gdLst>
                  <a:ahLst/>
                  <a:cxnLst>
                    <a:cxn ang="0">
                      <a:pos x="T0" y="T1"/>
                    </a:cxn>
                    <a:cxn ang="0">
                      <a:pos x="T2" y="T3"/>
                    </a:cxn>
                    <a:cxn ang="0">
                      <a:pos x="T4" y="T5"/>
                    </a:cxn>
                    <a:cxn ang="0">
                      <a:pos x="T6" y="T7"/>
                    </a:cxn>
                    <a:cxn ang="0">
                      <a:pos x="T8" y="T9"/>
                    </a:cxn>
                  </a:cxnLst>
                  <a:rect l="0" t="0" r="r" b="b"/>
                  <a:pathLst>
                    <a:path w="24" h="24">
                      <a:moveTo>
                        <a:pt x="15" y="0"/>
                      </a:moveTo>
                      <a:lnTo>
                        <a:pt x="0" y="16"/>
                      </a:lnTo>
                      <a:lnTo>
                        <a:pt x="9" y="24"/>
                      </a:lnTo>
                      <a:lnTo>
                        <a:pt x="24" y="9"/>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501" name="Freeform 480">
                  <a:extLst>
                    <a:ext uri="{FF2B5EF4-FFF2-40B4-BE49-F238E27FC236}">
                      <a16:creationId xmlns:a16="http://schemas.microsoft.com/office/drawing/2014/main" id="{33F35971-2A25-D042-B3F0-11FD5D995072}"/>
                    </a:ext>
                  </a:extLst>
                </p:cNvPr>
                <p:cNvSpPr>
                  <a:spLocks/>
                </p:cNvSpPr>
                <p:nvPr/>
              </p:nvSpPr>
              <p:spPr bwMode="auto">
                <a:xfrm>
                  <a:off x="6093" y="3219"/>
                  <a:ext cx="24" cy="24"/>
                </a:xfrm>
                <a:custGeom>
                  <a:avLst/>
                  <a:gdLst>
                    <a:gd name="T0" fmla="*/ 13 w 24"/>
                    <a:gd name="T1" fmla="*/ 0 h 24"/>
                    <a:gd name="T2" fmla="*/ 0 w 24"/>
                    <a:gd name="T3" fmla="*/ 15 h 24"/>
                    <a:gd name="T4" fmla="*/ 11 w 24"/>
                    <a:gd name="T5" fmla="*/ 24 h 24"/>
                    <a:gd name="T6" fmla="*/ 24 w 24"/>
                    <a:gd name="T7" fmla="*/ 9 h 24"/>
                    <a:gd name="T8" fmla="*/ 13 w 24"/>
                    <a:gd name="T9" fmla="*/ 0 h 24"/>
                  </a:gdLst>
                  <a:ahLst/>
                  <a:cxnLst>
                    <a:cxn ang="0">
                      <a:pos x="T0" y="T1"/>
                    </a:cxn>
                    <a:cxn ang="0">
                      <a:pos x="T2" y="T3"/>
                    </a:cxn>
                    <a:cxn ang="0">
                      <a:pos x="T4" y="T5"/>
                    </a:cxn>
                    <a:cxn ang="0">
                      <a:pos x="T6" y="T7"/>
                    </a:cxn>
                    <a:cxn ang="0">
                      <a:pos x="T8" y="T9"/>
                    </a:cxn>
                  </a:cxnLst>
                  <a:rect l="0" t="0" r="r" b="b"/>
                  <a:pathLst>
                    <a:path w="24" h="24">
                      <a:moveTo>
                        <a:pt x="13" y="0"/>
                      </a:moveTo>
                      <a:lnTo>
                        <a:pt x="0" y="15"/>
                      </a:lnTo>
                      <a:lnTo>
                        <a:pt x="11" y="24"/>
                      </a:lnTo>
                      <a:lnTo>
                        <a:pt x="24" y="9"/>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502" name="Freeform 481">
                  <a:extLst>
                    <a:ext uri="{FF2B5EF4-FFF2-40B4-BE49-F238E27FC236}">
                      <a16:creationId xmlns:a16="http://schemas.microsoft.com/office/drawing/2014/main" id="{31B31A4E-F05A-50E9-DDDD-CEF1D63E1D99}"/>
                    </a:ext>
                  </a:extLst>
                </p:cNvPr>
                <p:cNvSpPr>
                  <a:spLocks/>
                </p:cNvSpPr>
                <p:nvPr/>
              </p:nvSpPr>
              <p:spPr bwMode="auto">
                <a:xfrm>
                  <a:off x="6104" y="3228"/>
                  <a:ext cx="24" cy="24"/>
                </a:xfrm>
                <a:custGeom>
                  <a:avLst/>
                  <a:gdLst>
                    <a:gd name="T0" fmla="*/ 15 w 24"/>
                    <a:gd name="T1" fmla="*/ 0 h 24"/>
                    <a:gd name="T2" fmla="*/ 0 w 24"/>
                    <a:gd name="T3" fmla="*/ 15 h 24"/>
                    <a:gd name="T4" fmla="*/ 8 w 24"/>
                    <a:gd name="T5" fmla="*/ 24 h 24"/>
                    <a:gd name="T6" fmla="*/ 24 w 24"/>
                    <a:gd name="T7" fmla="*/ 8 h 24"/>
                    <a:gd name="T8" fmla="*/ 15 w 24"/>
                    <a:gd name="T9" fmla="*/ 0 h 24"/>
                  </a:gdLst>
                  <a:ahLst/>
                  <a:cxnLst>
                    <a:cxn ang="0">
                      <a:pos x="T0" y="T1"/>
                    </a:cxn>
                    <a:cxn ang="0">
                      <a:pos x="T2" y="T3"/>
                    </a:cxn>
                    <a:cxn ang="0">
                      <a:pos x="T4" y="T5"/>
                    </a:cxn>
                    <a:cxn ang="0">
                      <a:pos x="T6" y="T7"/>
                    </a:cxn>
                    <a:cxn ang="0">
                      <a:pos x="T8" y="T9"/>
                    </a:cxn>
                  </a:cxnLst>
                  <a:rect l="0" t="0" r="r" b="b"/>
                  <a:pathLst>
                    <a:path w="24" h="24">
                      <a:moveTo>
                        <a:pt x="15" y="0"/>
                      </a:moveTo>
                      <a:lnTo>
                        <a:pt x="0" y="15"/>
                      </a:lnTo>
                      <a:lnTo>
                        <a:pt x="8" y="24"/>
                      </a:lnTo>
                      <a:lnTo>
                        <a:pt x="24" y="8"/>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503" name="Freeform 482">
                  <a:extLst>
                    <a:ext uri="{FF2B5EF4-FFF2-40B4-BE49-F238E27FC236}">
                      <a16:creationId xmlns:a16="http://schemas.microsoft.com/office/drawing/2014/main" id="{90023707-AEE5-82D0-D69A-9F99BC9F3B2C}"/>
                    </a:ext>
                  </a:extLst>
                </p:cNvPr>
                <p:cNvSpPr>
                  <a:spLocks/>
                </p:cNvSpPr>
                <p:nvPr/>
              </p:nvSpPr>
              <p:spPr bwMode="auto">
                <a:xfrm>
                  <a:off x="6112" y="3236"/>
                  <a:ext cx="24" cy="24"/>
                </a:xfrm>
                <a:custGeom>
                  <a:avLst/>
                  <a:gdLst>
                    <a:gd name="T0" fmla="*/ 16 w 24"/>
                    <a:gd name="T1" fmla="*/ 0 h 24"/>
                    <a:gd name="T2" fmla="*/ 0 w 24"/>
                    <a:gd name="T3" fmla="*/ 16 h 24"/>
                    <a:gd name="T4" fmla="*/ 9 w 24"/>
                    <a:gd name="T5" fmla="*/ 24 h 24"/>
                    <a:gd name="T6" fmla="*/ 24 w 24"/>
                    <a:gd name="T7" fmla="*/ 9 h 24"/>
                    <a:gd name="T8" fmla="*/ 16 w 24"/>
                    <a:gd name="T9" fmla="*/ 0 h 24"/>
                  </a:gdLst>
                  <a:ahLst/>
                  <a:cxnLst>
                    <a:cxn ang="0">
                      <a:pos x="T0" y="T1"/>
                    </a:cxn>
                    <a:cxn ang="0">
                      <a:pos x="T2" y="T3"/>
                    </a:cxn>
                    <a:cxn ang="0">
                      <a:pos x="T4" y="T5"/>
                    </a:cxn>
                    <a:cxn ang="0">
                      <a:pos x="T6" y="T7"/>
                    </a:cxn>
                    <a:cxn ang="0">
                      <a:pos x="T8" y="T9"/>
                    </a:cxn>
                  </a:cxnLst>
                  <a:rect l="0" t="0" r="r" b="b"/>
                  <a:pathLst>
                    <a:path w="24" h="24">
                      <a:moveTo>
                        <a:pt x="16" y="0"/>
                      </a:moveTo>
                      <a:lnTo>
                        <a:pt x="0" y="16"/>
                      </a:lnTo>
                      <a:lnTo>
                        <a:pt x="9" y="24"/>
                      </a:lnTo>
                      <a:lnTo>
                        <a:pt x="24" y="9"/>
                      </a:lnTo>
                      <a:lnTo>
                        <a:pt x="16" y="0"/>
                      </a:lnTo>
                      <a:close/>
                    </a:path>
                  </a:pathLst>
                </a:custGeom>
                <a:solidFill>
                  <a:srgbClr val="FF0000"/>
                </a:solidFill>
                <a:ln w="38100" cmpd="sng">
                  <a:solidFill>
                    <a:srgbClr val="FF0000"/>
                  </a:solidFill>
                  <a:round/>
                  <a:headEnd/>
                  <a:tailEnd/>
                </a:ln>
              </p:spPr>
              <p:txBody>
                <a:bodyPr/>
                <a:lstStyle/>
                <a:p>
                  <a:endParaRPr lang="en-GB"/>
                </a:p>
              </p:txBody>
            </p:sp>
            <p:sp>
              <p:nvSpPr>
                <p:cNvPr id="504" name="Freeform 483">
                  <a:extLst>
                    <a:ext uri="{FF2B5EF4-FFF2-40B4-BE49-F238E27FC236}">
                      <a16:creationId xmlns:a16="http://schemas.microsoft.com/office/drawing/2014/main" id="{1708A16D-ABF8-B03C-18AE-EEC152D47223}"/>
                    </a:ext>
                  </a:extLst>
                </p:cNvPr>
                <p:cNvSpPr>
                  <a:spLocks/>
                </p:cNvSpPr>
                <p:nvPr/>
              </p:nvSpPr>
              <p:spPr bwMode="auto">
                <a:xfrm>
                  <a:off x="6119" y="3245"/>
                  <a:ext cx="26" cy="24"/>
                </a:xfrm>
                <a:custGeom>
                  <a:avLst/>
                  <a:gdLst>
                    <a:gd name="T0" fmla="*/ 17 w 26"/>
                    <a:gd name="T1" fmla="*/ 0 h 24"/>
                    <a:gd name="T2" fmla="*/ 0 w 26"/>
                    <a:gd name="T3" fmla="*/ 13 h 24"/>
                    <a:gd name="T4" fmla="*/ 9 w 26"/>
                    <a:gd name="T5" fmla="*/ 24 h 24"/>
                    <a:gd name="T6" fmla="*/ 26 w 26"/>
                    <a:gd name="T7" fmla="*/ 11 h 24"/>
                    <a:gd name="T8" fmla="*/ 17 w 26"/>
                    <a:gd name="T9" fmla="*/ 0 h 24"/>
                  </a:gdLst>
                  <a:ahLst/>
                  <a:cxnLst>
                    <a:cxn ang="0">
                      <a:pos x="T0" y="T1"/>
                    </a:cxn>
                    <a:cxn ang="0">
                      <a:pos x="T2" y="T3"/>
                    </a:cxn>
                    <a:cxn ang="0">
                      <a:pos x="T4" y="T5"/>
                    </a:cxn>
                    <a:cxn ang="0">
                      <a:pos x="T6" y="T7"/>
                    </a:cxn>
                    <a:cxn ang="0">
                      <a:pos x="T8" y="T9"/>
                    </a:cxn>
                  </a:cxnLst>
                  <a:rect l="0" t="0" r="r" b="b"/>
                  <a:pathLst>
                    <a:path w="26" h="24">
                      <a:moveTo>
                        <a:pt x="17" y="0"/>
                      </a:moveTo>
                      <a:lnTo>
                        <a:pt x="0" y="13"/>
                      </a:lnTo>
                      <a:lnTo>
                        <a:pt x="9" y="24"/>
                      </a:lnTo>
                      <a:lnTo>
                        <a:pt x="26" y="11"/>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505" name="Freeform 484">
                  <a:extLst>
                    <a:ext uri="{FF2B5EF4-FFF2-40B4-BE49-F238E27FC236}">
                      <a16:creationId xmlns:a16="http://schemas.microsoft.com/office/drawing/2014/main" id="{3972AF46-9A1F-2979-13D7-C3F035D1CA7D}"/>
                    </a:ext>
                  </a:extLst>
                </p:cNvPr>
                <p:cNvSpPr>
                  <a:spLocks/>
                </p:cNvSpPr>
                <p:nvPr/>
              </p:nvSpPr>
              <p:spPr bwMode="auto">
                <a:xfrm>
                  <a:off x="6130" y="3256"/>
                  <a:ext cx="24" cy="24"/>
                </a:xfrm>
                <a:custGeom>
                  <a:avLst/>
                  <a:gdLst>
                    <a:gd name="T0" fmla="*/ 15 w 24"/>
                    <a:gd name="T1" fmla="*/ 0 h 24"/>
                    <a:gd name="T2" fmla="*/ 0 w 24"/>
                    <a:gd name="T3" fmla="*/ 15 h 24"/>
                    <a:gd name="T4" fmla="*/ 9 w 24"/>
                    <a:gd name="T5" fmla="*/ 24 h 24"/>
                    <a:gd name="T6" fmla="*/ 24 w 24"/>
                    <a:gd name="T7" fmla="*/ 9 h 24"/>
                    <a:gd name="T8" fmla="*/ 15 w 24"/>
                    <a:gd name="T9" fmla="*/ 0 h 24"/>
                  </a:gdLst>
                  <a:ahLst/>
                  <a:cxnLst>
                    <a:cxn ang="0">
                      <a:pos x="T0" y="T1"/>
                    </a:cxn>
                    <a:cxn ang="0">
                      <a:pos x="T2" y="T3"/>
                    </a:cxn>
                    <a:cxn ang="0">
                      <a:pos x="T4" y="T5"/>
                    </a:cxn>
                    <a:cxn ang="0">
                      <a:pos x="T6" y="T7"/>
                    </a:cxn>
                    <a:cxn ang="0">
                      <a:pos x="T8" y="T9"/>
                    </a:cxn>
                  </a:cxnLst>
                  <a:rect l="0" t="0" r="r" b="b"/>
                  <a:pathLst>
                    <a:path w="24" h="24">
                      <a:moveTo>
                        <a:pt x="15" y="0"/>
                      </a:moveTo>
                      <a:lnTo>
                        <a:pt x="0" y="15"/>
                      </a:lnTo>
                      <a:lnTo>
                        <a:pt x="9" y="24"/>
                      </a:lnTo>
                      <a:lnTo>
                        <a:pt x="24" y="9"/>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506" name="Freeform 485">
                  <a:extLst>
                    <a:ext uri="{FF2B5EF4-FFF2-40B4-BE49-F238E27FC236}">
                      <a16:creationId xmlns:a16="http://schemas.microsoft.com/office/drawing/2014/main" id="{F7B72B1D-E2BD-C4D0-0680-B3D486DADAA9}"/>
                    </a:ext>
                  </a:extLst>
                </p:cNvPr>
                <p:cNvSpPr>
                  <a:spLocks/>
                </p:cNvSpPr>
                <p:nvPr/>
              </p:nvSpPr>
              <p:spPr bwMode="auto">
                <a:xfrm>
                  <a:off x="6136" y="3267"/>
                  <a:ext cx="27" cy="24"/>
                </a:xfrm>
                <a:custGeom>
                  <a:avLst/>
                  <a:gdLst>
                    <a:gd name="T0" fmla="*/ 18 w 27"/>
                    <a:gd name="T1" fmla="*/ 0 h 24"/>
                    <a:gd name="T2" fmla="*/ 0 w 27"/>
                    <a:gd name="T3" fmla="*/ 11 h 24"/>
                    <a:gd name="T4" fmla="*/ 9 w 27"/>
                    <a:gd name="T5" fmla="*/ 24 h 24"/>
                    <a:gd name="T6" fmla="*/ 27 w 27"/>
                    <a:gd name="T7" fmla="*/ 13 h 24"/>
                    <a:gd name="T8" fmla="*/ 18 w 27"/>
                    <a:gd name="T9" fmla="*/ 0 h 24"/>
                  </a:gdLst>
                  <a:ahLst/>
                  <a:cxnLst>
                    <a:cxn ang="0">
                      <a:pos x="T0" y="T1"/>
                    </a:cxn>
                    <a:cxn ang="0">
                      <a:pos x="T2" y="T3"/>
                    </a:cxn>
                    <a:cxn ang="0">
                      <a:pos x="T4" y="T5"/>
                    </a:cxn>
                    <a:cxn ang="0">
                      <a:pos x="T6" y="T7"/>
                    </a:cxn>
                    <a:cxn ang="0">
                      <a:pos x="T8" y="T9"/>
                    </a:cxn>
                  </a:cxnLst>
                  <a:rect l="0" t="0" r="r" b="b"/>
                  <a:pathLst>
                    <a:path w="27" h="24">
                      <a:moveTo>
                        <a:pt x="18" y="0"/>
                      </a:moveTo>
                      <a:lnTo>
                        <a:pt x="0" y="11"/>
                      </a:lnTo>
                      <a:lnTo>
                        <a:pt x="9" y="24"/>
                      </a:lnTo>
                      <a:lnTo>
                        <a:pt x="27" y="13"/>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507" name="Freeform 486">
                  <a:extLst>
                    <a:ext uri="{FF2B5EF4-FFF2-40B4-BE49-F238E27FC236}">
                      <a16:creationId xmlns:a16="http://schemas.microsoft.com/office/drawing/2014/main" id="{B4CAE22B-1596-A9DC-78F5-14A8EBBB419E}"/>
                    </a:ext>
                  </a:extLst>
                </p:cNvPr>
                <p:cNvSpPr>
                  <a:spLocks/>
                </p:cNvSpPr>
                <p:nvPr/>
              </p:nvSpPr>
              <p:spPr bwMode="auto">
                <a:xfrm>
                  <a:off x="6145" y="3278"/>
                  <a:ext cx="26" cy="24"/>
                </a:xfrm>
                <a:custGeom>
                  <a:avLst/>
                  <a:gdLst>
                    <a:gd name="T0" fmla="*/ 18 w 26"/>
                    <a:gd name="T1" fmla="*/ 0 h 24"/>
                    <a:gd name="T2" fmla="*/ 0 w 26"/>
                    <a:gd name="T3" fmla="*/ 13 h 24"/>
                    <a:gd name="T4" fmla="*/ 9 w 26"/>
                    <a:gd name="T5" fmla="*/ 24 h 24"/>
                    <a:gd name="T6" fmla="*/ 26 w 26"/>
                    <a:gd name="T7" fmla="*/ 11 h 24"/>
                    <a:gd name="T8" fmla="*/ 18 w 26"/>
                    <a:gd name="T9" fmla="*/ 0 h 24"/>
                  </a:gdLst>
                  <a:ahLst/>
                  <a:cxnLst>
                    <a:cxn ang="0">
                      <a:pos x="T0" y="T1"/>
                    </a:cxn>
                    <a:cxn ang="0">
                      <a:pos x="T2" y="T3"/>
                    </a:cxn>
                    <a:cxn ang="0">
                      <a:pos x="T4" y="T5"/>
                    </a:cxn>
                    <a:cxn ang="0">
                      <a:pos x="T6" y="T7"/>
                    </a:cxn>
                    <a:cxn ang="0">
                      <a:pos x="T8" y="T9"/>
                    </a:cxn>
                  </a:cxnLst>
                  <a:rect l="0" t="0" r="r" b="b"/>
                  <a:pathLst>
                    <a:path w="26" h="24">
                      <a:moveTo>
                        <a:pt x="18" y="0"/>
                      </a:moveTo>
                      <a:lnTo>
                        <a:pt x="0" y="13"/>
                      </a:lnTo>
                      <a:lnTo>
                        <a:pt x="9" y="24"/>
                      </a:lnTo>
                      <a:lnTo>
                        <a:pt x="26" y="11"/>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508" name="Freeform 487">
                  <a:extLst>
                    <a:ext uri="{FF2B5EF4-FFF2-40B4-BE49-F238E27FC236}">
                      <a16:creationId xmlns:a16="http://schemas.microsoft.com/office/drawing/2014/main" id="{F3E54631-7B31-2769-0A78-887224240E1D}"/>
                    </a:ext>
                  </a:extLst>
                </p:cNvPr>
                <p:cNvSpPr>
                  <a:spLocks/>
                </p:cNvSpPr>
                <p:nvPr/>
              </p:nvSpPr>
              <p:spPr bwMode="auto">
                <a:xfrm>
                  <a:off x="6156" y="3289"/>
                  <a:ext cx="26" cy="26"/>
                </a:xfrm>
                <a:custGeom>
                  <a:avLst/>
                  <a:gdLst>
                    <a:gd name="T0" fmla="*/ 15 w 26"/>
                    <a:gd name="T1" fmla="*/ 0 h 26"/>
                    <a:gd name="T2" fmla="*/ 0 w 26"/>
                    <a:gd name="T3" fmla="*/ 13 h 26"/>
                    <a:gd name="T4" fmla="*/ 11 w 26"/>
                    <a:gd name="T5" fmla="*/ 26 h 26"/>
                    <a:gd name="T6" fmla="*/ 26 w 26"/>
                    <a:gd name="T7" fmla="*/ 13 h 26"/>
                    <a:gd name="T8" fmla="*/ 15 w 26"/>
                    <a:gd name="T9" fmla="*/ 0 h 26"/>
                  </a:gdLst>
                  <a:ahLst/>
                  <a:cxnLst>
                    <a:cxn ang="0">
                      <a:pos x="T0" y="T1"/>
                    </a:cxn>
                    <a:cxn ang="0">
                      <a:pos x="T2" y="T3"/>
                    </a:cxn>
                    <a:cxn ang="0">
                      <a:pos x="T4" y="T5"/>
                    </a:cxn>
                    <a:cxn ang="0">
                      <a:pos x="T6" y="T7"/>
                    </a:cxn>
                    <a:cxn ang="0">
                      <a:pos x="T8" y="T9"/>
                    </a:cxn>
                  </a:cxnLst>
                  <a:rect l="0" t="0" r="r" b="b"/>
                  <a:pathLst>
                    <a:path w="26" h="26">
                      <a:moveTo>
                        <a:pt x="15" y="0"/>
                      </a:moveTo>
                      <a:lnTo>
                        <a:pt x="0" y="13"/>
                      </a:lnTo>
                      <a:lnTo>
                        <a:pt x="11" y="26"/>
                      </a:lnTo>
                      <a:lnTo>
                        <a:pt x="26" y="13"/>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509" name="Freeform 488">
                  <a:extLst>
                    <a:ext uri="{FF2B5EF4-FFF2-40B4-BE49-F238E27FC236}">
                      <a16:creationId xmlns:a16="http://schemas.microsoft.com/office/drawing/2014/main" id="{CF3587BA-C6DA-630F-C410-932715782C0B}"/>
                    </a:ext>
                  </a:extLst>
                </p:cNvPr>
                <p:cNvSpPr>
                  <a:spLocks/>
                </p:cNvSpPr>
                <p:nvPr/>
              </p:nvSpPr>
              <p:spPr bwMode="auto">
                <a:xfrm>
                  <a:off x="6165" y="3302"/>
                  <a:ext cx="26" cy="24"/>
                </a:xfrm>
                <a:custGeom>
                  <a:avLst/>
                  <a:gdLst>
                    <a:gd name="T0" fmla="*/ 17 w 26"/>
                    <a:gd name="T1" fmla="*/ 0 h 24"/>
                    <a:gd name="T2" fmla="*/ 0 w 26"/>
                    <a:gd name="T3" fmla="*/ 13 h 24"/>
                    <a:gd name="T4" fmla="*/ 8 w 26"/>
                    <a:gd name="T5" fmla="*/ 24 h 24"/>
                    <a:gd name="T6" fmla="*/ 26 w 26"/>
                    <a:gd name="T7" fmla="*/ 11 h 24"/>
                    <a:gd name="T8" fmla="*/ 17 w 26"/>
                    <a:gd name="T9" fmla="*/ 0 h 24"/>
                  </a:gdLst>
                  <a:ahLst/>
                  <a:cxnLst>
                    <a:cxn ang="0">
                      <a:pos x="T0" y="T1"/>
                    </a:cxn>
                    <a:cxn ang="0">
                      <a:pos x="T2" y="T3"/>
                    </a:cxn>
                    <a:cxn ang="0">
                      <a:pos x="T4" y="T5"/>
                    </a:cxn>
                    <a:cxn ang="0">
                      <a:pos x="T6" y="T7"/>
                    </a:cxn>
                    <a:cxn ang="0">
                      <a:pos x="T8" y="T9"/>
                    </a:cxn>
                  </a:cxnLst>
                  <a:rect l="0" t="0" r="r" b="b"/>
                  <a:pathLst>
                    <a:path w="26" h="24">
                      <a:moveTo>
                        <a:pt x="17" y="0"/>
                      </a:moveTo>
                      <a:lnTo>
                        <a:pt x="0" y="13"/>
                      </a:lnTo>
                      <a:lnTo>
                        <a:pt x="8" y="24"/>
                      </a:lnTo>
                      <a:lnTo>
                        <a:pt x="26" y="11"/>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510" name="Freeform 489">
                  <a:extLst>
                    <a:ext uri="{FF2B5EF4-FFF2-40B4-BE49-F238E27FC236}">
                      <a16:creationId xmlns:a16="http://schemas.microsoft.com/office/drawing/2014/main" id="{736ED6DF-E176-0C66-F7CC-BA13664A9BDA}"/>
                    </a:ext>
                  </a:extLst>
                </p:cNvPr>
                <p:cNvSpPr>
                  <a:spLocks/>
                </p:cNvSpPr>
                <p:nvPr/>
              </p:nvSpPr>
              <p:spPr bwMode="auto">
                <a:xfrm>
                  <a:off x="6173" y="3315"/>
                  <a:ext cx="27" cy="24"/>
                </a:xfrm>
                <a:custGeom>
                  <a:avLst/>
                  <a:gdLst>
                    <a:gd name="T0" fmla="*/ 18 w 27"/>
                    <a:gd name="T1" fmla="*/ 0 h 24"/>
                    <a:gd name="T2" fmla="*/ 0 w 27"/>
                    <a:gd name="T3" fmla="*/ 11 h 24"/>
                    <a:gd name="T4" fmla="*/ 9 w 27"/>
                    <a:gd name="T5" fmla="*/ 24 h 24"/>
                    <a:gd name="T6" fmla="*/ 27 w 27"/>
                    <a:gd name="T7" fmla="*/ 13 h 24"/>
                    <a:gd name="T8" fmla="*/ 18 w 27"/>
                    <a:gd name="T9" fmla="*/ 0 h 24"/>
                  </a:gdLst>
                  <a:ahLst/>
                  <a:cxnLst>
                    <a:cxn ang="0">
                      <a:pos x="T0" y="T1"/>
                    </a:cxn>
                    <a:cxn ang="0">
                      <a:pos x="T2" y="T3"/>
                    </a:cxn>
                    <a:cxn ang="0">
                      <a:pos x="T4" y="T5"/>
                    </a:cxn>
                    <a:cxn ang="0">
                      <a:pos x="T6" y="T7"/>
                    </a:cxn>
                    <a:cxn ang="0">
                      <a:pos x="T8" y="T9"/>
                    </a:cxn>
                  </a:cxnLst>
                  <a:rect l="0" t="0" r="r" b="b"/>
                  <a:pathLst>
                    <a:path w="27" h="24">
                      <a:moveTo>
                        <a:pt x="18" y="0"/>
                      </a:moveTo>
                      <a:lnTo>
                        <a:pt x="0" y="11"/>
                      </a:lnTo>
                      <a:lnTo>
                        <a:pt x="9" y="24"/>
                      </a:lnTo>
                      <a:lnTo>
                        <a:pt x="27" y="13"/>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511" name="Freeform 490">
                  <a:extLst>
                    <a:ext uri="{FF2B5EF4-FFF2-40B4-BE49-F238E27FC236}">
                      <a16:creationId xmlns:a16="http://schemas.microsoft.com/office/drawing/2014/main" id="{D2BB6A36-D249-2A38-7551-218216C768A2}"/>
                    </a:ext>
                  </a:extLst>
                </p:cNvPr>
                <p:cNvSpPr>
                  <a:spLocks/>
                </p:cNvSpPr>
                <p:nvPr/>
              </p:nvSpPr>
              <p:spPr bwMode="auto">
                <a:xfrm>
                  <a:off x="6182" y="3328"/>
                  <a:ext cx="26" cy="26"/>
                </a:xfrm>
                <a:custGeom>
                  <a:avLst/>
                  <a:gdLst>
                    <a:gd name="T0" fmla="*/ 18 w 26"/>
                    <a:gd name="T1" fmla="*/ 0 h 26"/>
                    <a:gd name="T2" fmla="*/ 0 w 26"/>
                    <a:gd name="T3" fmla="*/ 11 h 26"/>
                    <a:gd name="T4" fmla="*/ 9 w 26"/>
                    <a:gd name="T5" fmla="*/ 26 h 26"/>
                    <a:gd name="T6" fmla="*/ 26 w 26"/>
                    <a:gd name="T7" fmla="*/ 15 h 26"/>
                    <a:gd name="T8" fmla="*/ 18 w 26"/>
                    <a:gd name="T9" fmla="*/ 0 h 26"/>
                  </a:gdLst>
                  <a:ahLst/>
                  <a:cxnLst>
                    <a:cxn ang="0">
                      <a:pos x="T0" y="T1"/>
                    </a:cxn>
                    <a:cxn ang="0">
                      <a:pos x="T2" y="T3"/>
                    </a:cxn>
                    <a:cxn ang="0">
                      <a:pos x="T4" y="T5"/>
                    </a:cxn>
                    <a:cxn ang="0">
                      <a:pos x="T6" y="T7"/>
                    </a:cxn>
                    <a:cxn ang="0">
                      <a:pos x="T8" y="T9"/>
                    </a:cxn>
                  </a:cxnLst>
                  <a:rect l="0" t="0" r="r" b="b"/>
                  <a:pathLst>
                    <a:path w="26" h="26">
                      <a:moveTo>
                        <a:pt x="18" y="0"/>
                      </a:moveTo>
                      <a:lnTo>
                        <a:pt x="0" y="11"/>
                      </a:lnTo>
                      <a:lnTo>
                        <a:pt x="9" y="26"/>
                      </a:lnTo>
                      <a:lnTo>
                        <a:pt x="26" y="15"/>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512" name="Freeform 491">
                  <a:extLst>
                    <a:ext uri="{FF2B5EF4-FFF2-40B4-BE49-F238E27FC236}">
                      <a16:creationId xmlns:a16="http://schemas.microsoft.com/office/drawing/2014/main" id="{CD020170-6674-4A80-BB81-9F9B65C4CD25}"/>
                    </a:ext>
                  </a:extLst>
                </p:cNvPr>
                <p:cNvSpPr>
                  <a:spLocks/>
                </p:cNvSpPr>
                <p:nvPr/>
              </p:nvSpPr>
              <p:spPr bwMode="auto">
                <a:xfrm>
                  <a:off x="6191" y="3341"/>
                  <a:ext cx="26" cy="24"/>
                </a:xfrm>
                <a:custGeom>
                  <a:avLst/>
                  <a:gdLst>
                    <a:gd name="T0" fmla="*/ 17 w 26"/>
                    <a:gd name="T1" fmla="*/ 0 h 24"/>
                    <a:gd name="T2" fmla="*/ 0 w 26"/>
                    <a:gd name="T3" fmla="*/ 13 h 24"/>
                    <a:gd name="T4" fmla="*/ 9 w 26"/>
                    <a:gd name="T5" fmla="*/ 24 h 24"/>
                    <a:gd name="T6" fmla="*/ 26 w 26"/>
                    <a:gd name="T7" fmla="*/ 11 h 24"/>
                    <a:gd name="T8" fmla="*/ 17 w 26"/>
                    <a:gd name="T9" fmla="*/ 0 h 24"/>
                  </a:gdLst>
                  <a:ahLst/>
                  <a:cxnLst>
                    <a:cxn ang="0">
                      <a:pos x="T0" y="T1"/>
                    </a:cxn>
                    <a:cxn ang="0">
                      <a:pos x="T2" y="T3"/>
                    </a:cxn>
                    <a:cxn ang="0">
                      <a:pos x="T4" y="T5"/>
                    </a:cxn>
                    <a:cxn ang="0">
                      <a:pos x="T6" y="T7"/>
                    </a:cxn>
                    <a:cxn ang="0">
                      <a:pos x="T8" y="T9"/>
                    </a:cxn>
                  </a:cxnLst>
                  <a:rect l="0" t="0" r="r" b="b"/>
                  <a:pathLst>
                    <a:path w="26" h="24">
                      <a:moveTo>
                        <a:pt x="17" y="0"/>
                      </a:moveTo>
                      <a:lnTo>
                        <a:pt x="0" y="13"/>
                      </a:lnTo>
                      <a:lnTo>
                        <a:pt x="9" y="24"/>
                      </a:lnTo>
                      <a:lnTo>
                        <a:pt x="26" y="11"/>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513" name="Freeform 492">
                  <a:extLst>
                    <a:ext uri="{FF2B5EF4-FFF2-40B4-BE49-F238E27FC236}">
                      <a16:creationId xmlns:a16="http://schemas.microsoft.com/office/drawing/2014/main" id="{9C1D8EFD-77B4-68BB-398D-967A1934CE9C}"/>
                    </a:ext>
                  </a:extLst>
                </p:cNvPr>
                <p:cNvSpPr>
                  <a:spLocks/>
                </p:cNvSpPr>
                <p:nvPr/>
              </p:nvSpPr>
              <p:spPr bwMode="auto">
                <a:xfrm>
                  <a:off x="6200" y="3354"/>
                  <a:ext cx="26" cy="26"/>
                </a:xfrm>
                <a:custGeom>
                  <a:avLst/>
                  <a:gdLst>
                    <a:gd name="T0" fmla="*/ 17 w 26"/>
                    <a:gd name="T1" fmla="*/ 0 h 26"/>
                    <a:gd name="T2" fmla="*/ 0 w 26"/>
                    <a:gd name="T3" fmla="*/ 11 h 26"/>
                    <a:gd name="T4" fmla="*/ 8 w 26"/>
                    <a:gd name="T5" fmla="*/ 26 h 26"/>
                    <a:gd name="T6" fmla="*/ 26 w 26"/>
                    <a:gd name="T7" fmla="*/ 16 h 26"/>
                    <a:gd name="T8" fmla="*/ 17 w 26"/>
                    <a:gd name="T9" fmla="*/ 0 h 26"/>
                  </a:gdLst>
                  <a:ahLst/>
                  <a:cxnLst>
                    <a:cxn ang="0">
                      <a:pos x="T0" y="T1"/>
                    </a:cxn>
                    <a:cxn ang="0">
                      <a:pos x="T2" y="T3"/>
                    </a:cxn>
                    <a:cxn ang="0">
                      <a:pos x="T4" y="T5"/>
                    </a:cxn>
                    <a:cxn ang="0">
                      <a:pos x="T6" y="T7"/>
                    </a:cxn>
                    <a:cxn ang="0">
                      <a:pos x="T8" y="T9"/>
                    </a:cxn>
                  </a:cxnLst>
                  <a:rect l="0" t="0" r="r" b="b"/>
                  <a:pathLst>
                    <a:path w="26" h="26">
                      <a:moveTo>
                        <a:pt x="17" y="0"/>
                      </a:moveTo>
                      <a:lnTo>
                        <a:pt x="0" y="11"/>
                      </a:lnTo>
                      <a:lnTo>
                        <a:pt x="8" y="26"/>
                      </a:lnTo>
                      <a:lnTo>
                        <a:pt x="26" y="16"/>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514" name="Freeform 493">
                  <a:extLst>
                    <a:ext uri="{FF2B5EF4-FFF2-40B4-BE49-F238E27FC236}">
                      <a16:creationId xmlns:a16="http://schemas.microsoft.com/office/drawing/2014/main" id="{7899CB62-D5C9-6BD9-D997-819B428759C4}"/>
                    </a:ext>
                  </a:extLst>
                </p:cNvPr>
                <p:cNvSpPr>
                  <a:spLocks/>
                </p:cNvSpPr>
                <p:nvPr/>
              </p:nvSpPr>
              <p:spPr bwMode="auto">
                <a:xfrm>
                  <a:off x="6208" y="3370"/>
                  <a:ext cx="27" cy="26"/>
                </a:xfrm>
                <a:custGeom>
                  <a:avLst/>
                  <a:gdLst>
                    <a:gd name="T0" fmla="*/ 18 w 27"/>
                    <a:gd name="T1" fmla="*/ 0 h 26"/>
                    <a:gd name="T2" fmla="*/ 0 w 27"/>
                    <a:gd name="T3" fmla="*/ 10 h 26"/>
                    <a:gd name="T4" fmla="*/ 9 w 27"/>
                    <a:gd name="T5" fmla="*/ 26 h 26"/>
                    <a:gd name="T6" fmla="*/ 27 w 27"/>
                    <a:gd name="T7" fmla="*/ 15 h 26"/>
                    <a:gd name="T8" fmla="*/ 18 w 27"/>
                    <a:gd name="T9" fmla="*/ 0 h 26"/>
                  </a:gdLst>
                  <a:ahLst/>
                  <a:cxnLst>
                    <a:cxn ang="0">
                      <a:pos x="T0" y="T1"/>
                    </a:cxn>
                    <a:cxn ang="0">
                      <a:pos x="T2" y="T3"/>
                    </a:cxn>
                    <a:cxn ang="0">
                      <a:pos x="T4" y="T5"/>
                    </a:cxn>
                    <a:cxn ang="0">
                      <a:pos x="T6" y="T7"/>
                    </a:cxn>
                    <a:cxn ang="0">
                      <a:pos x="T8" y="T9"/>
                    </a:cxn>
                  </a:cxnLst>
                  <a:rect l="0" t="0" r="r" b="b"/>
                  <a:pathLst>
                    <a:path w="27" h="26">
                      <a:moveTo>
                        <a:pt x="18" y="0"/>
                      </a:moveTo>
                      <a:lnTo>
                        <a:pt x="0" y="10"/>
                      </a:lnTo>
                      <a:lnTo>
                        <a:pt x="9" y="26"/>
                      </a:lnTo>
                      <a:lnTo>
                        <a:pt x="27" y="15"/>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515" name="Freeform 494">
                  <a:extLst>
                    <a:ext uri="{FF2B5EF4-FFF2-40B4-BE49-F238E27FC236}">
                      <a16:creationId xmlns:a16="http://schemas.microsoft.com/office/drawing/2014/main" id="{5AC0AB47-D34B-D469-9F53-2772DF462404}"/>
                    </a:ext>
                  </a:extLst>
                </p:cNvPr>
                <p:cNvSpPr>
                  <a:spLocks/>
                </p:cNvSpPr>
                <p:nvPr/>
              </p:nvSpPr>
              <p:spPr bwMode="auto">
                <a:xfrm>
                  <a:off x="6217" y="3385"/>
                  <a:ext cx="26" cy="26"/>
                </a:xfrm>
                <a:custGeom>
                  <a:avLst/>
                  <a:gdLst>
                    <a:gd name="T0" fmla="*/ 18 w 26"/>
                    <a:gd name="T1" fmla="*/ 0 h 26"/>
                    <a:gd name="T2" fmla="*/ 0 w 26"/>
                    <a:gd name="T3" fmla="*/ 11 h 26"/>
                    <a:gd name="T4" fmla="*/ 9 w 26"/>
                    <a:gd name="T5" fmla="*/ 26 h 26"/>
                    <a:gd name="T6" fmla="*/ 26 w 26"/>
                    <a:gd name="T7" fmla="*/ 15 h 26"/>
                    <a:gd name="T8" fmla="*/ 18 w 26"/>
                    <a:gd name="T9" fmla="*/ 0 h 26"/>
                  </a:gdLst>
                  <a:ahLst/>
                  <a:cxnLst>
                    <a:cxn ang="0">
                      <a:pos x="T0" y="T1"/>
                    </a:cxn>
                    <a:cxn ang="0">
                      <a:pos x="T2" y="T3"/>
                    </a:cxn>
                    <a:cxn ang="0">
                      <a:pos x="T4" y="T5"/>
                    </a:cxn>
                    <a:cxn ang="0">
                      <a:pos x="T6" y="T7"/>
                    </a:cxn>
                    <a:cxn ang="0">
                      <a:pos x="T8" y="T9"/>
                    </a:cxn>
                  </a:cxnLst>
                  <a:rect l="0" t="0" r="r" b="b"/>
                  <a:pathLst>
                    <a:path w="26" h="26">
                      <a:moveTo>
                        <a:pt x="18" y="0"/>
                      </a:moveTo>
                      <a:lnTo>
                        <a:pt x="0" y="11"/>
                      </a:lnTo>
                      <a:lnTo>
                        <a:pt x="9" y="26"/>
                      </a:lnTo>
                      <a:lnTo>
                        <a:pt x="26" y="15"/>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516" name="Freeform 495">
                  <a:extLst>
                    <a:ext uri="{FF2B5EF4-FFF2-40B4-BE49-F238E27FC236}">
                      <a16:creationId xmlns:a16="http://schemas.microsoft.com/office/drawing/2014/main" id="{1CAB8733-8B56-87D0-B14C-06288A8039D9}"/>
                    </a:ext>
                  </a:extLst>
                </p:cNvPr>
                <p:cNvSpPr>
                  <a:spLocks/>
                </p:cNvSpPr>
                <p:nvPr/>
              </p:nvSpPr>
              <p:spPr bwMode="auto">
                <a:xfrm>
                  <a:off x="6226" y="3400"/>
                  <a:ext cx="26" cy="26"/>
                </a:xfrm>
                <a:custGeom>
                  <a:avLst/>
                  <a:gdLst>
                    <a:gd name="T0" fmla="*/ 17 w 26"/>
                    <a:gd name="T1" fmla="*/ 0 h 26"/>
                    <a:gd name="T2" fmla="*/ 0 w 26"/>
                    <a:gd name="T3" fmla="*/ 11 h 26"/>
                    <a:gd name="T4" fmla="*/ 9 w 26"/>
                    <a:gd name="T5" fmla="*/ 26 h 26"/>
                    <a:gd name="T6" fmla="*/ 26 w 26"/>
                    <a:gd name="T7" fmla="*/ 15 h 26"/>
                    <a:gd name="T8" fmla="*/ 17 w 26"/>
                    <a:gd name="T9" fmla="*/ 0 h 26"/>
                  </a:gdLst>
                  <a:ahLst/>
                  <a:cxnLst>
                    <a:cxn ang="0">
                      <a:pos x="T0" y="T1"/>
                    </a:cxn>
                    <a:cxn ang="0">
                      <a:pos x="T2" y="T3"/>
                    </a:cxn>
                    <a:cxn ang="0">
                      <a:pos x="T4" y="T5"/>
                    </a:cxn>
                    <a:cxn ang="0">
                      <a:pos x="T6" y="T7"/>
                    </a:cxn>
                    <a:cxn ang="0">
                      <a:pos x="T8" y="T9"/>
                    </a:cxn>
                  </a:cxnLst>
                  <a:rect l="0" t="0" r="r" b="b"/>
                  <a:pathLst>
                    <a:path w="26" h="26">
                      <a:moveTo>
                        <a:pt x="17" y="0"/>
                      </a:moveTo>
                      <a:lnTo>
                        <a:pt x="0" y="11"/>
                      </a:lnTo>
                      <a:lnTo>
                        <a:pt x="9" y="26"/>
                      </a:lnTo>
                      <a:lnTo>
                        <a:pt x="26" y="15"/>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517" name="Freeform 496">
                  <a:extLst>
                    <a:ext uri="{FF2B5EF4-FFF2-40B4-BE49-F238E27FC236}">
                      <a16:creationId xmlns:a16="http://schemas.microsoft.com/office/drawing/2014/main" id="{855687C9-2F91-304F-F3EC-D8153F447AD0}"/>
                    </a:ext>
                  </a:extLst>
                </p:cNvPr>
                <p:cNvSpPr>
                  <a:spLocks/>
                </p:cNvSpPr>
                <p:nvPr/>
              </p:nvSpPr>
              <p:spPr bwMode="auto">
                <a:xfrm>
                  <a:off x="6235" y="3413"/>
                  <a:ext cx="28" cy="29"/>
                </a:xfrm>
                <a:custGeom>
                  <a:avLst/>
                  <a:gdLst>
                    <a:gd name="T0" fmla="*/ 17 w 28"/>
                    <a:gd name="T1" fmla="*/ 0 h 29"/>
                    <a:gd name="T2" fmla="*/ 0 w 28"/>
                    <a:gd name="T3" fmla="*/ 13 h 29"/>
                    <a:gd name="T4" fmla="*/ 10 w 28"/>
                    <a:gd name="T5" fmla="*/ 29 h 29"/>
                    <a:gd name="T6" fmla="*/ 28 w 28"/>
                    <a:gd name="T7" fmla="*/ 15 h 29"/>
                    <a:gd name="T8" fmla="*/ 17 w 28"/>
                    <a:gd name="T9" fmla="*/ 0 h 29"/>
                  </a:gdLst>
                  <a:ahLst/>
                  <a:cxnLst>
                    <a:cxn ang="0">
                      <a:pos x="T0" y="T1"/>
                    </a:cxn>
                    <a:cxn ang="0">
                      <a:pos x="T2" y="T3"/>
                    </a:cxn>
                    <a:cxn ang="0">
                      <a:pos x="T4" y="T5"/>
                    </a:cxn>
                    <a:cxn ang="0">
                      <a:pos x="T6" y="T7"/>
                    </a:cxn>
                    <a:cxn ang="0">
                      <a:pos x="T8" y="T9"/>
                    </a:cxn>
                  </a:cxnLst>
                  <a:rect l="0" t="0" r="r" b="b"/>
                  <a:pathLst>
                    <a:path w="28" h="29">
                      <a:moveTo>
                        <a:pt x="17" y="0"/>
                      </a:moveTo>
                      <a:lnTo>
                        <a:pt x="0" y="13"/>
                      </a:lnTo>
                      <a:lnTo>
                        <a:pt x="10" y="29"/>
                      </a:lnTo>
                      <a:lnTo>
                        <a:pt x="28" y="15"/>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518" name="Freeform 497">
                  <a:extLst>
                    <a:ext uri="{FF2B5EF4-FFF2-40B4-BE49-F238E27FC236}">
                      <a16:creationId xmlns:a16="http://schemas.microsoft.com/office/drawing/2014/main" id="{EF9329A8-0CC6-7BE1-48C6-1872A5CB08A3}"/>
                    </a:ext>
                  </a:extLst>
                </p:cNvPr>
                <p:cNvSpPr>
                  <a:spLocks/>
                </p:cNvSpPr>
                <p:nvPr/>
              </p:nvSpPr>
              <p:spPr bwMode="auto">
                <a:xfrm>
                  <a:off x="6245" y="3433"/>
                  <a:ext cx="27" cy="24"/>
                </a:xfrm>
                <a:custGeom>
                  <a:avLst/>
                  <a:gdLst>
                    <a:gd name="T0" fmla="*/ 20 w 27"/>
                    <a:gd name="T1" fmla="*/ 0 h 24"/>
                    <a:gd name="T2" fmla="*/ 0 w 27"/>
                    <a:gd name="T3" fmla="*/ 6 h 24"/>
                    <a:gd name="T4" fmla="*/ 7 w 27"/>
                    <a:gd name="T5" fmla="*/ 24 h 24"/>
                    <a:gd name="T6" fmla="*/ 27 w 27"/>
                    <a:gd name="T7" fmla="*/ 17 h 24"/>
                    <a:gd name="T8" fmla="*/ 20 w 27"/>
                    <a:gd name="T9" fmla="*/ 0 h 24"/>
                  </a:gdLst>
                  <a:ahLst/>
                  <a:cxnLst>
                    <a:cxn ang="0">
                      <a:pos x="T0" y="T1"/>
                    </a:cxn>
                    <a:cxn ang="0">
                      <a:pos x="T2" y="T3"/>
                    </a:cxn>
                    <a:cxn ang="0">
                      <a:pos x="T4" y="T5"/>
                    </a:cxn>
                    <a:cxn ang="0">
                      <a:pos x="T6" y="T7"/>
                    </a:cxn>
                    <a:cxn ang="0">
                      <a:pos x="T8" y="T9"/>
                    </a:cxn>
                  </a:cxnLst>
                  <a:rect l="0" t="0" r="r" b="b"/>
                  <a:pathLst>
                    <a:path w="27" h="24">
                      <a:moveTo>
                        <a:pt x="20" y="0"/>
                      </a:moveTo>
                      <a:lnTo>
                        <a:pt x="0" y="6"/>
                      </a:lnTo>
                      <a:lnTo>
                        <a:pt x="7" y="24"/>
                      </a:lnTo>
                      <a:lnTo>
                        <a:pt x="27" y="17"/>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19" name="Freeform 498">
                  <a:extLst>
                    <a:ext uri="{FF2B5EF4-FFF2-40B4-BE49-F238E27FC236}">
                      <a16:creationId xmlns:a16="http://schemas.microsoft.com/office/drawing/2014/main" id="{CEC36D52-2C4F-8D68-DCCD-3B1ED762818A}"/>
                    </a:ext>
                  </a:extLst>
                </p:cNvPr>
                <p:cNvSpPr>
                  <a:spLocks/>
                </p:cNvSpPr>
                <p:nvPr/>
              </p:nvSpPr>
              <p:spPr bwMode="auto">
                <a:xfrm>
                  <a:off x="6252" y="3446"/>
                  <a:ext cx="28" cy="28"/>
                </a:xfrm>
                <a:custGeom>
                  <a:avLst/>
                  <a:gdLst>
                    <a:gd name="T0" fmla="*/ 17 w 28"/>
                    <a:gd name="T1" fmla="*/ 0 h 28"/>
                    <a:gd name="T2" fmla="*/ 0 w 28"/>
                    <a:gd name="T3" fmla="*/ 13 h 28"/>
                    <a:gd name="T4" fmla="*/ 11 w 28"/>
                    <a:gd name="T5" fmla="*/ 28 h 28"/>
                    <a:gd name="T6" fmla="*/ 28 w 28"/>
                    <a:gd name="T7" fmla="*/ 15 h 28"/>
                    <a:gd name="T8" fmla="*/ 17 w 28"/>
                    <a:gd name="T9" fmla="*/ 0 h 28"/>
                  </a:gdLst>
                  <a:ahLst/>
                  <a:cxnLst>
                    <a:cxn ang="0">
                      <a:pos x="T0" y="T1"/>
                    </a:cxn>
                    <a:cxn ang="0">
                      <a:pos x="T2" y="T3"/>
                    </a:cxn>
                    <a:cxn ang="0">
                      <a:pos x="T4" y="T5"/>
                    </a:cxn>
                    <a:cxn ang="0">
                      <a:pos x="T6" y="T7"/>
                    </a:cxn>
                    <a:cxn ang="0">
                      <a:pos x="T8" y="T9"/>
                    </a:cxn>
                  </a:cxnLst>
                  <a:rect l="0" t="0" r="r" b="b"/>
                  <a:pathLst>
                    <a:path w="28" h="28">
                      <a:moveTo>
                        <a:pt x="17" y="0"/>
                      </a:moveTo>
                      <a:lnTo>
                        <a:pt x="0" y="13"/>
                      </a:lnTo>
                      <a:lnTo>
                        <a:pt x="11" y="28"/>
                      </a:lnTo>
                      <a:lnTo>
                        <a:pt x="28" y="15"/>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520" name="Freeform 499">
                  <a:extLst>
                    <a:ext uri="{FF2B5EF4-FFF2-40B4-BE49-F238E27FC236}">
                      <a16:creationId xmlns:a16="http://schemas.microsoft.com/office/drawing/2014/main" id="{1EB19771-D060-3841-E16B-B3A671437FC8}"/>
                    </a:ext>
                  </a:extLst>
                </p:cNvPr>
                <p:cNvSpPr>
                  <a:spLocks/>
                </p:cNvSpPr>
                <p:nvPr/>
              </p:nvSpPr>
              <p:spPr bwMode="auto">
                <a:xfrm>
                  <a:off x="6263" y="3463"/>
                  <a:ext cx="26" cy="27"/>
                </a:xfrm>
                <a:custGeom>
                  <a:avLst/>
                  <a:gdLst>
                    <a:gd name="T0" fmla="*/ 17 w 26"/>
                    <a:gd name="T1" fmla="*/ 0 h 27"/>
                    <a:gd name="T2" fmla="*/ 0 w 26"/>
                    <a:gd name="T3" fmla="*/ 9 h 27"/>
                    <a:gd name="T4" fmla="*/ 9 w 26"/>
                    <a:gd name="T5" fmla="*/ 27 h 27"/>
                    <a:gd name="T6" fmla="*/ 26 w 26"/>
                    <a:gd name="T7" fmla="*/ 18 h 27"/>
                    <a:gd name="T8" fmla="*/ 17 w 26"/>
                    <a:gd name="T9" fmla="*/ 0 h 27"/>
                  </a:gdLst>
                  <a:ahLst/>
                  <a:cxnLst>
                    <a:cxn ang="0">
                      <a:pos x="T0" y="T1"/>
                    </a:cxn>
                    <a:cxn ang="0">
                      <a:pos x="T2" y="T3"/>
                    </a:cxn>
                    <a:cxn ang="0">
                      <a:pos x="T4" y="T5"/>
                    </a:cxn>
                    <a:cxn ang="0">
                      <a:pos x="T6" y="T7"/>
                    </a:cxn>
                    <a:cxn ang="0">
                      <a:pos x="T8" y="T9"/>
                    </a:cxn>
                  </a:cxnLst>
                  <a:rect l="0" t="0" r="r" b="b"/>
                  <a:pathLst>
                    <a:path w="26" h="27">
                      <a:moveTo>
                        <a:pt x="17" y="0"/>
                      </a:moveTo>
                      <a:lnTo>
                        <a:pt x="0" y="9"/>
                      </a:lnTo>
                      <a:lnTo>
                        <a:pt x="9" y="27"/>
                      </a:lnTo>
                      <a:lnTo>
                        <a:pt x="26" y="18"/>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521" name="Freeform 500">
                  <a:extLst>
                    <a:ext uri="{FF2B5EF4-FFF2-40B4-BE49-F238E27FC236}">
                      <a16:creationId xmlns:a16="http://schemas.microsoft.com/office/drawing/2014/main" id="{6531BD50-784E-0793-F403-ECA250233F10}"/>
                    </a:ext>
                  </a:extLst>
                </p:cNvPr>
                <p:cNvSpPr>
                  <a:spLocks/>
                </p:cNvSpPr>
                <p:nvPr/>
              </p:nvSpPr>
              <p:spPr bwMode="auto">
                <a:xfrm>
                  <a:off x="6272" y="3481"/>
                  <a:ext cx="26" cy="28"/>
                </a:xfrm>
                <a:custGeom>
                  <a:avLst/>
                  <a:gdLst>
                    <a:gd name="T0" fmla="*/ 17 w 26"/>
                    <a:gd name="T1" fmla="*/ 0 h 28"/>
                    <a:gd name="T2" fmla="*/ 0 w 26"/>
                    <a:gd name="T3" fmla="*/ 9 h 28"/>
                    <a:gd name="T4" fmla="*/ 8 w 26"/>
                    <a:gd name="T5" fmla="*/ 28 h 28"/>
                    <a:gd name="T6" fmla="*/ 26 w 26"/>
                    <a:gd name="T7" fmla="*/ 19 h 28"/>
                    <a:gd name="T8" fmla="*/ 17 w 26"/>
                    <a:gd name="T9" fmla="*/ 0 h 28"/>
                  </a:gdLst>
                  <a:ahLst/>
                  <a:cxnLst>
                    <a:cxn ang="0">
                      <a:pos x="T0" y="T1"/>
                    </a:cxn>
                    <a:cxn ang="0">
                      <a:pos x="T2" y="T3"/>
                    </a:cxn>
                    <a:cxn ang="0">
                      <a:pos x="T4" y="T5"/>
                    </a:cxn>
                    <a:cxn ang="0">
                      <a:pos x="T6" y="T7"/>
                    </a:cxn>
                    <a:cxn ang="0">
                      <a:pos x="T8" y="T9"/>
                    </a:cxn>
                  </a:cxnLst>
                  <a:rect l="0" t="0" r="r" b="b"/>
                  <a:pathLst>
                    <a:path w="26" h="28">
                      <a:moveTo>
                        <a:pt x="17" y="0"/>
                      </a:moveTo>
                      <a:lnTo>
                        <a:pt x="0" y="9"/>
                      </a:lnTo>
                      <a:lnTo>
                        <a:pt x="8" y="28"/>
                      </a:lnTo>
                      <a:lnTo>
                        <a:pt x="26" y="19"/>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522" name="Freeform 501">
                  <a:extLst>
                    <a:ext uri="{FF2B5EF4-FFF2-40B4-BE49-F238E27FC236}">
                      <a16:creationId xmlns:a16="http://schemas.microsoft.com/office/drawing/2014/main" id="{C5ECCB1B-FEBB-A5F9-9041-D928BD4593BF}"/>
                    </a:ext>
                  </a:extLst>
                </p:cNvPr>
                <p:cNvSpPr>
                  <a:spLocks/>
                </p:cNvSpPr>
                <p:nvPr/>
              </p:nvSpPr>
              <p:spPr bwMode="auto">
                <a:xfrm>
                  <a:off x="6280" y="3500"/>
                  <a:ext cx="27" cy="27"/>
                </a:xfrm>
                <a:custGeom>
                  <a:avLst/>
                  <a:gdLst>
                    <a:gd name="T0" fmla="*/ 18 w 27"/>
                    <a:gd name="T1" fmla="*/ 0 h 27"/>
                    <a:gd name="T2" fmla="*/ 0 w 27"/>
                    <a:gd name="T3" fmla="*/ 9 h 27"/>
                    <a:gd name="T4" fmla="*/ 9 w 27"/>
                    <a:gd name="T5" fmla="*/ 27 h 27"/>
                    <a:gd name="T6" fmla="*/ 27 w 27"/>
                    <a:gd name="T7" fmla="*/ 18 h 27"/>
                    <a:gd name="T8" fmla="*/ 18 w 27"/>
                    <a:gd name="T9" fmla="*/ 0 h 27"/>
                  </a:gdLst>
                  <a:ahLst/>
                  <a:cxnLst>
                    <a:cxn ang="0">
                      <a:pos x="T0" y="T1"/>
                    </a:cxn>
                    <a:cxn ang="0">
                      <a:pos x="T2" y="T3"/>
                    </a:cxn>
                    <a:cxn ang="0">
                      <a:pos x="T4" y="T5"/>
                    </a:cxn>
                    <a:cxn ang="0">
                      <a:pos x="T6" y="T7"/>
                    </a:cxn>
                    <a:cxn ang="0">
                      <a:pos x="T8" y="T9"/>
                    </a:cxn>
                  </a:cxnLst>
                  <a:rect l="0" t="0" r="r" b="b"/>
                  <a:pathLst>
                    <a:path w="27" h="27">
                      <a:moveTo>
                        <a:pt x="18" y="0"/>
                      </a:moveTo>
                      <a:lnTo>
                        <a:pt x="0" y="9"/>
                      </a:lnTo>
                      <a:lnTo>
                        <a:pt x="9" y="27"/>
                      </a:lnTo>
                      <a:lnTo>
                        <a:pt x="27" y="18"/>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523" name="Freeform 502">
                  <a:extLst>
                    <a:ext uri="{FF2B5EF4-FFF2-40B4-BE49-F238E27FC236}">
                      <a16:creationId xmlns:a16="http://schemas.microsoft.com/office/drawing/2014/main" id="{75854CBD-B19A-E574-D77C-2EF92C9FE4B9}"/>
                    </a:ext>
                  </a:extLst>
                </p:cNvPr>
                <p:cNvSpPr>
                  <a:spLocks/>
                </p:cNvSpPr>
                <p:nvPr/>
              </p:nvSpPr>
              <p:spPr bwMode="auto">
                <a:xfrm>
                  <a:off x="6289" y="3518"/>
                  <a:ext cx="28" cy="28"/>
                </a:xfrm>
                <a:custGeom>
                  <a:avLst/>
                  <a:gdLst>
                    <a:gd name="T0" fmla="*/ 18 w 28"/>
                    <a:gd name="T1" fmla="*/ 0 h 28"/>
                    <a:gd name="T2" fmla="*/ 0 w 28"/>
                    <a:gd name="T3" fmla="*/ 11 h 28"/>
                    <a:gd name="T4" fmla="*/ 11 w 28"/>
                    <a:gd name="T5" fmla="*/ 28 h 28"/>
                    <a:gd name="T6" fmla="*/ 28 w 28"/>
                    <a:gd name="T7" fmla="*/ 17 h 28"/>
                    <a:gd name="T8" fmla="*/ 18 w 28"/>
                    <a:gd name="T9" fmla="*/ 0 h 28"/>
                  </a:gdLst>
                  <a:ahLst/>
                  <a:cxnLst>
                    <a:cxn ang="0">
                      <a:pos x="T0" y="T1"/>
                    </a:cxn>
                    <a:cxn ang="0">
                      <a:pos x="T2" y="T3"/>
                    </a:cxn>
                    <a:cxn ang="0">
                      <a:pos x="T4" y="T5"/>
                    </a:cxn>
                    <a:cxn ang="0">
                      <a:pos x="T6" y="T7"/>
                    </a:cxn>
                    <a:cxn ang="0">
                      <a:pos x="T8" y="T9"/>
                    </a:cxn>
                  </a:cxnLst>
                  <a:rect l="0" t="0" r="r" b="b"/>
                  <a:pathLst>
                    <a:path w="28" h="28">
                      <a:moveTo>
                        <a:pt x="18" y="0"/>
                      </a:moveTo>
                      <a:lnTo>
                        <a:pt x="0" y="11"/>
                      </a:lnTo>
                      <a:lnTo>
                        <a:pt x="11" y="28"/>
                      </a:lnTo>
                      <a:lnTo>
                        <a:pt x="28" y="17"/>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524" name="Freeform 503">
                  <a:extLst>
                    <a:ext uri="{FF2B5EF4-FFF2-40B4-BE49-F238E27FC236}">
                      <a16:creationId xmlns:a16="http://schemas.microsoft.com/office/drawing/2014/main" id="{38514BD5-1B19-D9B7-48E2-A05776392280}"/>
                    </a:ext>
                  </a:extLst>
                </p:cNvPr>
                <p:cNvSpPr>
                  <a:spLocks/>
                </p:cNvSpPr>
                <p:nvPr/>
              </p:nvSpPr>
              <p:spPr bwMode="auto">
                <a:xfrm>
                  <a:off x="6300" y="3538"/>
                  <a:ext cx="26" cy="26"/>
                </a:xfrm>
                <a:custGeom>
                  <a:avLst/>
                  <a:gdLst>
                    <a:gd name="T0" fmla="*/ 20 w 26"/>
                    <a:gd name="T1" fmla="*/ 0 h 26"/>
                    <a:gd name="T2" fmla="*/ 0 w 26"/>
                    <a:gd name="T3" fmla="*/ 6 h 26"/>
                    <a:gd name="T4" fmla="*/ 7 w 26"/>
                    <a:gd name="T5" fmla="*/ 26 h 26"/>
                    <a:gd name="T6" fmla="*/ 26 w 26"/>
                    <a:gd name="T7" fmla="*/ 19 h 26"/>
                    <a:gd name="T8" fmla="*/ 20 w 26"/>
                    <a:gd name="T9" fmla="*/ 0 h 26"/>
                  </a:gdLst>
                  <a:ahLst/>
                  <a:cxnLst>
                    <a:cxn ang="0">
                      <a:pos x="T0" y="T1"/>
                    </a:cxn>
                    <a:cxn ang="0">
                      <a:pos x="T2" y="T3"/>
                    </a:cxn>
                    <a:cxn ang="0">
                      <a:pos x="T4" y="T5"/>
                    </a:cxn>
                    <a:cxn ang="0">
                      <a:pos x="T6" y="T7"/>
                    </a:cxn>
                    <a:cxn ang="0">
                      <a:pos x="T8" y="T9"/>
                    </a:cxn>
                  </a:cxnLst>
                  <a:rect l="0" t="0" r="r" b="b"/>
                  <a:pathLst>
                    <a:path w="26" h="26">
                      <a:moveTo>
                        <a:pt x="20" y="0"/>
                      </a:moveTo>
                      <a:lnTo>
                        <a:pt x="0" y="6"/>
                      </a:lnTo>
                      <a:lnTo>
                        <a:pt x="7" y="26"/>
                      </a:lnTo>
                      <a:lnTo>
                        <a:pt x="26" y="19"/>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25" name="Freeform 504">
                  <a:extLst>
                    <a:ext uri="{FF2B5EF4-FFF2-40B4-BE49-F238E27FC236}">
                      <a16:creationId xmlns:a16="http://schemas.microsoft.com/office/drawing/2014/main" id="{F2325EB5-0ECA-94BF-2E0B-905B4D1B55A2}"/>
                    </a:ext>
                  </a:extLst>
                </p:cNvPr>
                <p:cNvSpPr>
                  <a:spLocks/>
                </p:cNvSpPr>
                <p:nvPr/>
              </p:nvSpPr>
              <p:spPr bwMode="auto">
                <a:xfrm>
                  <a:off x="6307" y="3555"/>
                  <a:ext cx="28" cy="31"/>
                </a:xfrm>
                <a:custGeom>
                  <a:avLst/>
                  <a:gdLst>
                    <a:gd name="T0" fmla="*/ 17 w 28"/>
                    <a:gd name="T1" fmla="*/ 0 h 31"/>
                    <a:gd name="T2" fmla="*/ 0 w 28"/>
                    <a:gd name="T3" fmla="*/ 11 h 31"/>
                    <a:gd name="T4" fmla="*/ 10 w 28"/>
                    <a:gd name="T5" fmla="*/ 31 h 31"/>
                    <a:gd name="T6" fmla="*/ 28 w 28"/>
                    <a:gd name="T7" fmla="*/ 20 h 31"/>
                    <a:gd name="T8" fmla="*/ 17 w 28"/>
                    <a:gd name="T9" fmla="*/ 0 h 31"/>
                  </a:gdLst>
                  <a:ahLst/>
                  <a:cxnLst>
                    <a:cxn ang="0">
                      <a:pos x="T0" y="T1"/>
                    </a:cxn>
                    <a:cxn ang="0">
                      <a:pos x="T2" y="T3"/>
                    </a:cxn>
                    <a:cxn ang="0">
                      <a:pos x="T4" y="T5"/>
                    </a:cxn>
                    <a:cxn ang="0">
                      <a:pos x="T6" y="T7"/>
                    </a:cxn>
                    <a:cxn ang="0">
                      <a:pos x="T8" y="T9"/>
                    </a:cxn>
                  </a:cxnLst>
                  <a:rect l="0" t="0" r="r" b="b"/>
                  <a:pathLst>
                    <a:path w="28" h="31">
                      <a:moveTo>
                        <a:pt x="17" y="0"/>
                      </a:moveTo>
                      <a:lnTo>
                        <a:pt x="0" y="11"/>
                      </a:lnTo>
                      <a:lnTo>
                        <a:pt x="10" y="31"/>
                      </a:lnTo>
                      <a:lnTo>
                        <a:pt x="28" y="20"/>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526" name="Freeform 505">
                  <a:extLst>
                    <a:ext uri="{FF2B5EF4-FFF2-40B4-BE49-F238E27FC236}">
                      <a16:creationId xmlns:a16="http://schemas.microsoft.com/office/drawing/2014/main" id="{AF38B970-B465-AD3F-0979-12DD4A5E3417}"/>
                    </a:ext>
                  </a:extLst>
                </p:cNvPr>
                <p:cNvSpPr>
                  <a:spLocks/>
                </p:cNvSpPr>
                <p:nvPr/>
              </p:nvSpPr>
              <p:spPr bwMode="auto">
                <a:xfrm>
                  <a:off x="6317" y="3577"/>
                  <a:ext cx="27" cy="26"/>
                </a:xfrm>
                <a:custGeom>
                  <a:avLst/>
                  <a:gdLst>
                    <a:gd name="T0" fmla="*/ 20 w 27"/>
                    <a:gd name="T1" fmla="*/ 0 h 26"/>
                    <a:gd name="T2" fmla="*/ 0 w 27"/>
                    <a:gd name="T3" fmla="*/ 6 h 26"/>
                    <a:gd name="T4" fmla="*/ 7 w 27"/>
                    <a:gd name="T5" fmla="*/ 26 h 26"/>
                    <a:gd name="T6" fmla="*/ 27 w 27"/>
                    <a:gd name="T7" fmla="*/ 19 h 26"/>
                    <a:gd name="T8" fmla="*/ 20 w 27"/>
                    <a:gd name="T9" fmla="*/ 0 h 26"/>
                  </a:gdLst>
                  <a:ahLst/>
                  <a:cxnLst>
                    <a:cxn ang="0">
                      <a:pos x="T0" y="T1"/>
                    </a:cxn>
                    <a:cxn ang="0">
                      <a:pos x="T2" y="T3"/>
                    </a:cxn>
                    <a:cxn ang="0">
                      <a:pos x="T4" y="T5"/>
                    </a:cxn>
                    <a:cxn ang="0">
                      <a:pos x="T6" y="T7"/>
                    </a:cxn>
                    <a:cxn ang="0">
                      <a:pos x="T8" y="T9"/>
                    </a:cxn>
                  </a:cxnLst>
                  <a:rect l="0" t="0" r="r" b="b"/>
                  <a:pathLst>
                    <a:path w="27" h="26">
                      <a:moveTo>
                        <a:pt x="20" y="0"/>
                      </a:moveTo>
                      <a:lnTo>
                        <a:pt x="0" y="6"/>
                      </a:lnTo>
                      <a:lnTo>
                        <a:pt x="7" y="26"/>
                      </a:lnTo>
                      <a:lnTo>
                        <a:pt x="27" y="19"/>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27" name="Freeform 506">
                  <a:extLst>
                    <a:ext uri="{FF2B5EF4-FFF2-40B4-BE49-F238E27FC236}">
                      <a16:creationId xmlns:a16="http://schemas.microsoft.com/office/drawing/2014/main" id="{9FB2A77E-3A7D-7AF1-E21C-744948459E3C}"/>
                    </a:ext>
                  </a:extLst>
                </p:cNvPr>
                <p:cNvSpPr>
                  <a:spLocks/>
                </p:cNvSpPr>
                <p:nvPr/>
              </p:nvSpPr>
              <p:spPr bwMode="auto">
                <a:xfrm>
                  <a:off x="6324" y="3594"/>
                  <a:ext cx="28" cy="31"/>
                </a:xfrm>
                <a:custGeom>
                  <a:avLst/>
                  <a:gdLst>
                    <a:gd name="T0" fmla="*/ 17 w 28"/>
                    <a:gd name="T1" fmla="*/ 0 h 31"/>
                    <a:gd name="T2" fmla="*/ 0 w 28"/>
                    <a:gd name="T3" fmla="*/ 11 h 31"/>
                    <a:gd name="T4" fmla="*/ 11 w 28"/>
                    <a:gd name="T5" fmla="*/ 31 h 31"/>
                    <a:gd name="T6" fmla="*/ 28 w 28"/>
                    <a:gd name="T7" fmla="*/ 20 h 31"/>
                    <a:gd name="T8" fmla="*/ 17 w 28"/>
                    <a:gd name="T9" fmla="*/ 0 h 31"/>
                  </a:gdLst>
                  <a:ahLst/>
                  <a:cxnLst>
                    <a:cxn ang="0">
                      <a:pos x="T0" y="T1"/>
                    </a:cxn>
                    <a:cxn ang="0">
                      <a:pos x="T2" y="T3"/>
                    </a:cxn>
                    <a:cxn ang="0">
                      <a:pos x="T4" y="T5"/>
                    </a:cxn>
                    <a:cxn ang="0">
                      <a:pos x="T6" y="T7"/>
                    </a:cxn>
                    <a:cxn ang="0">
                      <a:pos x="T8" y="T9"/>
                    </a:cxn>
                  </a:cxnLst>
                  <a:rect l="0" t="0" r="r" b="b"/>
                  <a:pathLst>
                    <a:path w="28" h="31">
                      <a:moveTo>
                        <a:pt x="17" y="0"/>
                      </a:moveTo>
                      <a:lnTo>
                        <a:pt x="0" y="11"/>
                      </a:lnTo>
                      <a:lnTo>
                        <a:pt x="11" y="31"/>
                      </a:lnTo>
                      <a:lnTo>
                        <a:pt x="28" y="20"/>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528" name="Freeform 507">
                  <a:extLst>
                    <a:ext uri="{FF2B5EF4-FFF2-40B4-BE49-F238E27FC236}">
                      <a16:creationId xmlns:a16="http://schemas.microsoft.com/office/drawing/2014/main" id="{2C355744-5BCA-2569-D2B4-4AFFA359BD39}"/>
                    </a:ext>
                  </a:extLst>
                </p:cNvPr>
                <p:cNvSpPr>
                  <a:spLocks/>
                </p:cNvSpPr>
                <p:nvPr/>
              </p:nvSpPr>
              <p:spPr bwMode="auto">
                <a:xfrm>
                  <a:off x="6335" y="3614"/>
                  <a:ext cx="26" cy="28"/>
                </a:xfrm>
                <a:custGeom>
                  <a:avLst/>
                  <a:gdLst>
                    <a:gd name="T0" fmla="*/ 17 w 26"/>
                    <a:gd name="T1" fmla="*/ 0 h 28"/>
                    <a:gd name="T2" fmla="*/ 0 w 26"/>
                    <a:gd name="T3" fmla="*/ 9 h 28"/>
                    <a:gd name="T4" fmla="*/ 9 w 26"/>
                    <a:gd name="T5" fmla="*/ 28 h 28"/>
                    <a:gd name="T6" fmla="*/ 26 w 26"/>
                    <a:gd name="T7" fmla="*/ 20 h 28"/>
                    <a:gd name="T8" fmla="*/ 17 w 26"/>
                    <a:gd name="T9" fmla="*/ 0 h 28"/>
                  </a:gdLst>
                  <a:ahLst/>
                  <a:cxnLst>
                    <a:cxn ang="0">
                      <a:pos x="T0" y="T1"/>
                    </a:cxn>
                    <a:cxn ang="0">
                      <a:pos x="T2" y="T3"/>
                    </a:cxn>
                    <a:cxn ang="0">
                      <a:pos x="T4" y="T5"/>
                    </a:cxn>
                    <a:cxn ang="0">
                      <a:pos x="T6" y="T7"/>
                    </a:cxn>
                    <a:cxn ang="0">
                      <a:pos x="T8" y="T9"/>
                    </a:cxn>
                  </a:cxnLst>
                  <a:rect l="0" t="0" r="r" b="b"/>
                  <a:pathLst>
                    <a:path w="26" h="28">
                      <a:moveTo>
                        <a:pt x="17" y="0"/>
                      </a:moveTo>
                      <a:lnTo>
                        <a:pt x="0" y="9"/>
                      </a:lnTo>
                      <a:lnTo>
                        <a:pt x="9" y="28"/>
                      </a:lnTo>
                      <a:lnTo>
                        <a:pt x="26" y="20"/>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529" name="Freeform 508">
                  <a:extLst>
                    <a:ext uri="{FF2B5EF4-FFF2-40B4-BE49-F238E27FC236}">
                      <a16:creationId xmlns:a16="http://schemas.microsoft.com/office/drawing/2014/main" id="{36C07717-5E16-6884-2CB0-E090B81A8336}"/>
                    </a:ext>
                  </a:extLst>
                </p:cNvPr>
                <p:cNvSpPr>
                  <a:spLocks/>
                </p:cNvSpPr>
                <p:nvPr/>
              </p:nvSpPr>
              <p:spPr bwMode="auto">
                <a:xfrm>
                  <a:off x="6344" y="3636"/>
                  <a:ext cx="28" cy="28"/>
                </a:xfrm>
                <a:custGeom>
                  <a:avLst/>
                  <a:gdLst>
                    <a:gd name="T0" fmla="*/ 19 w 28"/>
                    <a:gd name="T1" fmla="*/ 0 h 28"/>
                    <a:gd name="T2" fmla="*/ 0 w 28"/>
                    <a:gd name="T3" fmla="*/ 6 h 28"/>
                    <a:gd name="T4" fmla="*/ 8 w 28"/>
                    <a:gd name="T5" fmla="*/ 28 h 28"/>
                    <a:gd name="T6" fmla="*/ 28 w 28"/>
                    <a:gd name="T7" fmla="*/ 22 h 28"/>
                    <a:gd name="T8" fmla="*/ 19 w 28"/>
                    <a:gd name="T9" fmla="*/ 0 h 28"/>
                  </a:gdLst>
                  <a:ahLst/>
                  <a:cxnLst>
                    <a:cxn ang="0">
                      <a:pos x="T0" y="T1"/>
                    </a:cxn>
                    <a:cxn ang="0">
                      <a:pos x="T2" y="T3"/>
                    </a:cxn>
                    <a:cxn ang="0">
                      <a:pos x="T4" y="T5"/>
                    </a:cxn>
                    <a:cxn ang="0">
                      <a:pos x="T6" y="T7"/>
                    </a:cxn>
                    <a:cxn ang="0">
                      <a:pos x="T8" y="T9"/>
                    </a:cxn>
                  </a:cxnLst>
                  <a:rect l="0" t="0" r="r" b="b"/>
                  <a:pathLst>
                    <a:path w="28" h="28">
                      <a:moveTo>
                        <a:pt x="19" y="0"/>
                      </a:moveTo>
                      <a:lnTo>
                        <a:pt x="0" y="6"/>
                      </a:lnTo>
                      <a:lnTo>
                        <a:pt x="8" y="28"/>
                      </a:lnTo>
                      <a:lnTo>
                        <a:pt x="28" y="22"/>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530" name="Freeform 509">
                  <a:extLst>
                    <a:ext uri="{FF2B5EF4-FFF2-40B4-BE49-F238E27FC236}">
                      <a16:creationId xmlns:a16="http://schemas.microsoft.com/office/drawing/2014/main" id="{2BCB05A0-8008-3CFE-4B32-D6DDCB0E70E1}"/>
                    </a:ext>
                  </a:extLst>
                </p:cNvPr>
                <p:cNvSpPr>
                  <a:spLocks/>
                </p:cNvSpPr>
                <p:nvPr/>
              </p:nvSpPr>
              <p:spPr bwMode="auto">
                <a:xfrm>
                  <a:off x="6352" y="3658"/>
                  <a:ext cx="29" cy="28"/>
                </a:xfrm>
                <a:custGeom>
                  <a:avLst/>
                  <a:gdLst>
                    <a:gd name="T0" fmla="*/ 20 w 29"/>
                    <a:gd name="T1" fmla="*/ 0 h 28"/>
                    <a:gd name="T2" fmla="*/ 0 w 29"/>
                    <a:gd name="T3" fmla="*/ 6 h 28"/>
                    <a:gd name="T4" fmla="*/ 9 w 29"/>
                    <a:gd name="T5" fmla="*/ 28 h 28"/>
                    <a:gd name="T6" fmla="*/ 29 w 29"/>
                    <a:gd name="T7" fmla="*/ 21 h 28"/>
                    <a:gd name="T8" fmla="*/ 20 w 29"/>
                    <a:gd name="T9" fmla="*/ 0 h 28"/>
                  </a:gdLst>
                  <a:ahLst/>
                  <a:cxnLst>
                    <a:cxn ang="0">
                      <a:pos x="T0" y="T1"/>
                    </a:cxn>
                    <a:cxn ang="0">
                      <a:pos x="T2" y="T3"/>
                    </a:cxn>
                    <a:cxn ang="0">
                      <a:pos x="T4" y="T5"/>
                    </a:cxn>
                    <a:cxn ang="0">
                      <a:pos x="T6" y="T7"/>
                    </a:cxn>
                    <a:cxn ang="0">
                      <a:pos x="T8" y="T9"/>
                    </a:cxn>
                  </a:cxnLst>
                  <a:rect l="0" t="0" r="r" b="b"/>
                  <a:pathLst>
                    <a:path w="29" h="28">
                      <a:moveTo>
                        <a:pt x="20" y="0"/>
                      </a:moveTo>
                      <a:lnTo>
                        <a:pt x="0" y="6"/>
                      </a:lnTo>
                      <a:lnTo>
                        <a:pt x="9" y="28"/>
                      </a:lnTo>
                      <a:lnTo>
                        <a:pt x="29" y="21"/>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31" name="Freeform 510">
                  <a:extLst>
                    <a:ext uri="{FF2B5EF4-FFF2-40B4-BE49-F238E27FC236}">
                      <a16:creationId xmlns:a16="http://schemas.microsoft.com/office/drawing/2014/main" id="{2D31D8A7-2577-9DCA-D62D-C74B9C6FF459}"/>
                    </a:ext>
                  </a:extLst>
                </p:cNvPr>
                <p:cNvSpPr>
                  <a:spLocks/>
                </p:cNvSpPr>
                <p:nvPr/>
              </p:nvSpPr>
              <p:spPr bwMode="auto">
                <a:xfrm>
                  <a:off x="6361" y="3679"/>
                  <a:ext cx="28" cy="29"/>
                </a:xfrm>
                <a:custGeom>
                  <a:avLst/>
                  <a:gdLst>
                    <a:gd name="T0" fmla="*/ 20 w 28"/>
                    <a:gd name="T1" fmla="*/ 0 h 29"/>
                    <a:gd name="T2" fmla="*/ 0 w 28"/>
                    <a:gd name="T3" fmla="*/ 7 h 29"/>
                    <a:gd name="T4" fmla="*/ 9 w 28"/>
                    <a:gd name="T5" fmla="*/ 29 h 29"/>
                    <a:gd name="T6" fmla="*/ 28 w 28"/>
                    <a:gd name="T7" fmla="*/ 22 h 29"/>
                    <a:gd name="T8" fmla="*/ 20 w 28"/>
                    <a:gd name="T9" fmla="*/ 0 h 29"/>
                  </a:gdLst>
                  <a:ahLst/>
                  <a:cxnLst>
                    <a:cxn ang="0">
                      <a:pos x="T0" y="T1"/>
                    </a:cxn>
                    <a:cxn ang="0">
                      <a:pos x="T2" y="T3"/>
                    </a:cxn>
                    <a:cxn ang="0">
                      <a:pos x="T4" y="T5"/>
                    </a:cxn>
                    <a:cxn ang="0">
                      <a:pos x="T6" y="T7"/>
                    </a:cxn>
                    <a:cxn ang="0">
                      <a:pos x="T8" y="T9"/>
                    </a:cxn>
                  </a:cxnLst>
                  <a:rect l="0" t="0" r="r" b="b"/>
                  <a:pathLst>
                    <a:path w="28" h="29">
                      <a:moveTo>
                        <a:pt x="20" y="0"/>
                      </a:moveTo>
                      <a:lnTo>
                        <a:pt x="0" y="7"/>
                      </a:lnTo>
                      <a:lnTo>
                        <a:pt x="9" y="29"/>
                      </a:lnTo>
                      <a:lnTo>
                        <a:pt x="28" y="22"/>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32" name="Freeform 511">
                  <a:extLst>
                    <a:ext uri="{FF2B5EF4-FFF2-40B4-BE49-F238E27FC236}">
                      <a16:creationId xmlns:a16="http://schemas.microsoft.com/office/drawing/2014/main" id="{533EA55B-78AB-F69E-17F1-496F1F573C43}"/>
                    </a:ext>
                  </a:extLst>
                </p:cNvPr>
                <p:cNvSpPr>
                  <a:spLocks/>
                </p:cNvSpPr>
                <p:nvPr/>
              </p:nvSpPr>
              <p:spPr bwMode="auto">
                <a:xfrm>
                  <a:off x="6370" y="3699"/>
                  <a:ext cx="26" cy="28"/>
                </a:xfrm>
                <a:custGeom>
                  <a:avLst/>
                  <a:gdLst>
                    <a:gd name="T0" fmla="*/ 17 w 26"/>
                    <a:gd name="T1" fmla="*/ 0 h 28"/>
                    <a:gd name="T2" fmla="*/ 0 w 26"/>
                    <a:gd name="T3" fmla="*/ 9 h 28"/>
                    <a:gd name="T4" fmla="*/ 9 w 26"/>
                    <a:gd name="T5" fmla="*/ 28 h 28"/>
                    <a:gd name="T6" fmla="*/ 26 w 26"/>
                    <a:gd name="T7" fmla="*/ 20 h 28"/>
                    <a:gd name="T8" fmla="*/ 17 w 26"/>
                    <a:gd name="T9" fmla="*/ 0 h 28"/>
                  </a:gdLst>
                  <a:ahLst/>
                  <a:cxnLst>
                    <a:cxn ang="0">
                      <a:pos x="T0" y="T1"/>
                    </a:cxn>
                    <a:cxn ang="0">
                      <a:pos x="T2" y="T3"/>
                    </a:cxn>
                    <a:cxn ang="0">
                      <a:pos x="T4" y="T5"/>
                    </a:cxn>
                    <a:cxn ang="0">
                      <a:pos x="T6" y="T7"/>
                    </a:cxn>
                    <a:cxn ang="0">
                      <a:pos x="T8" y="T9"/>
                    </a:cxn>
                  </a:cxnLst>
                  <a:rect l="0" t="0" r="r" b="b"/>
                  <a:pathLst>
                    <a:path w="26" h="28">
                      <a:moveTo>
                        <a:pt x="17" y="0"/>
                      </a:moveTo>
                      <a:lnTo>
                        <a:pt x="0" y="9"/>
                      </a:lnTo>
                      <a:lnTo>
                        <a:pt x="9" y="28"/>
                      </a:lnTo>
                      <a:lnTo>
                        <a:pt x="26" y="20"/>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533" name="Freeform 512">
                  <a:extLst>
                    <a:ext uri="{FF2B5EF4-FFF2-40B4-BE49-F238E27FC236}">
                      <a16:creationId xmlns:a16="http://schemas.microsoft.com/office/drawing/2014/main" id="{36F477D8-B924-7FCA-4523-D27D5C643DCE}"/>
                    </a:ext>
                  </a:extLst>
                </p:cNvPr>
                <p:cNvSpPr>
                  <a:spLocks/>
                </p:cNvSpPr>
                <p:nvPr/>
              </p:nvSpPr>
              <p:spPr bwMode="auto">
                <a:xfrm>
                  <a:off x="6379" y="3721"/>
                  <a:ext cx="28" cy="28"/>
                </a:xfrm>
                <a:custGeom>
                  <a:avLst/>
                  <a:gdLst>
                    <a:gd name="T0" fmla="*/ 19 w 28"/>
                    <a:gd name="T1" fmla="*/ 0 h 28"/>
                    <a:gd name="T2" fmla="*/ 0 w 28"/>
                    <a:gd name="T3" fmla="*/ 6 h 28"/>
                    <a:gd name="T4" fmla="*/ 8 w 28"/>
                    <a:gd name="T5" fmla="*/ 28 h 28"/>
                    <a:gd name="T6" fmla="*/ 28 w 28"/>
                    <a:gd name="T7" fmla="*/ 22 h 28"/>
                    <a:gd name="T8" fmla="*/ 19 w 28"/>
                    <a:gd name="T9" fmla="*/ 0 h 28"/>
                  </a:gdLst>
                  <a:ahLst/>
                  <a:cxnLst>
                    <a:cxn ang="0">
                      <a:pos x="T0" y="T1"/>
                    </a:cxn>
                    <a:cxn ang="0">
                      <a:pos x="T2" y="T3"/>
                    </a:cxn>
                    <a:cxn ang="0">
                      <a:pos x="T4" y="T5"/>
                    </a:cxn>
                    <a:cxn ang="0">
                      <a:pos x="T6" y="T7"/>
                    </a:cxn>
                    <a:cxn ang="0">
                      <a:pos x="T8" y="T9"/>
                    </a:cxn>
                  </a:cxnLst>
                  <a:rect l="0" t="0" r="r" b="b"/>
                  <a:pathLst>
                    <a:path w="28" h="28">
                      <a:moveTo>
                        <a:pt x="19" y="0"/>
                      </a:moveTo>
                      <a:lnTo>
                        <a:pt x="0" y="6"/>
                      </a:lnTo>
                      <a:lnTo>
                        <a:pt x="8" y="28"/>
                      </a:lnTo>
                      <a:lnTo>
                        <a:pt x="28" y="22"/>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534" name="Freeform 513">
                  <a:extLst>
                    <a:ext uri="{FF2B5EF4-FFF2-40B4-BE49-F238E27FC236}">
                      <a16:creationId xmlns:a16="http://schemas.microsoft.com/office/drawing/2014/main" id="{6FB741C6-583D-841B-9E0E-776DDF2D97BB}"/>
                    </a:ext>
                  </a:extLst>
                </p:cNvPr>
                <p:cNvSpPr>
                  <a:spLocks/>
                </p:cNvSpPr>
                <p:nvPr/>
              </p:nvSpPr>
              <p:spPr bwMode="auto">
                <a:xfrm>
                  <a:off x="6387" y="3740"/>
                  <a:ext cx="29" cy="33"/>
                </a:xfrm>
                <a:custGeom>
                  <a:avLst/>
                  <a:gdLst>
                    <a:gd name="T0" fmla="*/ 18 w 29"/>
                    <a:gd name="T1" fmla="*/ 0 h 33"/>
                    <a:gd name="T2" fmla="*/ 0 w 29"/>
                    <a:gd name="T3" fmla="*/ 9 h 33"/>
                    <a:gd name="T4" fmla="*/ 11 w 29"/>
                    <a:gd name="T5" fmla="*/ 33 h 33"/>
                    <a:gd name="T6" fmla="*/ 29 w 29"/>
                    <a:gd name="T7" fmla="*/ 24 h 33"/>
                    <a:gd name="T8" fmla="*/ 18 w 29"/>
                    <a:gd name="T9" fmla="*/ 0 h 33"/>
                  </a:gdLst>
                  <a:ahLst/>
                  <a:cxnLst>
                    <a:cxn ang="0">
                      <a:pos x="T0" y="T1"/>
                    </a:cxn>
                    <a:cxn ang="0">
                      <a:pos x="T2" y="T3"/>
                    </a:cxn>
                    <a:cxn ang="0">
                      <a:pos x="T4" y="T5"/>
                    </a:cxn>
                    <a:cxn ang="0">
                      <a:pos x="T6" y="T7"/>
                    </a:cxn>
                    <a:cxn ang="0">
                      <a:pos x="T8" y="T9"/>
                    </a:cxn>
                  </a:cxnLst>
                  <a:rect l="0" t="0" r="r" b="b"/>
                  <a:pathLst>
                    <a:path w="29" h="33">
                      <a:moveTo>
                        <a:pt x="18" y="0"/>
                      </a:moveTo>
                      <a:lnTo>
                        <a:pt x="0" y="9"/>
                      </a:lnTo>
                      <a:lnTo>
                        <a:pt x="11" y="33"/>
                      </a:lnTo>
                      <a:lnTo>
                        <a:pt x="29" y="24"/>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535" name="Freeform 514">
                  <a:extLst>
                    <a:ext uri="{FF2B5EF4-FFF2-40B4-BE49-F238E27FC236}">
                      <a16:creationId xmlns:a16="http://schemas.microsoft.com/office/drawing/2014/main" id="{BC8590A3-64FD-9C63-D954-2E8DE4DF7D11}"/>
                    </a:ext>
                  </a:extLst>
                </p:cNvPr>
                <p:cNvSpPr>
                  <a:spLocks/>
                </p:cNvSpPr>
                <p:nvPr/>
              </p:nvSpPr>
              <p:spPr bwMode="auto">
                <a:xfrm>
                  <a:off x="6398" y="3767"/>
                  <a:ext cx="29" cy="28"/>
                </a:xfrm>
                <a:custGeom>
                  <a:avLst/>
                  <a:gdLst>
                    <a:gd name="T0" fmla="*/ 20 w 29"/>
                    <a:gd name="T1" fmla="*/ 0 h 28"/>
                    <a:gd name="T2" fmla="*/ 0 w 29"/>
                    <a:gd name="T3" fmla="*/ 6 h 28"/>
                    <a:gd name="T4" fmla="*/ 9 w 29"/>
                    <a:gd name="T5" fmla="*/ 28 h 28"/>
                    <a:gd name="T6" fmla="*/ 29 w 29"/>
                    <a:gd name="T7" fmla="*/ 21 h 28"/>
                    <a:gd name="T8" fmla="*/ 20 w 29"/>
                    <a:gd name="T9" fmla="*/ 0 h 28"/>
                  </a:gdLst>
                  <a:ahLst/>
                  <a:cxnLst>
                    <a:cxn ang="0">
                      <a:pos x="T0" y="T1"/>
                    </a:cxn>
                    <a:cxn ang="0">
                      <a:pos x="T2" y="T3"/>
                    </a:cxn>
                    <a:cxn ang="0">
                      <a:pos x="T4" y="T5"/>
                    </a:cxn>
                    <a:cxn ang="0">
                      <a:pos x="T6" y="T7"/>
                    </a:cxn>
                    <a:cxn ang="0">
                      <a:pos x="T8" y="T9"/>
                    </a:cxn>
                  </a:cxnLst>
                  <a:rect l="0" t="0" r="r" b="b"/>
                  <a:pathLst>
                    <a:path w="29" h="28">
                      <a:moveTo>
                        <a:pt x="20" y="0"/>
                      </a:moveTo>
                      <a:lnTo>
                        <a:pt x="0" y="6"/>
                      </a:lnTo>
                      <a:lnTo>
                        <a:pt x="9" y="28"/>
                      </a:lnTo>
                      <a:lnTo>
                        <a:pt x="29" y="21"/>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36" name="Freeform 515">
                  <a:extLst>
                    <a:ext uri="{FF2B5EF4-FFF2-40B4-BE49-F238E27FC236}">
                      <a16:creationId xmlns:a16="http://schemas.microsoft.com/office/drawing/2014/main" id="{F2C4142D-144F-F09E-8A9D-DE122AF041F4}"/>
                    </a:ext>
                  </a:extLst>
                </p:cNvPr>
                <p:cNvSpPr>
                  <a:spLocks/>
                </p:cNvSpPr>
                <p:nvPr/>
              </p:nvSpPr>
              <p:spPr bwMode="auto">
                <a:xfrm>
                  <a:off x="6407" y="3788"/>
                  <a:ext cx="28" cy="29"/>
                </a:xfrm>
                <a:custGeom>
                  <a:avLst/>
                  <a:gdLst>
                    <a:gd name="T0" fmla="*/ 20 w 28"/>
                    <a:gd name="T1" fmla="*/ 0 h 29"/>
                    <a:gd name="T2" fmla="*/ 0 w 28"/>
                    <a:gd name="T3" fmla="*/ 7 h 29"/>
                    <a:gd name="T4" fmla="*/ 9 w 28"/>
                    <a:gd name="T5" fmla="*/ 29 h 29"/>
                    <a:gd name="T6" fmla="*/ 28 w 28"/>
                    <a:gd name="T7" fmla="*/ 22 h 29"/>
                    <a:gd name="T8" fmla="*/ 20 w 28"/>
                    <a:gd name="T9" fmla="*/ 0 h 29"/>
                  </a:gdLst>
                  <a:ahLst/>
                  <a:cxnLst>
                    <a:cxn ang="0">
                      <a:pos x="T0" y="T1"/>
                    </a:cxn>
                    <a:cxn ang="0">
                      <a:pos x="T2" y="T3"/>
                    </a:cxn>
                    <a:cxn ang="0">
                      <a:pos x="T4" y="T5"/>
                    </a:cxn>
                    <a:cxn ang="0">
                      <a:pos x="T6" y="T7"/>
                    </a:cxn>
                    <a:cxn ang="0">
                      <a:pos x="T8" y="T9"/>
                    </a:cxn>
                  </a:cxnLst>
                  <a:rect l="0" t="0" r="r" b="b"/>
                  <a:pathLst>
                    <a:path w="28" h="29">
                      <a:moveTo>
                        <a:pt x="20" y="0"/>
                      </a:moveTo>
                      <a:lnTo>
                        <a:pt x="0" y="7"/>
                      </a:lnTo>
                      <a:lnTo>
                        <a:pt x="9" y="29"/>
                      </a:lnTo>
                      <a:lnTo>
                        <a:pt x="28" y="22"/>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37" name="Freeform 516">
                  <a:extLst>
                    <a:ext uri="{FF2B5EF4-FFF2-40B4-BE49-F238E27FC236}">
                      <a16:creationId xmlns:a16="http://schemas.microsoft.com/office/drawing/2014/main" id="{E8460FC9-927B-3094-CE30-FE4CA940836D}"/>
                    </a:ext>
                  </a:extLst>
                </p:cNvPr>
                <p:cNvSpPr>
                  <a:spLocks/>
                </p:cNvSpPr>
                <p:nvPr/>
              </p:nvSpPr>
              <p:spPr bwMode="auto">
                <a:xfrm>
                  <a:off x="6416" y="3810"/>
                  <a:ext cx="28" cy="31"/>
                </a:xfrm>
                <a:custGeom>
                  <a:avLst/>
                  <a:gdLst>
                    <a:gd name="T0" fmla="*/ 19 w 28"/>
                    <a:gd name="T1" fmla="*/ 0 h 31"/>
                    <a:gd name="T2" fmla="*/ 0 w 28"/>
                    <a:gd name="T3" fmla="*/ 7 h 31"/>
                    <a:gd name="T4" fmla="*/ 8 w 28"/>
                    <a:gd name="T5" fmla="*/ 31 h 31"/>
                    <a:gd name="T6" fmla="*/ 28 w 28"/>
                    <a:gd name="T7" fmla="*/ 24 h 31"/>
                    <a:gd name="T8" fmla="*/ 19 w 28"/>
                    <a:gd name="T9" fmla="*/ 0 h 31"/>
                  </a:gdLst>
                  <a:ahLst/>
                  <a:cxnLst>
                    <a:cxn ang="0">
                      <a:pos x="T0" y="T1"/>
                    </a:cxn>
                    <a:cxn ang="0">
                      <a:pos x="T2" y="T3"/>
                    </a:cxn>
                    <a:cxn ang="0">
                      <a:pos x="T4" y="T5"/>
                    </a:cxn>
                    <a:cxn ang="0">
                      <a:pos x="T6" y="T7"/>
                    </a:cxn>
                    <a:cxn ang="0">
                      <a:pos x="T8" y="T9"/>
                    </a:cxn>
                  </a:cxnLst>
                  <a:rect l="0" t="0" r="r" b="b"/>
                  <a:pathLst>
                    <a:path w="28" h="31">
                      <a:moveTo>
                        <a:pt x="19" y="0"/>
                      </a:moveTo>
                      <a:lnTo>
                        <a:pt x="0" y="7"/>
                      </a:lnTo>
                      <a:lnTo>
                        <a:pt x="8" y="31"/>
                      </a:lnTo>
                      <a:lnTo>
                        <a:pt x="28" y="24"/>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538" name="Freeform 517">
                  <a:extLst>
                    <a:ext uri="{FF2B5EF4-FFF2-40B4-BE49-F238E27FC236}">
                      <a16:creationId xmlns:a16="http://schemas.microsoft.com/office/drawing/2014/main" id="{84590385-E47E-7366-024F-ADCF095C1D35}"/>
                    </a:ext>
                  </a:extLst>
                </p:cNvPr>
                <p:cNvSpPr>
                  <a:spLocks/>
                </p:cNvSpPr>
                <p:nvPr/>
              </p:nvSpPr>
              <p:spPr bwMode="auto">
                <a:xfrm>
                  <a:off x="6424" y="3834"/>
                  <a:ext cx="29" cy="31"/>
                </a:xfrm>
                <a:custGeom>
                  <a:avLst/>
                  <a:gdLst>
                    <a:gd name="T0" fmla="*/ 20 w 29"/>
                    <a:gd name="T1" fmla="*/ 0 h 31"/>
                    <a:gd name="T2" fmla="*/ 0 w 29"/>
                    <a:gd name="T3" fmla="*/ 7 h 31"/>
                    <a:gd name="T4" fmla="*/ 9 w 29"/>
                    <a:gd name="T5" fmla="*/ 31 h 31"/>
                    <a:gd name="T6" fmla="*/ 29 w 29"/>
                    <a:gd name="T7" fmla="*/ 24 h 31"/>
                    <a:gd name="T8" fmla="*/ 20 w 29"/>
                    <a:gd name="T9" fmla="*/ 0 h 31"/>
                  </a:gdLst>
                  <a:ahLst/>
                  <a:cxnLst>
                    <a:cxn ang="0">
                      <a:pos x="T0" y="T1"/>
                    </a:cxn>
                    <a:cxn ang="0">
                      <a:pos x="T2" y="T3"/>
                    </a:cxn>
                    <a:cxn ang="0">
                      <a:pos x="T4" y="T5"/>
                    </a:cxn>
                    <a:cxn ang="0">
                      <a:pos x="T6" y="T7"/>
                    </a:cxn>
                    <a:cxn ang="0">
                      <a:pos x="T8" y="T9"/>
                    </a:cxn>
                  </a:cxnLst>
                  <a:rect l="0" t="0" r="r" b="b"/>
                  <a:pathLst>
                    <a:path w="29" h="31">
                      <a:moveTo>
                        <a:pt x="20" y="0"/>
                      </a:moveTo>
                      <a:lnTo>
                        <a:pt x="0" y="7"/>
                      </a:lnTo>
                      <a:lnTo>
                        <a:pt x="9" y="31"/>
                      </a:lnTo>
                      <a:lnTo>
                        <a:pt x="29" y="24"/>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39" name="Freeform 518">
                  <a:extLst>
                    <a:ext uri="{FF2B5EF4-FFF2-40B4-BE49-F238E27FC236}">
                      <a16:creationId xmlns:a16="http://schemas.microsoft.com/office/drawing/2014/main" id="{A83B667D-762D-E5C6-B92C-5872818A31F2}"/>
                    </a:ext>
                  </a:extLst>
                </p:cNvPr>
                <p:cNvSpPr>
                  <a:spLocks/>
                </p:cNvSpPr>
                <p:nvPr/>
              </p:nvSpPr>
              <p:spPr bwMode="auto">
                <a:xfrm>
                  <a:off x="6433" y="3858"/>
                  <a:ext cx="28" cy="31"/>
                </a:xfrm>
                <a:custGeom>
                  <a:avLst/>
                  <a:gdLst>
                    <a:gd name="T0" fmla="*/ 20 w 28"/>
                    <a:gd name="T1" fmla="*/ 0 h 31"/>
                    <a:gd name="T2" fmla="*/ 0 w 28"/>
                    <a:gd name="T3" fmla="*/ 7 h 31"/>
                    <a:gd name="T4" fmla="*/ 9 w 28"/>
                    <a:gd name="T5" fmla="*/ 31 h 31"/>
                    <a:gd name="T6" fmla="*/ 28 w 28"/>
                    <a:gd name="T7" fmla="*/ 24 h 31"/>
                    <a:gd name="T8" fmla="*/ 20 w 28"/>
                    <a:gd name="T9" fmla="*/ 0 h 31"/>
                  </a:gdLst>
                  <a:ahLst/>
                  <a:cxnLst>
                    <a:cxn ang="0">
                      <a:pos x="T0" y="T1"/>
                    </a:cxn>
                    <a:cxn ang="0">
                      <a:pos x="T2" y="T3"/>
                    </a:cxn>
                    <a:cxn ang="0">
                      <a:pos x="T4" y="T5"/>
                    </a:cxn>
                    <a:cxn ang="0">
                      <a:pos x="T6" y="T7"/>
                    </a:cxn>
                    <a:cxn ang="0">
                      <a:pos x="T8" y="T9"/>
                    </a:cxn>
                  </a:cxnLst>
                  <a:rect l="0" t="0" r="r" b="b"/>
                  <a:pathLst>
                    <a:path w="28" h="31">
                      <a:moveTo>
                        <a:pt x="20" y="0"/>
                      </a:moveTo>
                      <a:lnTo>
                        <a:pt x="0" y="7"/>
                      </a:lnTo>
                      <a:lnTo>
                        <a:pt x="9" y="31"/>
                      </a:lnTo>
                      <a:lnTo>
                        <a:pt x="28" y="24"/>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40" name="Freeform 519">
                  <a:extLst>
                    <a:ext uri="{FF2B5EF4-FFF2-40B4-BE49-F238E27FC236}">
                      <a16:creationId xmlns:a16="http://schemas.microsoft.com/office/drawing/2014/main" id="{B1F682CC-B23B-D4E7-2BDB-E5C1F74BB507}"/>
                    </a:ext>
                  </a:extLst>
                </p:cNvPr>
                <p:cNvSpPr>
                  <a:spLocks/>
                </p:cNvSpPr>
                <p:nvPr/>
              </p:nvSpPr>
              <p:spPr bwMode="auto">
                <a:xfrm>
                  <a:off x="6442" y="3882"/>
                  <a:ext cx="28" cy="31"/>
                </a:xfrm>
                <a:custGeom>
                  <a:avLst/>
                  <a:gdLst>
                    <a:gd name="T0" fmla="*/ 19 w 28"/>
                    <a:gd name="T1" fmla="*/ 0 h 31"/>
                    <a:gd name="T2" fmla="*/ 0 w 28"/>
                    <a:gd name="T3" fmla="*/ 7 h 31"/>
                    <a:gd name="T4" fmla="*/ 9 w 28"/>
                    <a:gd name="T5" fmla="*/ 31 h 31"/>
                    <a:gd name="T6" fmla="*/ 28 w 28"/>
                    <a:gd name="T7" fmla="*/ 24 h 31"/>
                    <a:gd name="T8" fmla="*/ 19 w 28"/>
                    <a:gd name="T9" fmla="*/ 0 h 31"/>
                  </a:gdLst>
                  <a:ahLst/>
                  <a:cxnLst>
                    <a:cxn ang="0">
                      <a:pos x="T0" y="T1"/>
                    </a:cxn>
                    <a:cxn ang="0">
                      <a:pos x="T2" y="T3"/>
                    </a:cxn>
                    <a:cxn ang="0">
                      <a:pos x="T4" y="T5"/>
                    </a:cxn>
                    <a:cxn ang="0">
                      <a:pos x="T6" y="T7"/>
                    </a:cxn>
                    <a:cxn ang="0">
                      <a:pos x="T8" y="T9"/>
                    </a:cxn>
                  </a:cxnLst>
                  <a:rect l="0" t="0" r="r" b="b"/>
                  <a:pathLst>
                    <a:path w="28" h="31">
                      <a:moveTo>
                        <a:pt x="19" y="0"/>
                      </a:moveTo>
                      <a:lnTo>
                        <a:pt x="0" y="7"/>
                      </a:lnTo>
                      <a:lnTo>
                        <a:pt x="9" y="31"/>
                      </a:lnTo>
                      <a:lnTo>
                        <a:pt x="28" y="24"/>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541" name="Freeform 520">
                  <a:extLst>
                    <a:ext uri="{FF2B5EF4-FFF2-40B4-BE49-F238E27FC236}">
                      <a16:creationId xmlns:a16="http://schemas.microsoft.com/office/drawing/2014/main" id="{EB1E4BC6-884D-EA5C-51CF-F728A527EF0D}"/>
                    </a:ext>
                  </a:extLst>
                </p:cNvPr>
                <p:cNvSpPr>
                  <a:spLocks/>
                </p:cNvSpPr>
                <p:nvPr/>
              </p:nvSpPr>
              <p:spPr bwMode="auto">
                <a:xfrm>
                  <a:off x="6451" y="3906"/>
                  <a:ext cx="28" cy="31"/>
                </a:xfrm>
                <a:custGeom>
                  <a:avLst/>
                  <a:gdLst>
                    <a:gd name="T0" fmla="*/ 19 w 28"/>
                    <a:gd name="T1" fmla="*/ 0 h 31"/>
                    <a:gd name="T2" fmla="*/ 0 w 28"/>
                    <a:gd name="T3" fmla="*/ 7 h 31"/>
                    <a:gd name="T4" fmla="*/ 8 w 28"/>
                    <a:gd name="T5" fmla="*/ 31 h 31"/>
                    <a:gd name="T6" fmla="*/ 28 w 28"/>
                    <a:gd name="T7" fmla="*/ 24 h 31"/>
                    <a:gd name="T8" fmla="*/ 19 w 28"/>
                    <a:gd name="T9" fmla="*/ 0 h 31"/>
                  </a:gdLst>
                  <a:ahLst/>
                  <a:cxnLst>
                    <a:cxn ang="0">
                      <a:pos x="T0" y="T1"/>
                    </a:cxn>
                    <a:cxn ang="0">
                      <a:pos x="T2" y="T3"/>
                    </a:cxn>
                    <a:cxn ang="0">
                      <a:pos x="T4" y="T5"/>
                    </a:cxn>
                    <a:cxn ang="0">
                      <a:pos x="T6" y="T7"/>
                    </a:cxn>
                    <a:cxn ang="0">
                      <a:pos x="T8" y="T9"/>
                    </a:cxn>
                  </a:cxnLst>
                  <a:rect l="0" t="0" r="r" b="b"/>
                  <a:pathLst>
                    <a:path w="28" h="31">
                      <a:moveTo>
                        <a:pt x="19" y="0"/>
                      </a:moveTo>
                      <a:lnTo>
                        <a:pt x="0" y="7"/>
                      </a:lnTo>
                      <a:lnTo>
                        <a:pt x="8" y="31"/>
                      </a:lnTo>
                      <a:lnTo>
                        <a:pt x="28" y="24"/>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542" name="Freeform 521">
                  <a:extLst>
                    <a:ext uri="{FF2B5EF4-FFF2-40B4-BE49-F238E27FC236}">
                      <a16:creationId xmlns:a16="http://schemas.microsoft.com/office/drawing/2014/main" id="{2176A1EE-0F03-3922-1A8E-7823A3DCB21B}"/>
                    </a:ext>
                  </a:extLst>
                </p:cNvPr>
                <p:cNvSpPr>
                  <a:spLocks/>
                </p:cNvSpPr>
                <p:nvPr/>
              </p:nvSpPr>
              <p:spPr bwMode="auto">
                <a:xfrm>
                  <a:off x="6459" y="3928"/>
                  <a:ext cx="29" cy="33"/>
                </a:xfrm>
                <a:custGeom>
                  <a:avLst/>
                  <a:gdLst>
                    <a:gd name="T0" fmla="*/ 18 w 29"/>
                    <a:gd name="T1" fmla="*/ 0 h 33"/>
                    <a:gd name="T2" fmla="*/ 0 w 29"/>
                    <a:gd name="T3" fmla="*/ 9 h 33"/>
                    <a:gd name="T4" fmla="*/ 11 w 29"/>
                    <a:gd name="T5" fmla="*/ 33 h 33"/>
                    <a:gd name="T6" fmla="*/ 29 w 29"/>
                    <a:gd name="T7" fmla="*/ 24 h 33"/>
                    <a:gd name="T8" fmla="*/ 18 w 29"/>
                    <a:gd name="T9" fmla="*/ 0 h 33"/>
                  </a:gdLst>
                  <a:ahLst/>
                  <a:cxnLst>
                    <a:cxn ang="0">
                      <a:pos x="T0" y="T1"/>
                    </a:cxn>
                    <a:cxn ang="0">
                      <a:pos x="T2" y="T3"/>
                    </a:cxn>
                    <a:cxn ang="0">
                      <a:pos x="T4" y="T5"/>
                    </a:cxn>
                    <a:cxn ang="0">
                      <a:pos x="T6" y="T7"/>
                    </a:cxn>
                    <a:cxn ang="0">
                      <a:pos x="T8" y="T9"/>
                    </a:cxn>
                  </a:cxnLst>
                  <a:rect l="0" t="0" r="r" b="b"/>
                  <a:pathLst>
                    <a:path w="29" h="33">
                      <a:moveTo>
                        <a:pt x="18" y="0"/>
                      </a:moveTo>
                      <a:lnTo>
                        <a:pt x="0" y="9"/>
                      </a:lnTo>
                      <a:lnTo>
                        <a:pt x="11" y="33"/>
                      </a:lnTo>
                      <a:lnTo>
                        <a:pt x="29" y="24"/>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543" name="Freeform 522">
                  <a:extLst>
                    <a:ext uri="{FF2B5EF4-FFF2-40B4-BE49-F238E27FC236}">
                      <a16:creationId xmlns:a16="http://schemas.microsoft.com/office/drawing/2014/main" id="{8FCBDF97-3205-2C79-2FB0-8743C0F5ED82}"/>
                    </a:ext>
                  </a:extLst>
                </p:cNvPr>
                <p:cNvSpPr>
                  <a:spLocks/>
                </p:cNvSpPr>
                <p:nvPr/>
              </p:nvSpPr>
              <p:spPr bwMode="auto">
                <a:xfrm>
                  <a:off x="6470" y="3954"/>
                  <a:ext cx="29" cy="31"/>
                </a:xfrm>
                <a:custGeom>
                  <a:avLst/>
                  <a:gdLst>
                    <a:gd name="T0" fmla="*/ 20 w 29"/>
                    <a:gd name="T1" fmla="*/ 0 h 31"/>
                    <a:gd name="T2" fmla="*/ 0 w 29"/>
                    <a:gd name="T3" fmla="*/ 7 h 31"/>
                    <a:gd name="T4" fmla="*/ 9 w 29"/>
                    <a:gd name="T5" fmla="*/ 31 h 31"/>
                    <a:gd name="T6" fmla="*/ 29 w 29"/>
                    <a:gd name="T7" fmla="*/ 24 h 31"/>
                    <a:gd name="T8" fmla="*/ 20 w 29"/>
                    <a:gd name="T9" fmla="*/ 0 h 31"/>
                  </a:gdLst>
                  <a:ahLst/>
                  <a:cxnLst>
                    <a:cxn ang="0">
                      <a:pos x="T0" y="T1"/>
                    </a:cxn>
                    <a:cxn ang="0">
                      <a:pos x="T2" y="T3"/>
                    </a:cxn>
                    <a:cxn ang="0">
                      <a:pos x="T4" y="T5"/>
                    </a:cxn>
                    <a:cxn ang="0">
                      <a:pos x="T6" y="T7"/>
                    </a:cxn>
                    <a:cxn ang="0">
                      <a:pos x="T8" y="T9"/>
                    </a:cxn>
                  </a:cxnLst>
                  <a:rect l="0" t="0" r="r" b="b"/>
                  <a:pathLst>
                    <a:path w="29" h="31">
                      <a:moveTo>
                        <a:pt x="20" y="0"/>
                      </a:moveTo>
                      <a:lnTo>
                        <a:pt x="0" y="7"/>
                      </a:lnTo>
                      <a:lnTo>
                        <a:pt x="9" y="31"/>
                      </a:lnTo>
                      <a:lnTo>
                        <a:pt x="29" y="24"/>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44" name="Freeform 523">
                  <a:extLst>
                    <a:ext uri="{FF2B5EF4-FFF2-40B4-BE49-F238E27FC236}">
                      <a16:creationId xmlns:a16="http://schemas.microsoft.com/office/drawing/2014/main" id="{46705662-DD75-0116-3A3E-1BD8F68552FD}"/>
                    </a:ext>
                  </a:extLst>
                </p:cNvPr>
                <p:cNvSpPr>
                  <a:spLocks/>
                </p:cNvSpPr>
                <p:nvPr/>
              </p:nvSpPr>
              <p:spPr bwMode="auto">
                <a:xfrm>
                  <a:off x="6479" y="3978"/>
                  <a:ext cx="26" cy="31"/>
                </a:xfrm>
                <a:custGeom>
                  <a:avLst/>
                  <a:gdLst>
                    <a:gd name="T0" fmla="*/ 20 w 26"/>
                    <a:gd name="T1" fmla="*/ 0 h 31"/>
                    <a:gd name="T2" fmla="*/ 0 w 26"/>
                    <a:gd name="T3" fmla="*/ 5 h 31"/>
                    <a:gd name="T4" fmla="*/ 6 w 26"/>
                    <a:gd name="T5" fmla="*/ 31 h 31"/>
                    <a:gd name="T6" fmla="*/ 26 w 26"/>
                    <a:gd name="T7" fmla="*/ 26 h 31"/>
                    <a:gd name="T8" fmla="*/ 20 w 26"/>
                    <a:gd name="T9" fmla="*/ 0 h 31"/>
                  </a:gdLst>
                  <a:ahLst/>
                  <a:cxnLst>
                    <a:cxn ang="0">
                      <a:pos x="T0" y="T1"/>
                    </a:cxn>
                    <a:cxn ang="0">
                      <a:pos x="T2" y="T3"/>
                    </a:cxn>
                    <a:cxn ang="0">
                      <a:pos x="T4" y="T5"/>
                    </a:cxn>
                    <a:cxn ang="0">
                      <a:pos x="T6" y="T7"/>
                    </a:cxn>
                    <a:cxn ang="0">
                      <a:pos x="T8" y="T9"/>
                    </a:cxn>
                  </a:cxnLst>
                  <a:rect l="0" t="0" r="r" b="b"/>
                  <a:pathLst>
                    <a:path w="26" h="31">
                      <a:moveTo>
                        <a:pt x="20" y="0"/>
                      </a:moveTo>
                      <a:lnTo>
                        <a:pt x="0" y="5"/>
                      </a:lnTo>
                      <a:lnTo>
                        <a:pt x="6" y="31"/>
                      </a:lnTo>
                      <a:lnTo>
                        <a:pt x="26"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45" name="Freeform 524">
                  <a:extLst>
                    <a:ext uri="{FF2B5EF4-FFF2-40B4-BE49-F238E27FC236}">
                      <a16:creationId xmlns:a16="http://schemas.microsoft.com/office/drawing/2014/main" id="{7487063E-0091-9FC8-A675-0479A165E063}"/>
                    </a:ext>
                  </a:extLst>
                </p:cNvPr>
                <p:cNvSpPr>
                  <a:spLocks/>
                </p:cNvSpPr>
                <p:nvPr/>
              </p:nvSpPr>
              <p:spPr bwMode="auto">
                <a:xfrm>
                  <a:off x="6485" y="4002"/>
                  <a:ext cx="31" cy="35"/>
                </a:xfrm>
                <a:custGeom>
                  <a:avLst/>
                  <a:gdLst>
                    <a:gd name="T0" fmla="*/ 20 w 31"/>
                    <a:gd name="T1" fmla="*/ 0 h 35"/>
                    <a:gd name="T2" fmla="*/ 0 w 31"/>
                    <a:gd name="T3" fmla="*/ 9 h 35"/>
                    <a:gd name="T4" fmla="*/ 11 w 31"/>
                    <a:gd name="T5" fmla="*/ 35 h 35"/>
                    <a:gd name="T6" fmla="*/ 31 w 31"/>
                    <a:gd name="T7" fmla="*/ 26 h 35"/>
                    <a:gd name="T8" fmla="*/ 20 w 31"/>
                    <a:gd name="T9" fmla="*/ 0 h 35"/>
                  </a:gdLst>
                  <a:ahLst/>
                  <a:cxnLst>
                    <a:cxn ang="0">
                      <a:pos x="T0" y="T1"/>
                    </a:cxn>
                    <a:cxn ang="0">
                      <a:pos x="T2" y="T3"/>
                    </a:cxn>
                    <a:cxn ang="0">
                      <a:pos x="T4" y="T5"/>
                    </a:cxn>
                    <a:cxn ang="0">
                      <a:pos x="T6" y="T7"/>
                    </a:cxn>
                    <a:cxn ang="0">
                      <a:pos x="T8" y="T9"/>
                    </a:cxn>
                  </a:cxnLst>
                  <a:rect l="0" t="0" r="r" b="b"/>
                  <a:pathLst>
                    <a:path w="31" h="35">
                      <a:moveTo>
                        <a:pt x="20" y="0"/>
                      </a:moveTo>
                      <a:lnTo>
                        <a:pt x="0" y="9"/>
                      </a:lnTo>
                      <a:lnTo>
                        <a:pt x="11" y="35"/>
                      </a:lnTo>
                      <a:lnTo>
                        <a:pt x="31"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46" name="Freeform 525">
                  <a:extLst>
                    <a:ext uri="{FF2B5EF4-FFF2-40B4-BE49-F238E27FC236}">
                      <a16:creationId xmlns:a16="http://schemas.microsoft.com/office/drawing/2014/main" id="{919B46F4-89A7-EDD2-2CC5-DC6000239B7E}"/>
                    </a:ext>
                  </a:extLst>
                </p:cNvPr>
                <p:cNvSpPr>
                  <a:spLocks/>
                </p:cNvSpPr>
                <p:nvPr/>
              </p:nvSpPr>
              <p:spPr bwMode="auto">
                <a:xfrm>
                  <a:off x="6496" y="4031"/>
                  <a:ext cx="29" cy="32"/>
                </a:xfrm>
                <a:custGeom>
                  <a:avLst/>
                  <a:gdLst>
                    <a:gd name="T0" fmla="*/ 20 w 29"/>
                    <a:gd name="T1" fmla="*/ 0 h 32"/>
                    <a:gd name="T2" fmla="*/ 0 w 29"/>
                    <a:gd name="T3" fmla="*/ 6 h 32"/>
                    <a:gd name="T4" fmla="*/ 9 w 29"/>
                    <a:gd name="T5" fmla="*/ 32 h 32"/>
                    <a:gd name="T6" fmla="*/ 29 w 29"/>
                    <a:gd name="T7" fmla="*/ 26 h 32"/>
                    <a:gd name="T8" fmla="*/ 20 w 29"/>
                    <a:gd name="T9" fmla="*/ 0 h 32"/>
                  </a:gdLst>
                  <a:ahLst/>
                  <a:cxnLst>
                    <a:cxn ang="0">
                      <a:pos x="T0" y="T1"/>
                    </a:cxn>
                    <a:cxn ang="0">
                      <a:pos x="T2" y="T3"/>
                    </a:cxn>
                    <a:cxn ang="0">
                      <a:pos x="T4" y="T5"/>
                    </a:cxn>
                    <a:cxn ang="0">
                      <a:pos x="T6" y="T7"/>
                    </a:cxn>
                    <a:cxn ang="0">
                      <a:pos x="T8" y="T9"/>
                    </a:cxn>
                  </a:cxnLst>
                  <a:rect l="0" t="0" r="r" b="b"/>
                  <a:pathLst>
                    <a:path w="29" h="32">
                      <a:moveTo>
                        <a:pt x="20" y="0"/>
                      </a:moveTo>
                      <a:lnTo>
                        <a:pt x="0" y="6"/>
                      </a:lnTo>
                      <a:lnTo>
                        <a:pt x="9" y="32"/>
                      </a:lnTo>
                      <a:lnTo>
                        <a:pt x="29"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47" name="Freeform 526">
                  <a:extLst>
                    <a:ext uri="{FF2B5EF4-FFF2-40B4-BE49-F238E27FC236}">
                      <a16:creationId xmlns:a16="http://schemas.microsoft.com/office/drawing/2014/main" id="{E4E899EC-1AF7-B901-A9EC-F9C01BF7D7D2}"/>
                    </a:ext>
                  </a:extLst>
                </p:cNvPr>
                <p:cNvSpPr>
                  <a:spLocks/>
                </p:cNvSpPr>
                <p:nvPr/>
              </p:nvSpPr>
              <p:spPr bwMode="auto">
                <a:xfrm>
                  <a:off x="6505" y="4057"/>
                  <a:ext cx="28" cy="33"/>
                </a:xfrm>
                <a:custGeom>
                  <a:avLst/>
                  <a:gdLst>
                    <a:gd name="T0" fmla="*/ 20 w 28"/>
                    <a:gd name="T1" fmla="*/ 0 h 33"/>
                    <a:gd name="T2" fmla="*/ 0 w 28"/>
                    <a:gd name="T3" fmla="*/ 6 h 33"/>
                    <a:gd name="T4" fmla="*/ 9 w 28"/>
                    <a:gd name="T5" fmla="*/ 33 h 33"/>
                    <a:gd name="T6" fmla="*/ 28 w 28"/>
                    <a:gd name="T7" fmla="*/ 26 h 33"/>
                    <a:gd name="T8" fmla="*/ 20 w 28"/>
                    <a:gd name="T9" fmla="*/ 0 h 33"/>
                  </a:gdLst>
                  <a:ahLst/>
                  <a:cxnLst>
                    <a:cxn ang="0">
                      <a:pos x="T0" y="T1"/>
                    </a:cxn>
                    <a:cxn ang="0">
                      <a:pos x="T2" y="T3"/>
                    </a:cxn>
                    <a:cxn ang="0">
                      <a:pos x="T4" y="T5"/>
                    </a:cxn>
                    <a:cxn ang="0">
                      <a:pos x="T6" y="T7"/>
                    </a:cxn>
                    <a:cxn ang="0">
                      <a:pos x="T8" y="T9"/>
                    </a:cxn>
                  </a:cxnLst>
                  <a:rect l="0" t="0" r="r" b="b"/>
                  <a:pathLst>
                    <a:path w="28" h="33">
                      <a:moveTo>
                        <a:pt x="20" y="0"/>
                      </a:moveTo>
                      <a:lnTo>
                        <a:pt x="0" y="6"/>
                      </a:lnTo>
                      <a:lnTo>
                        <a:pt x="9" y="33"/>
                      </a:lnTo>
                      <a:lnTo>
                        <a:pt x="28"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48" name="Freeform 527">
                  <a:extLst>
                    <a:ext uri="{FF2B5EF4-FFF2-40B4-BE49-F238E27FC236}">
                      <a16:creationId xmlns:a16="http://schemas.microsoft.com/office/drawing/2014/main" id="{6F2DC6B0-5120-827F-064E-59A9657EF1E0}"/>
                    </a:ext>
                  </a:extLst>
                </p:cNvPr>
                <p:cNvSpPr>
                  <a:spLocks/>
                </p:cNvSpPr>
                <p:nvPr/>
              </p:nvSpPr>
              <p:spPr bwMode="auto">
                <a:xfrm>
                  <a:off x="6514" y="4083"/>
                  <a:ext cx="28" cy="33"/>
                </a:xfrm>
                <a:custGeom>
                  <a:avLst/>
                  <a:gdLst>
                    <a:gd name="T0" fmla="*/ 19 w 28"/>
                    <a:gd name="T1" fmla="*/ 0 h 33"/>
                    <a:gd name="T2" fmla="*/ 0 w 28"/>
                    <a:gd name="T3" fmla="*/ 7 h 33"/>
                    <a:gd name="T4" fmla="*/ 8 w 28"/>
                    <a:gd name="T5" fmla="*/ 33 h 33"/>
                    <a:gd name="T6" fmla="*/ 28 w 28"/>
                    <a:gd name="T7" fmla="*/ 26 h 33"/>
                    <a:gd name="T8" fmla="*/ 19 w 28"/>
                    <a:gd name="T9" fmla="*/ 0 h 33"/>
                  </a:gdLst>
                  <a:ahLst/>
                  <a:cxnLst>
                    <a:cxn ang="0">
                      <a:pos x="T0" y="T1"/>
                    </a:cxn>
                    <a:cxn ang="0">
                      <a:pos x="T2" y="T3"/>
                    </a:cxn>
                    <a:cxn ang="0">
                      <a:pos x="T4" y="T5"/>
                    </a:cxn>
                    <a:cxn ang="0">
                      <a:pos x="T6" y="T7"/>
                    </a:cxn>
                    <a:cxn ang="0">
                      <a:pos x="T8" y="T9"/>
                    </a:cxn>
                  </a:cxnLst>
                  <a:rect l="0" t="0" r="r" b="b"/>
                  <a:pathLst>
                    <a:path w="28" h="33">
                      <a:moveTo>
                        <a:pt x="19" y="0"/>
                      </a:moveTo>
                      <a:lnTo>
                        <a:pt x="0" y="7"/>
                      </a:lnTo>
                      <a:lnTo>
                        <a:pt x="8" y="33"/>
                      </a:lnTo>
                      <a:lnTo>
                        <a:pt x="28" y="26"/>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549" name="Freeform 528">
                  <a:extLst>
                    <a:ext uri="{FF2B5EF4-FFF2-40B4-BE49-F238E27FC236}">
                      <a16:creationId xmlns:a16="http://schemas.microsoft.com/office/drawing/2014/main" id="{05B14B96-15D1-FD7D-91A9-F930289C6A5B}"/>
                    </a:ext>
                  </a:extLst>
                </p:cNvPr>
                <p:cNvSpPr>
                  <a:spLocks/>
                </p:cNvSpPr>
                <p:nvPr/>
              </p:nvSpPr>
              <p:spPr bwMode="auto">
                <a:xfrm>
                  <a:off x="6522" y="4109"/>
                  <a:ext cx="29" cy="33"/>
                </a:xfrm>
                <a:custGeom>
                  <a:avLst/>
                  <a:gdLst>
                    <a:gd name="T0" fmla="*/ 20 w 29"/>
                    <a:gd name="T1" fmla="*/ 0 h 33"/>
                    <a:gd name="T2" fmla="*/ 0 w 29"/>
                    <a:gd name="T3" fmla="*/ 7 h 33"/>
                    <a:gd name="T4" fmla="*/ 9 w 29"/>
                    <a:gd name="T5" fmla="*/ 33 h 33"/>
                    <a:gd name="T6" fmla="*/ 29 w 29"/>
                    <a:gd name="T7" fmla="*/ 26 h 33"/>
                    <a:gd name="T8" fmla="*/ 20 w 29"/>
                    <a:gd name="T9" fmla="*/ 0 h 33"/>
                  </a:gdLst>
                  <a:ahLst/>
                  <a:cxnLst>
                    <a:cxn ang="0">
                      <a:pos x="T0" y="T1"/>
                    </a:cxn>
                    <a:cxn ang="0">
                      <a:pos x="T2" y="T3"/>
                    </a:cxn>
                    <a:cxn ang="0">
                      <a:pos x="T4" y="T5"/>
                    </a:cxn>
                    <a:cxn ang="0">
                      <a:pos x="T6" y="T7"/>
                    </a:cxn>
                    <a:cxn ang="0">
                      <a:pos x="T8" y="T9"/>
                    </a:cxn>
                  </a:cxnLst>
                  <a:rect l="0" t="0" r="r" b="b"/>
                  <a:pathLst>
                    <a:path w="29" h="33">
                      <a:moveTo>
                        <a:pt x="20" y="0"/>
                      </a:moveTo>
                      <a:lnTo>
                        <a:pt x="0" y="7"/>
                      </a:lnTo>
                      <a:lnTo>
                        <a:pt x="9" y="33"/>
                      </a:lnTo>
                      <a:lnTo>
                        <a:pt x="29"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50" name="Freeform 529">
                  <a:extLst>
                    <a:ext uri="{FF2B5EF4-FFF2-40B4-BE49-F238E27FC236}">
                      <a16:creationId xmlns:a16="http://schemas.microsoft.com/office/drawing/2014/main" id="{4A2C530E-2815-E148-08D3-21BCDFBBC54D}"/>
                    </a:ext>
                  </a:extLst>
                </p:cNvPr>
                <p:cNvSpPr>
                  <a:spLocks/>
                </p:cNvSpPr>
                <p:nvPr/>
              </p:nvSpPr>
              <p:spPr bwMode="auto">
                <a:xfrm>
                  <a:off x="6531" y="4135"/>
                  <a:ext cx="29" cy="33"/>
                </a:xfrm>
                <a:custGeom>
                  <a:avLst/>
                  <a:gdLst>
                    <a:gd name="T0" fmla="*/ 20 w 29"/>
                    <a:gd name="T1" fmla="*/ 0 h 33"/>
                    <a:gd name="T2" fmla="*/ 0 w 29"/>
                    <a:gd name="T3" fmla="*/ 7 h 33"/>
                    <a:gd name="T4" fmla="*/ 9 w 29"/>
                    <a:gd name="T5" fmla="*/ 33 h 33"/>
                    <a:gd name="T6" fmla="*/ 29 w 29"/>
                    <a:gd name="T7" fmla="*/ 27 h 33"/>
                    <a:gd name="T8" fmla="*/ 20 w 29"/>
                    <a:gd name="T9" fmla="*/ 0 h 33"/>
                  </a:gdLst>
                  <a:ahLst/>
                  <a:cxnLst>
                    <a:cxn ang="0">
                      <a:pos x="T0" y="T1"/>
                    </a:cxn>
                    <a:cxn ang="0">
                      <a:pos x="T2" y="T3"/>
                    </a:cxn>
                    <a:cxn ang="0">
                      <a:pos x="T4" y="T5"/>
                    </a:cxn>
                    <a:cxn ang="0">
                      <a:pos x="T6" y="T7"/>
                    </a:cxn>
                    <a:cxn ang="0">
                      <a:pos x="T8" y="T9"/>
                    </a:cxn>
                  </a:cxnLst>
                  <a:rect l="0" t="0" r="r" b="b"/>
                  <a:pathLst>
                    <a:path w="29" h="33">
                      <a:moveTo>
                        <a:pt x="20" y="0"/>
                      </a:moveTo>
                      <a:lnTo>
                        <a:pt x="0" y="7"/>
                      </a:lnTo>
                      <a:lnTo>
                        <a:pt x="9" y="33"/>
                      </a:lnTo>
                      <a:lnTo>
                        <a:pt x="29" y="27"/>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51" name="Freeform 530">
                  <a:extLst>
                    <a:ext uri="{FF2B5EF4-FFF2-40B4-BE49-F238E27FC236}">
                      <a16:creationId xmlns:a16="http://schemas.microsoft.com/office/drawing/2014/main" id="{9C294914-F3CE-0D85-9638-486DB9180748}"/>
                    </a:ext>
                  </a:extLst>
                </p:cNvPr>
                <p:cNvSpPr>
                  <a:spLocks/>
                </p:cNvSpPr>
                <p:nvPr/>
              </p:nvSpPr>
              <p:spPr bwMode="auto">
                <a:xfrm>
                  <a:off x="6540" y="4162"/>
                  <a:ext cx="28" cy="32"/>
                </a:xfrm>
                <a:custGeom>
                  <a:avLst/>
                  <a:gdLst>
                    <a:gd name="T0" fmla="*/ 20 w 28"/>
                    <a:gd name="T1" fmla="*/ 0 h 32"/>
                    <a:gd name="T2" fmla="*/ 0 w 28"/>
                    <a:gd name="T3" fmla="*/ 6 h 32"/>
                    <a:gd name="T4" fmla="*/ 9 w 28"/>
                    <a:gd name="T5" fmla="*/ 32 h 32"/>
                    <a:gd name="T6" fmla="*/ 28 w 28"/>
                    <a:gd name="T7" fmla="*/ 26 h 32"/>
                    <a:gd name="T8" fmla="*/ 20 w 28"/>
                    <a:gd name="T9" fmla="*/ 0 h 32"/>
                  </a:gdLst>
                  <a:ahLst/>
                  <a:cxnLst>
                    <a:cxn ang="0">
                      <a:pos x="T0" y="T1"/>
                    </a:cxn>
                    <a:cxn ang="0">
                      <a:pos x="T2" y="T3"/>
                    </a:cxn>
                    <a:cxn ang="0">
                      <a:pos x="T4" y="T5"/>
                    </a:cxn>
                    <a:cxn ang="0">
                      <a:pos x="T6" y="T7"/>
                    </a:cxn>
                    <a:cxn ang="0">
                      <a:pos x="T8" y="T9"/>
                    </a:cxn>
                  </a:cxnLst>
                  <a:rect l="0" t="0" r="r" b="b"/>
                  <a:pathLst>
                    <a:path w="28" h="32">
                      <a:moveTo>
                        <a:pt x="20" y="0"/>
                      </a:moveTo>
                      <a:lnTo>
                        <a:pt x="0" y="6"/>
                      </a:lnTo>
                      <a:lnTo>
                        <a:pt x="9" y="32"/>
                      </a:lnTo>
                      <a:lnTo>
                        <a:pt x="28"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52" name="Freeform 531">
                  <a:extLst>
                    <a:ext uri="{FF2B5EF4-FFF2-40B4-BE49-F238E27FC236}">
                      <a16:creationId xmlns:a16="http://schemas.microsoft.com/office/drawing/2014/main" id="{17EA0153-1CA1-44DA-1B62-0D259924A7E8}"/>
                    </a:ext>
                  </a:extLst>
                </p:cNvPr>
                <p:cNvSpPr>
                  <a:spLocks/>
                </p:cNvSpPr>
                <p:nvPr/>
              </p:nvSpPr>
              <p:spPr bwMode="auto">
                <a:xfrm>
                  <a:off x="6549" y="4188"/>
                  <a:ext cx="28" cy="35"/>
                </a:xfrm>
                <a:custGeom>
                  <a:avLst/>
                  <a:gdLst>
                    <a:gd name="T0" fmla="*/ 19 w 28"/>
                    <a:gd name="T1" fmla="*/ 0 h 35"/>
                    <a:gd name="T2" fmla="*/ 0 w 28"/>
                    <a:gd name="T3" fmla="*/ 6 h 35"/>
                    <a:gd name="T4" fmla="*/ 8 w 28"/>
                    <a:gd name="T5" fmla="*/ 35 h 35"/>
                    <a:gd name="T6" fmla="*/ 28 w 28"/>
                    <a:gd name="T7" fmla="*/ 28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6"/>
                      </a:lnTo>
                      <a:lnTo>
                        <a:pt x="8" y="35"/>
                      </a:lnTo>
                      <a:lnTo>
                        <a:pt x="28" y="28"/>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553" name="Freeform 532">
                  <a:extLst>
                    <a:ext uri="{FF2B5EF4-FFF2-40B4-BE49-F238E27FC236}">
                      <a16:creationId xmlns:a16="http://schemas.microsoft.com/office/drawing/2014/main" id="{DA23284C-797D-C8D1-655D-304896387FEC}"/>
                    </a:ext>
                  </a:extLst>
                </p:cNvPr>
                <p:cNvSpPr>
                  <a:spLocks/>
                </p:cNvSpPr>
                <p:nvPr/>
              </p:nvSpPr>
              <p:spPr bwMode="auto">
                <a:xfrm>
                  <a:off x="6557" y="4214"/>
                  <a:ext cx="29" cy="33"/>
                </a:xfrm>
                <a:custGeom>
                  <a:avLst/>
                  <a:gdLst>
                    <a:gd name="T0" fmla="*/ 18 w 29"/>
                    <a:gd name="T1" fmla="*/ 0 h 33"/>
                    <a:gd name="T2" fmla="*/ 0 w 29"/>
                    <a:gd name="T3" fmla="*/ 9 h 33"/>
                    <a:gd name="T4" fmla="*/ 11 w 29"/>
                    <a:gd name="T5" fmla="*/ 33 h 33"/>
                    <a:gd name="T6" fmla="*/ 29 w 29"/>
                    <a:gd name="T7" fmla="*/ 24 h 33"/>
                    <a:gd name="T8" fmla="*/ 18 w 29"/>
                    <a:gd name="T9" fmla="*/ 0 h 33"/>
                  </a:gdLst>
                  <a:ahLst/>
                  <a:cxnLst>
                    <a:cxn ang="0">
                      <a:pos x="T0" y="T1"/>
                    </a:cxn>
                    <a:cxn ang="0">
                      <a:pos x="T2" y="T3"/>
                    </a:cxn>
                    <a:cxn ang="0">
                      <a:pos x="T4" y="T5"/>
                    </a:cxn>
                    <a:cxn ang="0">
                      <a:pos x="T6" y="T7"/>
                    </a:cxn>
                    <a:cxn ang="0">
                      <a:pos x="T8" y="T9"/>
                    </a:cxn>
                  </a:cxnLst>
                  <a:rect l="0" t="0" r="r" b="b"/>
                  <a:pathLst>
                    <a:path w="29" h="33">
                      <a:moveTo>
                        <a:pt x="18" y="0"/>
                      </a:moveTo>
                      <a:lnTo>
                        <a:pt x="0" y="9"/>
                      </a:lnTo>
                      <a:lnTo>
                        <a:pt x="11" y="33"/>
                      </a:lnTo>
                      <a:lnTo>
                        <a:pt x="29" y="24"/>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554" name="Freeform 533">
                  <a:extLst>
                    <a:ext uri="{FF2B5EF4-FFF2-40B4-BE49-F238E27FC236}">
                      <a16:creationId xmlns:a16="http://schemas.microsoft.com/office/drawing/2014/main" id="{FD96EE8C-040B-56B5-892C-D649C6460BB3}"/>
                    </a:ext>
                  </a:extLst>
                </p:cNvPr>
                <p:cNvSpPr>
                  <a:spLocks/>
                </p:cNvSpPr>
                <p:nvPr/>
              </p:nvSpPr>
              <p:spPr bwMode="auto">
                <a:xfrm>
                  <a:off x="6568" y="4240"/>
                  <a:ext cx="29" cy="35"/>
                </a:xfrm>
                <a:custGeom>
                  <a:avLst/>
                  <a:gdLst>
                    <a:gd name="T0" fmla="*/ 20 w 29"/>
                    <a:gd name="T1" fmla="*/ 0 h 35"/>
                    <a:gd name="T2" fmla="*/ 0 w 29"/>
                    <a:gd name="T3" fmla="*/ 7 h 35"/>
                    <a:gd name="T4" fmla="*/ 9 w 29"/>
                    <a:gd name="T5" fmla="*/ 35 h 35"/>
                    <a:gd name="T6" fmla="*/ 29 w 29"/>
                    <a:gd name="T7" fmla="*/ 28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7"/>
                      </a:lnTo>
                      <a:lnTo>
                        <a:pt x="9" y="35"/>
                      </a:lnTo>
                      <a:lnTo>
                        <a:pt x="29"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55" name="Freeform 534">
                  <a:extLst>
                    <a:ext uri="{FF2B5EF4-FFF2-40B4-BE49-F238E27FC236}">
                      <a16:creationId xmlns:a16="http://schemas.microsoft.com/office/drawing/2014/main" id="{92C37FF6-B653-63C3-6171-D43C10E6CCD9}"/>
                    </a:ext>
                  </a:extLst>
                </p:cNvPr>
                <p:cNvSpPr>
                  <a:spLocks/>
                </p:cNvSpPr>
                <p:nvPr/>
              </p:nvSpPr>
              <p:spPr bwMode="auto">
                <a:xfrm>
                  <a:off x="6577" y="4268"/>
                  <a:ext cx="28" cy="35"/>
                </a:xfrm>
                <a:custGeom>
                  <a:avLst/>
                  <a:gdLst>
                    <a:gd name="T0" fmla="*/ 20 w 28"/>
                    <a:gd name="T1" fmla="*/ 0 h 35"/>
                    <a:gd name="T2" fmla="*/ 0 w 28"/>
                    <a:gd name="T3" fmla="*/ 7 h 35"/>
                    <a:gd name="T4" fmla="*/ 9 w 28"/>
                    <a:gd name="T5" fmla="*/ 35 h 35"/>
                    <a:gd name="T6" fmla="*/ 28 w 28"/>
                    <a:gd name="T7" fmla="*/ 29 h 35"/>
                    <a:gd name="T8" fmla="*/ 20 w 28"/>
                    <a:gd name="T9" fmla="*/ 0 h 35"/>
                  </a:gdLst>
                  <a:ahLst/>
                  <a:cxnLst>
                    <a:cxn ang="0">
                      <a:pos x="T0" y="T1"/>
                    </a:cxn>
                    <a:cxn ang="0">
                      <a:pos x="T2" y="T3"/>
                    </a:cxn>
                    <a:cxn ang="0">
                      <a:pos x="T4" y="T5"/>
                    </a:cxn>
                    <a:cxn ang="0">
                      <a:pos x="T6" y="T7"/>
                    </a:cxn>
                    <a:cxn ang="0">
                      <a:pos x="T8" y="T9"/>
                    </a:cxn>
                  </a:cxnLst>
                  <a:rect l="0" t="0" r="r" b="b"/>
                  <a:pathLst>
                    <a:path w="28" h="35">
                      <a:moveTo>
                        <a:pt x="20" y="0"/>
                      </a:moveTo>
                      <a:lnTo>
                        <a:pt x="0" y="7"/>
                      </a:lnTo>
                      <a:lnTo>
                        <a:pt x="9" y="35"/>
                      </a:lnTo>
                      <a:lnTo>
                        <a:pt x="28" y="29"/>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56" name="Freeform 535">
                  <a:extLst>
                    <a:ext uri="{FF2B5EF4-FFF2-40B4-BE49-F238E27FC236}">
                      <a16:creationId xmlns:a16="http://schemas.microsoft.com/office/drawing/2014/main" id="{60B5878B-326F-A18F-E1BA-F37677E1388F}"/>
                    </a:ext>
                  </a:extLst>
                </p:cNvPr>
                <p:cNvSpPr>
                  <a:spLocks/>
                </p:cNvSpPr>
                <p:nvPr/>
              </p:nvSpPr>
              <p:spPr bwMode="auto">
                <a:xfrm>
                  <a:off x="6586" y="4297"/>
                  <a:ext cx="28" cy="33"/>
                </a:xfrm>
                <a:custGeom>
                  <a:avLst/>
                  <a:gdLst>
                    <a:gd name="T0" fmla="*/ 19 w 28"/>
                    <a:gd name="T1" fmla="*/ 0 h 33"/>
                    <a:gd name="T2" fmla="*/ 0 w 28"/>
                    <a:gd name="T3" fmla="*/ 6 h 33"/>
                    <a:gd name="T4" fmla="*/ 8 w 28"/>
                    <a:gd name="T5" fmla="*/ 33 h 33"/>
                    <a:gd name="T6" fmla="*/ 28 w 28"/>
                    <a:gd name="T7" fmla="*/ 26 h 33"/>
                    <a:gd name="T8" fmla="*/ 19 w 28"/>
                    <a:gd name="T9" fmla="*/ 0 h 33"/>
                  </a:gdLst>
                  <a:ahLst/>
                  <a:cxnLst>
                    <a:cxn ang="0">
                      <a:pos x="T0" y="T1"/>
                    </a:cxn>
                    <a:cxn ang="0">
                      <a:pos x="T2" y="T3"/>
                    </a:cxn>
                    <a:cxn ang="0">
                      <a:pos x="T4" y="T5"/>
                    </a:cxn>
                    <a:cxn ang="0">
                      <a:pos x="T6" y="T7"/>
                    </a:cxn>
                    <a:cxn ang="0">
                      <a:pos x="T8" y="T9"/>
                    </a:cxn>
                  </a:cxnLst>
                  <a:rect l="0" t="0" r="r" b="b"/>
                  <a:pathLst>
                    <a:path w="28" h="33">
                      <a:moveTo>
                        <a:pt x="19" y="0"/>
                      </a:moveTo>
                      <a:lnTo>
                        <a:pt x="0" y="6"/>
                      </a:lnTo>
                      <a:lnTo>
                        <a:pt x="8" y="33"/>
                      </a:lnTo>
                      <a:lnTo>
                        <a:pt x="28" y="26"/>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557" name="Freeform 536">
                  <a:extLst>
                    <a:ext uri="{FF2B5EF4-FFF2-40B4-BE49-F238E27FC236}">
                      <a16:creationId xmlns:a16="http://schemas.microsoft.com/office/drawing/2014/main" id="{4936F162-F09C-1166-9C8E-F2EF0F05AA0B}"/>
                    </a:ext>
                  </a:extLst>
                </p:cNvPr>
                <p:cNvSpPr>
                  <a:spLocks/>
                </p:cNvSpPr>
                <p:nvPr/>
              </p:nvSpPr>
              <p:spPr bwMode="auto">
                <a:xfrm>
                  <a:off x="6594" y="4323"/>
                  <a:ext cx="29" cy="35"/>
                </a:xfrm>
                <a:custGeom>
                  <a:avLst/>
                  <a:gdLst>
                    <a:gd name="T0" fmla="*/ 20 w 29"/>
                    <a:gd name="T1" fmla="*/ 0 h 35"/>
                    <a:gd name="T2" fmla="*/ 0 w 29"/>
                    <a:gd name="T3" fmla="*/ 7 h 35"/>
                    <a:gd name="T4" fmla="*/ 9 w 29"/>
                    <a:gd name="T5" fmla="*/ 35 h 35"/>
                    <a:gd name="T6" fmla="*/ 29 w 29"/>
                    <a:gd name="T7" fmla="*/ 28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7"/>
                      </a:lnTo>
                      <a:lnTo>
                        <a:pt x="9" y="35"/>
                      </a:lnTo>
                      <a:lnTo>
                        <a:pt x="29"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58" name="Freeform 537">
                  <a:extLst>
                    <a:ext uri="{FF2B5EF4-FFF2-40B4-BE49-F238E27FC236}">
                      <a16:creationId xmlns:a16="http://schemas.microsoft.com/office/drawing/2014/main" id="{E22996A1-ECFC-2ED1-B287-A9C7D424FB4F}"/>
                    </a:ext>
                  </a:extLst>
                </p:cNvPr>
                <p:cNvSpPr>
                  <a:spLocks/>
                </p:cNvSpPr>
                <p:nvPr/>
              </p:nvSpPr>
              <p:spPr bwMode="auto">
                <a:xfrm>
                  <a:off x="6603" y="4351"/>
                  <a:ext cx="29" cy="35"/>
                </a:xfrm>
                <a:custGeom>
                  <a:avLst/>
                  <a:gdLst>
                    <a:gd name="T0" fmla="*/ 20 w 29"/>
                    <a:gd name="T1" fmla="*/ 0 h 35"/>
                    <a:gd name="T2" fmla="*/ 0 w 29"/>
                    <a:gd name="T3" fmla="*/ 7 h 35"/>
                    <a:gd name="T4" fmla="*/ 9 w 29"/>
                    <a:gd name="T5" fmla="*/ 35 h 35"/>
                    <a:gd name="T6" fmla="*/ 29 w 29"/>
                    <a:gd name="T7" fmla="*/ 29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7"/>
                      </a:lnTo>
                      <a:lnTo>
                        <a:pt x="9" y="35"/>
                      </a:lnTo>
                      <a:lnTo>
                        <a:pt x="29" y="29"/>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59" name="Freeform 538">
                  <a:extLst>
                    <a:ext uri="{FF2B5EF4-FFF2-40B4-BE49-F238E27FC236}">
                      <a16:creationId xmlns:a16="http://schemas.microsoft.com/office/drawing/2014/main" id="{11209EC4-F77E-18ED-42E2-46250CB3DC64}"/>
                    </a:ext>
                  </a:extLst>
                </p:cNvPr>
                <p:cNvSpPr>
                  <a:spLocks/>
                </p:cNvSpPr>
                <p:nvPr/>
              </p:nvSpPr>
              <p:spPr bwMode="auto">
                <a:xfrm>
                  <a:off x="6612" y="4380"/>
                  <a:ext cx="28" cy="35"/>
                </a:xfrm>
                <a:custGeom>
                  <a:avLst/>
                  <a:gdLst>
                    <a:gd name="T0" fmla="*/ 20 w 28"/>
                    <a:gd name="T1" fmla="*/ 0 h 35"/>
                    <a:gd name="T2" fmla="*/ 0 w 28"/>
                    <a:gd name="T3" fmla="*/ 6 h 35"/>
                    <a:gd name="T4" fmla="*/ 9 w 28"/>
                    <a:gd name="T5" fmla="*/ 35 h 35"/>
                    <a:gd name="T6" fmla="*/ 28 w 28"/>
                    <a:gd name="T7" fmla="*/ 28 h 35"/>
                    <a:gd name="T8" fmla="*/ 20 w 28"/>
                    <a:gd name="T9" fmla="*/ 0 h 35"/>
                  </a:gdLst>
                  <a:ahLst/>
                  <a:cxnLst>
                    <a:cxn ang="0">
                      <a:pos x="T0" y="T1"/>
                    </a:cxn>
                    <a:cxn ang="0">
                      <a:pos x="T2" y="T3"/>
                    </a:cxn>
                    <a:cxn ang="0">
                      <a:pos x="T4" y="T5"/>
                    </a:cxn>
                    <a:cxn ang="0">
                      <a:pos x="T6" y="T7"/>
                    </a:cxn>
                    <a:cxn ang="0">
                      <a:pos x="T8" y="T9"/>
                    </a:cxn>
                  </a:cxnLst>
                  <a:rect l="0" t="0" r="r" b="b"/>
                  <a:pathLst>
                    <a:path w="28" h="35">
                      <a:moveTo>
                        <a:pt x="20" y="0"/>
                      </a:moveTo>
                      <a:lnTo>
                        <a:pt x="0" y="6"/>
                      </a:lnTo>
                      <a:lnTo>
                        <a:pt x="9" y="35"/>
                      </a:lnTo>
                      <a:lnTo>
                        <a:pt x="28"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60" name="Freeform 539">
                  <a:extLst>
                    <a:ext uri="{FF2B5EF4-FFF2-40B4-BE49-F238E27FC236}">
                      <a16:creationId xmlns:a16="http://schemas.microsoft.com/office/drawing/2014/main" id="{68D33E8B-C703-C455-9DEC-8EFA29E1F6D5}"/>
                    </a:ext>
                  </a:extLst>
                </p:cNvPr>
                <p:cNvSpPr>
                  <a:spLocks/>
                </p:cNvSpPr>
                <p:nvPr/>
              </p:nvSpPr>
              <p:spPr bwMode="auto">
                <a:xfrm>
                  <a:off x="6621" y="4408"/>
                  <a:ext cx="28" cy="35"/>
                </a:xfrm>
                <a:custGeom>
                  <a:avLst/>
                  <a:gdLst>
                    <a:gd name="T0" fmla="*/ 19 w 28"/>
                    <a:gd name="T1" fmla="*/ 0 h 35"/>
                    <a:gd name="T2" fmla="*/ 0 w 28"/>
                    <a:gd name="T3" fmla="*/ 7 h 35"/>
                    <a:gd name="T4" fmla="*/ 8 w 28"/>
                    <a:gd name="T5" fmla="*/ 35 h 35"/>
                    <a:gd name="T6" fmla="*/ 28 w 28"/>
                    <a:gd name="T7" fmla="*/ 28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7"/>
                      </a:lnTo>
                      <a:lnTo>
                        <a:pt x="8" y="35"/>
                      </a:lnTo>
                      <a:lnTo>
                        <a:pt x="28" y="28"/>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561" name="Freeform 540">
                  <a:extLst>
                    <a:ext uri="{FF2B5EF4-FFF2-40B4-BE49-F238E27FC236}">
                      <a16:creationId xmlns:a16="http://schemas.microsoft.com/office/drawing/2014/main" id="{7041CE66-74F5-1C31-F863-7414F83A7720}"/>
                    </a:ext>
                  </a:extLst>
                </p:cNvPr>
                <p:cNvSpPr>
                  <a:spLocks/>
                </p:cNvSpPr>
                <p:nvPr/>
              </p:nvSpPr>
              <p:spPr bwMode="auto">
                <a:xfrm>
                  <a:off x="6629" y="4436"/>
                  <a:ext cx="31" cy="35"/>
                </a:xfrm>
                <a:custGeom>
                  <a:avLst/>
                  <a:gdLst>
                    <a:gd name="T0" fmla="*/ 20 w 31"/>
                    <a:gd name="T1" fmla="*/ 0 h 35"/>
                    <a:gd name="T2" fmla="*/ 0 w 31"/>
                    <a:gd name="T3" fmla="*/ 7 h 35"/>
                    <a:gd name="T4" fmla="*/ 11 w 31"/>
                    <a:gd name="T5" fmla="*/ 35 h 35"/>
                    <a:gd name="T6" fmla="*/ 31 w 31"/>
                    <a:gd name="T7" fmla="*/ 29 h 35"/>
                    <a:gd name="T8" fmla="*/ 20 w 31"/>
                    <a:gd name="T9" fmla="*/ 0 h 35"/>
                  </a:gdLst>
                  <a:ahLst/>
                  <a:cxnLst>
                    <a:cxn ang="0">
                      <a:pos x="T0" y="T1"/>
                    </a:cxn>
                    <a:cxn ang="0">
                      <a:pos x="T2" y="T3"/>
                    </a:cxn>
                    <a:cxn ang="0">
                      <a:pos x="T4" y="T5"/>
                    </a:cxn>
                    <a:cxn ang="0">
                      <a:pos x="T6" y="T7"/>
                    </a:cxn>
                    <a:cxn ang="0">
                      <a:pos x="T8" y="T9"/>
                    </a:cxn>
                  </a:cxnLst>
                  <a:rect l="0" t="0" r="r" b="b"/>
                  <a:pathLst>
                    <a:path w="31" h="35">
                      <a:moveTo>
                        <a:pt x="20" y="0"/>
                      </a:moveTo>
                      <a:lnTo>
                        <a:pt x="0" y="7"/>
                      </a:lnTo>
                      <a:lnTo>
                        <a:pt x="11" y="35"/>
                      </a:lnTo>
                      <a:lnTo>
                        <a:pt x="31" y="29"/>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62" name="Freeform 541">
                  <a:extLst>
                    <a:ext uri="{FF2B5EF4-FFF2-40B4-BE49-F238E27FC236}">
                      <a16:creationId xmlns:a16="http://schemas.microsoft.com/office/drawing/2014/main" id="{5028B97C-AF10-3EF7-CFB0-5AE2B85C8D1D}"/>
                    </a:ext>
                  </a:extLst>
                </p:cNvPr>
                <p:cNvSpPr>
                  <a:spLocks/>
                </p:cNvSpPr>
                <p:nvPr/>
              </p:nvSpPr>
              <p:spPr bwMode="auto">
                <a:xfrm>
                  <a:off x="6640" y="4465"/>
                  <a:ext cx="29" cy="35"/>
                </a:xfrm>
                <a:custGeom>
                  <a:avLst/>
                  <a:gdLst>
                    <a:gd name="T0" fmla="*/ 20 w 29"/>
                    <a:gd name="T1" fmla="*/ 0 h 35"/>
                    <a:gd name="T2" fmla="*/ 0 w 29"/>
                    <a:gd name="T3" fmla="*/ 6 h 35"/>
                    <a:gd name="T4" fmla="*/ 9 w 29"/>
                    <a:gd name="T5" fmla="*/ 35 h 35"/>
                    <a:gd name="T6" fmla="*/ 29 w 29"/>
                    <a:gd name="T7" fmla="*/ 28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6"/>
                      </a:lnTo>
                      <a:lnTo>
                        <a:pt x="9" y="35"/>
                      </a:lnTo>
                      <a:lnTo>
                        <a:pt x="29"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63" name="Freeform 542">
                  <a:extLst>
                    <a:ext uri="{FF2B5EF4-FFF2-40B4-BE49-F238E27FC236}">
                      <a16:creationId xmlns:a16="http://schemas.microsoft.com/office/drawing/2014/main" id="{05C73133-C941-8F72-C78D-EA8819BE46B4}"/>
                    </a:ext>
                  </a:extLst>
                </p:cNvPr>
                <p:cNvSpPr>
                  <a:spLocks/>
                </p:cNvSpPr>
                <p:nvPr/>
              </p:nvSpPr>
              <p:spPr bwMode="auto">
                <a:xfrm>
                  <a:off x="6649" y="4493"/>
                  <a:ext cx="28" cy="33"/>
                </a:xfrm>
                <a:custGeom>
                  <a:avLst/>
                  <a:gdLst>
                    <a:gd name="T0" fmla="*/ 20 w 28"/>
                    <a:gd name="T1" fmla="*/ 0 h 33"/>
                    <a:gd name="T2" fmla="*/ 0 w 28"/>
                    <a:gd name="T3" fmla="*/ 7 h 33"/>
                    <a:gd name="T4" fmla="*/ 9 w 28"/>
                    <a:gd name="T5" fmla="*/ 33 h 33"/>
                    <a:gd name="T6" fmla="*/ 28 w 28"/>
                    <a:gd name="T7" fmla="*/ 26 h 33"/>
                    <a:gd name="T8" fmla="*/ 20 w 28"/>
                    <a:gd name="T9" fmla="*/ 0 h 33"/>
                  </a:gdLst>
                  <a:ahLst/>
                  <a:cxnLst>
                    <a:cxn ang="0">
                      <a:pos x="T0" y="T1"/>
                    </a:cxn>
                    <a:cxn ang="0">
                      <a:pos x="T2" y="T3"/>
                    </a:cxn>
                    <a:cxn ang="0">
                      <a:pos x="T4" y="T5"/>
                    </a:cxn>
                    <a:cxn ang="0">
                      <a:pos x="T6" y="T7"/>
                    </a:cxn>
                    <a:cxn ang="0">
                      <a:pos x="T8" y="T9"/>
                    </a:cxn>
                  </a:cxnLst>
                  <a:rect l="0" t="0" r="r" b="b"/>
                  <a:pathLst>
                    <a:path w="28" h="33">
                      <a:moveTo>
                        <a:pt x="20" y="0"/>
                      </a:moveTo>
                      <a:lnTo>
                        <a:pt x="0" y="7"/>
                      </a:lnTo>
                      <a:lnTo>
                        <a:pt x="9" y="33"/>
                      </a:lnTo>
                      <a:lnTo>
                        <a:pt x="28"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64" name="Freeform 543">
                  <a:extLst>
                    <a:ext uri="{FF2B5EF4-FFF2-40B4-BE49-F238E27FC236}">
                      <a16:creationId xmlns:a16="http://schemas.microsoft.com/office/drawing/2014/main" id="{2179DC64-9278-2D91-717E-82A6058FC160}"/>
                    </a:ext>
                  </a:extLst>
                </p:cNvPr>
                <p:cNvSpPr>
                  <a:spLocks/>
                </p:cNvSpPr>
                <p:nvPr/>
              </p:nvSpPr>
              <p:spPr bwMode="auto">
                <a:xfrm>
                  <a:off x="6658" y="4519"/>
                  <a:ext cx="28" cy="35"/>
                </a:xfrm>
                <a:custGeom>
                  <a:avLst/>
                  <a:gdLst>
                    <a:gd name="T0" fmla="*/ 19 w 28"/>
                    <a:gd name="T1" fmla="*/ 0 h 35"/>
                    <a:gd name="T2" fmla="*/ 0 w 28"/>
                    <a:gd name="T3" fmla="*/ 5 h 35"/>
                    <a:gd name="T4" fmla="*/ 8 w 28"/>
                    <a:gd name="T5" fmla="*/ 35 h 35"/>
                    <a:gd name="T6" fmla="*/ 28 w 28"/>
                    <a:gd name="T7" fmla="*/ 31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5"/>
                      </a:lnTo>
                      <a:lnTo>
                        <a:pt x="8" y="35"/>
                      </a:lnTo>
                      <a:lnTo>
                        <a:pt x="28" y="31"/>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565" name="Freeform 544">
                  <a:extLst>
                    <a:ext uri="{FF2B5EF4-FFF2-40B4-BE49-F238E27FC236}">
                      <a16:creationId xmlns:a16="http://schemas.microsoft.com/office/drawing/2014/main" id="{910E1474-B53D-FC6E-57C2-75E7D11BA955}"/>
                    </a:ext>
                  </a:extLst>
                </p:cNvPr>
                <p:cNvSpPr>
                  <a:spLocks/>
                </p:cNvSpPr>
                <p:nvPr/>
              </p:nvSpPr>
              <p:spPr bwMode="auto">
                <a:xfrm>
                  <a:off x="6666" y="4550"/>
                  <a:ext cx="29" cy="35"/>
                </a:xfrm>
                <a:custGeom>
                  <a:avLst/>
                  <a:gdLst>
                    <a:gd name="T0" fmla="*/ 20 w 29"/>
                    <a:gd name="T1" fmla="*/ 0 h 35"/>
                    <a:gd name="T2" fmla="*/ 0 w 29"/>
                    <a:gd name="T3" fmla="*/ 6 h 35"/>
                    <a:gd name="T4" fmla="*/ 9 w 29"/>
                    <a:gd name="T5" fmla="*/ 35 h 35"/>
                    <a:gd name="T6" fmla="*/ 29 w 29"/>
                    <a:gd name="T7" fmla="*/ 28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6"/>
                      </a:lnTo>
                      <a:lnTo>
                        <a:pt x="9" y="35"/>
                      </a:lnTo>
                      <a:lnTo>
                        <a:pt x="29"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66" name="Freeform 545">
                  <a:extLst>
                    <a:ext uri="{FF2B5EF4-FFF2-40B4-BE49-F238E27FC236}">
                      <a16:creationId xmlns:a16="http://schemas.microsoft.com/office/drawing/2014/main" id="{B94D0DA2-FBB4-5DA4-2ECA-758E6DE2644C}"/>
                    </a:ext>
                  </a:extLst>
                </p:cNvPr>
                <p:cNvSpPr>
                  <a:spLocks/>
                </p:cNvSpPr>
                <p:nvPr/>
              </p:nvSpPr>
              <p:spPr bwMode="auto">
                <a:xfrm>
                  <a:off x="6675" y="4578"/>
                  <a:ext cx="29" cy="35"/>
                </a:xfrm>
                <a:custGeom>
                  <a:avLst/>
                  <a:gdLst>
                    <a:gd name="T0" fmla="*/ 20 w 29"/>
                    <a:gd name="T1" fmla="*/ 0 h 35"/>
                    <a:gd name="T2" fmla="*/ 0 w 29"/>
                    <a:gd name="T3" fmla="*/ 7 h 35"/>
                    <a:gd name="T4" fmla="*/ 9 w 29"/>
                    <a:gd name="T5" fmla="*/ 35 h 35"/>
                    <a:gd name="T6" fmla="*/ 29 w 29"/>
                    <a:gd name="T7" fmla="*/ 29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7"/>
                      </a:lnTo>
                      <a:lnTo>
                        <a:pt x="9" y="35"/>
                      </a:lnTo>
                      <a:lnTo>
                        <a:pt x="29" y="29"/>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67" name="Freeform 546">
                  <a:extLst>
                    <a:ext uri="{FF2B5EF4-FFF2-40B4-BE49-F238E27FC236}">
                      <a16:creationId xmlns:a16="http://schemas.microsoft.com/office/drawing/2014/main" id="{967515B2-71C4-A63E-63D7-C47DCD03DBD4}"/>
                    </a:ext>
                  </a:extLst>
                </p:cNvPr>
                <p:cNvSpPr>
                  <a:spLocks/>
                </p:cNvSpPr>
                <p:nvPr/>
              </p:nvSpPr>
              <p:spPr bwMode="auto">
                <a:xfrm>
                  <a:off x="6684" y="4607"/>
                  <a:ext cx="28" cy="35"/>
                </a:xfrm>
                <a:custGeom>
                  <a:avLst/>
                  <a:gdLst>
                    <a:gd name="T0" fmla="*/ 20 w 28"/>
                    <a:gd name="T1" fmla="*/ 0 h 35"/>
                    <a:gd name="T2" fmla="*/ 0 w 28"/>
                    <a:gd name="T3" fmla="*/ 6 h 35"/>
                    <a:gd name="T4" fmla="*/ 9 w 28"/>
                    <a:gd name="T5" fmla="*/ 35 h 35"/>
                    <a:gd name="T6" fmla="*/ 28 w 28"/>
                    <a:gd name="T7" fmla="*/ 28 h 35"/>
                    <a:gd name="T8" fmla="*/ 20 w 28"/>
                    <a:gd name="T9" fmla="*/ 0 h 35"/>
                  </a:gdLst>
                  <a:ahLst/>
                  <a:cxnLst>
                    <a:cxn ang="0">
                      <a:pos x="T0" y="T1"/>
                    </a:cxn>
                    <a:cxn ang="0">
                      <a:pos x="T2" y="T3"/>
                    </a:cxn>
                    <a:cxn ang="0">
                      <a:pos x="T4" y="T5"/>
                    </a:cxn>
                    <a:cxn ang="0">
                      <a:pos x="T6" y="T7"/>
                    </a:cxn>
                    <a:cxn ang="0">
                      <a:pos x="T8" y="T9"/>
                    </a:cxn>
                  </a:cxnLst>
                  <a:rect l="0" t="0" r="r" b="b"/>
                  <a:pathLst>
                    <a:path w="28" h="35">
                      <a:moveTo>
                        <a:pt x="20" y="0"/>
                      </a:moveTo>
                      <a:lnTo>
                        <a:pt x="0" y="6"/>
                      </a:lnTo>
                      <a:lnTo>
                        <a:pt x="9" y="35"/>
                      </a:lnTo>
                      <a:lnTo>
                        <a:pt x="28"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68" name="Freeform 547">
                  <a:extLst>
                    <a:ext uri="{FF2B5EF4-FFF2-40B4-BE49-F238E27FC236}">
                      <a16:creationId xmlns:a16="http://schemas.microsoft.com/office/drawing/2014/main" id="{BFB2B28E-D7FF-902F-9B74-801EE5383F58}"/>
                    </a:ext>
                  </a:extLst>
                </p:cNvPr>
                <p:cNvSpPr>
                  <a:spLocks/>
                </p:cNvSpPr>
                <p:nvPr/>
              </p:nvSpPr>
              <p:spPr bwMode="auto">
                <a:xfrm>
                  <a:off x="6693" y="4635"/>
                  <a:ext cx="30" cy="37"/>
                </a:xfrm>
                <a:custGeom>
                  <a:avLst/>
                  <a:gdLst>
                    <a:gd name="T0" fmla="*/ 19 w 30"/>
                    <a:gd name="T1" fmla="*/ 0 h 37"/>
                    <a:gd name="T2" fmla="*/ 0 w 30"/>
                    <a:gd name="T3" fmla="*/ 7 h 37"/>
                    <a:gd name="T4" fmla="*/ 11 w 30"/>
                    <a:gd name="T5" fmla="*/ 37 h 37"/>
                    <a:gd name="T6" fmla="*/ 30 w 30"/>
                    <a:gd name="T7" fmla="*/ 31 h 37"/>
                    <a:gd name="T8" fmla="*/ 19 w 30"/>
                    <a:gd name="T9" fmla="*/ 0 h 37"/>
                  </a:gdLst>
                  <a:ahLst/>
                  <a:cxnLst>
                    <a:cxn ang="0">
                      <a:pos x="T0" y="T1"/>
                    </a:cxn>
                    <a:cxn ang="0">
                      <a:pos x="T2" y="T3"/>
                    </a:cxn>
                    <a:cxn ang="0">
                      <a:pos x="T4" y="T5"/>
                    </a:cxn>
                    <a:cxn ang="0">
                      <a:pos x="T6" y="T7"/>
                    </a:cxn>
                    <a:cxn ang="0">
                      <a:pos x="T8" y="T9"/>
                    </a:cxn>
                  </a:cxnLst>
                  <a:rect l="0" t="0" r="r" b="b"/>
                  <a:pathLst>
                    <a:path w="30" h="37">
                      <a:moveTo>
                        <a:pt x="19" y="0"/>
                      </a:moveTo>
                      <a:lnTo>
                        <a:pt x="0" y="7"/>
                      </a:lnTo>
                      <a:lnTo>
                        <a:pt x="11" y="37"/>
                      </a:lnTo>
                      <a:lnTo>
                        <a:pt x="30" y="31"/>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569" name="Freeform 548">
                  <a:extLst>
                    <a:ext uri="{FF2B5EF4-FFF2-40B4-BE49-F238E27FC236}">
                      <a16:creationId xmlns:a16="http://schemas.microsoft.com/office/drawing/2014/main" id="{EA5560FF-646B-38B9-CB7C-BB1B43B2050D}"/>
                    </a:ext>
                  </a:extLst>
                </p:cNvPr>
                <p:cNvSpPr>
                  <a:spLocks/>
                </p:cNvSpPr>
                <p:nvPr/>
              </p:nvSpPr>
              <p:spPr bwMode="auto">
                <a:xfrm>
                  <a:off x="6704" y="4666"/>
                  <a:ext cx="26" cy="32"/>
                </a:xfrm>
                <a:custGeom>
                  <a:avLst/>
                  <a:gdLst>
                    <a:gd name="T0" fmla="*/ 19 w 26"/>
                    <a:gd name="T1" fmla="*/ 0 h 32"/>
                    <a:gd name="T2" fmla="*/ 0 w 26"/>
                    <a:gd name="T3" fmla="*/ 4 h 32"/>
                    <a:gd name="T4" fmla="*/ 6 w 26"/>
                    <a:gd name="T5" fmla="*/ 32 h 32"/>
                    <a:gd name="T6" fmla="*/ 26 w 26"/>
                    <a:gd name="T7" fmla="*/ 28 h 32"/>
                    <a:gd name="T8" fmla="*/ 19 w 26"/>
                    <a:gd name="T9" fmla="*/ 0 h 32"/>
                  </a:gdLst>
                  <a:ahLst/>
                  <a:cxnLst>
                    <a:cxn ang="0">
                      <a:pos x="T0" y="T1"/>
                    </a:cxn>
                    <a:cxn ang="0">
                      <a:pos x="T2" y="T3"/>
                    </a:cxn>
                    <a:cxn ang="0">
                      <a:pos x="T4" y="T5"/>
                    </a:cxn>
                    <a:cxn ang="0">
                      <a:pos x="T6" y="T7"/>
                    </a:cxn>
                    <a:cxn ang="0">
                      <a:pos x="T8" y="T9"/>
                    </a:cxn>
                  </a:cxnLst>
                  <a:rect l="0" t="0" r="r" b="b"/>
                  <a:pathLst>
                    <a:path w="26" h="32">
                      <a:moveTo>
                        <a:pt x="19" y="0"/>
                      </a:moveTo>
                      <a:lnTo>
                        <a:pt x="0" y="4"/>
                      </a:lnTo>
                      <a:lnTo>
                        <a:pt x="6" y="32"/>
                      </a:lnTo>
                      <a:lnTo>
                        <a:pt x="26" y="28"/>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570" name="Freeform 549">
                  <a:extLst>
                    <a:ext uri="{FF2B5EF4-FFF2-40B4-BE49-F238E27FC236}">
                      <a16:creationId xmlns:a16="http://schemas.microsoft.com/office/drawing/2014/main" id="{5163FAB5-08B5-AC61-AEB6-CA4FDF9D0784}"/>
                    </a:ext>
                  </a:extLst>
                </p:cNvPr>
                <p:cNvSpPr>
                  <a:spLocks/>
                </p:cNvSpPr>
                <p:nvPr/>
              </p:nvSpPr>
              <p:spPr bwMode="auto">
                <a:xfrm>
                  <a:off x="6710" y="4694"/>
                  <a:ext cx="31" cy="35"/>
                </a:xfrm>
                <a:custGeom>
                  <a:avLst/>
                  <a:gdLst>
                    <a:gd name="T0" fmla="*/ 20 w 31"/>
                    <a:gd name="T1" fmla="*/ 0 h 35"/>
                    <a:gd name="T2" fmla="*/ 0 w 31"/>
                    <a:gd name="T3" fmla="*/ 6 h 35"/>
                    <a:gd name="T4" fmla="*/ 11 w 31"/>
                    <a:gd name="T5" fmla="*/ 35 h 35"/>
                    <a:gd name="T6" fmla="*/ 31 w 31"/>
                    <a:gd name="T7" fmla="*/ 28 h 35"/>
                    <a:gd name="T8" fmla="*/ 20 w 31"/>
                    <a:gd name="T9" fmla="*/ 0 h 35"/>
                  </a:gdLst>
                  <a:ahLst/>
                  <a:cxnLst>
                    <a:cxn ang="0">
                      <a:pos x="T0" y="T1"/>
                    </a:cxn>
                    <a:cxn ang="0">
                      <a:pos x="T2" y="T3"/>
                    </a:cxn>
                    <a:cxn ang="0">
                      <a:pos x="T4" y="T5"/>
                    </a:cxn>
                    <a:cxn ang="0">
                      <a:pos x="T6" y="T7"/>
                    </a:cxn>
                    <a:cxn ang="0">
                      <a:pos x="T8" y="T9"/>
                    </a:cxn>
                  </a:cxnLst>
                  <a:rect l="0" t="0" r="r" b="b"/>
                  <a:pathLst>
                    <a:path w="31" h="35">
                      <a:moveTo>
                        <a:pt x="20" y="0"/>
                      </a:moveTo>
                      <a:lnTo>
                        <a:pt x="0" y="6"/>
                      </a:lnTo>
                      <a:lnTo>
                        <a:pt x="11" y="35"/>
                      </a:lnTo>
                      <a:lnTo>
                        <a:pt x="31"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71" name="Freeform 550">
                  <a:extLst>
                    <a:ext uri="{FF2B5EF4-FFF2-40B4-BE49-F238E27FC236}">
                      <a16:creationId xmlns:a16="http://schemas.microsoft.com/office/drawing/2014/main" id="{54B03F22-CE05-3225-6A1E-AB0C49A5ED4B}"/>
                    </a:ext>
                  </a:extLst>
                </p:cNvPr>
                <p:cNvSpPr>
                  <a:spLocks/>
                </p:cNvSpPr>
                <p:nvPr/>
              </p:nvSpPr>
              <p:spPr bwMode="auto">
                <a:xfrm>
                  <a:off x="6721" y="4722"/>
                  <a:ext cx="26" cy="33"/>
                </a:xfrm>
                <a:custGeom>
                  <a:avLst/>
                  <a:gdLst>
                    <a:gd name="T0" fmla="*/ 20 w 26"/>
                    <a:gd name="T1" fmla="*/ 0 h 33"/>
                    <a:gd name="T2" fmla="*/ 0 w 26"/>
                    <a:gd name="T3" fmla="*/ 5 h 33"/>
                    <a:gd name="T4" fmla="*/ 7 w 26"/>
                    <a:gd name="T5" fmla="*/ 33 h 33"/>
                    <a:gd name="T6" fmla="*/ 26 w 26"/>
                    <a:gd name="T7" fmla="*/ 29 h 33"/>
                    <a:gd name="T8" fmla="*/ 20 w 26"/>
                    <a:gd name="T9" fmla="*/ 0 h 33"/>
                  </a:gdLst>
                  <a:ahLst/>
                  <a:cxnLst>
                    <a:cxn ang="0">
                      <a:pos x="T0" y="T1"/>
                    </a:cxn>
                    <a:cxn ang="0">
                      <a:pos x="T2" y="T3"/>
                    </a:cxn>
                    <a:cxn ang="0">
                      <a:pos x="T4" y="T5"/>
                    </a:cxn>
                    <a:cxn ang="0">
                      <a:pos x="T6" y="T7"/>
                    </a:cxn>
                    <a:cxn ang="0">
                      <a:pos x="T8" y="T9"/>
                    </a:cxn>
                  </a:cxnLst>
                  <a:rect l="0" t="0" r="r" b="b"/>
                  <a:pathLst>
                    <a:path w="26" h="33">
                      <a:moveTo>
                        <a:pt x="20" y="0"/>
                      </a:moveTo>
                      <a:lnTo>
                        <a:pt x="0" y="5"/>
                      </a:lnTo>
                      <a:lnTo>
                        <a:pt x="7" y="33"/>
                      </a:lnTo>
                      <a:lnTo>
                        <a:pt x="26" y="29"/>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72" name="Freeform 551">
                  <a:extLst>
                    <a:ext uri="{FF2B5EF4-FFF2-40B4-BE49-F238E27FC236}">
                      <a16:creationId xmlns:a16="http://schemas.microsoft.com/office/drawing/2014/main" id="{3452D7F7-5ECB-A661-E4D0-20A22E04C446}"/>
                    </a:ext>
                  </a:extLst>
                </p:cNvPr>
                <p:cNvSpPr>
                  <a:spLocks/>
                </p:cNvSpPr>
                <p:nvPr/>
              </p:nvSpPr>
              <p:spPr bwMode="auto">
                <a:xfrm>
                  <a:off x="6728" y="4751"/>
                  <a:ext cx="30" cy="35"/>
                </a:xfrm>
                <a:custGeom>
                  <a:avLst/>
                  <a:gdLst>
                    <a:gd name="T0" fmla="*/ 19 w 30"/>
                    <a:gd name="T1" fmla="*/ 0 h 35"/>
                    <a:gd name="T2" fmla="*/ 0 w 30"/>
                    <a:gd name="T3" fmla="*/ 6 h 35"/>
                    <a:gd name="T4" fmla="*/ 10 w 30"/>
                    <a:gd name="T5" fmla="*/ 35 h 35"/>
                    <a:gd name="T6" fmla="*/ 30 w 30"/>
                    <a:gd name="T7" fmla="*/ 28 h 35"/>
                    <a:gd name="T8" fmla="*/ 19 w 30"/>
                    <a:gd name="T9" fmla="*/ 0 h 35"/>
                  </a:gdLst>
                  <a:ahLst/>
                  <a:cxnLst>
                    <a:cxn ang="0">
                      <a:pos x="T0" y="T1"/>
                    </a:cxn>
                    <a:cxn ang="0">
                      <a:pos x="T2" y="T3"/>
                    </a:cxn>
                    <a:cxn ang="0">
                      <a:pos x="T4" y="T5"/>
                    </a:cxn>
                    <a:cxn ang="0">
                      <a:pos x="T6" y="T7"/>
                    </a:cxn>
                    <a:cxn ang="0">
                      <a:pos x="T8" y="T9"/>
                    </a:cxn>
                  </a:cxnLst>
                  <a:rect l="0" t="0" r="r" b="b"/>
                  <a:pathLst>
                    <a:path w="30" h="35">
                      <a:moveTo>
                        <a:pt x="19" y="0"/>
                      </a:moveTo>
                      <a:lnTo>
                        <a:pt x="0" y="6"/>
                      </a:lnTo>
                      <a:lnTo>
                        <a:pt x="10" y="35"/>
                      </a:lnTo>
                      <a:lnTo>
                        <a:pt x="30" y="28"/>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573" name="Freeform 552">
                  <a:extLst>
                    <a:ext uri="{FF2B5EF4-FFF2-40B4-BE49-F238E27FC236}">
                      <a16:creationId xmlns:a16="http://schemas.microsoft.com/office/drawing/2014/main" id="{75577851-8060-8352-4D03-B216BE924E5F}"/>
                    </a:ext>
                  </a:extLst>
                </p:cNvPr>
                <p:cNvSpPr>
                  <a:spLocks/>
                </p:cNvSpPr>
                <p:nvPr/>
              </p:nvSpPr>
              <p:spPr bwMode="auto">
                <a:xfrm>
                  <a:off x="6738" y="4779"/>
                  <a:ext cx="29" cy="35"/>
                </a:xfrm>
                <a:custGeom>
                  <a:avLst/>
                  <a:gdLst>
                    <a:gd name="T0" fmla="*/ 20 w 29"/>
                    <a:gd name="T1" fmla="*/ 0 h 35"/>
                    <a:gd name="T2" fmla="*/ 0 w 29"/>
                    <a:gd name="T3" fmla="*/ 7 h 35"/>
                    <a:gd name="T4" fmla="*/ 9 w 29"/>
                    <a:gd name="T5" fmla="*/ 35 h 35"/>
                    <a:gd name="T6" fmla="*/ 29 w 29"/>
                    <a:gd name="T7" fmla="*/ 28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7"/>
                      </a:lnTo>
                      <a:lnTo>
                        <a:pt x="9" y="35"/>
                      </a:lnTo>
                      <a:lnTo>
                        <a:pt x="29"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74" name="Freeform 553">
                  <a:extLst>
                    <a:ext uri="{FF2B5EF4-FFF2-40B4-BE49-F238E27FC236}">
                      <a16:creationId xmlns:a16="http://schemas.microsoft.com/office/drawing/2014/main" id="{749E2C5F-B5CA-3477-4C98-9A365C62381E}"/>
                    </a:ext>
                  </a:extLst>
                </p:cNvPr>
                <p:cNvSpPr>
                  <a:spLocks/>
                </p:cNvSpPr>
                <p:nvPr/>
              </p:nvSpPr>
              <p:spPr bwMode="auto">
                <a:xfrm>
                  <a:off x="6747" y="4807"/>
                  <a:ext cx="29" cy="35"/>
                </a:xfrm>
                <a:custGeom>
                  <a:avLst/>
                  <a:gdLst>
                    <a:gd name="T0" fmla="*/ 20 w 29"/>
                    <a:gd name="T1" fmla="*/ 0 h 35"/>
                    <a:gd name="T2" fmla="*/ 0 w 29"/>
                    <a:gd name="T3" fmla="*/ 5 h 35"/>
                    <a:gd name="T4" fmla="*/ 9 w 29"/>
                    <a:gd name="T5" fmla="*/ 35 h 35"/>
                    <a:gd name="T6" fmla="*/ 29 w 29"/>
                    <a:gd name="T7" fmla="*/ 31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5"/>
                      </a:lnTo>
                      <a:lnTo>
                        <a:pt x="9" y="35"/>
                      </a:lnTo>
                      <a:lnTo>
                        <a:pt x="29" y="31"/>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75" name="Freeform 554">
                  <a:extLst>
                    <a:ext uri="{FF2B5EF4-FFF2-40B4-BE49-F238E27FC236}">
                      <a16:creationId xmlns:a16="http://schemas.microsoft.com/office/drawing/2014/main" id="{83E5292B-D511-D0AD-685D-31B4703B29DF}"/>
                    </a:ext>
                  </a:extLst>
                </p:cNvPr>
                <p:cNvSpPr>
                  <a:spLocks/>
                </p:cNvSpPr>
                <p:nvPr/>
              </p:nvSpPr>
              <p:spPr bwMode="auto">
                <a:xfrm>
                  <a:off x="6756" y="4838"/>
                  <a:ext cx="28" cy="35"/>
                </a:xfrm>
                <a:custGeom>
                  <a:avLst/>
                  <a:gdLst>
                    <a:gd name="T0" fmla="*/ 20 w 28"/>
                    <a:gd name="T1" fmla="*/ 0 h 35"/>
                    <a:gd name="T2" fmla="*/ 0 w 28"/>
                    <a:gd name="T3" fmla="*/ 6 h 35"/>
                    <a:gd name="T4" fmla="*/ 9 w 28"/>
                    <a:gd name="T5" fmla="*/ 35 h 35"/>
                    <a:gd name="T6" fmla="*/ 28 w 28"/>
                    <a:gd name="T7" fmla="*/ 28 h 35"/>
                    <a:gd name="T8" fmla="*/ 20 w 28"/>
                    <a:gd name="T9" fmla="*/ 0 h 35"/>
                  </a:gdLst>
                  <a:ahLst/>
                  <a:cxnLst>
                    <a:cxn ang="0">
                      <a:pos x="T0" y="T1"/>
                    </a:cxn>
                    <a:cxn ang="0">
                      <a:pos x="T2" y="T3"/>
                    </a:cxn>
                    <a:cxn ang="0">
                      <a:pos x="T4" y="T5"/>
                    </a:cxn>
                    <a:cxn ang="0">
                      <a:pos x="T6" y="T7"/>
                    </a:cxn>
                    <a:cxn ang="0">
                      <a:pos x="T8" y="T9"/>
                    </a:cxn>
                  </a:cxnLst>
                  <a:rect l="0" t="0" r="r" b="b"/>
                  <a:pathLst>
                    <a:path w="28" h="35">
                      <a:moveTo>
                        <a:pt x="20" y="0"/>
                      </a:moveTo>
                      <a:lnTo>
                        <a:pt x="0" y="6"/>
                      </a:lnTo>
                      <a:lnTo>
                        <a:pt x="9" y="35"/>
                      </a:lnTo>
                      <a:lnTo>
                        <a:pt x="28"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76" name="Freeform 555">
                  <a:extLst>
                    <a:ext uri="{FF2B5EF4-FFF2-40B4-BE49-F238E27FC236}">
                      <a16:creationId xmlns:a16="http://schemas.microsoft.com/office/drawing/2014/main" id="{E66A21EA-1046-775F-2870-7F4AC0FF4278}"/>
                    </a:ext>
                  </a:extLst>
                </p:cNvPr>
                <p:cNvSpPr>
                  <a:spLocks/>
                </p:cNvSpPr>
                <p:nvPr/>
              </p:nvSpPr>
              <p:spPr bwMode="auto">
                <a:xfrm>
                  <a:off x="6765" y="4866"/>
                  <a:ext cx="30" cy="35"/>
                </a:xfrm>
                <a:custGeom>
                  <a:avLst/>
                  <a:gdLst>
                    <a:gd name="T0" fmla="*/ 19 w 30"/>
                    <a:gd name="T1" fmla="*/ 0 h 35"/>
                    <a:gd name="T2" fmla="*/ 0 w 30"/>
                    <a:gd name="T3" fmla="*/ 7 h 35"/>
                    <a:gd name="T4" fmla="*/ 11 w 30"/>
                    <a:gd name="T5" fmla="*/ 35 h 35"/>
                    <a:gd name="T6" fmla="*/ 30 w 30"/>
                    <a:gd name="T7" fmla="*/ 29 h 35"/>
                    <a:gd name="T8" fmla="*/ 19 w 30"/>
                    <a:gd name="T9" fmla="*/ 0 h 35"/>
                  </a:gdLst>
                  <a:ahLst/>
                  <a:cxnLst>
                    <a:cxn ang="0">
                      <a:pos x="T0" y="T1"/>
                    </a:cxn>
                    <a:cxn ang="0">
                      <a:pos x="T2" y="T3"/>
                    </a:cxn>
                    <a:cxn ang="0">
                      <a:pos x="T4" y="T5"/>
                    </a:cxn>
                    <a:cxn ang="0">
                      <a:pos x="T6" y="T7"/>
                    </a:cxn>
                    <a:cxn ang="0">
                      <a:pos x="T8" y="T9"/>
                    </a:cxn>
                  </a:cxnLst>
                  <a:rect l="0" t="0" r="r" b="b"/>
                  <a:pathLst>
                    <a:path w="30" h="35">
                      <a:moveTo>
                        <a:pt x="19" y="0"/>
                      </a:moveTo>
                      <a:lnTo>
                        <a:pt x="0" y="7"/>
                      </a:lnTo>
                      <a:lnTo>
                        <a:pt x="11" y="35"/>
                      </a:lnTo>
                      <a:lnTo>
                        <a:pt x="30" y="29"/>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577" name="Freeform 556">
                  <a:extLst>
                    <a:ext uri="{FF2B5EF4-FFF2-40B4-BE49-F238E27FC236}">
                      <a16:creationId xmlns:a16="http://schemas.microsoft.com/office/drawing/2014/main" id="{AA4EF325-68AB-2A98-B51C-DE3E437365C1}"/>
                    </a:ext>
                  </a:extLst>
                </p:cNvPr>
                <p:cNvSpPr>
                  <a:spLocks/>
                </p:cNvSpPr>
                <p:nvPr/>
              </p:nvSpPr>
              <p:spPr bwMode="auto">
                <a:xfrm>
                  <a:off x="6776" y="4895"/>
                  <a:ext cx="26" cy="32"/>
                </a:xfrm>
                <a:custGeom>
                  <a:avLst/>
                  <a:gdLst>
                    <a:gd name="T0" fmla="*/ 19 w 26"/>
                    <a:gd name="T1" fmla="*/ 0 h 32"/>
                    <a:gd name="T2" fmla="*/ 0 w 26"/>
                    <a:gd name="T3" fmla="*/ 4 h 32"/>
                    <a:gd name="T4" fmla="*/ 6 w 26"/>
                    <a:gd name="T5" fmla="*/ 32 h 32"/>
                    <a:gd name="T6" fmla="*/ 26 w 26"/>
                    <a:gd name="T7" fmla="*/ 28 h 32"/>
                    <a:gd name="T8" fmla="*/ 19 w 26"/>
                    <a:gd name="T9" fmla="*/ 0 h 32"/>
                  </a:gdLst>
                  <a:ahLst/>
                  <a:cxnLst>
                    <a:cxn ang="0">
                      <a:pos x="T0" y="T1"/>
                    </a:cxn>
                    <a:cxn ang="0">
                      <a:pos x="T2" y="T3"/>
                    </a:cxn>
                    <a:cxn ang="0">
                      <a:pos x="T4" y="T5"/>
                    </a:cxn>
                    <a:cxn ang="0">
                      <a:pos x="T6" y="T7"/>
                    </a:cxn>
                    <a:cxn ang="0">
                      <a:pos x="T8" y="T9"/>
                    </a:cxn>
                  </a:cxnLst>
                  <a:rect l="0" t="0" r="r" b="b"/>
                  <a:pathLst>
                    <a:path w="26" h="32">
                      <a:moveTo>
                        <a:pt x="19" y="0"/>
                      </a:moveTo>
                      <a:lnTo>
                        <a:pt x="0" y="4"/>
                      </a:lnTo>
                      <a:lnTo>
                        <a:pt x="6" y="32"/>
                      </a:lnTo>
                      <a:lnTo>
                        <a:pt x="26" y="28"/>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578" name="Freeform 557">
                  <a:extLst>
                    <a:ext uri="{FF2B5EF4-FFF2-40B4-BE49-F238E27FC236}">
                      <a16:creationId xmlns:a16="http://schemas.microsoft.com/office/drawing/2014/main" id="{3B3D4EB6-91BE-167E-21DC-D9CBB5581B26}"/>
                    </a:ext>
                  </a:extLst>
                </p:cNvPr>
                <p:cNvSpPr>
                  <a:spLocks/>
                </p:cNvSpPr>
                <p:nvPr/>
              </p:nvSpPr>
              <p:spPr bwMode="auto">
                <a:xfrm>
                  <a:off x="6782" y="4923"/>
                  <a:ext cx="28" cy="35"/>
                </a:xfrm>
                <a:custGeom>
                  <a:avLst/>
                  <a:gdLst>
                    <a:gd name="T0" fmla="*/ 20 w 28"/>
                    <a:gd name="T1" fmla="*/ 0 h 35"/>
                    <a:gd name="T2" fmla="*/ 0 w 28"/>
                    <a:gd name="T3" fmla="*/ 4 h 35"/>
                    <a:gd name="T4" fmla="*/ 9 w 28"/>
                    <a:gd name="T5" fmla="*/ 35 h 35"/>
                    <a:gd name="T6" fmla="*/ 28 w 28"/>
                    <a:gd name="T7" fmla="*/ 31 h 35"/>
                    <a:gd name="T8" fmla="*/ 20 w 28"/>
                    <a:gd name="T9" fmla="*/ 0 h 35"/>
                  </a:gdLst>
                  <a:ahLst/>
                  <a:cxnLst>
                    <a:cxn ang="0">
                      <a:pos x="T0" y="T1"/>
                    </a:cxn>
                    <a:cxn ang="0">
                      <a:pos x="T2" y="T3"/>
                    </a:cxn>
                    <a:cxn ang="0">
                      <a:pos x="T4" y="T5"/>
                    </a:cxn>
                    <a:cxn ang="0">
                      <a:pos x="T6" y="T7"/>
                    </a:cxn>
                    <a:cxn ang="0">
                      <a:pos x="T8" y="T9"/>
                    </a:cxn>
                  </a:cxnLst>
                  <a:rect l="0" t="0" r="r" b="b"/>
                  <a:pathLst>
                    <a:path w="28" h="35">
                      <a:moveTo>
                        <a:pt x="20" y="0"/>
                      </a:moveTo>
                      <a:lnTo>
                        <a:pt x="0" y="4"/>
                      </a:lnTo>
                      <a:lnTo>
                        <a:pt x="9" y="35"/>
                      </a:lnTo>
                      <a:lnTo>
                        <a:pt x="28" y="31"/>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79" name="Freeform 558">
                  <a:extLst>
                    <a:ext uri="{FF2B5EF4-FFF2-40B4-BE49-F238E27FC236}">
                      <a16:creationId xmlns:a16="http://schemas.microsoft.com/office/drawing/2014/main" id="{42014DC4-3F46-24CD-0ADA-DB0078FF84BA}"/>
                    </a:ext>
                  </a:extLst>
                </p:cNvPr>
                <p:cNvSpPr>
                  <a:spLocks/>
                </p:cNvSpPr>
                <p:nvPr/>
              </p:nvSpPr>
              <p:spPr bwMode="auto">
                <a:xfrm>
                  <a:off x="6791" y="4954"/>
                  <a:ext cx="30" cy="34"/>
                </a:xfrm>
                <a:custGeom>
                  <a:avLst/>
                  <a:gdLst>
                    <a:gd name="T0" fmla="*/ 19 w 30"/>
                    <a:gd name="T1" fmla="*/ 0 h 34"/>
                    <a:gd name="T2" fmla="*/ 0 w 30"/>
                    <a:gd name="T3" fmla="*/ 6 h 34"/>
                    <a:gd name="T4" fmla="*/ 11 w 30"/>
                    <a:gd name="T5" fmla="*/ 34 h 34"/>
                    <a:gd name="T6" fmla="*/ 30 w 30"/>
                    <a:gd name="T7" fmla="*/ 28 h 34"/>
                    <a:gd name="T8" fmla="*/ 19 w 30"/>
                    <a:gd name="T9" fmla="*/ 0 h 34"/>
                  </a:gdLst>
                  <a:ahLst/>
                  <a:cxnLst>
                    <a:cxn ang="0">
                      <a:pos x="T0" y="T1"/>
                    </a:cxn>
                    <a:cxn ang="0">
                      <a:pos x="T2" y="T3"/>
                    </a:cxn>
                    <a:cxn ang="0">
                      <a:pos x="T4" y="T5"/>
                    </a:cxn>
                    <a:cxn ang="0">
                      <a:pos x="T6" y="T7"/>
                    </a:cxn>
                    <a:cxn ang="0">
                      <a:pos x="T8" y="T9"/>
                    </a:cxn>
                  </a:cxnLst>
                  <a:rect l="0" t="0" r="r" b="b"/>
                  <a:pathLst>
                    <a:path w="30" h="34">
                      <a:moveTo>
                        <a:pt x="19" y="0"/>
                      </a:moveTo>
                      <a:lnTo>
                        <a:pt x="0" y="6"/>
                      </a:lnTo>
                      <a:lnTo>
                        <a:pt x="11" y="34"/>
                      </a:lnTo>
                      <a:lnTo>
                        <a:pt x="30" y="28"/>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580" name="Freeform 559">
                  <a:extLst>
                    <a:ext uri="{FF2B5EF4-FFF2-40B4-BE49-F238E27FC236}">
                      <a16:creationId xmlns:a16="http://schemas.microsoft.com/office/drawing/2014/main" id="{7175E13C-833E-A062-AD4C-D7EFB8CEE393}"/>
                    </a:ext>
                  </a:extLst>
                </p:cNvPr>
                <p:cNvSpPr>
                  <a:spLocks/>
                </p:cNvSpPr>
                <p:nvPr/>
              </p:nvSpPr>
              <p:spPr bwMode="auto">
                <a:xfrm>
                  <a:off x="6802" y="4982"/>
                  <a:ext cx="28" cy="35"/>
                </a:xfrm>
                <a:custGeom>
                  <a:avLst/>
                  <a:gdLst>
                    <a:gd name="T0" fmla="*/ 19 w 28"/>
                    <a:gd name="T1" fmla="*/ 0 h 35"/>
                    <a:gd name="T2" fmla="*/ 0 w 28"/>
                    <a:gd name="T3" fmla="*/ 6 h 35"/>
                    <a:gd name="T4" fmla="*/ 8 w 28"/>
                    <a:gd name="T5" fmla="*/ 35 h 35"/>
                    <a:gd name="T6" fmla="*/ 28 w 28"/>
                    <a:gd name="T7" fmla="*/ 28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6"/>
                      </a:lnTo>
                      <a:lnTo>
                        <a:pt x="8" y="35"/>
                      </a:lnTo>
                      <a:lnTo>
                        <a:pt x="28" y="28"/>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581" name="Freeform 560">
                  <a:extLst>
                    <a:ext uri="{FF2B5EF4-FFF2-40B4-BE49-F238E27FC236}">
                      <a16:creationId xmlns:a16="http://schemas.microsoft.com/office/drawing/2014/main" id="{227E574B-54D3-91C5-D3C4-40D0823C55F7}"/>
                    </a:ext>
                  </a:extLst>
                </p:cNvPr>
                <p:cNvSpPr>
                  <a:spLocks/>
                </p:cNvSpPr>
                <p:nvPr/>
              </p:nvSpPr>
              <p:spPr bwMode="auto">
                <a:xfrm>
                  <a:off x="6810" y="5010"/>
                  <a:ext cx="29" cy="35"/>
                </a:xfrm>
                <a:custGeom>
                  <a:avLst/>
                  <a:gdLst>
                    <a:gd name="T0" fmla="*/ 20 w 29"/>
                    <a:gd name="T1" fmla="*/ 0 h 35"/>
                    <a:gd name="T2" fmla="*/ 0 w 29"/>
                    <a:gd name="T3" fmla="*/ 7 h 35"/>
                    <a:gd name="T4" fmla="*/ 9 w 29"/>
                    <a:gd name="T5" fmla="*/ 35 h 35"/>
                    <a:gd name="T6" fmla="*/ 29 w 29"/>
                    <a:gd name="T7" fmla="*/ 29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7"/>
                      </a:lnTo>
                      <a:lnTo>
                        <a:pt x="9" y="35"/>
                      </a:lnTo>
                      <a:lnTo>
                        <a:pt x="29" y="29"/>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82" name="Freeform 561">
                  <a:extLst>
                    <a:ext uri="{FF2B5EF4-FFF2-40B4-BE49-F238E27FC236}">
                      <a16:creationId xmlns:a16="http://schemas.microsoft.com/office/drawing/2014/main" id="{917FE8D9-A235-7657-7ED2-6F77D8381EA0}"/>
                    </a:ext>
                  </a:extLst>
                </p:cNvPr>
                <p:cNvSpPr>
                  <a:spLocks/>
                </p:cNvSpPr>
                <p:nvPr/>
              </p:nvSpPr>
              <p:spPr bwMode="auto">
                <a:xfrm>
                  <a:off x="6819" y="5039"/>
                  <a:ext cx="29" cy="35"/>
                </a:xfrm>
                <a:custGeom>
                  <a:avLst/>
                  <a:gdLst>
                    <a:gd name="T0" fmla="*/ 20 w 29"/>
                    <a:gd name="T1" fmla="*/ 0 h 35"/>
                    <a:gd name="T2" fmla="*/ 0 w 29"/>
                    <a:gd name="T3" fmla="*/ 6 h 35"/>
                    <a:gd name="T4" fmla="*/ 9 w 29"/>
                    <a:gd name="T5" fmla="*/ 35 h 35"/>
                    <a:gd name="T6" fmla="*/ 29 w 29"/>
                    <a:gd name="T7" fmla="*/ 28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6"/>
                      </a:lnTo>
                      <a:lnTo>
                        <a:pt x="9" y="35"/>
                      </a:lnTo>
                      <a:lnTo>
                        <a:pt x="29"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83" name="Freeform 562">
                  <a:extLst>
                    <a:ext uri="{FF2B5EF4-FFF2-40B4-BE49-F238E27FC236}">
                      <a16:creationId xmlns:a16="http://schemas.microsoft.com/office/drawing/2014/main" id="{123FA8E2-13F6-E4DB-3C4F-53A88AF0D190}"/>
                    </a:ext>
                  </a:extLst>
                </p:cNvPr>
                <p:cNvSpPr>
                  <a:spLocks/>
                </p:cNvSpPr>
                <p:nvPr/>
              </p:nvSpPr>
              <p:spPr bwMode="auto">
                <a:xfrm>
                  <a:off x="6828" y="5067"/>
                  <a:ext cx="28" cy="35"/>
                </a:xfrm>
                <a:custGeom>
                  <a:avLst/>
                  <a:gdLst>
                    <a:gd name="T0" fmla="*/ 20 w 28"/>
                    <a:gd name="T1" fmla="*/ 0 h 35"/>
                    <a:gd name="T2" fmla="*/ 0 w 28"/>
                    <a:gd name="T3" fmla="*/ 7 h 35"/>
                    <a:gd name="T4" fmla="*/ 9 w 28"/>
                    <a:gd name="T5" fmla="*/ 35 h 35"/>
                    <a:gd name="T6" fmla="*/ 28 w 28"/>
                    <a:gd name="T7" fmla="*/ 28 h 35"/>
                    <a:gd name="T8" fmla="*/ 20 w 28"/>
                    <a:gd name="T9" fmla="*/ 0 h 35"/>
                  </a:gdLst>
                  <a:ahLst/>
                  <a:cxnLst>
                    <a:cxn ang="0">
                      <a:pos x="T0" y="T1"/>
                    </a:cxn>
                    <a:cxn ang="0">
                      <a:pos x="T2" y="T3"/>
                    </a:cxn>
                    <a:cxn ang="0">
                      <a:pos x="T4" y="T5"/>
                    </a:cxn>
                    <a:cxn ang="0">
                      <a:pos x="T6" y="T7"/>
                    </a:cxn>
                    <a:cxn ang="0">
                      <a:pos x="T8" y="T9"/>
                    </a:cxn>
                  </a:cxnLst>
                  <a:rect l="0" t="0" r="r" b="b"/>
                  <a:pathLst>
                    <a:path w="28" h="35">
                      <a:moveTo>
                        <a:pt x="20" y="0"/>
                      </a:moveTo>
                      <a:lnTo>
                        <a:pt x="0" y="7"/>
                      </a:lnTo>
                      <a:lnTo>
                        <a:pt x="9" y="35"/>
                      </a:lnTo>
                      <a:lnTo>
                        <a:pt x="28"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84" name="Freeform 563">
                  <a:extLst>
                    <a:ext uri="{FF2B5EF4-FFF2-40B4-BE49-F238E27FC236}">
                      <a16:creationId xmlns:a16="http://schemas.microsoft.com/office/drawing/2014/main" id="{89AD9381-E1EB-F37E-8704-D2B891DDD343}"/>
                    </a:ext>
                  </a:extLst>
                </p:cNvPr>
                <p:cNvSpPr>
                  <a:spLocks/>
                </p:cNvSpPr>
                <p:nvPr/>
              </p:nvSpPr>
              <p:spPr bwMode="auto">
                <a:xfrm>
                  <a:off x="6837" y="5095"/>
                  <a:ext cx="28" cy="35"/>
                </a:xfrm>
                <a:custGeom>
                  <a:avLst/>
                  <a:gdLst>
                    <a:gd name="T0" fmla="*/ 19 w 28"/>
                    <a:gd name="T1" fmla="*/ 0 h 35"/>
                    <a:gd name="T2" fmla="*/ 0 w 28"/>
                    <a:gd name="T3" fmla="*/ 7 h 35"/>
                    <a:gd name="T4" fmla="*/ 8 w 28"/>
                    <a:gd name="T5" fmla="*/ 35 h 35"/>
                    <a:gd name="T6" fmla="*/ 28 w 28"/>
                    <a:gd name="T7" fmla="*/ 29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7"/>
                      </a:lnTo>
                      <a:lnTo>
                        <a:pt x="8" y="35"/>
                      </a:lnTo>
                      <a:lnTo>
                        <a:pt x="28" y="29"/>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585" name="Freeform 564">
                  <a:extLst>
                    <a:ext uri="{FF2B5EF4-FFF2-40B4-BE49-F238E27FC236}">
                      <a16:creationId xmlns:a16="http://schemas.microsoft.com/office/drawing/2014/main" id="{881725A3-87B2-859B-AD50-01A61F5F5955}"/>
                    </a:ext>
                  </a:extLst>
                </p:cNvPr>
                <p:cNvSpPr>
                  <a:spLocks/>
                </p:cNvSpPr>
                <p:nvPr/>
              </p:nvSpPr>
              <p:spPr bwMode="auto">
                <a:xfrm>
                  <a:off x="6845" y="5124"/>
                  <a:ext cx="29" cy="35"/>
                </a:xfrm>
                <a:custGeom>
                  <a:avLst/>
                  <a:gdLst>
                    <a:gd name="T0" fmla="*/ 20 w 29"/>
                    <a:gd name="T1" fmla="*/ 0 h 35"/>
                    <a:gd name="T2" fmla="*/ 0 w 29"/>
                    <a:gd name="T3" fmla="*/ 6 h 35"/>
                    <a:gd name="T4" fmla="*/ 9 w 29"/>
                    <a:gd name="T5" fmla="*/ 35 h 35"/>
                    <a:gd name="T6" fmla="*/ 29 w 29"/>
                    <a:gd name="T7" fmla="*/ 28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6"/>
                      </a:lnTo>
                      <a:lnTo>
                        <a:pt x="9" y="35"/>
                      </a:lnTo>
                      <a:lnTo>
                        <a:pt x="29"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86" name="Freeform 565">
                  <a:extLst>
                    <a:ext uri="{FF2B5EF4-FFF2-40B4-BE49-F238E27FC236}">
                      <a16:creationId xmlns:a16="http://schemas.microsoft.com/office/drawing/2014/main" id="{9F5CFB34-91E5-7D98-B992-A5A17CB2352E}"/>
                    </a:ext>
                  </a:extLst>
                </p:cNvPr>
                <p:cNvSpPr>
                  <a:spLocks/>
                </p:cNvSpPr>
                <p:nvPr/>
              </p:nvSpPr>
              <p:spPr bwMode="auto">
                <a:xfrm>
                  <a:off x="6854" y="5152"/>
                  <a:ext cx="28" cy="35"/>
                </a:xfrm>
                <a:custGeom>
                  <a:avLst/>
                  <a:gdLst>
                    <a:gd name="T0" fmla="*/ 20 w 28"/>
                    <a:gd name="T1" fmla="*/ 0 h 35"/>
                    <a:gd name="T2" fmla="*/ 0 w 28"/>
                    <a:gd name="T3" fmla="*/ 4 h 35"/>
                    <a:gd name="T4" fmla="*/ 9 w 28"/>
                    <a:gd name="T5" fmla="*/ 35 h 35"/>
                    <a:gd name="T6" fmla="*/ 28 w 28"/>
                    <a:gd name="T7" fmla="*/ 31 h 35"/>
                    <a:gd name="T8" fmla="*/ 20 w 28"/>
                    <a:gd name="T9" fmla="*/ 0 h 35"/>
                  </a:gdLst>
                  <a:ahLst/>
                  <a:cxnLst>
                    <a:cxn ang="0">
                      <a:pos x="T0" y="T1"/>
                    </a:cxn>
                    <a:cxn ang="0">
                      <a:pos x="T2" y="T3"/>
                    </a:cxn>
                    <a:cxn ang="0">
                      <a:pos x="T4" y="T5"/>
                    </a:cxn>
                    <a:cxn ang="0">
                      <a:pos x="T6" y="T7"/>
                    </a:cxn>
                    <a:cxn ang="0">
                      <a:pos x="T8" y="T9"/>
                    </a:cxn>
                  </a:cxnLst>
                  <a:rect l="0" t="0" r="r" b="b"/>
                  <a:pathLst>
                    <a:path w="28" h="35">
                      <a:moveTo>
                        <a:pt x="20" y="0"/>
                      </a:moveTo>
                      <a:lnTo>
                        <a:pt x="0" y="4"/>
                      </a:lnTo>
                      <a:lnTo>
                        <a:pt x="9" y="35"/>
                      </a:lnTo>
                      <a:lnTo>
                        <a:pt x="28" y="31"/>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87" name="Freeform 566">
                  <a:extLst>
                    <a:ext uri="{FF2B5EF4-FFF2-40B4-BE49-F238E27FC236}">
                      <a16:creationId xmlns:a16="http://schemas.microsoft.com/office/drawing/2014/main" id="{988D33E3-22F4-728E-199F-6D5366EB3902}"/>
                    </a:ext>
                  </a:extLst>
                </p:cNvPr>
                <p:cNvSpPr>
                  <a:spLocks/>
                </p:cNvSpPr>
                <p:nvPr/>
              </p:nvSpPr>
              <p:spPr bwMode="auto">
                <a:xfrm>
                  <a:off x="6863" y="5180"/>
                  <a:ext cx="30" cy="35"/>
                </a:xfrm>
                <a:custGeom>
                  <a:avLst/>
                  <a:gdLst>
                    <a:gd name="T0" fmla="*/ 19 w 30"/>
                    <a:gd name="T1" fmla="*/ 0 h 35"/>
                    <a:gd name="T2" fmla="*/ 0 w 30"/>
                    <a:gd name="T3" fmla="*/ 9 h 35"/>
                    <a:gd name="T4" fmla="*/ 11 w 30"/>
                    <a:gd name="T5" fmla="*/ 35 h 35"/>
                    <a:gd name="T6" fmla="*/ 30 w 30"/>
                    <a:gd name="T7" fmla="*/ 27 h 35"/>
                    <a:gd name="T8" fmla="*/ 19 w 30"/>
                    <a:gd name="T9" fmla="*/ 0 h 35"/>
                  </a:gdLst>
                  <a:ahLst/>
                  <a:cxnLst>
                    <a:cxn ang="0">
                      <a:pos x="T0" y="T1"/>
                    </a:cxn>
                    <a:cxn ang="0">
                      <a:pos x="T2" y="T3"/>
                    </a:cxn>
                    <a:cxn ang="0">
                      <a:pos x="T4" y="T5"/>
                    </a:cxn>
                    <a:cxn ang="0">
                      <a:pos x="T6" y="T7"/>
                    </a:cxn>
                    <a:cxn ang="0">
                      <a:pos x="T8" y="T9"/>
                    </a:cxn>
                  </a:cxnLst>
                  <a:rect l="0" t="0" r="r" b="b"/>
                  <a:pathLst>
                    <a:path w="30" h="35">
                      <a:moveTo>
                        <a:pt x="19" y="0"/>
                      </a:moveTo>
                      <a:lnTo>
                        <a:pt x="0" y="9"/>
                      </a:lnTo>
                      <a:lnTo>
                        <a:pt x="11" y="35"/>
                      </a:lnTo>
                      <a:lnTo>
                        <a:pt x="30" y="27"/>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588" name="Freeform 567">
                  <a:extLst>
                    <a:ext uri="{FF2B5EF4-FFF2-40B4-BE49-F238E27FC236}">
                      <a16:creationId xmlns:a16="http://schemas.microsoft.com/office/drawing/2014/main" id="{B82628C1-C586-42D9-F9CC-8C0EB52E1EBF}"/>
                    </a:ext>
                  </a:extLst>
                </p:cNvPr>
                <p:cNvSpPr>
                  <a:spLocks/>
                </p:cNvSpPr>
                <p:nvPr/>
              </p:nvSpPr>
              <p:spPr bwMode="auto">
                <a:xfrm>
                  <a:off x="6874" y="5209"/>
                  <a:ext cx="28" cy="35"/>
                </a:xfrm>
                <a:custGeom>
                  <a:avLst/>
                  <a:gdLst>
                    <a:gd name="T0" fmla="*/ 19 w 28"/>
                    <a:gd name="T1" fmla="*/ 0 h 35"/>
                    <a:gd name="T2" fmla="*/ 0 w 28"/>
                    <a:gd name="T3" fmla="*/ 6 h 35"/>
                    <a:gd name="T4" fmla="*/ 8 w 28"/>
                    <a:gd name="T5" fmla="*/ 35 h 35"/>
                    <a:gd name="T6" fmla="*/ 28 w 28"/>
                    <a:gd name="T7" fmla="*/ 28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6"/>
                      </a:lnTo>
                      <a:lnTo>
                        <a:pt x="8" y="35"/>
                      </a:lnTo>
                      <a:lnTo>
                        <a:pt x="28" y="28"/>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589" name="Freeform 568">
                  <a:extLst>
                    <a:ext uri="{FF2B5EF4-FFF2-40B4-BE49-F238E27FC236}">
                      <a16:creationId xmlns:a16="http://schemas.microsoft.com/office/drawing/2014/main" id="{F2024154-5E17-7D2F-53C9-60EE03324D54}"/>
                    </a:ext>
                  </a:extLst>
                </p:cNvPr>
                <p:cNvSpPr>
                  <a:spLocks/>
                </p:cNvSpPr>
                <p:nvPr/>
              </p:nvSpPr>
              <p:spPr bwMode="auto">
                <a:xfrm>
                  <a:off x="6882" y="5237"/>
                  <a:ext cx="27" cy="33"/>
                </a:xfrm>
                <a:custGeom>
                  <a:avLst/>
                  <a:gdLst>
                    <a:gd name="T0" fmla="*/ 20 w 27"/>
                    <a:gd name="T1" fmla="*/ 0 h 33"/>
                    <a:gd name="T2" fmla="*/ 0 w 27"/>
                    <a:gd name="T3" fmla="*/ 5 h 33"/>
                    <a:gd name="T4" fmla="*/ 7 w 27"/>
                    <a:gd name="T5" fmla="*/ 33 h 33"/>
                    <a:gd name="T6" fmla="*/ 27 w 27"/>
                    <a:gd name="T7" fmla="*/ 29 h 33"/>
                    <a:gd name="T8" fmla="*/ 20 w 27"/>
                    <a:gd name="T9" fmla="*/ 0 h 33"/>
                  </a:gdLst>
                  <a:ahLst/>
                  <a:cxnLst>
                    <a:cxn ang="0">
                      <a:pos x="T0" y="T1"/>
                    </a:cxn>
                    <a:cxn ang="0">
                      <a:pos x="T2" y="T3"/>
                    </a:cxn>
                    <a:cxn ang="0">
                      <a:pos x="T4" y="T5"/>
                    </a:cxn>
                    <a:cxn ang="0">
                      <a:pos x="T6" y="T7"/>
                    </a:cxn>
                    <a:cxn ang="0">
                      <a:pos x="T8" y="T9"/>
                    </a:cxn>
                  </a:cxnLst>
                  <a:rect l="0" t="0" r="r" b="b"/>
                  <a:pathLst>
                    <a:path w="27" h="33">
                      <a:moveTo>
                        <a:pt x="20" y="0"/>
                      </a:moveTo>
                      <a:lnTo>
                        <a:pt x="0" y="5"/>
                      </a:lnTo>
                      <a:lnTo>
                        <a:pt x="7" y="33"/>
                      </a:lnTo>
                      <a:lnTo>
                        <a:pt x="27" y="29"/>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90" name="Freeform 569">
                  <a:extLst>
                    <a:ext uri="{FF2B5EF4-FFF2-40B4-BE49-F238E27FC236}">
                      <a16:creationId xmlns:a16="http://schemas.microsoft.com/office/drawing/2014/main" id="{B107FAFF-F6EA-537B-5D48-8C1EF22B5A38}"/>
                    </a:ext>
                  </a:extLst>
                </p:cNvPr>
                <p:cNvSpPr>
                  <a:spLocks/>
                </p:cNvSpPr>
                <p:nvPr/>
              </p:nvSpPr>
              <p:spPr bwMode="auto">
                <a:xfrm>
                  <a:off x="6889" y="5266"/>
                  <a:ext cx="31" cy="34"/>
                </a:xfrm>
                <a:custGeom>
                  <a:avLst/>
                  <a:gdLst>
                    <a:gd name="T0" fmla="*/ 20 w 31"/>
                    <a:gd name="T1" fmla="*/ 0 h 34"/>
                    <a:gd name="T2" fmla="*/ 0 w 31"/>
                    <a:gd name="T3" fmla="*/ 6 h 34"/>
                    <a:gd name="T4" fmla="*/ 11 w 31"/>
                    <a:gd name="T5" fmla="*/ 34 h 34"/>
                    <a:gd name="T6" fmla="*/ 31 w 31"/>
                    <a:gd name="T7" fmla="*/ 28 h 34"/>
                    <a:gd name="T8" fmla="*/ 20 w 31"/>
                    <a:gd name="T9" fmla="*/ 0 h 34"/>
                  </a:gdLst>
                  <a:ahLst/>
                  <a:cxnLst>
                    <a:cxn ang="0">
                      <a:pos x="T0" y="T1"/>
                    </a:cxn>
                    <a:cxn ang="0">
                      <a:pos x="T2" y="T3"/>
                    </a:cxn>
                    <a:cxn ang="0">
                      <a:pos x="T4" y="T5"/>
                    </a:cxn>
                    <a:cxn ang="0">
                      <a:pos x="T6" y="T7"/>
                    </a:cxn>
                    <a:cxn ang="0">
                      <a:pos x="T8" y="T9"/>
                    </a:cxn>
                  </a:cxnLst>
                  <a:rect l="0" t="0" r="r" b="b"/>
                  <a:pathLst>
                    <a:path w="31" h="34">
                      <a:moveTo>
                        <a:pt x="20" y="0"/>
                      </a:moveTo>
                      <a:lnTo>
                        <a:pt x="0" y="6"/>
                      </a:lnTo>
                      <a:lnTo>
                        <a:pt x="11" y="34"/>
                      </a:lnTo>
                      <a:lnTo>
                        <a:pt x="31"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91" name="Freeform 570">
                  <a:extLst>
                    <a:ext uri="{FF2B5EF4-FFF2-40B4-BE49-F238E27FC236}">
                      <a16:creationId xmlns:a16="http://schemas.microsoft.com/office/drawing/2014/main" id="{A870A6ED-32CB-D3A4-82A1-44317DE93128}"/>
                    </a:ext>
                  </a:extLst>
                </p:cNvPr>
                <p:cNvSpPr>
                  <a:spLocks/>
                </p:cNvSpPr>
                <p:nvPr/>
              </p:nvSpPr>
              <p:spPr bwMode="auto">
                <a:xfrm>
                  <a:off x="6900" y="5294"/>
                  <a:ext cx="28" cy="33"/>
                </a:xfrm>
                <a:custGeom>
                  <a:avLst/>
                  <a:gdLst>
                    <a:gd name="T0" fmla="*/ 20 w 28"/>
                    <a:gd name="T1" fmla="*/ 0 h 33"/>
                    <a:gd name="T2" fmla="*/ 0 w 28"/>
                    <a:gd name="T3" fmla="*/ 6 h 33"/>
                    <a:gd name="T4" fmla="*/ 9 w 28"/>
                    <a:gd name="T5" fmla="*/ 33 h 33"/>
                    <a:gd name="T6" fmla="*/ 28 w 28"/>
                    <a:gd name="T7" fmla="*/ 26 h 33"/>
                    <a:gd name="T8" fmla="*/ 20 w 28"/>
                    <a:gd name="T9" fmla="*/ 0 h 33"/>
                  </a:gdLst>
                  <a:ahLst/>
                  <a:cxnLst>
                    <a:cxn ang="0">
                      <a:pos x="T0" y="T1"/>
                    </a:cxn>
                    <a:cxn ang="0">
                      <a:pos x="T2" y="T3"/>
                    </a:cxn>
                    <a:cxn ang="0">
                      <a:pos x="T4" y="T5"/>
                    </a:cxn>
                    <a:cxn ang="0">
                      <a:pos x="T6" y="T7"/>
                    </a:cxn>
                    <a:cxn ang="0">
                      <a:pos x="T8" y="T9"/>
                    </a:cxn>
                  </a:cxnLst>
                  <a:rect l="0" t="0" r="r" b="b"/>
                  <a:pathLst>
                    <a:path w="28" h="33">
                      <a:moveTo>
                        <a:pt x="20" y="0"/>
                      </a:moveTo>
                      <a:lnTo>
                        <a:pt x="0" y="6"/>
                      </a:lnTo>
                      <a:lnTo>
                        <a:pt x="9" y="33"/>
                      </a:lnTo>
                      <a:lnTo>
                        <a:pt x="28"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92" name="Freeform 571">
                  <a:extLst>
                    <a:ext uri="{FF2B5EF4-FFF2-40B4-BE49-F238E27FC236}">
                      <a16:creationId xmlns:a16="http://schemas.microsoft.com/office/drawing/2014/main" id="{4B278BF7-E000-DECC-B1D7-986E86370982}"/>
                    </a:ext>
                  </a:extLst>
                </p:cNvPr>
                <p:cNvSpPr>
                  <a:spLocks/>
                </p:cNvSpPr>
                <p:nvPr/>
              </p:nvSpPr>
              <p:spPr bwMode="auto">
                <a:xfrm>
                  <a:off x="6909" y="5320"/>
                  <a:ext cx="28" cy="35"/>
                </a:xfrm>
                <a:custGeom>
                  <a:avLst/>
                  <a:gdLst>
                    <a:gd name="T0" fmla="*/ 19 w 28"/>
                    <a:gd name="T1" fmla="*/ 0 h 35"/>
                    <a:gd name="T2" fmla="*/ 0 w 28"/>
                    <a:gd name="T3" fmla="*/ 7 h 35"/>
                    <a:gd name="T4" fmla="*/ 8 w 28"/>
                    <a:gd name="T5" fmla="*/ 35 h 35"/>
                    <a:gd name="T6" fmla="*/ 28 w 28"/>
                    <a:gd name="T7" fmla="*/ 28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7"/>
                      </a:lnTo>
                      <a:lnTo>
                        <a:pt x="8" y="35"/>
                      </a:lnTo>
                      <a:lnTo>
                        <a:pt x="28" y="28"/>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593" name="Freeform 572">
                  <a:extLst>
                    <a:ext uri="{FF2B5EF4-FFF2-40B4-BE49-F238E27FC236}">
                      <a16:creationId xmlns:a16="http://schemas.microsoft.com/office/drawing/2014/main" id="{62D4300E-22EF-54EE-512C-7F95F17B4754}"/>
                    </a:ext>
                  </a:extLst>
                </p:cNvPr>
                <p:cNvSpPr>
                  <a:spLocks/>
                </p:cNvSpPr>
                <p:nvPr/>
              </p:nvSpPr>
              <p:spPr bwMode="auto">
                <a:xfrm>
                  <a:off x="6917" y="5348"/>
                  <a:ext cx="29" cy="33"/>
                </a:xfrm>
                <a:custGeom>
                  <a:avLst/>
                  <a:gdLst>
                    <a:gd name="T0" fmla="*/ 20 w 29"/>
                    <a:gd name="T1" fmla="*/ 0 h 33"/>
                    <a:gd name="T2" fmla="*/ 0 w 29"/>
                    <a:gd name="T3" fmla="*/ 7 h 33"/>
                    <a:gd name="T4" fmla="*/ 9 w 29"/>
                    <a:gd name="T5" fmla="*/ 33 h 33"/>
                    <a:gd name="T6" fmla="*/ 29 w 29"/>
                    <a:gd name="T7" fmla="*/ 27 h 33"/>
                    <a:gd name="T8" fmla="*/ 20 w 29"/>
                    <a:gd name="T9" fmla="*/ 0 h 33"/>
                  </a:gdLst>
                  <a:ahLst/>
                  <a:cxnLst>
                    <a:cxn ang="0">
                      <a:pos x="T0" y="T1"/>
                    </a:cxn>
                    <a:cxn ang="0">
                      <a:pos x="T2" y="T3"/>
                    </a:cxn>
                    <a:cxn ang="0">
                      <a:pos x="T4" y="T5"/>
                    </a:cxn>
                    <a:cxn ang="0">
                      <a:pos x="T6" y="T7"/>
                    </a:cxn>
                    <a:cxn ang="0">
                      <a:pos x="T8" y="T9"/>
                    </a:cxn>
                  </a:cxnLst>
                  <a:rect l="0" t="0" r="r" b="b"/>
                  <a:pathLst>
                    <a:path w="29" h="33">
                      <a:moveTo>
                        <a:pt x="20" y="0"/>
                      </a:moveTo>
                      <a:lnTo>
                        <a:pt x="0" y="7"/>
                      </a:lnTo>
                      <a:lnTo>
                        <a:pt x="9" y="33"/>
                      </a:lnTo>
                      <a:lnTo>
                        <a:pt x="29" y="27"/>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94" name="Freeform 573">
                  <a:extLst>
                    <a:ext uri="{FF2B5EF4-FFF2-40B4-BE49-F238E27FC236}">
                      <a16:creationId xmlns:a16="http://schemas.microsoft.com/office/drawing/2014/main" id="{E8FF6C95-40D8-A233-4CDE-CEFFE0FD4D4C}"/>
                    </a:ext>
                  </a:extLst>
                </p:cNvPr>
                <p:cNvSpPr>
                  <a:spLocks/>
                </p:cNvSpPr>
                <p:nvPr/>
              </p:nvSpPr>
              <p:spPr bwMode="auto">
                <a:xfrm>
                  <a:off x="6926" y="5375"/>
                  <a:ext cx="31" cy="35"/>
                </a:xfrm>
                <a:custGeom>
                  <a:avLst/>
                  <a:gdLst>
                    <a:gd name="T0" fmla="*/ 20 w 31"/>
                    <a:gd name="T1" fmla="*/ 0 h 35"/>
                    <a:gd name="T2" fmla="*/ 0 w 31"/>
                    <a:gd name="T3" fmla="*/ 6 h 35"/>
                    <a:gd name="T4" fmla="*/ 11 w 31"/>
                    <a:gd name="T5" fmla="*/ 35 h 35"/>
                    <a:gd name="T6" fmla="*/ 31 w 31"/>
                    <a:gd name="T7" fmla="*/ 28 h 35"/>
                    <a:gd name="T8" fmla="*/ 20 w 31"/>
                    <a:gd name="T9" fmla="*/ 0 h 35"/>
                  </a:gdLst>
                  <a:ahLst/>
                  <a:cxnLst>
                    <a:cxn ang="0">
                      <a:pos x="T0" y="T1"/>
                    </a:cxn>
                    <a:cxn ang="0">
                      <a:pos x="T2" y="T3"/>
                    </a:cxn>
                    <a:cxn ang="0">
                      <a:pos x="T4" y="T5"/>
                    </a:cxn>
                    <a:cxn ang="0">
                      <a:pos x="T6" y="T7"/>
                    </a:cxn>
                    <a:cxn ang="0">
                      <a:pos x="T8" y="T9"/>
                    </a:cxn>
                  </a:cxnLst>
                  <a:rect l="0" t="0" r="r" b="b"/>
                  <a:pathLst>
                    <a:path w="31" h="35">
                      <a:moveTo>
                        <a:pt x="20" y="0"/>
                      </a:moveTo>
                      <a:lnTo>
                        <a:pt x="0" y="6"/>
                      </a:lnTo>
                      <a:lnTo>
                        <a:pt x="11" y="35"/>
                      </a:lnTo>
                      <a:lnTo>
                        <a:pt x="31"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95" name="Freeform 574">
                  <a:extLst>
                    <a:ext uri="{FF2B5EF4-FFF2-40B4-BE49-F238E27FC236}">
                      <a16:creationId xmlns:a16="http://schemas.microsoft.com/office/drawing/2014/main" id="{E196FB3C-9618-EB5F-16F1-1E11DF72F293}"/>
                    </a:ext>
                  </a:extLst>
                </p:cNvPr>
                <p:cNvSpPr>
                  <a:spLocks/>
                </p:cNvSpPr>
                <p:nvPr/>
              </p:nvSpPr>
              <p:spPr bwMode="auto">
                <a:xfrm>
                  <a:off x="6937" y="5403"/>
                  <a:ext cx="26" cy="31"/>
                </a:xfrm>
                <a:custGeom>
                  <a:avLst/>
                  <a:gdLst>
                    <a:gd name="T0" fmla="*/ 20 w 26"/>
                    <a:gd name="T1" fmla="*/ 0 h 31"/>
                    <a:gd name="T2" fmla="*/ 0 w 26"/>
                    <a:gd name="T3" fmla="*/ 4 h 31"/>
                    <a:gd name="T4" fmla="*/ 7 w 26"/>
                    <a:gd name="T5" fmla="*/ 31 h 31"/>
                    <a:gd name="T6" fmla="*/ 26 w 26"/>
                    <a:gd name="T7" fmla="*/ 26 h 31"/>
                    <a:gd name="T8" fmla="*/ 20 w 26"/>
                    <a:gd name="T9" fmla="*/ 0 h 31"/>
                  </a:gdLst>
                  <a:ahLst/>
                  <a:cxnLst>
                    <a:cxn ang="0">
                      <a:pos x="T0" y="T1"/>
                    </a:cxn>
                    <a:cxn ang="0">
                      <a:pos x="T2" y="T3"/>
                    </a:cxn>
                    <a:cxn ang="0">
                      <a:pos x="T4" y="T5"/>
                    </a:cxn>
                    <a:cxn ang="0">
                      <a:pos x="T6" y="T7"/>
                    </a:cxn>
                    <a:cxn ang="0">
                      <a:pos x="T8" y="T9"/>
                    </a:cxn>
                  </a:cxnLst>
                  <a:rect l="0" t="0" r="r" b="b"/>
                  <a:pathLst>
                    <a:path w="26" h="31">
                      <a:moveTo>
                        <a:pt x="20" y="0"/>
                      </a:moveTo>
                      <a:lnTo>
                        <a:pt x="0" y="4"/>
                      </a:lnTo>
                      <a:lnTo>
                        <a:pt x="7" y="31"/>
                      </a:lnTo>
                      <a:lnTo>
                        <a:pt x="26"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96" name="Freeform 575">
                  <a:extLst>
                    <a:ext uri="{FF2B5EF4-FFF2-40B4-BE49-F238E27FC236}">
                      <a16:creationId xmlns:a16="http://schemas.microsoft.com/office/drawing/2014/main" id="{DB549CD0-7304-5981-39E4-1E76A99340E9}"/>
                    </a:ext>
                  </a:extLst>
                </p:cNvPr>
                <p:cNvSpPr>
                  <a:spLocks/>
                </p:cNvSpPr>
                <p:nvPr/>
              </p:nvSpPr>
              <p:spPr bwMode="auto">
                <a:xfrm>
                  <a:off x="6944" y="5429"/>
                  <a:ext cx="30" cy="35"/>
                </a:xfrm>
                <a:custGeom>
                  <a:avLst/>
                  <a:gdLst>
                    <a:gd name="T0" fmla="*/ 19 w 30"/>
                    <a:gd name="T1" fmla="*/ 0 h 35"/>
                    <a:gd name="T2" fmla="*/ 0 w 30"/>
                    <a:gd name="T3" fmla="*/ 7 h 35"/>
                    <a:gd name="T4" fmla="*/ 10 w 30"/>
                    <a:gd name="T5" fmla="*/ 35 h 35"/>
                    <a:gd name="T6" fmla="*/ 30 w 30"/>
                    <a:gd name="T7" fmla="*/ 29 h 35"/>
                    <a:gd name="T8" fmla="*/ 19 w 30"/>
                    <a:gd name="T9" fmla="*/ 0 h 35"/>
                  </a:gdLst>
                  <a:ahLst/>
                  <a:cxnLst>
                    <a:cxn ang="0">
                      <a:pos x="T0" y="T1"/>
                    </a:cxn>
                    <a:cxn ang="0">
                      <a:pos x="T2" y="T3"/>
                    </a:cxn>
                    <a:cxn ang="0">
                      <a:pos x="T4" y="T5"/>
                    </a:cxn>
                    <a:cxn ang="0">
                      <a:pos x="T6" y="T7"/>
                    </a:cxn>
                    <a:cxn ang="0">
                      <a:pos x="T8" y="T9"/>
                    </a:cxn>
                  </a:cxnLst>
                  <a:rect l="0" t="0" r="r" b="b"/>
                  <a:pathLst>
                    <a:path w="30" h="35">
                      <a:moveTo>
                        <a:pt x="19" y="0"/>
                      </a:moveTo>
                      <a:lnTo>
                        <a:pt x="0" y="7"/>
                      </a:lnTo>
                      <a:lnTo>
                        <a:pt x="10" y="35"/>
                      </a:lnTo>
                      <a:lnTo>
                        <a:pt x="30" y="29"/>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597" name="Freeform 576">
                  <a:extLst>
                    <a:ext uri="{FF2B5EF4-FFF2-40B4-BE49-F238E27FC236}">
                      <a16:creationId xmlns:a16="http://schemas.microsoft.com/office/drawing/2014/main" id="{843A6ED7-8049-1F62-F879-06BC6B93D5BD}"/>
                    </a:ext>
                  </a:extLst>
                </p:cNvPr>
                <p:cNvSpPr>
                  <a:spLocks/>
                </p:cNvSpPr>
                <p:nvPr/>
              </p:nvSpPr>
              <p:spPr bwMode="auto">
                <a:xfrm>
                  <a:off x="6954" y="5458"/>
                  <a:ext cx="27" cy="30"/>
                </a:xfrm>
                <a:custGeom>
                  <a:avLst/>
                  <a:gdLst>
                    <a:gd name="T0" fmla="*/ 20 w 27"/>
                    <a:gd name="T1" fmla="*/ 0 h 30"/>
                    <a:gd name="T2" fmla="*/ 0 w 27"/>
                    <a:gd name="T3" fmla="*/ 4 h 30"/>
                    <a:gd name="T4" fmla="*/ 7 w 27"/>
                    <a:gd name="T5" fmla="*/ 30 h 30"/>
                    <a:gd name="T6" fmla="*/ 27 w 27"/>
                    <a:gd name="T7" fmla="*/ 26 h 30"/>
                    <a:gd name="T8" fmla="*/ 20 w 27"/>
                    <a:gd name="T9" fmla="*/ 0 h 30"/>
                  </a:gdLst>
                  <a:ahLst/>
                  <a:cxnLst>
                    <a:cxn ang="0">
                      <a:pos x="T0" y="T1"/>
                    </a:cxn>
                    <a:cxn ang="0">
                      <a:pos x="T2" y="T3"/>
                    </a:cxn>
                    <a:cxn ang="0">
                      <a:pos x="T4" y="T5"/>
                    </a:cxn>
                    <a:cxn ang="0">
                      <a:pos x="T6" y="T7"/>
                    </a:cxn>
                    <a:cxn ang="0">
                      <a:pos x="T8" y="T9"/>
                    </a:cxn>
                  </a:cxnLst>
                  <a:rect l="0" t="0" r="r" b="b"/>
                  <a:pathLst>
                    <a:path w="27" h="30">
                      <a:moveTo>
                        <a:pt x="20" y="0"/>
                      </a:moveTo>
                      <a:lnTo>
                        <a:pt x="0" y="4"/>
                      </a:lnTo>
                      <a:lnTo>
                        <a:pt x="7" y="30"/>
                      </a:lnTo>
                      <a:lnTo>
                        <a:pt x="27"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598" name="Freeform 577">
                  <a:extLst>
                    <a:ext uri="{FF2B5EF4-FFF2-40B4-BE49-F238E27FC236}">
                      <a16:creationId xmlns:a16="http://schemas.microsoft.com/office/drawing/2014/main" id="{E6C04D0A-015C-AF24-804B-01CCC5BEEDA0}"/>
                    </a:ext>
                  </a:extLst>
                </p:cNvPr>
                <p:cNvSpPr>
                  <a:spLocks/>
                </p:cNvSpPr>
                <p:nvPr/>
              </p:nvSpPr>
              <p:spPr bwMode="auto">
                <a:xfrm>
                  <a:off x="6961" y="5482"/>
                  <a:ext cx="28" cy="32"/>
                </a:xfrm>
                <a:custGeom>
                  <a:avLst/>
                  <a:gdLst>
                    <a:gd name="T0" fmla="*/ 17 w 28"/>
                    <a:gd name="T1" fmla="*/ 0 h 32"/>
                    <a:gd name="T2" fmla="*/ 0 w 28"/>
                    <a:gd name="T3" fmla="*/ 8 h 32"/>
                    <a:gd name="T4" fmla="*/ 11 w 28"/>
                    <a:gd name="T5" fmla="*/ 32 h 32"/>
                    <a:gd name="T6" fmla="*/ 28 w 28"/>
                    <a:gd name="T7" fmla="*/ 24 h 32"/>
                    <a:gd name="T8" fmla="*/ 17 w 28"/>
                    <a:gd name="T9" fmla="*/ 0 h 32"/>
                  </a:gdLst>
                  <a:ahLst/>
                  <a:cxnLst>
                    <a:cxn ang="0">
                      <a:pos x="T0" y="T1"/>
                    </a:cxn>
                    <a:cxn ang="0">
                      <a:pos x="T2" y="T3"/>
                    </a:cxn>
                    <a:cxn ang="0">
                      <a:pos x="T4" y="T5"/>
                    </a:cxn>
                    <a:cxn ang="0">
                      <a:pos x="T6" y="T7"/>
                    </a:cxn>
                    <a:cxn ang="0">
                      <a:pos x="T8" y="T9"/>
                    </a:cxn>
                  </a:cxnLst>
                  <a:rect l="0" t="0" r="r" b="b"/>
                  <a:pathLst>
                    <a:path w="28" h="32">
                      <a:moveTo>
                        <a:pt x="17" y="0"/>
                      </a:moveTo>
                      <a:lnTo>
                        <a:pt x="0" y="8"/>
                      </a:lnTo>
                      <a:lnTo>
                        <a:pt x="11" y="32"/>
                      </a:lnTo>
                      <a:lnTo>
                        <a:pt x="28" y="24"/>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599" name="Freeform 578">
                  <a:extLst>
                    <a:ext uri="{FF2B5EF4-FFF2-40B4-BE49-F238E27FC236}">
                      <a16:creationId xmlns:a16="http://schemas.microsoft.com/office/drawing/2014/main" id="{E15CEFF8-1E75-C813-9BFB-38CFEF7540BF}"/>
                    </a:ext>
                  </a:extLst>
                </p:cNvPr>
                <p:cNvSpPr>
                  <a:spLocks/>
                </p:cNvSpPr>
                <p:nvPr/>
              </p:nvSpPr>
              <p:spPr bwMode="auto">
                <a:xfrm>
                  <a:off x="6972" y="5508"/>
                  <a:ext cx="28" cy="35"/>
                </a:xfrm>
                <a:custGeom>
                  <a:avLst/>
                  <a:gdLst>
                    <a:gd name="T0" fmla="*/ 19 w 28"/>
                    <a:gd name="T1" fmla="*/ 0 h 35"/>
                    <a:gd name="T2" fmla="*/ 0 w 28"/>
                    <a:gd name="T3" fmla="*/ 6 h 35"/>
                    <a:gd name="T4" fmla="*/ 9 w 28"/>
                    <a:gd name="T5" fmla="*/ 35 h 35"/>
                    <a:gd name="T6" fmla="*/ 28 w 28"/>
                    <a:gd name="T7" fmla="*/ 28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6"/>
                      </a:lnTo>
                      <a:lnTo>
                        <a:pt x="9" y="35"/>
                      </a:lnTo>
                      <a:lnTo>
                        <a:pt x="28" y="28"/>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00" name="Freeform 579">
                  <a:extLst>
                    <a:ext uri="{FF2B5EF4-FFF2-40B4-BE49-F238E27FC236}">
                      <a16:creationId xmlns:a16="http://schemas.microsoft.com/office/drawing/2014/main" id="{D5D05140-1EBF-E59A-7FED-C78385C8F0E0}"/>
                    </a:ext>
                  </a:extLst>
                </p:cNvPr>
                <p:cNvSpPr>
                  <a:spLocks/>
                </p:cNvSpPr>
                <p:nvPr/>
              </p:nvSpPr>
              <p:spPr bwMode="auto">
                <a:xfrm>
                  <a:off x="6981" y="5536"/>
                  <a:ext cx="28" cy="31"/>
                </a:xfrm>
                <a:custGeom>
                  <a:avLst/>
                  <a:gdLst>
                    <a:gd name="T0" fmla="*/ 19 w 28"/>
                    <a:gd name="T1" fmla="*/ 0 h 31"/>
                    <a:gd name="T2" fmla="*/ 0 w 28"/>
                    <a:gd name="T3" fmla="*/ 7 h 31"/>
                    <a:gd name="T4" fmla="*/ 8 w 28"/>
                    <a:gd name="T5" fmla="*/ 31 h 31"/>
                    <a:gd name="T6" fmla="*/ 28 w 28"/>
                    <a:gd name="T7" fmla="*/ 24 h 31"/>
                    <a:gd name="T8" fmla="*/ 19 w 28"/>
                    <a:gd name="T9" fmla="*/ 0 h 31"/>
                  </a:gdLst>
                  <a:ahLst/>
                  <a:cxnLst>
                    <a:cxn ang="0">
                      <a:pos x="T0" y="T1"/>
                    </a:cxn>
                    <a:cxn ang="0">
                      <a:pos x="T2" y="T3"/>
                    </a:cxn>
                    <a:cxn ang="0">
                      <a:pos x="T4" y="T5"/>
                    </a:cxn>
                    <a:cxn ang="0">
                      <a:pos x="T6" y="T7"/>
                    </a:cxn>
                    <a:cxn ang="0">
                      <a:pos x="T8" y="T9"/>
                    </a:cxn>
                  </a:cxnLst>
                  <a:rect l="0" t="0" r="r" b="b"/>
                  <a:pathLst>
                    <a:path w="28" h="31">
                      <a:moveTo>
                        <a:pt x="19" y="0"/>
                      </a:moveTo>
                      <a:lnTo>
                        <a:pt x="0" y="7"/>
                      </a:lnTo>
                      <a:lnTo>
                        <a:pt x="8" y="31"/>
                      </a:lnTo>
                      <a:lnTo>
                        <a:pt x="28" y="24"/>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01" name="Freeform 580">
                  <a:extLst>
                    <a:ext uri="{FF2B5EF4-FFF2-40B4-BE49-F238E27FC236}">
                      <a16:creationId xmlns:a16="http://schemas.microsoft.com/office/drawing/2014/main" id="{4649114F-C84D-12D8-6354-68A8B37872C6}"/>
                    </a:ext>
                  </a:extLst>
                </p:cNvPr>
                <p:cNvSpPr>
                  <a:spLocks/>
                </p:cNvSpPr>
                <p:nvPr/>
              </p:nvSpPr>
              <p:spPr bwMode="auto">
                <a:xfrm>
                  <a:off x="6989" y="5560"/>
                  <a:ext cx="29" cy="35"/>
                </a:xfrm>
                <a:custGeom>
                  <a:avLst/>
                  <a:gdLst>
                    <a:gd name="T0" fmla="*/ 20 w 29"/>
                    <a:gd name="T1" fmla="*/ 0 h 35"/>
                    <a:gd name="T2" fmla="*/ 0 w 29"/>
                    <a:gd name="T3" fmla="*/ 7 h 35"/>
                    <a:gd name="T4" fmla="*/ 9 w 29"/>
                    <a:gd name="T5" fmla="*/ 35 h 35"/>
                    <a:gd name="T6" fmla="*/ 29 w 29"/>
                    <a:gd name="T7" fmla="*/ 28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7"/>
                      </a:lnTo>
                      <a:lnTo>
                        <a:pt x="9" y="35"/>
                      </a:lnTo>
                      <a:lnTo>
                        <a:pt x="29"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02" name="Freeform 581">
                  <a:extLst>
                    <a:ext uri="{FF2B5EF4-FFF2-40B4-BE49-F238E27FC236}">
                      <a16:creationId xmlns:a16="http://schemas.microsoft.com/office/drawing/2014/main" id="{0FADE913-DB97-10A0-5C16-B9BD59C944BF}"/>
                    </a:ext>
                  </a:extLst>
                </p:cNvPr>
                <p:cNvSpPr>
                  <a:spLocks/>
                </p:cNvSpPr>
                <p:nvPr/>
              </p:nvSpPr>
              <p:spPr bwMode="auto">
                <a:xfrm>
                  <a:off x="6998" y="5588"/>
                  <a:ext cx="28" cy="31"/>
                </a:xfrm>
                <a:custGeom>
                  <a:avLst/>
                  <a:gdLst>
                    <a:gd name="T0" fmla="*/ 20 w 28"/>
                    <a:gd name="T1" fmla="*/ 0 h 31"/>
                    <a:gd name="T2" fmla="*/ 0 w 28"/>
                    <a:gd name="T3" fmla="*/ 7 h 31"/>
                    <a:gd name="T4" fmla="*/ 9 w 28"/>
                    <a:gd name="T5" fmla="*/ 31 h 31"/>
                    <a:gd name="T6" fmla="*/ 28 w 28"/>
                    <a:gd name="T7" fmla="*/ 24 h 31"/>
                    <a:gd name="T8" fmla="*/ 20 w 28"/>
                    <a:gd name="T9" fmla="*/ 0 h 31"/>
                  </a:gdLst>
                  <a:ahLst/>
                  <a:cxnLst>
                    <a:cxn ang="0">
                      <a:pos x="T0" y="T1"/>
                    </a:cxn>
                    <a:cxn ang="0">
                      <a:pos x="T2" y="T3"/>
                    </a:cxn>
                    <a:cxn ang="0">
                      <a:pos x="T4" y="T5"/>
                    </a:cxn>
                    <a:cxn ang="0">
                      <a:pos x="T6" y="T7"/>
                    </a:cxn>
                    <a:cxn ang="0">
                      <a:pos x="T8" y="T9"/>
                    </a:cxn>
                  </a:cxnLst>
                  <a:rect l="0" t="0" r="r" b="b"/>
                  <a:pathLst>
                    <a:path w="28" h="31">
                      <a:moveTo>
                        <a:pt x="20" y="0"/>
                      </a:moveTo>
                      <a:lnTo>
                        <a:pt x="0" y="7"/>
                      </a:lnTo>
                      <a:lnTo>
                        <a:pt x="9" y="31"/>
                      </a:lnTo>
                      <a:lnTo>
                        <a:pt x="28" y="24"/>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03" name="Freeform 582">
                  <a:extLst>
                    <a:ext uri="{FF2B5EF4-FFF2-40B4-BE49-F238E27FC236}">
                      <a16:creationId xmlns:a16="http://schemas.microsoft.com/office/drawing/2014/main" id="{05672EDD-4083-1E82-900E-5CC8F2C65311}"/>
                    </a:ext>
                  </a:extLst>
                </p:cNvPr>
                <p:cNvSpPr>
                  <a:spLocks/>
                </p:cNvSpPr>
                <p:nvPr/>
              </p:nvSpPr>
              <p:spPr bwMode="auto">
                <a:xfrm>
                  <a:off x="7007" y="5612"/>
                  <a:ext cx="28" cy="31"/>
                </a:xfrm>
                <a:custGeom>
                  <a:avLst/>
                  <a:gdLst>
                    <a:gd name="T0" fmla="*/ 19 w 28"/>
                    <a:gd name="T1" fmla="*/ 0 h 31"/>
                    <a:gd name="T2" fmla="*/ 0 w 28"/>
                    <a:gd name="T3" fmla="*/ 7 h 31"/>
                    <a:gd name="T4" fmla="*/ 8 w 28"/>
                    <a:gd name="T5" fmla="*/ 31 h 31"/>
                    <a:gd name="T6" fmla="*/ 28 w 28"/>
                    <a:gd name="T7" fmla="*/ 24 h 31"/>
                    <a:gd name="T8" fmla="*/ 19 w 28"/>
                    <a:gd name="T9" fmla="*/ 0 h 31"/>
                  </a:gdLst>
                  <a:ahLst/>
                  <a:cxnLst>
                    <a:cxn ang="0">
                      <a:pos x="T0" y="T1"/>
                    </a:cxn>
                    <a:cxn ang="0">
                      <a:pos x="T2" y="T3"/>
                    </a:cxn>
                    <a:cxn ang="0">
                      <a:pos x="T4" y="T5"/>
                    </a:cxn>
                    <a:cxn ang="0">
                      <a:pos x="T6" y="T7"/>
                    </a:cxn>
                    <a:cxn ang="0">
                      <a:pos x="T8" y="T9"/>
                    </a:cxn>
                  </a:cxnLst>
                  <a:rect l="0" t="0" r="r" b="b"/>
                  <a:pathLst>
                    <a:path w="28" h="31">
                      <a:moveTo>
                        <a:pt x="19" y="0"/>
                      </a:moveTo>
                      <a:lnTo>
                        <a:pt x="0" y="7"/>
                      </a:lnTo>
                      <a:lnTo>
                        <a:pt x="8" y="31"/>
                      </a:lnTo>
                      <a:lnTo>
                        <a:pt x="28" y="24"/>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04" name="Freeform 583">
                  <a:extLst>
                    <a:ext uri="{FF2B5EF4-FFF2-40B4-BE49-F238E27FC236}">
                      <a16:creationId xmlns:a16="http://schemas.microsoft.com/office/drawing/2014/main" id="{FF7AC5B9-44E6-8AAF-5ECC-1BD127761407}"/>
                    </a:ext>
                  </a:extLst>
                </p:cNvPr>
                <p:cNvSpPr>
                  <a:spLocks/>
                </p:cNvSpPr>
                <p:nvPr/>
              </p:nvSpPr>
              <p:spPr bwMode="auto">
                <a:xfrm>
                  <a:off x="7015" y="5636"/>
                  <a:ext cx="29" cy="33"/>
                </a:xfrm>
                <a:custGeom>
                  <a:avLst/>
                  <a:gdLst>
                    <a:gd name="T0" fmla="*/ 20 w 29"/>
                    <a:gd name="T1" fmla="*/ 0 h 33"/>
                    <a:gd name="T2" fmla="*/ 0 w 29"/>
                    <a:gd name="T3" fmla="*/ 7 h 33"/>
                    <a:gd name="T4" fmla="*/ 9 w 29"/>
                    <a:gd name="T5" fmla="*/ 33 h 33"/>
                    <a:gd name="T6" fmla="*/ 29 w 29"/>
                    <a:gd name="T7" fmla="*/ 27 h 33"/>
                    <a:gd name="T8" fmla="*/ 20 w 29"/>
                    <a:gd name="T9" fmla="*/ 0 h 33"/>
                  </a:gdLst>
                  <a:ahLst/>
                  <a:cxnLst>
                    <a:cxn ang="0">
                      <a:pos x="T0" y="T1"/>
                    </a:cxn>
                    <a:cxn ang="0">
                      <a:pos x="T2" y="T3"/>
                    </a:cxn>
                    <a:cxn ang="0">
                      <a:pos x="T4" y="T5"/>
                    </a:cxn>
                    <a:cxn ang="0">
                      <a:pos x="T6" y="T7"/>
                    </a:cxn>
                    <a:cxn ang="0">
                      <a:pos x="T8" y="T9"/>
                    </a:cxn>
                  </a:cxnLst>
                  <a:rect l="0" t="0" r="r" b="b"/>
                  <a:pathLst>
                    <a:path w="29" h="33">
                      <a:moveTo>
                        <a:pt x="20" y="0"/>
                      </a:moveTo>
                      <a:lnTo>
                        <a:pt x="0" y="7"/>
                      </a:lnTo>
                      <a:lnTo>
                        <a:pt x="9" y="33"/>
                      </a:lnTo>
                      <a:lnTo>
                        <a:pt x="29" y="27"/>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05" name="Freeform 584">
                  <a:extLst>
                    <a:ext uri="{FF2B5EF4-FFF2-40B4-BE49-F238E27FC236}">
                      <a16:creationId xmlns:a16="http://schemas.microsoft.com/office/drawing/2014/main" id="{E5939E84-E6E3-E01D-0E0A-430256F85AC9}"/>
                    </a:ext>
                  </a:extLst>
                </p:cNvPr>
                <p:cNvSpPr>
                  <a:spLocks/>
                </p:cNvSpPr>
                <p:nvPr/>
              </p:nvSpPr>
              <p:spPr bwMode="auto">
                <a:xfrm>
                  <a:off x="7024" y="5660"/>
                  <a:ext cx="29" cy="33"/>
                </a:xfrm>
                <a:custGeom>
                  <a:avLst/>
                  <a:gdLst>
                    <a:gd name="T0" fmla="*/ 18 w 29"/>
                    <a:gd name="T1" fmla="*/ 0 h 33"/>
                    <a:gd name="T2" fmla="*/ 0 w 29"/>
                    <a:gd name="T3" fmla="*/ 9 h 33"/>
                    <a:gd name="T4" fmla="*/ 11 w 29"/>
                    <a:gd name="T5" fmla="*/ 33 h 33"/>
                    <a:gd name="T6" fmla="*/ 29 w 29"/>
                    <a:gd name="T7" fmla="*/ 24 h 33"/>
                    <a:gd name="T8" fmla="*/ 18 w 29"/>
                    <a:gd name="T9" fmla="*/ 0 h 33"/>
                  </a:gdLst>
                  <a:ahLst/>
                  <a:cxnLst>
                    <a:cxn ang="0">
                      <a:pos x="T0" y="T1"/>
                    </a:cxn>
                    <a:cxn ang="0">
                      <a:pos x="T2" y="T3"/>
                    </a:cxn>
                    <a:cxn ang="0">
                      <a:pos x="T4" y="T5"/>
                    </a:cxn>
                    <a:cxn ang="0">
                      <a:pos x="T6" y="T7"/>
                    </a:cxn>
                    <a:cxn ang="0">
                      <a:pos x="T8" y="T9"/>
                    </a:cxn>
                  </a:cxnLst>
                  <a:rect l="0" t="0" r="r" b="b"/>
                  <a:pathLst>
                    <a:path w="29" h="33">
                      <a:moveTo>
                        <a:pt x="18" y="0"/>
                      </a:moveTo>
                      <a:lnTo>
                        <a:pt x="0" y="9"/>
                      </a:lnTo>
                      <a:lnTo>
                        <a:pt x="11" y="33"/>
                      </a:lnTo>
                      <a:lnTo>
                        <a:pt x="29" y="24"/>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06" name="Freeform 585">
                  <a:extLst>
                    <a:ext uri="{FF2B5EF4-FFF2-40B4-BE49-F238E27FC236}">
                      <a16:creationId xmlns:a16="http://schemas.microsoft.com/office/drawing/2014/main" id="{B7DCB587-4B9D-5600-2610-BBEB4C360DE7}"/>
                    </a:ext>
                  </a:extLst>
                </p:cNvPr>
                <p:cNvSpPr>
                  <a:spLocks/>
                </p:cNvSpPr>
                <p:nvPr/>
              </p:nvSpPr>
              <p:spPr bwMode="auto">
                <a:xfrm>
                  <a:off x="7035" y="5687"/>
                  <a:ext cx="28" cy="32"/>
                </a:xfrm>
                <a:custGeom>
                  <a:avLst/>
                  <a:gdLst>
                    <a:gd name="T0" fmla="*/ 20 w 28"/>
                    <a:gd name="T1" fmla="*/ 0 h 32"/>
                    <a:gd name="T2" fmla="*/ 0 w 28"/>
                    <a:gd name="T3" fmla="*/ 6 h 32"/>
                    <a:gd name="T4" fmla="*/ 9 w 28"/>
                    <a:gd name="T5" fmla="*/ 32 h 32"/>
                    <a:gd name="T6" fmla="*/ 28 w 28"/>
                    <a:gd name="T7" fmla="*/ 26 h 32"/>
                    <a:gd name="T8" fmla="*/ 20 w 28"/>
                    <a:gd name="T9" fmla="*/ 0 h 32"/>
                  </a:gdLst>
                  <a:ahLst/>
                  <a:cxnLst>
                    <a:cxn ang="0">
                      <a:pos x="T0" y="T1"/>
                    </a:cxn>
                    <a:cxn ang="0">
                      <a:pos x="T2" y="T3"/>
                    </a:cxn>
                    <a:cxn ang="0">
                      <a:pos x="T4" y="T5"/>
                    </a:cxn>
                    <a:cxn ang="0">
                      <a:pos x="T6" y="T7"/>
                    </a:cxn>
                    <a:cxn ang="0">
                      <a:pos x="T8" y="T9"/>
                    </a:cxn>
                  </a:cxnLst>
                  <a:rect l="0" t="0" r="r" b="b"/>
                  <a:pathLst>
                    <a:path w="28" h="32">
                      <a:moveTo>
                        <a:pt x="20" y="0"/>
                      </a:moveTo>
                      <a:lnTo>
                        <a:pt x="0" y="6"/>
                      </a:lnTo>
                      <a:lnTo>
                        <a:pt x="9" y="32"/>
                      </a:lnTo>
                      <a:lnTo>
                        <a:pt x="28"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07" name="Freeform 586">
                  <a:extLst>
                    <a:ext uri="{FF2B5EF4-FFF2-40B4-BE49-F238E27FC236}">
                      <a16:creationId xmlns:a16="http://schemas.microsoft.com/office/drawing/2014/main" id="{FFBA00AE-2FC4-C0D9-A420-8C82CF98919A}"/>
                    </a:ext>
                  </a:extLst>
                </p:cNvPr>
                <p:cNvSpPr>
                  <a:spLocks/>
                </p:cNvSpPr>
                <p:nvPr/>
              </p:nvSpPr>
              <p:spPr bwMode="auto">
                <a:xfrm>
                  <a:off x="7044" y="5713"/>
                  <a:ext cx="28" cy="28"/>
                </a:xfrm>
                <a:custGeom>
                  <a:avLst/>
                  <a:gdLst>
                    <a:gd name="T0" fmla="*/ 19 w 28"/>
                    <a:gd name="T1" fmla="*/ 0 h 28"/>
                    <a:gd name="T2" fmla="*/ 0 w 28"/>
                    <a:gd name="T3" fmla="*/ 6 h 28"/>
                    <a:gd name="T4" fmla="*/ 9 w 28"/>
                    <a:gd name="T5" fmla="*/ 28 h 28"/>
                    <a:gd name="T6" fmla="*/ 28 w 28"/>
                    <a:gd name="T7" fmla="*/ 22 h 28"/>
                    <a:gd name="T8" fmla="*/ 19 w 28"/>
                    <a:gd name="T9" fmla="*/ 0 h 28"/>
                  </a:gdLst>
                  <a:ahLst/>
                  <a:cxnLst>
                    <a:cxn ang="0">
                      <a:pos x="T0" y="T1"/>
                    </a:cxn>
                    <a:cxn ang="0">
                      <a:pos x="T2" y="T3"/>
                    </a:cxn>
                    <a:cxn ang="0">
                      <a:pos x="T4" y="T5"/>
                    </a:cxn>
                    <a:cxn ang="0">
                      <a:pos x="T6" y="T7"/>
                    </a:cxn>
                    <a:cxn ang="0">
                      <a:pos x="T8" y="T9"/>
                    </a:cxn>
                  </a:cxnLst>
                  <a:rect l="0" t="0" r="r" b="b"/>
                  <a:pathLst>
                    <a:path w="28" h="28">
                      <a:moveTo>
                        <a:pt x="19" y="0"/>
                      </a:moveTo>
                      <a:lnTo>
                        <a:pt x="0" y="6"/>
                      </a:lnTo>
                      <a:lnTo>
                        <a:pt x="9" y="28"/>
                      </a:lnTo>
                      <a:lnTo>
                        <a:pt x="28" y="22"/>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08" name="Freeform 587">
                  <a:extLst>
                    <a:ext uri="{FF2B5EF4-FFF2-40B4-BE49-F238E27FC236}">
                      <a16:creationId xmlns:a16="http://schemas.microsoft.com/office/drawing/2014/main" id="{4B65FA68-EC94-CF71-EA61-FEDE00E70A2F}"/>
                    </a:ext>
                  </a:extLst>
                </p:cNvPr>
                <p:cNvSpPr>
                  <a:spLocks/>
                </p:cNvSpPr>
                <p:nvPr/>
              </p:nvSpPr>
              <p:spPr bwMode="auto">
                <a:xfrm>
                  <a:off x="7053" y="5735"/>
                  <a:ext cx="28" cy="30"/>
                </a:xfrm>
                <a:custGeom>
                  <a:avLst/>
                  <a:gdLst>
                    <a:gd name="T0" fmla="*/ 19 w 28"/>
                    <a:gd name="T1" fmla="*/ 0 h 30"/>
                    <a:gd name="T2" fmla="*/ 0 w 28"/>
                    <a:gd name="T3" fmla="*/ 6 h 30"/>
                    <a:gd name="T4" fmla="*/ 8 w 28"/>
                    <a:gd name="T5" fmla="*/ 30 h 30"/>
                    <a:gd name="T6" fmla="*/ 28 w 28"/>
                    <a:gd name="T7" fmla="*/ 24 h 30"/>
                    <a:gd name="T8" fmla="*/ 19 w 28"/>
                    <a:gd name="T9" fmla="*/ 0 h 30"/>
                  </a:gdLst>
                  <a:ahLst/>
                  <a:cxnLst>
                    <a:cxn ang="0">
                      <a:pos x="T0" y="T1"/>
                    </a:cxn>
                    <a:cxn ang="0">
                      <a:pos x="T2" y="T3"/>
                    </a:cxn>
                    <a:cxn ang="0">
                      <a:pos x="T4" y="T5"/>
                    </a:cxn>
                    <a:cxn ang="0">
                      <a:pos x="T6" y="T7"/>
                    </a:cxn>
                    <a:cxn ang="0">
                      <a:pos x="T8" y="T9"/>
                    </a:cxn>
                  </a:cxnLst>
                  <a:rect l="0" t="0" r="r" b="b"/>
                  <a:pathLst>
                    <a:path w="28" h="30">
                      <a:moveTo>
                        <a:pt x="19" y="0"/>
                      </a:moveTo>
                      <a:lnTo>
                        <a:pt x="0" y="6"/>
                      </a:lnTo>
                      <a:lnTo>
                        <a:pt x="8" y="30"/>
                      </a:lnTo>
                      <a:lnTo>
                        <a:pt x="28" y="24"/>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09" name="Freeform 588">
                  <a:extLst>
                    <a:ext uri="{FF2B5EF4-FFF2-40B4-BE49-F238E27FC236}">
                      <a16:creationId xmlns:a16="http://schemas.microsoft.com/office/drawing/2014/main" id="{2EE7B1F6-3F1F-45BA-57C2-26458546BF99}"/>
                    </a:ext>
                  </a:extLst>
                </p:cNvPr>
                <p:cNvSpPr>
                  <a:spLocks/>
                </p:cNvSpPr>
                <p:nvPr/>
              </p:nvSpPr>
              <p:spPr bwMode="auto">
                <a:xfrm>
                  <a:off x="7061" y="5759"/>
                  <a:ext cx="29" cy="30"/>
                </a:xfrm>
                <a:custGeom>
                  <a:avLst/>
                  <a:gdLst>
                    <a:gd name="T0" fmla="*/ 20 w 29"/>
                    <a:gd name="T1" fmla="*/ 0 h 30"/>
                    <a:gd name="T2" fmla="*/ 0 w 29"/>
                    <a:gd name="T3" fmla="*/ 6 h 30"/>
                    <a:gd name="T4" fmla="*/ 9 w 29"/>
                    <a:gd name="T5" fmla="*/ 30 h 30"/>
                    <a:gd name="T6" fmla="*/ 29 w 29"/>
                    <a:gd name="T7" fmla="*/ 24 h 30"/>
                    <a:gd name="T8" fmla="*/ 20 w 29"/>
                    <a:gd name="T9" fmla="*/ 0 h 30"/>
                  </a:gdLst>
                  <a:ahLst/>
                  <a:cxnLst>
                    <a:cxn ang="0">
                      <a:pos x="T0" y="T1"/>
                    </a:cxn>
                    <a:cxn ang="0">
                      <a:pos x="T2" y="T3"/>
                    </a:cxn>
                    <a:cxn ang="0">
                      <a:pos x="T4" y="T5"/>
                    </a:cxn>
                    <a:cxn ang="0">
                      <a:pos x="T6" y="T7"/>
                    </a:cxn>
                    <a:cxn ang="0">
                      <a:pos x="T8" y="T9"/>
                    </a:cxn>
                  </a:cxnLst>
                  <a:rect l="0" t="0" r="r" b="b"/>
                  <a:pathLst>
                    <a:path w="29" h="30">
                      <a:moveTo>
                        <a:pt x="20" y="0"/>
                      </a:moveTo>
                      <a:lnTo>
                        <a:pt x="0" y="6"/>
                      </a:lnTo>
                      <a:lnTo>
                        <a:pt x="9" y="30"/>
                      </a:lnTo>
                      <a:lnTo>
                        <a:pt x="29" y="24"/>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10" name="Freeform 589">
                  <a:extLst>
                    <a:ext uri="{FF2B5EF4-FFF2-40B4-BE49-F238E27FC236}">
                      <a16:creationId xmlns:a16="http://schemas.microsoft.com/office/drawing/2014/main" id="{26BAB23D-B8AB-E743-3E56-3FAF5654A76F}"/>
                    </a:ext>
                  </a:extLst>
                </p:cNvPr>
                <p:cNvSpPr>
                  <a:spLocks/>
                </p:cNvSpPr>
                <p:nvPr/>
              </p:nvSpPr>
              <p:spPr bwMode="auto">
                <a:xfrm>
                  <a:off x="7070" y="5783"/>
                  <a:ext cx="28" cy="30"/>
                </a:xfrm>
                <a:custGeom>
                  <a:avLst/>
                  <a:gdLst>
                    <a:gd name="T0" fmla="*/ 20 w 28"/>
                    <a:gd name="T1" fmla="*/ 0 h 30"/>
                    <a:gd name="T2" fmla="*/ 0 w 28"/>
                    <a:gd name="T3" fmla="*/ 6 h 30"/>
                    <a:gd name="T4" fmla="*/ 9 w 28"/>
                    <a:gd name="T5" fmla="*/ 30 h 30"/>
                    <a:gd name="T6" fmla="*/ 28 w 28"/>
                    <a:gd name="T7" fmla="*/ 24 h 30"/>
                    <a:gd name="T8" fmla="*/ 20 w 28"/>
                    <a:gd name="T9" fmla="*/ 0 h 30"/>
                  </a:gdLst>
                  <a:ahLst/>
                  <a:cxnLst>
                    <a:cxn ang="0">
                      <a:pos x="T0" y="T1"/>
                    </a:cxn>
                    <a:cxn ang="0">
                      <a:pos x="T2" y="T3"/>
                    </a:cxn>
                    <a:cxn ang="0">
                      <a:pos x="T4" y="T5"/>
                    </a:cxn>
                    <a:cxn ang="0">
                      <a:pos x="T6" y="T7"/>
                    </a:cxn>
                    <a:cxn ang="0">
                      <a:pos x="T8" y="T9"/>
                    </a:cxn>
                  </a:cxnLst>
                  <a:rect l="0" t="0" r="r" b="b"/>
                  <a:pathLst>
                    <a:path w="28" h="30">
                      <a:moveTo>
                        <a:pt x="20" y="0"/>
                      </a:moveTo>
                      <a:lnTo>
                        <a:pt x="0" y="6"/>
                      </a:lnTo>
                      <a:lnTo>
                        <a:pt x="9" y="30"/>
                      </a:lnTo>
                      <a:lnTo>
                        <a:pt x="28" y="24"/>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11" name="Freeform 590">
                  <a:extLst>
                    <a:ext uri="{FF2B5EF4-FFF2-40B4-BE49-F238E27FC236}">
                      <a16:creationId xmlns:a16="http://schemas.microsoft.com/office/drawing/2014/main" id="{93154CD9-B82D-E536-430C-EFDCCB5665E5}"/>
                    </a:ext>
                  </a:extLst>
                </p:cNvPr>
                <p:cNvSpPr>
                  <a:spLocks/>
                </p:cNvSpPr>
                <p:nvPr/>
              </p:nvSpPr>
              <p:spPr bwMode="auto">
                <a:xfrm>
                  <a:off x="7079" y="5807"/>
                  <a:ext cx="28" cy="28"/>
                </a:xfrm>
                <a:custGeom>
                  <a:avLst/>
                  <a:gdLst>
                    <a:gd name="T0" fmla="*/ 19 w 28"/>
                    <a:gd name="T1" fmla="*/ 0 h 28"/>
                    <a:gd name="T2" fmla="*/ 0 w 28"/>
                    <a:gd name="T3" fmla="*/ 6 h 28"/>
                    <a:gd name="T4" fmla="*/ 8 w 28"/>
                    <a:gd name="T5" fmla="*/ 28 h 28"/>
                    <a:gd name="T6" fmla="*/ 28 w 28"/>
                    <a:gd name="T7" fmla="*/ 21 h 28"/>
                    <a:gd name="T8" fmla="*/ 19 w 28"/>
                    <a:gd name="T9" fmla="*/ 0 h 28"/>
                  </a:gdLst>
                  <a:ahLst/>
                  <a:cxnLst>
                    <a:cxn ang="0">
                      <a:pos x="T0" y="T1"/>
                    </a:cxn>
                    <a:cxn ang="0">
                      <a:pos x="T2" y="T3"/>
                    </a:cxn>
                    <a:cxn ang="0">
                      <a:pos x="T4" y="T5"/>
                    </a:cxn>
                    <a:cxn ang="0">
                      <a:pos x="T6" y="T7"/>
                    </a:cxn>
                    <a:cxn ang="0">
                      <a:pos x="T8" y="T9"/>
                    </a:cxn>
                  </a:cxnLst>
                  <a:rect l="0" t="0" r="r" b="b"/>
                  <a:pathLst>
                    <a:path w="28" h="28">
                      <a:moveTo>
                        <a:pt x="19" y="0"/>
                      </a:moveTo>
                      <a:lnTo>
                        <a:pt x="0" y="6"/>
                      </a:lnTo>
                      <a:lnTo>
                        <a:pt x="8" y="28"/>
                      </a:lnTo>
                      <a:lnTo>
                        <a:pt x="28" y="21"/>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12" name="Freeform 591">
                  <a:extLst>
                    <a:ext uri="{FF2B5EF4-FFF2-40B4-BE49-F238E27FC236}">
                      <a16:creationId xmlns:a16="http://schemas.microsoft.com/office/drawing/2014/main" id="{9064B6FA-7B5C-F358-B6E9-2ED51B05F759}"/>
                    </a:ext>
                  </a:extLst>
                </p:cNvPr>
                <p:cNvSpPr>
                  <a:spLocks/>
                </p:cNvSpPr>
                <p:nvPr/>
              </p:nvSpPr>
              <p:spPr bwMode="auto">
                <a:xfrm>
                  <a:off x="7087" y="5828"/>
                  <a:ext cx="29" cy="31"/>
                </a:xfrm>
                <a:custGeom>
                  <a:avLst/>
                  <a:gdLst>
                    <a:gd name="T0" fmla="*/ 20 w 29"/>
                    <a:gd name="T1" fmla="*/ 0 h 31"/>
                    <a:gd name="T2" fmla="*/ 0 w 29"/>
                    <a:gd name="T3" fmla="*/ 7 h 31"/>
                    <a:gd name="T4" fmla="*/ 9 w 29"/>
                    <a:gd name="T5" fmla="*/ 31 h 31"/>
                    <a:gd name="T6" fmla="*/ 29 w 29"/>
                    <a:gd name="T7" fmla="*/ 24 h 31"/>
                    <a:gd name="T8" fmla="*/ 20 w 29"/>
                    <a:gd name="T9" fmla="*/ 0 h 31"/>
                  </a:gdLst>
                  <a:ahLst/>
                  <a:cxnLst>
                    <a:cxn ang="0">
                      <a:pos x="T0" y="T1"/>
                    </a:cxn>
                    <a:cxn ang="0">
                      <a:pos x="T2" y="T3"/>
                    </a:cxn>
                    <a:cxn ang="0">
                      <a:pos x="T4" y="T5"/>
                    </a:cxn>
                    <a:cxn ang="0">
                      <a:pos x="T6" y="T7"/>
                    </a:cxn>
                    <a:cxn ang="0">
                      <a:pos x="T8" y="T9"/>
                    </a:cxn>
                  </a:cxnLst>
                  <a:rect l="0" t="0" r="r" b="b"/>
                  <a:pathLst>
                    <a:path w="29" h="31">
                      <a:moveTo>
                        <a:pt x="20" y="0"/>
                      </a:moveTo>
                      <a:lnTo>
                        <a:pt x="0" y="7"/>
                      </a:lnTo>
                      <a:lnTo>
                        <a:pt x="9" y="31"/>
                      </a:lnTo>
                      <a:lnTo>
                        <a:pt x="29" y="24"/>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13" name="Freeform 592">
                  <a:extLst>
                    <a:ext uri="{FF2B5EF4-FFF2-40B4-BE49-F238E27FC236}">
                      <a16:creationId xmlns:a16="http://schemas.microsoft.com/office/drawing/2014/main" id="{D7992A0C-53ED-F6DA-32B7-5807B820DB00}"/>
                    </a:ext>
                  </a:extLst>
                </p:cNvPr>
                <p:cNvSpPr>
                  <a:spLocks/>
                </p:cNvSpPr>
                <p:nvPr/>
              </p:nvSpPr>
              <p:spPr bwMode="auto">
                <a:xfrm>
                  <a:off x="7096" y="5850"/>
                  <a:ext cx="29" cy="31"/>
                </a:xfrm>
                <a:custGeom>
                  <a:avLst/>
                  <a:gdLst>
                    <a:gd name="T0" fmla="*/ 18 w 29"/>
                    <a:gd name="T1" fmla="*/ 0 h 31"/>
                    <a:gd name="T2" fmla="*/ 0 w 29"/>
                    <a:gd name="T3" fmla="*/ 9 h 31"/>
                    <a:gd name="T4" fmla="*/ 11 w 29"/>
                    <a:gd name="T5" fmla="*/ 31 h 31"/>
                    <a:gd name="T6" fmla="*/ 29 w 29"/>
                    <a:gd name="T7" fmla="*/ 22 h 31"/>
                    <a:gd name="T8" fmla="*/ 18 w 29"/>
                    <a:gd name="T9" fmla="*/ 0 h 31"/>
                  </a:gdLst>
                  <a:ahLst/>
                  <a:cxnLst>
                    <a:cxn ang="0">
                      <a:pos x="T0" y="T1"/>
                    </a:cxn>
                    <a:cxn ang="0">
                      <a:pos x="T2" y="T3"/>
                    </a:cxn>
                    <a:cxn ang="0">
                      <a:pos x="T4" y="T5"/>
                    </a:cxn>
                    <a:cxn ang="0">
                      <a:pos x="T6" y="T7"/>
                    </a:cxn>
                    <a:cxn ang="0">
                      <a:pos x="T8" y="T9"/>
                    </a:cxn>
                  </a:cxnLst>
                  <a:rect l="0" t="0" r="r" b="b"/>
                  <a:pathLst>
                    <a:path w="29" h="31">
                      <a:moveTo>
                        <a:pt x="18" y="0"/>
                      </a:moveTo>
                      <a:lnTo>
                        <a:pt x="0" y="9"/>
                      </a:lnTo>
                      <a:lnTo>
                        <a:pt x="11" y="31"/>
                      </a:lnTo>
                      <a:lnTo>
                        <a:pt x="29" y="22"/>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14" name="Freeform 593">
                  <a:extLst>
                    <a:ext uri="{FF2B5EF4-FFF2-40B4-BE49-F238E27FC236}">
                      <a16:creationId xmlns:a16="http://schemas.microsoft.com/office/drawing/2014/main" id="{62B6C993-B14E-E868-3864-DDBCD602A45A}"/>
                    </a:ext>
                  </a:extLst>
                </p:cNvPr>
                <p:cNvSpPr>
                  <a:spLocks/>
                </p:cNvSpPr>
                <p:nvPr/>
              </p:nvSpPr>
              <p:spPr bwMode="auto">
                <a:xfrm>
                  <a:off x="7107" y="5872"/>
                  <a:ext cx="26" cy="28"/>
                </a:xfrm>
                <a:custGeom>
                  <a:avLst/>
                  <a:gdLst>
                    <a:gd name="T0" fmla="*/ 18 w 26"/>
                    <a:gd name="T1" fmla="*/ 0 h 28"/>
                    <a:gd name="T2" fmla="*/ 0 w 26"/>
                    <a:gd name="T3" fmla="*/ 9 h 28"/>
                    <a:gd name="T4" fmla="*/ 9 w 26"/>
                    <a:gd name="T5" fmla="*/ 28 h 28"/>
                    <a:gd name="T6" fmla="*/ 26 w 26"/>
                    <a:gd name="T7" fmla="*/ 20 h 28"/>
                    <a:gd name="T8" fmla="*/ 18 w 26"/>
                    <a:gd name="T9" fmla="*/ 0 h 28"/>
                  </a:gdLst>
                  <a:ahLst/>
                  <a:cxnLst>
                    <a:cxn ang="0">
                      <a:pos x="T0" y="T1"/>
                    </a:cxn>
                    <a:cxn ang="0">
                      <a:pos x="T2" y="T3"/>
                    </a:cxn>
                    <a:cxn ang="0">
                      <a:pos x="T4" y="T5"/>
                    </a:cxn>
                    <a:cxn ang="0">
                      <a:pos x="T6" y="T7"/>
                    </a:cxn>
                    <a:cxn ang="0">
                      <a:pos x="T8" y="T9"/>
                    </a:cxn>
                  </a:cxnLst>
                  <a:rect l="0" t="0" r="r" b="b"/>
                  <a:pathLst>
                    <a:path w="26" h="28">
                      <a:moveTo>
                        <a:pt x="18" y="0"/>
                      </a:moveTo>
                      <a:lnTo>
                        <a:pt x="0" y="9"/>
                      </a:lnTo>
                      <a:lnTo>
                        <a:pt x="9" y="28"/>
                      </a:lnTo>
                      <a:lnTo>
                        <a:pt x="26" y="20"/>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15" name="Freeform 594">
                  <a:extLst>
                    <a:ext uri="{FF2B5EF4-FFF2-40B4-BE49-F238E27FC236}">
                      <a16:creationId xmlns:a16="http://schemas.microsoft.com/office/drawing/2014/main" id="{A21503AA-6C6E-33A6-C613-0F48363EC0C8}"/>
                    </a:ext>
                  </a:extLst>
                </p:cNvPr>
                <p:cNvSpPr>
                  <a:spLocks/>
                </p:cNvSpPr>
                <p:nvPr/>
              </p:nvSpPr>
              <p:spPr bwMode="auto">
                <a:xfrm>
                  <a:off x="7116" y="5894"/>
                  <a:ext cx="28" cy="30"/>
                </a:xfrm>
                <a:custGeom>
                  <a:avLst/>
                  <a:gdLst>
                    <a:gd name="T0" fmla="*/ 19 w 28"/>
                    <a:gd name="T1" fmla="*/ 0 h 30"/>
                    <a:gd name="T2" fmla="*/ 0 w 28"/>
                    <a:gd name="T3" fmla="*/ 6 h 30"/>
                    <a:gd name="T4" fmla="*/ 9 w 28"/>
                    <a:gd name="T5" fmla="*/ 30 h 30"/>
                    <a:gd name="T6" fmla="*/ 28 w 28"/>
                    <a:gd name="T7" fmla="*/ 24 h 30"/>
                    <a:gd name="T8" fmla="*/ 19 w 28"/>
                    <a:gd name="T9" fmla="*/ 0 h 30"/>
                  </a:gdLst>
                  <a:ahLst/>
                  <a:cxnLst>
                    <a:cxn ang="0">
                      <a:pos x="T0" y="T1"/>
                    </a:cxn>
                    <a:cxn ang="0">
                      <a:pos x="T2" y="T3"/>
                    </a:cxn>
                    <a:cxn ang="0">
                      <a:pos x="T4" y="T5"/>
                    </a:cxn>
                    <a:cxn ang="0">
                      <a:pos x="T6" y="T7"/>
                    </a:cxn>
                    <a:cxn ang="0">
                      <a:pos x="T8" y="T9"/>
                    </a:cxn>
                  </a:cxnLst>
                  <a:rect l="0" t="0" r="r" b="b"/>
                  <a:pathLst>
                    <a:path w="28" h="30">
                      <a:moveTo>
                        <a:pt x="19" y="0"/>
                      </a:moveTo>
                      <a:lnTo>
                        <a:pt x="0" y="6"/>
                      </a:lnTo>
                      <a:lnTo>
                        <a:pt x="9" y="30"/>
                      </a:lnTo>
                      <a:lnTo>
                        <a:pt x="28" y="24"/>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16" name="Freeform 595">
                  <a:extLst>
                    <a:ext uri="{FF2B5EF4-FFF2-40B4-BE49-F238E27FC236}">
                      <a16:creationId xmlns:a16="http://schemas.microsoft.com/office/drawing/2014/main" id="{D6905AEE-DB70-6408-F097-0F4EF9014FBE}"/>
                    </a:ext>
                  </a:extLst>
                </p:cNvPr>
                <p:cNvSpPr>
                  <a:spLocks/>
                </p:cNvSpPr>
                <p:nvPr/>
              </p:nvSpPr>
              <p:spPr bwMode="auto">
                <a:xfrm>
                  <a:off x="7125" y="5916"/>
                  <a:ext cx="26" cy="28"/>
                </a:xfrm>
                <a:custGeom>
                  <a:avLst/>
                  <a:gdLst>
                    <a:gd name="T0" fmla="*/ 17 w 26"/>
                    <a:gd name="T1" fmla="*/ 0 h 28"/>
                    <a:gd name="T2" fmla="*/ 0 w 26"/>
                    <a:gd name="T3" fmla="*/ 8 h 28"/>
                    <a:gd name="T4" fmla="*/ 8 w 26"/>
                    <a:gd name="T5" fmla="*/ 28 h 28"/>
                    <a:gd name="T6" fmla="*/ 26 w 26"/>
                    <a:gd name="T7" fmla="*/ 19 h 28"/>
                    <a:gd name="T8" fmla="*/ 17 w 26"/>
                    <a:gd name="T9" fmla="*/ 0 h 28"/>
                  </a:gdLst>
                  <a:ahLst/>
                  <a:cxnLst>
                    <a:cxn ang="0">
                      <a:pos x="T0" y="T1"/>
                    </a:cxn>
                    <a:cxn ang="0">
                      <a:pos x="T2" y="T3"/>
                    </a:cxn>
                    <a:cxn ang="0">
                      <a:pos x="T4" y="T5"/>
                    </a:cxn>
                    <a:cxn ang="0">
                      <a:pos x="T6" y="T7"/>
                    </a:cxn>
                    <a:cxn ang="0">
                      <a:pos x="T8" y="T9"/>
                    </a:cxn>
                  </a:cxnLst>
                  <a:rect l="0" t="0" r="r" b="b"/>
                  <a:pathLst>
                    <a:path w="26" h="28">
                      <a:moveTo>
                        <a:pt x="17" y="0"/>
                      </a:moveTo>
                      <a:lnTo>
                        <a:pt x="0" y="8"/>
                      </a:lnTo>
                      <a:lnTo>
                        <a:pt x="8" y="28"/>
                      </a:lnTo>
                      <a:lnTo>
                        <a:pt x="26" y="19"/>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17" name="Freeform 596">
                  <a:extLst>
                    <a:ext uri="{FF2B5EF4-FFF2-40B4-BE49-F238E27FC236}">
                      <a16:creationId xmlns:a16="http://schemas.microsoft.com/office/drawing/2014/main" id="{049F7BD7-CD45-FC63-BF5C-92147FF16481}"/>
                    </a:ext>
                  </a:extLst>
                </p:cNvPr>
                <p:cNvSpPr>
                  <a:spLocks/>
                </p:cNvSpPr>
                <p:nvPr/>
              </p:nvSpPr>
              <p:spPr bwMode="auto">
                <a:xfrm>
                  <a:off x="7133" y="5938"/>
                  <a:ext cx="29" cy="28"/>
                </a:xfrm>
                <a:custGeom>
                  <a:avLst/>
                  <a:gdLst>
                    <a:gd name="T0" fmla="*/ 20 w 29"/>
                    <a:gd name="T1" fmla="*/ 0 h 28"/>
                    <a:gd name="T2" fmla="*/ 0 w 29"/>
                    <a:gd name="T3" fmla="*/ 6 h 28"/>
                    <a:gd name="T4" fmla="*/ 9 w 29"/>
                    <a:gd name="T5" fmla="*/ 28 h 28"/>
                    <a:gd name="T6" fmla="*/ 29 w 29"/>
                    <a:gd name="T7" fmla="*/ 21 h 28"/>
                    <a:gd name="T8" fmla="*/ 20 w 29"/>
                    <a:gd name="T9" fmla="*/ 0 h 28"/>
                  </a:gdLst>
                  <a:ahLst/>
                  <a:cxnLst>
                    <a:cxn ang="0">
                      <a:pos x="T0" y="T1"/>
                    </a:cxn>
                    <a:cxn ang="0">
                      <a:pos x="T2" y="T3"/>
                    </a:cxn>
                    <a:cxn ang="0">
                      <a:pos x="T4" y="T5"/>
                    </a:cxn>
                    <a:cxn ang="0">
                      <a:pos x="T6" y="T7"/>
                    </a:cxn>
                    <a:cxn ang="0">
                      <a:pos x="T8" y="T9"/>
                    </a:cxn>
                  </a:cxnLst>
                  <a:rect l="0" t="0" r="r" b="b"/>
                  <a:pathLst>
                    <a:path w="29" h="28">
                      <a:moveTo>
                        <a:pt x="20" y="0"/>
                      </a:moveTo>
                      <a:lnTo>
                        <a:pt x="0" y="6"/>
                      </a:lnTo>
                      <a:lnTo>
                        <a:pt x="9" y="28"/>
                      </a:lnTo>
                      <a:lnTo>
                        <a:pt x="29" y="21"/>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18" name="Freeform 597">
                  <a:extLst>
                    <a:ext uri="{FF2B5EF4-FFF2-40B4-BE49-F238E27FC236}">
                      <a16:creationId xmlns:a16="http://schemas.microsoft.com/office/drawing/2014/main" id="{8353ECE2-F12E-B0C0-EDBE-4DEDE02334F0}"/>
                    </a:ext>
                  </a:extLst>
                </p:cNvPr>
                <p:cNvSpPr>
                  <a:spLocks/>
                </p:cNvSpPr>
                <p:nvPr/>
              </p:nvSpPr>
              <p:spPr bwMode="auto">
                <a:xfrm>
                  <a:off x="7142" y="5957"/>
                  <a:ext cx="26" cy="29"/>
                </a:xfrm>
                <a:custGeom>
                  <a:avLst/>
                  <a:gdLst>
                    <a:gd name="T0" fmla="*/ 17 w 26"/>
                    <a:gd name="T1" fmla="*/ 0 h 29"/>
                    <a:gd name="T2" fmla="*/ 0 w 26"/>
                    <a:gd name="T3" fmla="*/ 9 h 29"/>
                    <a:gd name="T4" fmla="*/ 9 w 26"/>
                    <a:gd name="T5" fmla="*/ 29 h 29"/>
                    <a:gd name="T6" fmla="*/ 26 w 26"/>
                    <a:gd name="T7" fmla="*/ 20 h 29"/>
                    <a:gd name="T8" fmla="*/ 17 w 26"/>
                    <a:gd name="T9" fmla="*/ 0 h 29"/>
                  </a:gdLst>
                  <a:ahLst/>
                  <a:cxnLst>
                    <a:cxn ang="0">
                      <a:pos x="T0" y="T1"/>
                    </a:cxn>
                    <a:cxn ang="0">
                      <a:pos x="T2" y="T3"/>
                    </a:cxn>
                    <a:cxn ang="0">
                      <a:pos x="T4" y="T5"/>
                    </a:cxn>
                    <a:cxn ang="0">
                      <a:pos x="T6" y="T7"/>
                    </a:cxn>
                    <a:cxn ang="0">
                      <a:pos x="T8" y="T9"/>
                    </a:cxn>
                  </a:cxnLst>
                  <a:rect l="0" t="0" r="r" b="b"/>
                  <a:pathLst>
                    <a:path w="26" h="29">
                      <a:moveTo>
                        <a:pt x="17" y="0"/>
                      </a:moveTo>
                      <a:lnTo>
                        <a:pt x="0" y="9"/>
                      </a:lnTo>
                      <a:lnTo>
                        <a:pt x="9" y="29"/>
                      </a:lnTo>
                      <a:lnTo>
                        <a:pt x="26" y="20"/>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19" name="Freeform 598">
                  <a:extLst>
                    <a:ext uri="{FF2B5EF4-FFF2-40B4-BE49-F238E27FC236}">
                      <a16:creationId xmlns:a16="http://schemas.microsoft.com/office/drawing/2014/main" id="{33AE98EC-97FD-CA00-34FB-4BD9EFCB38E6}"/>
                    </a:ext>
                  </a:extLst>
                </p:cNvPr>
                <p:cNvSpPr>
                  <a:spLocks/>
                </p:cNvSpPr>
                <p:nvPr/>
              </p:nvSpPr>
              <p:spPr bwMode="auto">
                <a:xfrm>
                  <a:off x="7151" y="5979"/>
                  <a:ext cx="28" cy="28"/>
                </a:xfrm>
                <a:custGeom>
                  <a:avLst/>
                  <a:gdLst>
                    <a:gd name="T0" fmla="*/ 19 w 28"/>
                    <a:gd name="T1" fmla="*/ 0 h 28"/>
                    <a:gd name="T2" fmla="*/ 0 w 28"/>
                    <a:gd name="T3" fmla="*/ 7 h 28"/>
                    <a:gd name="T4" fmla="*/ 8 w 28"/>
                    <a:gd name="T5" fmla="*/ 28 h 28"/>
                    <a:gd name="T6" fmla="*/ 28 w 28"/>
                    <a:gd name="T7" fmla="*/ 22 h 28"/>
                    <a:gd name="T8" fmla="*/ 19 w 28"/>
                    <a:gd name="T9" fmla="*/ 0 h 28"/>
                  </a:gdLst>
                  <a:ahLst/>
                  <a:cxnLst>
                    <a:cxn ang="0">
                      <a:pos x="T0" y="T1"/>
                    </a:cxn>
                    <a:cxn ang="0">
                      <a:pos x="T2" y="T3"/>
                    </a:cxn>
                    <a:cxn ang="0">
                      <a:pos x="T4" y="T5"/>
                    </a:cxn>
                    <a:cxn ang="0">
                      <a:pos x="T6" y="T7"/>
                    </a:cxn>
                    <a:cxn ang="0">
                      <a:pos x="T8" y="T9"/>
                    </a:cxn>
                  </a:cxnLst>
                  <a:rect l="0" t="0" r="r" b="b"/>
                  <a:pathLst>
                    <a:path w="28" h="28">
                      <a:moveTo>
                        <a:pt x="19" y="0"/>
                      </a:moveTo>
                      <a:lnTo>
                        <a:pt x="0" y="7"/>
                      </a:lnTo>
                      <a:lnTo>
                        <a:pt x="8" y="28"/>
                      </a:lnTo>
                      <a:lnTo>
                        <a:pt x="28" y="22"/>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0" name="Freeform 599">
                  <a:extLst>
                    <a:ext uri="{FF2B5EF4-FFF2-40B4-BE49-F238E27FC236}">
                      <a16:creationId xmlns:a16="http://schemas.microsoft.com/office/drawing/2014/main" id="{E3FBCB54-1702-DF72-6907-F70AC41E8610}"/>
                    </a:ext>
                  </a:extLst>
                </p:cNvPr>
                <p:cNvSpPr>
                  <a:spLocks/>
                </p:cNvSpPr>
                <p:nvPr/>
              </p:nvSpPr>
              <p:spPr bwMode="auto">
                <a:xfrm>
                  <a:off x="7159" y="5999"/>
                  <a:ext cx="29" cy="28"/>
                </a:xfrm>
                <a:custGeom>
                  <a:avLst/>
                  <a:gdLst>
                    <a:gd name="T0" fmla="*/ 18 w 29"/>
                    <a:gd name="T1" fmla="*/ 0 h 28"/>
                    <a:gd name="T2" fmla="*/ 0 w 29"/>
                    <a:gd name="T3" fmla="*/ 11 h 28"/>
                    <a:gd name="T4" fmla="*/ 11 w 29"/>
                    <a:gd name="T5" fmla="*/ 28 h 28"/>
                    <a:gd name="T6" fmla="*/ 29 w 29"/>
                    <a:gd name="T7" fmla="*/ 17 h 28"/>
                    <a:gd name="T8" fmla="*/ 18 w 29"/>
                    <a:gd name="T9" fmla="*/ 0 h 28"/>
                  </a:gdLst>
                  <a:ahLst/>
                  <a:cxnLst>
                    <a:cxn ang="0">
                      <a:pos x="T0" y="T1"/>
                    </a:cxn>
                    <a:cxn ang="0">
                      <a:pos x="T2" y="T3"/>
                    </a:cxn>
                    <a:cxn ang="0">
                      <a:pos x="T4" y="T5"/>
                    </a:cxn>
                    <a:cxn ang="0">
                      <a:pos x="T6" y="T7"/>
                    </a:cxn>
                    <a:cxn ang="0">
                      <a:pos x="T8" y="T9"/>
                    </a:cxn>
                  </a:cxnLst>
                  <a:rect l="0" t="0" r="r" b="b"/>
                  <a:pathLst>
                    <a:path w="29" h="28">
                      <a:moveTo>
                        <a:pt x="18" y="0"/>
                      </a:moveTo>
                      <a:lnTo>
                        <a:pt x="0" y="11"/>
                      </a:lnTo>
                      <a:lnTo>
                        <a:pt x="11" y="28"/>
                      </a:lnTo>
                      <a:lnTo>
                        <a:pt x="29" y="17"/>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1" name="Freeform 600">
                  <a:extLst>
                    <a:ext uri="{FF2B5EF4-FFF2-40B4-BE49-F238E27FC236}">
                      <a16:creationId xmlns:a16="http://schemas.microsoft.com/office/drawing/2014/main" id="{6C5BBCE7-8D02-EDBD-D670-68853EA62099}"/>
                    </a:ext>
                  </a:extLst>
                </p:cNvPr>
                <p:cNvSpPr>
                  <a:spLocks/>
                </p:cNvSpPr>
                <p:nvPr/>
              </p:nvSpPr>
              <p:spPr bwMode="auto">
                <a:xfrm>
                  <a:off x="7170" y="6018"/>
                  <a:ext cx="29" cy="29"/>
                </a:xfrm>
                <a:custGeom>
                  <a:avLst/>
                  <a:gdLst>
                    <a:gd name="T0" fmla="*/ 20 w 29"/>
                    <a:gd name="T1" fmla="*/ 0 h 29"/>
                    <a:gd name="T2" fmla="*/ 0 w 29"/>
                    <a:gd name="T3" fmla="*/ 7 h 29"/>
                    <a:gd name="T4" fmla="*/ 9 w 29"/>
                    <a:gd name="T5" fmla="*/ 29 h 29"/>
                    <a:gd name="T6" fmla="*/ 29 w 29"/>
                    <a:gd name="T7" fmla="*/ 22 h 29"/>
                    <a:gd name="T8" fmla="*/ 20 w 29"/>
                    <a:gd name="T9" fmla="*/ 0 h 29"/>
                  </a:gdLst>
                  <a:ahLst/>
                  <a:cxnLst>
                    <a:cxn ang="0">
                      <a:pos x="T0" y="T1"/>
                    </a:cxn>
                    <a:cxn ang="0">
                      <a:pos x="T2" y="T3"/>
                    </a:cxn>
                    <a:cxn ang="0">
                      <a:pos x="T4" y="T5"/>
                    </a:cxn>
                    <a:cxn ang="0">
                      <a:pos x="T6" y="T7"/>
                    </a:cxn>
                    <a:cxn ang="0">
                      <a:pos x="T8" y="T9"/>
                    </a:cxn>
                  </a:cxnLst>
                  <a:rect l="0" t="0" r="r" b="b"/>
                  <a:pathLst>
                    <a:path w="29" h="29">
                      <a:moveTo>
                        <a:pt x="20" y="0"/>
                      </a:moveTo>
                      <a:lnTo>
                        <a:pt x="0" y="7"/>
                      </a:lnTo>
                      <a:lnTo>
                        <a:pt x="9" y="29"/>
                      </a:lnTo>
                      <a:lnTo>
                        <a:pt x="29" y="22"/>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2" name="Freeform 601">
                  <a:extLst>
                    <a:ext uri="{FF2B5EF4-FFF2-40B4-BE49-F238E27FC236}">
                      <a16:creationId xmlns:a16="http://schemas.microsoft.com/office/drawing/2014/main" id="{56204EF2-3ADF-9E53-4EF0-586D61A95909}"/>
                    </a:ext>
                  </a:extLst>
                </p:cNvPr>
                <p:cNvSpPr>
                  <a:spLocks/>
                </p:cNvSpPr>
                <p:nvPr/>
              </p:nvSpPr>
              <p:spPr bwMode="auto">
                <a:xfrm>
                  <a:off x="7179" y="6040"/>
                  <a:ext cx="26" cy="24"/>
                </a:xfrm>
                <a:custGeom>
                  <a:avLst/>
                  <a:gdLst>
                    <a:gd name="T0" fmla="*/ 20 w 26"/>
                    <a:gd name="T1" fmla="*/ 0 h 24"/>
                    <a:gd name="T2" fmla="*/ 0 w 26"/>
                    <a:gd name="T3" fmla="*/ 7 h 24"/>
                    <a:gd name="T4" fmla="*/ 7 w 26"/>
                    <a:gd name="T5" fmla="*/ 24 h 24"/>
                    <a:gd name="T6" fmla="*/ 26 w 26"/>
                    <a:gd name="T7" fmla="*/ 18 h 24"/>
                    <a:gd name="T8" fmla="*/ 20 w 26"/>
                    <a:gd name="T9" fmla="*/ 0 h 24"/>
                  </a:gdLst>
                  <a:ahLst/>
                  <a:cxnLst>
                    <a:cxn ang="0">
                      <a:pos x="T0" y="T1"/>
                    </a:cxn>
                    <a:cxn ang="0">
                      <a:pos x="T2" y="T3"/>
                    </a:cxn>
                    <a:cxn ang="0">
                      <a:pos x="T4" y="T5"/>
                    </a:cxn>
                    <a:cxn ang="0">
                      <a:pos x="T6" y="T7"/>
                    </a:cxn>
                    <a:cxn ang="0">
                      <a:pos x="T8" y="T9"/>
                    </a:cxn>
                  </a:cxnLst>
                  <a:rect l="0" t="0" r="r" b="b"/>
                  <a:pathLst>
                    <a:path w="26" h="24">
                      <a:moveTo>
                        <a:pt x="20" y="0"/>
                      </a:moveTo>
                      <a:lnTo>
                        <a:pt x="0" y="7"/>
                      </a:lnTo>
                      <a:lnTo>
                        <a:pt x="7" y="24"/>
                      </a:lnTo>
                      <a:lnTo>
                        <a:pt x="26" y="1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3" name="Freeform 602">
                  <a:extLst>
                    <a:ext uri="{FF2B5EF4-FFF2-40B4-BE49-F238E27FC236}">
                      <a16:creationId xmlns:a16="http://schemas.microsoft.com/office/drawing/2014/main" id="{D3D5AFFA-FF73-A5EF-BD4E-7D95DA5F84C8}"/>
                    </a:ext>
                  </a:extLst>
                </p:cNvPr>
                <p:cNvSpPr>
                  <a:spLocks/>
                </p:cNvSpPr>
                <p:nvPr/>
              </p:nvSpPr>
              <p:spPr bwMode="auto">
                <a:xfrm>
                  <a:off x="7186" y="6058"/>
                  <a:ext cx="28" cy="28"/>
                </a:xfrm>
                <a:custGeom>
                  <a:avLst/>
                  <a:gdLst>
                    <a:gd name="T0" fmla="*/ 19 w 28"/>
                    <a:gd name="T1" fmla="*/ 0 h 28"/>
                    <a:gd name="T2" fmla="*/ 0 w 28"/>
                    <a:gd name="T3" fmla="*/ 6 h 28"/>
                    <a:gd name="T4" fmla="*/ 8 w 28"/>
                    <a:gd name="T5" fmla="*/ 28 h 28"/>
                    <a:gd name="T6" fmla="*/ 28 w 28"/>
                    <a:gd name="T7" fmla="*/ 21 h 28"/>
                    <a:gd name="T8" fmla="*/ 19 w 28"/>
                    <a:gd name="T9" fmla="*/ 0 h 28"/>
                  </a:gdLst>
                  <a:ahLst/>
                  <a:cxnLst>
                    <a:cxn ang="0">
                      <a:pos x="T0" y="T1"/>
                    </a:cxn>
                    <a:cxn ang="0">
                      <a:pos x="T2" y="T3"/>
                    </a:cxn>
                    <a:cxn ang="0">
                      <a:pos x="T4" y="T5"/>
                    </a:cxn>
                    <a:cxn ang="0">
                      <a:pos x="T6" y="T7"/>
                    </a:cxn>
                    <a:cxn ang="0">
                      <a:pos x="T8" y="T9"/>
                    </a:cxn>
                  </a:cxnLst>
                  <a:rect l="0" t="0" r="r" b="b"/>
                  <a:pathLst>
                    <a:path w="28" h="28">
                      <a:moveTo>
                        <a:pt x="19" y="0"/>
                      </a:moveTo>
                      <a:lnTo>
                        <a:pt x="0" y="6"/>
                      </a:lnTo>
                      <a:lnTo>
                        <a:pt x="8" y="28"/>
                      </a:lnTo>
                      <a:lnTo>
                        <a:pt x="28" y="21"/>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4" name="Freeform 603">
                  <a:extLst>
                    <a:ext uri="{FF2B5EF4-FFF2-40B4-BE49-F238E27FC236}">
                      <a16:creationId xmlns:a16="http://schemas.microsoft.com/office/drawing/2014/main" id="{209159AB-3C5E-40FD-5C10-7F0A197082B9}"/>
                    </a:ext>
                  </a:extLst>
                </p:cNvPr>
                <p:cNvSpPr>
                  <a:spLocks/>
                </p:cNvSpPr>
                <p:nvPr/>
              </p:nvSpPr>
              <p:spPr bwMode="auto">
                <a:xfrm>
                  <a:off x="7194" y="6075"/>
                  <a:ext cx="29" cy="28"/>
                </a:xfrm>
                <a:custGeom>
                  <a:avLst/>
                  <a:gdLst>
                    <a:gd name="T0" fmla="*/ 18 w 29"/>
                    <a:gd name="T1" fmla="*/ 0 h 28"/>
                    <a:gd name="T2" fmla="*/ 0 w 29"/>
                    <a:gd name="T3" fmla="*/ 13 h 28"/>
                    <a:gd name="T4" fmla="*/ 11 w 29"/>
                    <a:gd name="T5" fmla="*/ 28 h 28"/>
                    <a:gd name="T6" fmla="*/ 29 w 29"/>
                    <a:gd name="T7" fmla="*/ 15 h 28"/>
                    <a:gd name="T8" fmla="*/ 18 w 29"/>
                    <a:gd name="T9" fmla="*/ 0 h 28"/>
                  </a:gdLst>
                  <a:ahLst/>
                  <a:cxnLst>
                    <a:cxn ang="0">
                      <a:pos x="T0" y="T1"/>
                    </a:cxn>
                    <a:cxn ang="0">
                      <a:pos x="T2" y="T3"/>
                    </a:cxn>
                    <a:cxn ang="0">
                      <a:pos x="T4" y="T5"/>
                    </a:cxn>
                    <a:cxn ang="0">
                      <a:pos x="T6" y="T7"/>
                    </a:cxn>
                    <a:cxn ang="0">
                      <a:pos x="T8" y="T9"/>
                    </a:cxn>
                  </a:cxnLst>
                  <a:rect l="0" t="0" r="r" b="b"/>
                  <a:pathLst>
                    <a:path w="29" h="28">
                      <a:moveTo>
                        <a:pt x="18" y="0"/>
                      </a:moveTo>
                      <a:lnTo>
                        <a:pt x="0" y="13"/>
                      </a:lnTo>
                      <a:lnTo>
                        <a:pt x="11" y="28"/>
                      </a:lnTo>
                      <a:lnTo>
                        <a:pt x="29" y="15"/>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5" name="Freeform 604">
                  <a:extLst>
                    <a:ext uri="{FF2B5EF4-FFF2-40B4-BE49-F238E27FC236}">
                      <a16:creationId xmlns:a16="http://schemas.microsoft.com/office/drawing/2014/main" id="{8C90B2E0-6DD8-B785-5CD8-3B39C4D644DE}"/>
                    </a:ext>
                  </a:extLst>
                </p:cNvPr>
                <p:cNvSpPr>
                  <a:spLocks/>
                </p:cNvSpPr>
                <p:nvPr/>
              </p:nvSpPr>
              <p:spPr bwMode="auto">
                <a:xfrm>
                  <a:off x="7205" y="6092"/>
                  <a:ext cx="26" cy="29"/>
                </a:xfrm>
                <a:custGeom>
                  <a:avLst/>
                  <a:gdLst>
                    <a:gd name="T0" fmla="*/ 18 w 26"/>
                    <a:gd name="T1" fmla="*/ 0 h 29"/>
                    <a:gd name="T2" fmla="*/ 0 w 26"/>
                    <a:gd name="T3" fmla="*/ 9 h 29"/>
                    <a:gd name="T4" fmla="*/ 9 w 26"/>
                    <a:gd name="T5" fmla="*/ 29 h 29"/>
                    <a:gd name="T6" fmla="*/ 26 w 26"/>
                    <a:gd name="T7" fmla="*/ 20 h 29"/>
                    <a:gd name="T8" fmla="*/ 18 w 26"/>
                    <a:gd name="T9" fmla="*/ 0 h 29"/>
                  </a:gdLst>
                  <a:ahLst/>
                  <a:cxnLst>
                    <a:cxn ang="0">
                      <a:pos x="T0" y="T1"/>
                    </a:cxn>
                    <a:cxn ang="0">
                      <a:pos x="T2" y="T3"/>
                    </a:cxn>
                    <a:cxn ang="0">
                      <a:pos x="T4" y="T5"/>
                    </a:cxn>
                    <a:cxn ang="0">
                      <a:pos x="T6" y="T7"/>
                    </a:cxn>
                    <a:cxn ang="0">
                      <a:pos x="T8" y="T9"/>
                    </a:cxn>
                  </a:cxnLst>
                  <a:rect l="0" t="0" r="r" b="b"/>
                  <a:pathLst>
                    <a:path w="26" h="29">
                      <a:moveTo>
                        <a:pt x="18" y="0"/>
                      </a:moveTo>
                      <a:lnTo>
                        <a:pt x="0" y="9"/>
                      </a:lnTo>
                      <a:lnTo>
                        <a:pt x="9" y="29"/>
                      </a:lnTo>
                      <a:lnTo>
                        <a:pt x="26" y="20"/>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6" name="Freeform 605">
                  <a:extLst>
                    <a:ext uri="{FF2B5EF4-FFF2-40B4-BE49-F238E27FC236}">
                      <a16:creationId xmlns:a16="http://schemas.microsoft.com/office/drawing/2014/main" id="{1C44BF10-D410-0F17-BD13-7EAA93BF3D1D}"/>
                    </a:ext>
                  </a:extLst>
                </p:cNvPr>
                <p:cNvSpPr>
                  <a:spLocks/>
                </p:cNvSpPr>
                <p:nvPr/>
              </p:nvSpPr>
              <p:spPr bwMode="auto">
                <a:xfrm>
                  <a:off x="7214" y="6112"/>
                  <a:ext cx="26" cy="26"/>
                </a:xfrm>
                <a:custGeom>
                  <a:avLst/>
                  <a:gdLst>
                    <a:gd name="T0" fmla="*/ 17 w 26"/>
                    <a:gd name="T1" fmla="*/ 0 h 26"/>
                    <a:gd name="T2" fmla="*/ 0 w 26"/>
                    <a:gd name="T3" fmla="*/ 9 h 26"/>
                    <a:gd name="T4" fmla="*/ 9 w 26"/>
                    <a:gd name="T5" fmla="*/ 26 h 26"/>
                    <a:gd name="T6" fmla="*/ 26 w 26"/>
                    <a:gd name="T7" fmla="*/ 18 h 26"/>
                    <a:gd name="T8" fmla="*/ 17 w 26"/>
                    <a:gd name="T9" fmla="*/ 0 h 26"/>
                  </a:gdLst>
                  <a:ahLst/>
                  <a:cxnLst>
                    <a:cxn ang="0">
                      <a:pos x="T0" y="T1"/>
                    </a:cxn>
                    <a:cxn ang="0">
                      <a:pos x="T2" y="T3"/>
                    </a:cxn>
                    <a:cxn ang="0">
                      <a:pos x="T4" y="T5"/>
                    </a:cxn>
                    <a:cxn ang="0">
                      <a:pos x="T6" y="T7"/>
                    </a:cxn>
                    <a:cxn ang="0">
                      <a:pos x="T8" y="T9"/>
                    </a:cxn>
                  </a:cxnLst>
                  <a:rect l="0" t="0" r="r" b="b"/>
                  <a:pathLst>
                    <a:path w="26" h="26">
                      <a:moveTo>
                        <a:pt x="17" y="0"/>
                      </a:moveTo>
                      <a:lnTo>
                        <a:pt x="0" y="9"/>
                      </a:lnTo>
                      <a:lnTo>
                        <a:pt x="9" y="26"/>
                      </a:lnTo>
                      <a:lnTo>
                        <a:pt x="26" y="18"/>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7" name="Freeform 606">
                  <a:extLst>
                    <a:ext uri="{FF2B5EF4-FFF2-40B4-BE49-F238E27FC236}">
                      <a16:creationId xmlns:a16="http://schemas.microsoft.com/office/drawing/2014/main" id="{8AEA5004-9CFD-F4B7-3A11-379330538A52}"/>
                    </a:ext>
                  </a:extLst>
                </p:cNvPr>
                <p:cNvSpPr>
                  <a:spLocks/>
                </p:cNvSpPr>
                <p:nvPr/>
              </p:nvSpPr>
              <p:spPr bwMode="auto">
                <a:xfrm>
                  <a:off x="7223" y="6130"/>
                  <a:ext cx="26" cy="26"/>
                </a:xfrm>
                <a:custGeom>
                  <a:avLst/>
                  <a:gdLst>
                    <a:gd name="T0" fmla="*/ 17 w 26"/>
                    <a:gd name="T1" fmla="*/ 0 h 26"/>
                    <a:gd name="T2" fmla="*/ 0 w 26"/>
                    <a:gd name="T3" fmla="*/ 8 h 26"/>
                    <a:gd name="T4" fmla="*/ 8 w 26"/>
                    <a:gd name="T5" fmla="*/ 26 h 26"/>
                    <a:gd name="T6" fmla="*/ 26 w 26"/>
                    <a:gd name="T7" fmla="*/ 17 h 26"/>
                    <a:gd name="T8" fmla="*/ 17 w 26"/>
                    <a:gd name="T9" fmla="*/ 0 h 26"/>
                  </a:gdLst>
                  <a:ahLst/>
                  <a:cxnLst>
                    <a:cxn ang="0">
                      <a:pos x="T0" y="T1"/>
                    </a:cxn>
                    <a:cxn ang="0">
                      <a:pos x="T2" y="T3"/>
                    </a:cxn>
                    <a:cxn ang="0">
                      <a:pos x="T4" y="T5"/>
                    </a:cxn>
                    <a:cxn ang="0">
                      <a:pos x="T6" y="T7"/>
                    </a:cxn>
                    <a:cxn ang="0">
                      <a:pos x="T8" y="T9"/>
                    </a:cxn>
                  </a:cxnLst>
                  <a:rect l="0" t="0" r="r" b="b"/>
                  <a:pathLst>
                    <a:path w="26" h="26">
                      <a:moveTo>
                        <a:pt x="17" y="0"/>
                      </a:moveTo>
                      <a:lnTo>
                        <a:pt x="0" y="8"/>
                      </a:lnTo>
                      <a:lnTo>
                        <a:pt x="8" y="26"/>
                      </a:lnTo>
                      <a:lnTo>
                        <a:pt x="26" y="17"/>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8" name="Freeform 607">
                  <a:extLst>
                    <a:ext uri="{FF2B5EF4-FFF2-40B4-BE49-F238E27FC236}">
                      <a16:creationId xmlns:a16="http://schemas.microsoft.com/office/drawing/2014/main" id="{3F17A938-CA0F-587A-782C-6018DC04E6A4}"/>
                    </a:ext>
                  </a:extLst>
                </p:cNvPr>
                <p:cNvSpPr>
                  <a:spLocks/>
                </p:cNvSpPr>
                <p:nvPr/>
              </p:nvSpPr>
              <p:spPr bwMode="auto">
                <a:xfrm>
                  <a:off x="7231" y="6147"/>
                  <a:ext cx="27" cy="26"/>
                </a:xfrm>
                <a:custGeom>
                  <a:avLst/>
                  <a:gdLst>
                    <a:gd name="T0" fmla="*/ 18 w 27"/>
                    <a:gd name="T1" fmla="*/ 0 h 26"/>
                    <a:gd name="T2" fmla="*/ 0 w 27"/>
                    <a:gd name="T3" fmla="*/ 9 h 26"/>
                    <a:gd name="T4" fmla="*/ 9 w 27"/>
                    <a:gd name="T5" fmla="*/ 26 h 26"/>
                    <a:gd name="T6" fmla="*/ 27 w 27"/>
                    <a:gd name="T7" fmla="*/ 17 h 26"/>
                    <a:gd name="T8" fmla="*/ 18 w 27"/>
                    <a:gd name="T9" fmla="*/ 0 h 26"/>
                  </a:gdLst>
                  <a:ahLst/>
                  <a:cxnLst>
                    <a:cxn ang="0">
                      <a:pos x="T0" y="T1"/>
                    </a:cxn>
                    <a:cxn ang="0">
                      <a:pos x="T2" y="T3"/>
                    </a:cxn>
                    <a:cxn ang="0">
                      <a:pos x="T4" y="T5"/>
                    </a:cxn>
                    <a:cxn ang="0">
                      <a:pos x="T6" y="T7"/>
                    </a:cxn>
                    <a:cxn ang="0">
                      <a:pos x="T8" y="T9"/>
                    </a:cxn>
                  </a:cxnLst>
                  <a:rect l="0" t="0" r="r" b="b"/>
                  <a:pathLst>
                    <a:path w="27" h="26">
                      <a:moveTo>
                        <a:pt x="18" y="0"/>
                      </a:moveTo>
                      <a:lnTo>
                        <a:pt x="0" y="9"/>
                      </a:lnTo>
                      <a:lnTo>
                        <a:pt x="9" y="26"/>
                      </a:lnTo>
                      <a:lnTo>
                        <a:pt x="27" y="17"/>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9" name="Freeform 608">
                  <a:extLst>
                    <a:ext uri="{FF2B5EF4-FFF2-40B4-BE49-F238E27FC236}">
                      <a16:creationId xmlns:a16="http://schemas.microsoft.com/office/drawing/2014/main" id="{0CD979CD-C6E5-A9DC-0E7B-71E847ED7669}"/>
                    </a:ext>
                  </a:extLst>
                </p:cNvPr>
                <p:cNvSpPr>
                  <a:spLocks/>
                </p:cNvSpPr>
                <p:nvPr/>
              </p:nvSpPr>
              <p:spPr bwMode="auto">
                <a:xfrm>
                  <a:off x="7240" y="6164"/>
                  <a:ext cx="26" cy="27"/>
                </a:xfrm>
                <a:custGeom>
                  <a:avLst/>
                  <a:gdLst>
                    <a:gd name="T0" fmla="*/ 18 w 26"/>
                    <a:gd name="T1" fmla="*/ 0 h 27"/>
                    <a:gd name="T2" fmla="*/ 0 w 26"/>
                    <a:gd name="T3" fmla="*/ 11 h 27"/>
                    <a:gd name="T4" fmla="*/ 9 w 26"/>
                    <a:gd name="T5" fmla="*/ 27 h 27"/>
                    <a:gd name="T6" fmla="*/ 26 w 26"/>
                    <a:gd name="T7" fmla="*/ 16 h 27"/>
                    <a:gd name="T8" fmla="*/ 18 w 26"/>
                    <a:gd name="T9" fmla="*/ 0 h 27"/>
                  </a:gdLst>
                  <a:ahLst/>
                  <a:cxnLst>
                    <a:cxn ang="0">
                      <a:pos x="T0" y="T1"/>
                    </a:cxn>
                    <a:cxn ang="0">
                      <a:pos x="T2" y="T3"/>
                    </a:cxn>
                    <a:cxn ang="0">
                      <a:pos x="T4" y="T5"/>
                    </a:cxn>
                    <a:cxn ang="0">
                      <a:pos x="T6" y="T7"/>
                    </a:cxn>
                    <a:cxn ang="0">
                      <a:pos x="T8" y="T9"/>
                    </a:cxn>
                  </a:cxnLst>
                  <a:rect l="0" t="0" r="r" b="b"/>
                  <a:pathLst>
                    <a:path w="26" h="27">
                      <a:moveTo>
                        <a:pt x="18" y="0"/>
                      </a:moveTo>
                      <a:lnTo>
                        <a:pt x="0" y="11"/>
                      </a:lnTo>
                      <a:lnTo>
                        <a:pt x="9" y="27"/>
                      </a:lnTo>
                      <a:lnTo>
                        <a:pt x="26" y="16"/>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30" name="Freeform 609">
                  <a:extLst>
                    <a:ext uri="{FF2B5EF4-FFF2-40B4-BE49-F238E27FC236}">
                      <a16:creationId xmlns:a16="http://schemas.microsoft.com/office/drawing/2014/main" id="{7E21D688-DA68-249C-C024-43CBD9396092}"/>
                    </a:ext>
                  </a:extLst>
                </p:cNvPr>
                <p:cNvSpPr>
                  <a:spLocks/>
                </p:cNvSpPr>
                <p:nvPr/>
              </p:nvSpPr>
              <p:spPr bwMode="auto">
                <a:xfrm>
                  <a:off x="7249" y="6180"/>
                  <a:ext cx="26" cy="26"/>
                </a:xfrm>
                <a:custGeom>
                  <a:avLst/>
                  <a:gdLst>
                    <a:gd name="T0" fmla="*/ 17 w 26"/>
                    <a:gd name="T1" fmla="*/ 0 h 26"/>
                    <a:gd name="T2" fmla="*/ 0 w 26"/>
                    <a:gd name="T3" fmla="*/ 11 h 26"/>
                    <a:gd name="T4" fmla="*/ 9 w 26"/>
                    <a:gd name="T5" fmla="*/ 26 h 26"/>
                    <a:gd name="T6" fmla="*/ 26 w 26"/>
                    <a:gd name="T7" fmla="*/ 15 h 26"/>
                    <a:gd name="T8" fmla="*/ 17 w 26"/>
                    <a:gd name="T9" fmla="*/ 0 h 26"/>
                  </a:gdLst>
                  <a:ahLst/>
                  <a:cxnLst>
                    <a:cxn ang="0">
                      <a:pos x="T0" y="T1"/>
                    </a:cxn>
                    <a:cxn ang="0">
                      <a:pos x="T2" y="T3"/>
                    </a:cxn>
                    <a:cxn ang="0">
                      <a:pos x="T4" y="T5"/>
                    </a:cxn>
                    <a:cxn ang="0">
                      <a:pos x="T6" y="T7"/>
                    </a:cxn>
                    <a:cxn ang="0">
                      <a:pos x="T8" y="T9"/>
                    </a:cxn>
                  </a:cxnLst>
                  <a:rect l="0" t="0" r="r" b="b"/>
                  <a:pathLst>
                    <a:path w="26" h="26">
                      <a:moveTo>
                        <a:pt x="17" y="0"/>
                      </a:moveTo>
                      <a:lnTo>
                        <a:pt x="0" y="11"/>
                      </a:lnTo>
                      <a:lnTo>
                        <a:pt x="9" y="26"/>
                      </a:lnTo>
                      <a:lnTo>
                        <a:pt x="26" y="15"/>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31" name="Freeform 610">
                  <a:extLst>
                    <a:ext uri="{FF2B5EF4-FFF2-40B4-BE49-F238E27FC236}">
                      <a16:creationId xmlns:a16="http://schemas.microsoft.com/office/drawing/2014/main" id="{0A0B521B-9675-9310-8FE5-AE5DD72A1360}"/>
                    </a:ext>
                  </a:extLst>
                </p:cNvPr>
                <p:cNvSpPr>
                  <a:spLocks/>
                </p:cNvSpPr>
                <p:nvPr/>
              </p:nvSpPr>
              <p:spPr bwMode="auto">
                <a:xfrm>
                  <a:off x="7258" y="6193"/>
                  <a:ext cx="28" cy="28"/>
                </a:xfrm>
                <a:custGeom>
                  <a:avLst/>
                  <a:gdLst>
                    <a:gd name="T0" fmla="*/ 17 w 28"/>
                    <a:gd name="T1" fmla="*/ 0 h 28"/>
                    <a:gd name="T2" fmla="*/ 0 w 28"/>
                    <a:gd name="T3" fmla="*/ 13 h 28"/>
                    <a:gd name="T4" fmla="*/ 11 w 28"/>
                    <a:gd name="T5" fmla="*/ 28 h 28"/>
                    <a:gd name="T6" fmla="*/ 28 w 28"/>
                    <a:gd name="T7" fmla="*/ 15 h 28"/>
                    <a:gd name="T8" fmla="*/ 17 w 28"/>
                    <a:gd name="T9" fmla="*/ 0 h 28"/>
                  </a:gdLst>
                  <a:ahLst/>
                  <a:cxnLst>
                    <a:cxn ang="0">
                      <a:pos x="T0" y="T1"/>
                    </a:cxn>
                    <a:cxn ang="0">
                      <a:pos x="T2" y="T3"/>
                    </a:cxn>
                    <a:cxn ang="0">
                      <a:pos x="T4" y="T5"/>
                    </a:cxn>
                    <a:cxn ang="0">
                      <a:pos x="T6" y="T7"/>
                    </a:cxn>
                    <a:cxn ang="0">
                      <a:pos x="T8" y="T9"/>
                    </a:cxn>
                  </a:cxnLst>
                  <a:rect l="0" t="0" r="r" b="b"/>
                  <a:pathLst>
                    <a:path w="28" h="28">
                      <a:moveTo>
                        <a:pt x="17" y="0"/>
                      </a:moveTo>
                      <a:lnTo>
                        <a:pt x="0" y="13"/>
                      </a:lnTo>
                      <a:lnTo>
                        <a:pt x="11" y="28"/>
                      </a:lnTo>
                      <a:lnTo>
                        <a:pt x="28" y="15"/>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32" name="Freeform 611">
                  <a:extLst>
                    <a:ext uri="{FF2B5EF4-FFF2-40B4-BE49-F238E27FC236}">
                      <a16:creationId xmlns:a16="http://schemas.microsoft.com/office/drawing/2014/main" id="{FA834500-819F-27F6-A974-0B7EE39EFEEE}"/>
                    </a:ext>
                  </a:extLst>
                </p:cNvPr>
                <p:cNvSpPr>
                  <a:spLocks/>
                </p:cNvSpPr>
                <p:nvPr/>
              </p:nvSpPr>
              <p:spPr bwMode="auto">
                <a:xfrm>
                  <a:off x="7269" y="6210"/>
                  <a:ext cx="26" cy="26"/>
                </a:xfrm>
                <a:custGeom>
                  <a:avLst/>
                  <a:gdLst>
                    <a:gd name="T0" fmla="*/ 17 w 26"/>
                    <a:gd name="T1" fmla="*/ 0 h 26"/>
                    <a:gd name="T2" fmla="*/ 0 w 26"/>
                    <a:gd name="T3" fmla="*/ 11 h 26"/>
                    <a:gd name="T4" fmla="*/ 8 w 26"/>
                    <a:gd name="T5" fmla="*/ 26 h 26"/>
                    <a:gd name="T6" fmla="*/ 26 w 26"/>
                    <a:gd name="T7" fmla="*/ 16 h 26"/>
                    <a:gd name="T8" fmla="*/ 17 w 26"/>
                    <a:gd name="T9" fmla="*/ 0 h 26"/>
                  </a:gdLst>
                  <a:ahLst/>
                  <a:cxnLst>
                    <a:cxn ang="0">
                      <a:pos x="T0" y="T1"/>
                    </a:cxn>
                    <a:cxn ang="0">
                      <a:pos x="T2" y="T3"/>
                    </a:cxn>
                    <a:cxn ang="0">
                      <a:pos x="T4" y="T5"/>
                    </a:cxn>
                    <a:cxn ang="0">
                      <a:pos x="T6" y="T7"/>
                    </a:cxn>
                    <a:cxn ang="0">
                      <a:pos x="T8" y="T9"/>
                    </a:cxn>
                  </a:cxnLst>
                  <a:rect l="0" t="0" r="r" b="b"/>
                  <a:pathLst>
                    <a:path w="26" h="26">
                      <a:moveTo>
                        <a:pt x="17" y="0"/>
                      </a:moveTo>
                      <a:lnTo>
                        <a:pt x="0" y="11"/>
                      </a:lnTo>
                      <a:lnTo>
                        <a:pt x="8" y="26"/>
                      </a:lnTo>
                      <a:lnTo>
                        <a:pt x="26" y="16"/>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33" name="Freeform 612">
                  <a:extLst>
                    <a:ext uri="{FF2B5EF4-FFF2-40B4-BE49-F238E27FC236}">
                      <a16:creationId xmlns:a16="http://schemas.microsoft.com/office/drawing/2014/main" id="{49269D5B-6CD4-9DAA-8301-8BD1A501611B}"/>
                    </a:ext>
                  </a:extLst>
                </p:cNvPr>
                <p:cNvSpPr>
                  <a:spLocks/>
                </p:cNvSpPr>
                <p:nvPr/>
              </p:nvSpPr>
              <p:spPr bwMode="auto">
                <a:xfrm>
                  <a:off x="7277" y="6226"/>
                  <a:ext cx="26" cy="26"/>
                </a:xfrm>
                <a:custGeom>
                  <a:avLst/>
                  <a:gdLst>
                    <a:gd name="T0" fmla="*/ 18 w 26"/>
                    <a:gd name="T1" fmla="*/ 0 h 26"/>
                    <a:gd name="T2" fmla="*/ 0 w 26"/>
                    <a:gd name="T3" fmla="*/ 10 h 26"/>
                    <a:gd name="T4" fmla="*/ 9 w 26"/>
                    <a:gd name="T5" fmla="*/ 26 h 26"/>
                    <a:gd name="T6" fmla="*/ 26 w 26"/>
                    <a:gd name="T7" fmla="*/ 15 h 26"/>
                    <a:gd name="T8" fmla="*/ 18 w 26"/>
                    <a:gd name="T9" fmla="*/ 0 h 26"/>
                  </a:gdLst>
                  <a:ahLst/>
                  <a:cxnLst>
                    <a:cxn ang="0">
                      <a:pos x="T0" y="T1"/>
                    </a:cxn>
                    <a:cxn ang="0">
                      <a:pos x="T2" y="T3"/>
                    </a:cxn>
                    <a:cxn ang="0">
                      <a:pos x="T4" y="T5"/>
                    </a:cxn>
                    <a:cxn ang="0">
                      <a:pos x="T6" y="T7"/>
                    </a:cxn>
                    <a:cxn ang="0">
                      <a:pos x="T8" y="T9"/>
                    </a:cxn>
                  </a:cxnLst>
                  <a:rect l="0" t="0" r="r" b="b"/>
                  <a:pathLst>
                    <a:path w="26" h="26">
                      <a:moveTo>
                        <a:pt x="18" y="0"/>
                      </a:moveTo>
                      <a:lnTo>
                        <a:pt x="0" y="10"/>
                      </a:lnTo>
                      <a:lnTo>
                        <a:pt x="9" y="26"/>
                      </a:lnTo>
                      <a:lnTo>
                        <a:pt x="26" y="15"/>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34" name="Freeform 613">
                  <a:extLst>
                    <a:ext uri="{FF2B5EF4-FFF2-40B4-BE49-F238E27FC236}">
                      <a16:creationId xmlns:a16="http://schemas.microsoft.com/office/drawing/2014/main" id="{6236252B-26A2-EA60-2062-B521642C5252}"/>
                    </a:ext>
                  </a:extLst>
                </p:cNvPr>
                <p:cNvSpPr>
                  <a:spLocks/>
                </p:cNvSpPr>
                <p:nvPr/>
              </p:nvSpPr>
              <p:spPr bwMode="auto">
                <a:xfrm>
                  <a:off x="7286" y="6241"/>
                  <a:ext cx="26" cy="26"/>
                </a:xfrm>
                <a:custGeom>
                  <a:avLst/>
                  <a:gdLst>
                    <a:gd name="T0" fmla="*/ 17 w 26"/>
                    <a:gd name="T1" fmla="*/ 0 h 26"/>
                    <a:gd name="T2" fmla="*/ 0 w 26"/>
                    <a:gd name="T3" fmla="*/ 11 h 26"/>
                    <a:gd name="T4" fmla="*/ 9 w 26"/>
                    <a:gd name="T5" fmla="*/ 26 h 26"/>
                    <a:gd name="T6" fmla="*/ 26 w 26"/>
                    <a:gd name="T7" fmla="*/ 15 h 26"/>
                    <a:gd name="T8" fmla="*/ 17 w 26"/>
                    <a:gd name="T9" fmla="*/ 0 h 26"/>
                  </a:gdLst>
                  <a:ahLst/>
                  <a:cxnLst>
                    <a:cxn ang="0">
                      <a:pos x="T0" y="T1"/>
                    </a:cxn>
                    <a:cxn ang="0">
                      <a:pos x="T2" y="T3"/>
                    </a:cxn>
                    <a:cxn ang="0">
                      <a:pos x="T4" y="T5"/>
                    </a:cxn>
                    <a:cxn ang="0">
                      <a:pos x="T6" y="T7"/>
                    </a:cxn>
                    <a:cxn ang="0">
                      <a:pos x="T8" y="T9"/>
                    </a:cxn>
                  </a:cxnLst>
                  <a:rect l="0" t="0" r="r" b="b"/>
                  <a:pathLst>
                    <a:path w="26" h="26">
                      <a:moveTo>
                        <a:pt x="17" y="0"/>
                      </a:moveTo>
                      <a:lnTo>
                        <a:pt x="0" y="11"/>
                      </a:lnTo>
                      <a:lnTo>
                        <a:pt x="9" y="26"/>
                      </a:lnTo>
                      <a:lnTo>
                        <a:pt x="26" y="15"/>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35" name="Freeform 614">
                  <a:extLst>
                    <a:ext uri="{FF2B5EF4-FFF2-40B4-BE49-F238E27FC236}">
                      <a16:creationId xmlns:a16="http://schemas.microsoft.com/office/drawing/2014/main" id="{88283C39-1FA7-AEA7-DB90-BBC4F5C2188B}"/>
                    </a:ext>
                  </a:extLst>
                </p:cNvPr>
                <p:cNvSpPr>
                  <a:spLocks/>
                </p:cNvSpPr>
                <p:nvPr/>
              </p:nvSpPr>
              <p:spPr bwMode="auto">
                <a:xfrm>
                  <a:off x="7295" y="6256"/>
                  <a:ext cx="26" cy="24"/>
                </a:xfrm>
                <a:custGeom>
                  <a:avLst/>
                  <a:gdLst>
                    <a:gd name="T0" fmla="*/ 17 w 26"/>
                    <a:gd name="T1" fmla="*/ 0 h 24"/>
                    <a:gd name="T2" fmla="*/ 0 w 26"/>
                    <a:gd name="T3" fmla="*/ 11 h 24"/>
                    <a:gd name="T4" fmla="*/ 8 w 26"/>
                    <a:gd name="T5" fmla="*/ 24 h 24"/>
                    <a:gd name="T6" fmla="*/ 26 w 26"/>
                    <a:gd name="T7" fmla="*/ 13 h 24"/>
                    <a:gd name="T8" fmla="*/ 17 w 26"/>
                    <a:gd name="T9" fmla="*/ 0 h 24"/>
                  </a:gdLst>
                  <a:ahLst/>
                  <a:cxnLst>
                    <a:cxn ang="0">
                      <a:pos x="T0" y="T1"/>
                    </a:cxn>
                    <a:cxn ang="0">
                      <a:pos x="T2" y="T3"/>
                    </a:cxn>
                    <a:cxn ang="0">
                      <a:pos x="T4" y="T5"/>
                    </a:cxn>
                    <a:cxn ang="0">
                      <a:pos x="T6" y="T7"/>
                    </a:cxn>
                    <a:cxn ang="0">
                      <a:pos x="T8" y="T9"/>
                    </a:cxn>
                  </a:cxnLst>
                  <a:rect l="0" t="0" r="r" b="b"/>
                  <a:pathLst>
                    <a:path w="26" h="24">
                      <a:moveTo>
                        <a:pt x="17" y="0"/>
                      </a:moveTo>
                      <a:lnTo>
                        <a:pt x="0" y="11"/>
                      </a:lnTo>
                      <a:lnTo>
                        <a:pt x="8" y="24"/>
                      </a:lnTo>
                      <a:lnTo>
                        <a:pt x="26" y="13"/>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36" name="Freeform 615">
                  <a:extLst>
                    <a:ext uri="{FF2B5EF4-FFF2-40B4-BE49-F238E27FC236}">
                      <a16:creationId xmlns:a16="http://schemas.microsoft.com/office/drawing/2014/main" id="{EBBEB657-B8DC-57FB-05C7-F2032D55ACB8}"/>
                    </a:ext>
                  </a:extLst>
                </p:cNvPr>
                <p:cNvSpPr>
                  <a:spLocks/>
                </p:cNvSpPr>
                <p:nvPr/>
              </p:nvSpPr>
              <p:spPr bwMode="auto">
                <a:xfrm>
                  <a:off x="7303" y="6269"/>
                  <a:ext cx="27" cy="24"/>
                </a:xfrm>
                <a:custGeom>
                  <a:avLst/>
                  <a:gdLst>
                    <a:gd name="T0" fmla="*/ 18 w 27"/>
                    <a:gd name="T1" fmla="*/ 0 h 24"/>
                    <a:gd name="T2" fmla="*/ 0 w 27"/>
                    <a:gd name="T3" fmla="*/ 11 h 24"/>
                    <a:gd name="T4" fmla="*/ 9 w 27"/>
                    <a:gd name="T5" fmla="*/ 24 h 24"/>
                    <a:gd name="T6" fmla="*/ 27 w 27"/>
                    <a:gd name="T7" fmla="*/ 13 h 24"/>
                    <a:gd name="T8" fmla="*/ 18 w 27"/>
                    <a:gd name="T9" fmla="*/ 0 h 24"/>
                  </a:gdLst>
                  <a:ahLst/>
                  <a:cxnLst>
                    <a:cxn ang="0">
                      <a:pos x="T0" y="T1"/>
                    </a:cxn>
                    <a:cxn ang="0">
                      <a:pos x="T2" y="T3"/>
                    </a:cxn>
                    <a:cxn ang="0">
                      <a:pos x="T4" y="T5"/>
                    </a:cxn>
                    <a:cxn ang="0">
                      <a:pos x="T6" y="T7"/>
                    </a:cxn>
                    <a:cxn ang="0">
                      <a:pos x="T8" y="T9"/>
                    </a:cxn>
                  </a:cxnLst>
                  <a:rect l="0" t="0" r="r" b="b"/>
                  <a:pathLst>
                    <a:path w="27" h="24">
                      <a:moveTo>
                        <a:pt x="18" y="0"/>
                      </a:moveTo>
                      <a:lnTo>
                        <a:pt x="0" y="11"/>
                      </a:lnTo>
                      <a:lnTo>
                        <a:pt x="9" y="24"/>
                      </a:lnTo>
                      <a:lnTo>
                        <a:pt x="27" y="13"/>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37" name="Freeform 616">
                  <a:extLst>
                    <a:ext uri="{FF2B5EF4-FFF2-40B4-BE49-F238E27FC236}">
                      <a16:creationId xmlns:a16="http://schemas.microsoft.com/office/drawing/2014/main" id="{9D3BB3D9-2D4E-0796-0DDF-4422AB42E70E}"/>
                    </a:ext>
                  </a:extLst>
                </p:cNvPr>
                <p:cNvSpPr>
                  <a:spLocks/>
                </p:cNvSpPr>
                <p:nvPr/>
              </p:nvSpPr>
              <p:spPr bwMode="auto">
                <a:xfrm>
                  <a:off x="7312" y="6282"/>
                  <a:ext cx="26" cy="24"/>
                </a:xfrm>
                <a:custGeom>
                  <a:avLst/>
                  <a:gdLst>
                    <a:gd name="T0" fmla="*/ 18 w 26"/>
                    <a:gd name="T1" fmla="*/ 0 h 24"/>
                    <a:gd name="T2" fmla="*/ 0 w 26"/>
                    <a:gd name="T3" fmla="*/ 11 h 24"/>
                    <a:gd name="T4" fmla="*/ 9 w 26"/>
                    <a:gd name="T5" fmla="*/ 24 h 24"/>
                    <a:gd name="T6" fmla="*/ 26 w 26"/>
                    <a:gd name="T7" fmla="*/ 13 h 24"/>
                    <a:gd name="T8" fmla="*/ 18 w 26"/>
                    <a:gd name="T9" fmla="*/ 0 h 24"/>
                  </a:gdLst>
                  <a:ahLst/>
                  <a:cxnLst>
                    <a:cxn ang="0">
                      <a:pos x="T0" y="T1"/>
                    </a:cxn>
                    <a:cxn ang="0">
                      <a:pos x="T2" y="T3"/>
                    </a:cxn>
                    <a:cxn ang="0">
                      <a:pos x="T4" y="T5"/>
                    </a:cxn>
                    <a:cxn ang="0">
                      <a:pos x="T6" y="T7"/>
                    </a:cxn>
                    <a:cxn ang="0">
                      <a:pos x="T8" y="T9"/>
                    </a:cxn>
                  </a:cxnLst>
                  <a:rect l="0" t="0" r="r" b="b"/>
                  <a:pathLst>
                    <a:path w="26" h="24">
                      <a:moveTo>
                        <a:pt x="18" y="0"/>
                      </a:moveTo>
                      <a:lnTo>
                        <a:pt x="0" y="11"/>
                      </a:lnTo>
                      <a:lnTo>
                        <a:pt x="9" y="24"/>
                      </a:lnTo>
                      <a:lnTo>
                        <a:pt x="26" y="13"/>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38" name="Freeform 617">
                  <a:extLst>
                    <a:ext uri="{FF2B5EF4-FFF2-40B4-BE49-F238E27FC236}">
                      <a16:creationId xmlns:a16="http://schemas.microsoft.com/office/drawing/2014/main" id="{A27C6327-0BBE-034E-979F-F7F3EE52AF59}"/>
                    </a:ext>
                  </a:extLst>
                </p:cNvPr>
                <p:cNvSpPr>
                  <a:spLocks/>
                </p:cNvSpPr>
                <p:nvPr/>
              </p:nvSpPr>
              <p:spPr bwMode="auto">
                <a:xfrm>
                  <a:off x="7321" y="6295"/>
                  <a:ext cx="26" cy="24"/>
                </a:xfrm>
                <a:custGeom>
                  <a:avLst/>
                  <a:gdLst>
                    <a:gd name="T0" fmla="*/ 17 w 26"/>
                    <a:gd name="T1" fmla="*/ 0 h 24"/>
                    <a:gd name="T2" fmla="*/ 0 w 26"/>
                    <a:gd name="T3" fmla="*/ 11 h 24"/>
                    <a:gd name="T4" fmla="*/ 9 w 26"/>
                    <a:gd name="T5" fmla="*/ 24 h 24"/>
                    <a:gd name="T6" fmla="*/ 26 w 26"/>
                    <a:gd name="T7" fmla="*/ 13 h 24"/>
                    <a:gd name="T8" fmla="*/ 17 w 26"/>
                    <a:gd name="T9" fmla="*/ 0 h 24"/>
                  </a:gdLst>
                  <a:ahLst/>
                  <a:cxnLst>
                    <a:cxn ang="0">
                      <a:pos x="T0" y="T1"/>
                    </a:cxn>
                    <a:cxn ang="0">
                      <a:pos x="T2" y="T3"/>
                    </a:cxn>
                    <a:cxn ang="0">
                      <a:pos x="T4" y="T5"/>
                    </a:cxn>
                    <a:cxn ang="0">
                      <a:pos x="T6" y="T7"/>
                    </a:cxn>
                    <a:cxn ang="0">
                      <a:pos x="T8" y="T9"/>
                    </a:cxn>
                  </a:cxnLst>
                  <a:rect l="0" t="0" r="r" b="b"/>
                  <a:pathLst>
                    <a:path w="26" h="24">
                      <a:moveTo>
                        <a:pt x="17" y="0"/>
                      </a:moveTo>
                      <a:lnTo>
                        <a:pt x="0" y="11"/>
                      </a:lnTo>
                      <a:lnTo>
                        <a:pt x="9" y="24"/>
                      </a:lnTo>
                      <a:lnTo>
                        <a:pt x="26" y="13"/>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39" name="Freeform 618">
                  <a:extLst>
                    <a:ext uri="{FF2B5EF4-FFF2-40B4-BE49-F238E27FC236}">
                      <a16:creationId xmlns:a16="http://schemas.microsoft.com/office/drawing/2014/main" id="{92FE4C9A-B12D-25A1-C2E0-7C504562A02C}"/>
                    </a:ext>
                  </a:extLst>
                </p:cNvPr>
                <p:cNvSpPr>
                  <a:spLocks/>
                </p:cNvSpPr>
                <p:nvPr/>
              </p:nvSpPr>
              <p:spPr bwMode="auto">
                <a:xfrm>
                  <a:off x="7332" y="6306"/>
                  <a:ext cx="26" cy="26"/>
                </a:xfrm>
                <a:custGeom>
                  <a:avLst/>
                  <a:gdLst>
                    <a:gd name="T0" fmla="*/ 15 w 26"/>
                    <a:gd name="T1" fmla="*/ 0 h 26"/>
                    <a:gd name="T2" fmla="*/ 0 w 26"/>
                    <a:gd name="T3" fmla="*/ 16 h 26"/>
                    <a:gd name="T4" fmla="*/ 11 w 26"/>
                    <a:gd name="T5" fmla="*/ 26 h 26"/>
                    <a:gd name="T6" fmla="*/ 26 w 26"/>
                    <a:gd name="T7" fmla="*/ 11 h 26"/>
                    <a:gd name="T8" fmla="*/ 15 w 26"/>
                    <a:gd name="T9" fmla="*/ 0 h 26"/>
                  </a:gdLst>
                  <a:ahLst/>
                  <a:cxnLst>
                    <a:cxn ang="0">
                      <a:pos x="T0" y="T1"/>
                    </a:cxn>
                    <a:cxn ang="0">
                      <a:pos x="T2" y="T3"/>
                    </a:cxn>
                    <a:cxn ang="0">
                      <a:pos x="T4" y="T5"/>
                    </a:cxn>
                    <a:cxn ang="0">
                      <a:pos x="T6" y="T7"/>
                    </a:cxn>
                    <a:cxn ang="0">
                      <a:pos x="T8" y="T9"/>
                    </a:cxn>
                  </a:cxnLst>
                  <a:rect l="0" t="0" r="r" b="b"/>
                  <a:pathLst>
                    <a:path w="26" h="26">
                      <a:moveTo>
                        <a:pt x="15" y="0"/>
                      </a:moveTo>
                      <a:lnTo>
                        <a:pt x="0" y="16"/>
                      </a:lnTo>
                      <a:lnTo>
                        <a:pt x="11" y="26"/>
                      </a:lnTo>
                      <a:lnTo>
                        <a:pt x="26" y="11"/>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640" name="Freeform 619">
                  <a:extLst>
                    <a:ext uri="{FF2B5EF4-FFF2-40B4-BE49-F238E27FC236}">
                      <a16:creationId xmlns:a16="http://schemas.microsoft.com/office/drawing/2014/main" id="{FFC91003-647B-1C16-C90E-B4E849600613}"/>
                    </a:ext>
                  </a:extLst>
                </p:cNvPr>
                <p:cNvSpPr>
                  <a:spLocks/>
                </p:cNvSpPr>
                <p:nvPr/>
              </p:nvSpPr>
              <p:spPr bwMode="auto">
                <a:xfrm>
                  <a:off x="7341" y="6319"/>
                  <a:ext cx="24" cy="22"/>
                </a:xfrm>
                <a:custGeom>
                  <a:avLst/>
                  <a:gdLst>
                    <a:gd name="T0" fmla="*/ 17 w 24"/>
                    <a:gd name="T1" fmla="*/ 0 h 22"/>
                    <a:gd name="T2" fmla="*/ 0 w 24"/>
                    <a:gd name="T3" fmla="*/ 11 h 22"/>
                    <a:gd name="T4" fmla="*/ 6 w 24"/>
                    <a:gd name="T5" fmla="*/ 22 h 22"/>
                    <a:gd name="T6" fmla="*/ 24 w 24"/>
                    <a:gd name="T7" fmla="*/ 11 h 22"/>
                    <a:gd name="T8" fmla="*/ 17 w 24"/>
                    <a:gd name="T9" fmla="*/ 0 h 22"/>
                  </a:gdLst>
                  <a:ahLst/>
                  <a:cxnLst>
                    <a:cxn ang="0">
                      <a:pos x="T0" y="T1"/>
                    </a:cxn>
                    <a:cxn ang="0">
                      <a:pos x="T2" y="T3"/>
                    </a:cxn>
                    <a:cxn ang="0">
                      <a:pos x="T4" y="T5"/>
                    </a:cxn>
                    <a:cxn ang="0">
                      <a:pos x="T6" y="T7"/>
                    </a:cxn>
                    <a:cxn ang="0">
                      <a:pos x="T8" y="T9"/>
                    </a:cxn>
                  </a:cxnLst>
                  <a:rect l="0" t="0" r="r" b="b"/>
                  <a:pathLst>
                    <a:path w="24" h="22">
                      <a:moveTo>
                        <a:pt x="17" y="0"/>
                      </a:moveTo>
                      <a:lnTo>
                        <a:pt x="0" y="11"/>
                      </a:lnTo>
                      <a:lnTo>
                        <a:pt x="6" y="22"/>
                      </a:lnTo>
                      <a:lnTo>
                        <a:pt x="24" y="11"/>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41" name="Freeform 620">
                  <a:extLst>
                    <a:ext uri="{FF2B5EF4-FFF2-40B4-BE49-F238E27FC236}">
                      <a16:creationId xmlns:a16="http://schemas.microsoft.com/office/drawing/2014/main" id="{204C2732-7502-4906-9BB2-05B28EEC695B}"/>
                    </a:ext>
                  </a:extLst>
                </p:cNvPr>
                <p:cNvSpPr>
                  <a:spLocks/>
                </p:cNvSpPr>
                <p:nvPr/>
              </p:nvSpPr>
              <p:spPr bwMode="auto">
                <a:xfrm>
                  <a:off x="7349" y="6328"/>
                  <a:ext cx="26" cy="26"/>
                </a:xfrm>
                <a:custGeom>
                  <a:avLst/>
                  <a:gdLst>
                    <a:gd name="T0" fmla="*/ 16 w 26"/>
                    <a:gd name="T1" fmla="*/ 0 h 26"/>
                    <a:gd name="T2" fmla="*/ 0 w 26"/>
                    <a:gd name="T3" fmla="*/ 13 h 26"/>
                    <a:gd name="T4" fmla="*/ 11 w 26"/>
                    <a:gd name="T5" fmla="*/ 26 h 26"/>
                    <a:gd name="T6" fmla="*/ 26 w 26"/>
                    <a:gd name="T7" fmla="*/ 13 h 26"/>
                    <a:gd name="T8" fmla="*/ 16 w 26"/>
                    <a:gd name="T9" fmla="*/ 0 h 26"/>
                  </a:gdLst>
                  <a:ahLst/>
                  <a:cxnLst>
                    <a:cxn ang="0">
                      <a:pos x="T0" y="T1"/>
                    </a:cxn>
                    <a:cxn ang="0">
                      <a:pos x="T2" y="T3"/>
                    </a:cxn>
                    <a:cxn ang="0">
                      <a:pos x="T4" y="T5"/>
                    </a:cxn>
                    <a:cxn ang="0">
                      <a:pos x="T6" y="T7"/>
                    </a:cxn>
                    <a:cxn ang="0">
                      <a:pos x="T8" y="T9"/>
                    </a:cxn>
                  </a:cxnLst>
                  <a:rect l="0" t="0" r="r" b="b"/>
                  <a:pathLst>
                    <a:path w="26" h="26">
                      <a:moveTo>
                        <a:pt x="16" y="0"/>
                      </a:moveTo>
                      <a:lnTo>
                        <a:pt x="0" y="13"/>
                      </a:lnTo>
                      <a:lnTo>
                        <a:pt x="11" y="26"/>
                      </a:lnTo>
                      <a:lnTo>
                        <a:pt x="26" y="13"/>
                      </a:lnTo>
                      <a:lnTo>
                        <a:pt x="16" y="0"/>
                      </a:lnTo>
                      <a:close/>
                    </a:path>
                  </a:pathLst>
                </a:custGeom>
                <a:solidFill>
                  <a:srgbClr val="FF0000"/>
                </a:solidFill>
                <a:ln w="38100" cmpd="sng">
                  <a:solidFill>
                    <a:srgbClr val="FF0000"/>
                  </a:solidFill>
                  <a:round/>
                  <a:headEnd/>
                  <a:tailEnd/>
                </a:ln>
              </p:spPr>
              <p:txBody>
                <a:bodyPr/>
                <a:lstStyle/>
                <a:p>
                  <a:endParaRPr lang="en-GB"/>
                </a:p>
              </p:txBody>
            </p:sp>
            <p:sp>
              <p:nvSpPr>
                <p:cNvPr id="642" name="Freeform 621">
                  <a:extLst>
                    <a:ext uri="{FF2B5EF4-FFF2-40B4-BE49-F238E27FC236}">
                      <a16:creationId xmlns:a16="http://schemas.microsoft.com/office/drawing/2014/main" id="{20D901BB-E554-A71D-EEF3-40608D5AC3B5}"/>
                    </a:ext>
                  </a:extLst>
                </p:cNvPr>
                <p:cNvSpPr>
                  <a:spLocks/>
                </p:cNvSpPr>
                <p:nvPr/>
              </p:nvSpPr>
              <p:spPr bwMode="auto">
                <a:xfrm>
                  <a:off x="7360" y="6341"/>
                  <a:ext cx="24" cy="24"/>
                </a:xfrm>
                <a:custGeom>
                  <a:avLst/>
                  <a:gdLst>
                    <a:gd name="T0" fmla="*/ 15 w 24"/>
                    <a:gd name="T1" fmla="*/ 0 h 24"/>
                    <a:gd name="T2" fmla="*/ 0 w 24"/>
                    <a:gd name="T3" fmla="*/ 15 h 24"/>
                    <a:gd name="T4" fmla="*/ 9 w 24"/>
                    <a:gd name="T5" fmla="*/ 24 h 24"/>
                    <a:gd name="T6" fmla="*/ 24 w 24"/>
                    <a:gd name="T7" fmla="*/ 9 h 24"/>
                    <a:gd name="T8" fmla="*/ 15 w 24"/>
                    <a:gd name="T9" fmla="*/ 0 h 24"/>
                  </a:gdLst>
                  <a:ahLst/>
                  <a:cxnLst>
                    <a:cxn ang="0">
                      <a:pos x="T0" y="T1"/>
                    </a:cxn>
                    <a:cxn ang="0">
                      <a:pos x="T2" y="T3"/>
                    </a:cxn>
                    <a:cxn ang="0">
                      <a:pos x="T4" y="T5"/>
                    </a:cxn>
                    <a:cxn ang="0">
                      <a:pos x="T6" y="T7"/>
                    </a:cxn>
                    <a:cxn ang="0">
                      <a:pos x="T8" y="T9"/>
                    </a:cxn>
                  </a:cxnLst>
                  <a:rect l="0" t="0" r="r" b="b"/>
                  <a:pathLst>
                    <a:path w="24" h="24">
                      <a:moveTo>
                        <a:pt x="15" y="0"/>
                      </a:moveTo>
                      <a:lnTo>
                        <a:pt x="0" y="15"/>
                      </a:lnTo>
                      <a:lnTo>
                        <a:pt x="9" y="24"/>
                      </a:lnTo>
                      <a:lnTo>
                        <a:pt x="24" y="9"/>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643" name="Freeform 622">
                  <a:extLst>
                    <a:ext uri="{FF2B5EF4-FFF2-40B4-BE49-F238E27FC236}">
                      <a16:creationId xmlns:a16="http://schemas.microsoft.com/office/drawing/2014/main" id="{2964D7AA-010E-217F-CE96-51D899E257A0}"/>
                    </a:ext>
                  </a:extLst>
                </p:cNvPr>
                <p:cNvSpPr>
                  <a:spLocks/>
                </p:cNvSpPr>
                <p:nvPr/>
              </p:nvSpPr>
              <p:spPr bwMode="auto">
                <a:xfrm>
                  <a:off x="7367" y="6350"/>
                  <a:ext cx="26" cy="24"/>
                </a:xfrm>
                <a:custGeom>
                  <a:avLst/>
                  <a:gdLst>
                    <a:gd name="T0" fmla="*/ 17 w 26"/>
                    <a:gd name="T1" fmla="*/ 0 h 24"/>
                    <a:gd name="T2" fmla="*/ 0 w 26"/>
                    <a:gd name="T3" fmla="*/ 13 h 24"/>
                    <a:gd name="T4" fmla="*/ 8 w 26"/>
                    <a:gd name="T5" fmla="*/ 24 h 24"/>
                    <a:gd name="T6" fmla="*/ 26 w 26"/>
                    <a:gd name="T7" fmla="*/ 11 h 24"/>
                    <a:gd name="T8" fmla="*/ 17 w 26"/>
                    <a:gd name="T9" fmla="*/ 0 h 24"/>
                  </a:gdLst>
                  <a:ahLst/>
                  <a:cxnLst>
                    <a:cxn ang="0">
                      <a:pos x="T0" y="T1"/>
                    </a:cxn>
                    <a:cxn ang="0">
                      <a:pos x="T2" y="T3"/>
                    </a:cxn>
                    <a:cxn ang="0">
                      <a:pos x="T4" y="T5"/>
                    </a:cxn>
                    <a:cxn ang="0">
                      <a:pos x="T6" y="T7"/>
                    </a:cxn>
                    <a:cxn ang="0">
                      <a:pos x="T8" y="T9"/>
                    </a:cxn>
                  </a:cxnLst>
                  <a:rect l="0" t="0" r="r" b="b"/>
                  <a:pathLst>
                    <a:path w="26" h="24">
                      <a:moveTo>
                        <a:pt x="17" y="0"/>
                      </a:moveTo>
                      <a:lnTo>
                        <a:pt x="0" y="13"/>
                      </a:lnTo>
                      <a:lnTo>
                        <a:pt x="8" y="24"/>
                      </a:lnTo>
                      <a:lnTo>
                        <a:pt x="26" y="11"/>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44" name="Freeform 623">
                  <a:extLst>
                    <a:ext uri="{FF2B5EF4-FFF2-40B4-BE49-F238E27FC236}">
                      <a16:creationId xmlns:a16="http://schemas.microsoft.com/office/drawing/2014/main" id="{D9F49439-0932-1152-DC12-FFD8F56B92AF}"/>
                    </a:ext>
                  </a:extLst>
                </p:cNvPr>
                <p:cNvSpPr>
                  <a:spLocks/>
                </p:cNvSpPr>
                <p:nvPr/>
              </p:nvSpPr>
              <p:spPr bwMode="auto">
                <a:xfrm>
                  <a:off x="7378" y="6361"/>
                  <a:ext cx="24" cy="24"/>
                </a:xfrm>
                <a:custGeom>
                  <a:avLst/>
                  <a:gdLst>
                    <a:gd name="T0" fmla="*/ 15 w 24"/>
                    <a:gd name="T1" fmla="*/ 0 h 24"/>
                    <a:gd name="T2" fmla="*/ 0 w 24"/>
                    <a:gd name="T3" fmla="*/ 15 h 24"/>
                    <a:gd name="T4" fmla="*/ 8 w 24"/>
                    <a:gd name="T5" fmla="*/ 24 h 24"/>
                    <a:gd name="T6" fmla="*/ 24 w 24"/>
                    <a:gd name="T7" fmla="*/ 9 h 24"/>
                    <a:gd name="T8" fmla="*/ 15 w 24"/>
                    <a:gd name="T9" fmla="*/ 0 h 24"/>
                  </a:gdLst>
                  <a:ahLst/>
                  <a:cxnLst>
                    <a:cxn ang="0">
                      <a:pos x="T0" y="T1"/>
                    </a:cxn>
                    <a:cxn ang="0">
                      <a:pos x="T2" y="T3"/>
                    </a:cxn>
                    <a:cxn ang="0">
                      <a:pos x="T4" y="T5"/>
                    </a:cxn>
                    <a:cxn ang="0">
                      <a:pos x="T6" y="T7"/>
                    </a:cxn>
                    <a:cxn ang="0">
                      <a:pos x="T8" y="T9"/>
                    </a:cxn>
                  </a:cxnLst>
                  <a:rect l="0" t="0" r="r" b="b"/>
                  <a:pathLst>
                    <a:path w="24" h="24">
                      <a:moveTo>
                        <a:pt x="15" y="0"/>
                      </a:moveTo>
                      <a:lnTo>
                        <a:pt x="0" y="15"/>
                      </a:lnTo>
                      <a:lnTo>
                        <a:pt x="8" y="24"/>
                      </a:lnTo>
                      <a:lnTo>
                        <a:pt x="24" y="9"/>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645" name="Freeform 624">
                  <a:extLst>
                    <a:ext uri="{FF2B5EF4-FFF2-40B4-BE49-F238E27FC236}">
                      <a16:creationId xmlns:a16="http://schemas.microsoft.com/office/drawing/2014/main" id="{BF1C3EB7-465F-C4FF-7D6F-92C9D26249C5}"/>
                    </a:ext>
                  </a:extLst>
                </p:cNvPr>
                <p:cNvSpPr>
                  <a:spLocks/>
                </p:cNvSpPr>
                <p:nvPr/>
              </p:nvSpPr>
              <p:spPr bwMode="auto">
                <a:xfrm>
                  <a:off x="7384" y="6370"/>
                  <a:ext cx="26" cy="24"/>
                </a:xfrm>
                <a:custGeom>
                  <a:avLst/>
                  <a:gdLst>
                    <a:gd name="T0" fmla="*/ 18 w 26"/>
                    <a:gd name="T1" fmla="*/ 0 h 24"/>
                    <a:gd name="T2" fmla="*/ 0 w 26"/>
                    <a:gd name="T3" fmla="*/ 13 h 24"/>
                    <a:gd name="T4" fmla="*/ 9 w 26"/>
                    <a:gd name="T5" fmla="*/ 24 h 24"/>
                    <a:gd name="T6" fmla="*/ 26 w 26"/>
                    <a:gd name="T7" fmla="*/ 10 h 24"/>
                    <a:gd name="T8" fmla="*/ 18 w 26"/>
                    <a:gd name="T9" fmla="*/ 0 h 24"/>
                  </a:gdLst>
                  <a:ahLst/>
                  <a:cxnLst>
                    <a:cxn ang="0">
                      <a:pos x="T0" y="T1"/>
                    </a:cxn>
                    <a:cxn ang="0">
                      <a:pos x="T2" y="T3"/>
                    </a:cxn>
                    <a:cxn ang="0">
                      <a:pos x="T4" y="T5"/>
                    </a:cxn>
                    <a:cxn ang="0">
                      <a:pos x="T6" y="T7"/>
                    </a:cxn>
                    <a:cxn ang="0">
                      <a:pos x="T8" y="T9"/>
                    </a:cxn>
                  </a:cxnLst>
                  <a:rect l="0" t="0" r="r" b="b"/>
                  <a:pathLst>
                    <a:path w="26" h="24">
                      <a:moveTo>
                        <a:pt x="18" y="0"/>
                      </a:moveTo>
                      <a:lnTo>
                        <a:pt x="0" y="13"/>
                      </a:lnTo>
                      <a:lnTo>
                        <a:pt x="9" y="24"/>
                      </a:lnTo>
                      <a:lnTo>
                        <a:pt x="26" y="10"/>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46" name="Freeform 625">
                  <a:extLst>
                    <a:ext uri="{FF2B5EF4-FFF2-40B4-BE49-F238E27FC236}">
                      <a16:creationId xmlns:a16="http://schemas.microsoft.com/office/drawing/2014/main" id="{60356FF2-0494-5D96-E269-DD314B1D444A}"/>
                    </a:ext>
                  </a:extLst>
                </p:cNvPr>
                <p:cNvSpPr>
                  <a:spLocks/>
                </p:cNvSpPr>
                <p:nvPr/>
              </p:nvSpPr>
              <p:spPr bwMode="auto">
                <a:xfrm>
                  <a:off x="7395" y="6378"/>
                  <a:ext cx="22" cy="24"/>
                </a:xfrm>
                <a:custGeom>
                  <a:avLst/>
                  <a:gdLst>
                    <a:gd name="T0" fmla="*/ 13 w 22"/>
                    <a:gd name="T1" fmla="*/ 0 h 24"/>
                    <a:gd name="T2" fmla="*/ 0 w 22"/>
                    <a:gd name="T3" fmla="*/ 18 h 24"/>
                    <a:gd name="T4" fmla="*/ 9 w 22"/>
                    <a:gd name="T5" fmla="*/ 24 h 24"/>
                    <a:gd name="T6" fmla="*/ 22 w 22"/>
                    <a:gd name="T7" fmla="*/ 7 h 24"/>
                    <a:gd name="T8" fmla="*/ 13 w 22"/>
                    <a:gd name="T9" fmla="*/ 0 h 24"/>
                  </a:gdLst>
                  <a:ahLst/>
                  <a:cxnLst>
                    <a:cxn ang="0">
                      <a:pos x="T0" y="T1"/>
                    </a:cxn>
                    <a:cxn ang="0">
                      <a:pos x="T2" y="T3"/>
                    </a:cxn>
                    <a:cxn ang="0">
                      <a:pos x="T4" y="T5"/>
                    </a:cxn>
                    <a:cxn ang="0">
                      <a:pos x="T6" y="T7"/>
                    </a:cxn>
                    <a:cxn ang="0">
                      <a:pos x="T8" y="T9"/>
                    </a:cxn>
                  </a:cxnLst>
                  <a:rect l="0" t="0" r="r" b="b"/>
                  <a:pathLst>
                    <a:path w="22" h="24">
                      <a:moveTo>
                        <a:pt x="13" y="0"/>
                      </a:moveTo>
                      <a:lnTo>
                        <a:pt x="0" y="18"/>
                      </a:lnTo>
                      <a:lnTo>
                        <a:pt x="9" y="24"/>
                      </a:lnTo>
                      <a:lnTo>
                        <a:pt x="22" y="7"/>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647" name="Freeform 626">
                  <a:extLst>
                    <a:ext uri="{FF2B5EF4-FFF2-40B4-BE49-F238E27FC236}">
                      <a16:creationId xmlns:a16="http://schemas.microsoft.com/office/drawing/2014/main" id="{1DFA0A23-B239-5EB6-5002-57AC1C2B9BF4}"/>
                    </a:ext>
                  </a:extLst>
                </p:cNvPr>
                <p:cNvSpPr>
                  <a:spLocks/>
                </p:cNvSpPr>
                <p:nvPr/>
              </p:nvSpPr>
              <p:spPr bwMode="auto">
                <a:xfrm>
                  <a:off x="7404" y="6387"/>
                  <a:ext cx="24" cy="24"/>
                </a:xfrm>
                <a:custGeom>
                  <a:avLst/>
                  <a:gdLst>
                    <a:gd name="T0" fmla="*/ 13 w 24"/>
                    <a:gd name="T1" fmla="*/ 0 h 24"/>
                    <a:gd name="T2" fmla="*/ 0 w 24"/>
                    <a:gd name="T3" fmla="*/ 15 h 24"/>
                    <a:gd name="T4" fmla="*/ 11 w 24"/>
                    <a:gd name="T5" fmla="*/ 24 h 24"/>
                    <a:gd name="T6" fmla="*/ 24 w 24"/>
                    <a:gd name="T7" fmla="*/ 9 h 24"/>
                    <a:gd name="T8" fmla="*/ 13 w 24"/>
                    <a:gd name="T9" fmla="*/ 0 h 24"/>
                  </a:gdLst>
                  <a:ahLst/>
                  <a:cxnLst>
                    <a:cxn ang="0">
                      <a:pos x="T0" y="T1"/>
                    </a:cxn>
                    <a:cxn ang="0">
                      <a:pos x="T2" y="T3"/>
                    </a:cxn>
                    <a:cxn ang="0">
                      <a:pos x="T4" y="T5"/>
                    </a:cxn>
                    <a:cxn ang="0">
                      <a:pos x="T6" y="T7"/>
                    </a:cxn>
                    <a:cxn ang="0">
                      <a:pos x="T8" y="T9"/>
                    </a:cxn>
                  </a:cxnLst>
                  <a:rect l="0" t="0" r="r" b="b"/>
                  <a:pathLst>
                    <a:path w="24" h="24">
                      <a:moveTo>
                        <a:pt x="13" y="0"/>
                      </a:moveTo>
                      <a:lnTo>
                        <a:pt x="0" y="15"/>
                      </a:lnTo>
                      <a:lnTo>
                        <a:pt x="11" y="24"/>
                      </a:lnTo>
                      <a:lnTo>
                        <a:pt x="24" y="9"/>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648" name="Freeform 627">
                  <a:extLst>
                    <a:ext uri="{FF2B5EF4-FFF2-40B4-BE49-F238E27FC236}">
                      <a16:creationId xmlns:a16="http://schemas.microsoft.com/office/drawing/2014/main" id="{E6D90E93-E0D4-6771-FA8F-9ED2749496F7}"/>
                    </a:ext>
                  </a:extLst>
                </p:cNvPr>
                <p:cNvSpPr>
                  <a:spLocks/>
                </p:cNvSpPr>
                <p:nvPr/>
              </p:nvSpPr>
              <p:spPr bwMode="auto">
                <a:xfrm>
                  <a:off x="7415" y="6396"/>
                  <a:ext cx="21" cy="22"/>
                </a:xfrm>
                <a:custGeom>
                  <a:avLst/>
                  <a:gdLst>
                    <a:gd name="T0" fmla="*/ 15 w 21"/>
                    <a:gd name="T1" fmla="*/ 0 h 22"/>
                    <a:gd name="T2" fmla="*/ 0 w 21"/>
                    <a:gd name="T3" fmla="*/ 15 h 22"/>
                    <a:gd name="T4" fmla="*/ 6 w 21"/>
                    <a:gd name="T5" fmla="*/ 22 h 22"/>
                    <a:gd name="T6" fmla="*/ 21 w 21"/>
                    <a:gd name="T7" fmla="*/ 6 h 22"/>
                    <a:gd name="T8" fmla="*/ 15 w 21"/>
                    <a:gd name="T9" fmla="*/ 0 h 22"/>
                  </a:gdLst>
                  <a:ahLst/>
                  <a:cxnLst>
                    <a:cxn ang="0">
                      <a:pos x="T0" y="T1"/>
                    </a:cxn>
                    <a:cxn ang="0">
                      <a:pos x="T2" y="T3"/>
                    </a:cxn>
                    <a:cxn ang="0">
                      <a:pos x="T4" y="T5"/>
                    </a:cxn>
                    <a:cxn ang="0">
                      <a:pos x="T6" y="T7"/>
                    </a:cxn>
                    <a:cxn ang="0">
                      <a:pos x="T8" y="T9"/>
                    </a:cxn>
                  </a:cxnLst>
                  <a:rect l="0" t="0" r="r" b="b"/>
                  <a:pathLst>
                    <a:path w="21" h="22">
                      <a:moveTo>
                        <a:pt x="15" y="0"/>
                      </a:moveTo>
                      <a:lnTo>
                        <a:pt x="0" y="15"/>
                      </a:lnTo>
                      <a:lnTo>
                        <a:pt x="6" y="22"/>
                      </a:lnTo>
                      <a:lnTo>
                        <a:pt x="21" y="6"/>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649" name="Freeform 628">
                  <a:extLst>
                    <a:ext uri="{FF2B5EF4-FFF2-40B4-BE49-F238E27FC236}">
                      <a16:creationId xmlns:a16="http://schemas.microsoft.com/office/drawing/2014/main" id="{D6D3BC77-1425-6BBC-278C-F9785137C281}"/>
                    </a:ext>
                  </a:extLst>
                </p:cNvPr>
                <p:cNvSpPr>
                  <a:spLocks/>
                </p:cNvSpPr>
                <p:nvPr/>
              </p:nvSpPr>
              <p:spPr bwMode="auto">
                <a:xfrm>
                  <a:off x="7421" y="6402"/>
                  <a:ext cx="24" cy="24"/>
                </a:xfrm>
                <a:custGeom>
                  <a:avLst/>
                  <a:gdLst>
                    <a:gd name="T0" fmla="*/ 13 w 24"/>
                    <a:gd name="T1" fmla="*/ 0 h 24"/>
                    <a:gd name="T2" fmla="*/ 0 w 24"/>
                    <a:gd name="T3" fmla="*/ 16 h 24"/>
                    <a:gd name="T4" fmla="*/ 11 w 24"/>
                    <a:gd name="T5" fmla="*/ 24 h 24"/>
                    <a:gd name="T6" fmla="*/ 24 w 24"/>
                    <a:gd name="T7" fmla="*/ 9 h 24"/>
                    <a:gd name="T8" fmla="*/ 13 w 24"/>
                    <a:gd name="T9" fmla="*/ 0 h 24"/>
                  </a:gdLst>
                  <a:ahLst/>
                  <a:cxnLst>
                    <a:cxn ang="0">
                      <a:pos x="T0" y="T1"/>
                    </a:cxn>
                    <a:cxn ang="0">
                      <a:pos x="T2" y="T3"/>
                    </a:cxn>
                    <a:cxn ang="0">
                      <a:pos x="T4" y="T5"/>
                    </a:cxn>
                    <a:cxn ang="0">
                      <a:pos x="T6" y="T7"/>
                    </a:cxn>
                    <a:cxn ang="0">
                      <a:pos x="T8" y="T9"/>
                    </a:cxn>
                  </a:cxnLst>
                  <a:rect l="0" t="0" r="r" b="b"/>
                  <a:pathLst>
                    <a:path w="24" h="24">
                      <a:moveTo>
                        <a:pt x="13" y="0"/>
                      </a:moveTo>
                      <a:lnTo>
                        <a:pt x="0" y="16"/>
                      </a:lnTo>
                      <a:lnTo>
                        <a:pt x="11" y="24"/>
                      </a:lnTo>
                      <a:lnTo>
                        <a:pt x="24" y="9"/>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650" name="Freeform 629">
                  <a:extLst>
                    <a:ext uri="{FF2B5EF4-FFF2-40B4-BE49-F238E27FC236}">
                      <a16:creationId xmlns:a16="http://schemas.microsoft.com/office/drawing/2014/main" id="{6D0CF35A-2063-F0EE-23DE-E18FEA70D448}"/>
                    </a:ext>
                  </a:extLst>
                </p:cNvPr>
                <p:cNvSpPr>
                  <a:spLocks/>
                </p:cNvSpPr>
                <p:nvPr/>
              </p:nvSpPr>
              <p:spPr bwMode="auto">
                <a:xfrm>
                  <a:off x="7432" y="6409"/>
                  <a:ext cx="22" cy="24"/>
                </a:xfrm>
                <a:custGeom>
                  <a:avLst/>
                  <a:gdLst>
                    <a:gd name="T0" fmla="*/ 13 w 22"/>
                    <a:gd name="T1" fmla="*/ 0 h 24"/>
                    <a:gd name="T2" fmla="*/ 0 w 22"/>
                    <a:gd name="T3" fmla="*/ 17 h 24"/>
                    <a:gd name="T4" fmla="*/ 9 w 22"/>
                    <a:gd name="T5" fmla="*/ 24 h 24"/>
                    <a:gd name="T6" fmla="*/ 22 w 22"/>
                    <a:gd name="T7" fmla="*/ 6 h 24"/>
                    <a:gd name="T8" fmla="*/ 13 w 22"/>
                    <a:gd name="T9" fmla="*/ 0 h 24"/>
                  </a:gdLst>
                  <a:ahLst/>
                  <a:cxnLst>
                    <a:cxn ang="0">
                      <a:pos x="T0" y="T1"/>
                    </a:cxn>
                    <a:cxn ang="0">
                      <a:pos x="T2" y="T3"/>
                    </a:cxn>
                    <a:cxn ang="0">
                      <a:pos x="T4" y="T5"/>
                    </a:cxn>
                    <a:cxn ang="0">
                      <a:pos x="T6" y="T7"/>
                    </a:cxn>
                    <a:cxn ang="0">
                      <a:pos x="T8" y="T9"/>
                    </a:cxn>
                  </a:cxnLst>
                  <a:rect l="0" t="0" r="r" b="b"/>
                  <a:pathLst>
                    <a:path w="22" h="24">
                      <a:moveTo>
                        <a:pt x="13" y="0"/>
                      </a:moveTo>
                      <a:lnTo>
                        <a:pt x="0" y="17"/>
                      </a:lnTo>
                      <a:lnTo>
                        <a:pt x="9" y="24"/>
                      </a:lnTo>
                      <a:lnTo>
                        <a:pt x="22" y="6"/>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651" name="Freeform 630">
                  <a:extLst>
                    <a:ext uri="{FF2B5EF4-FFF2-40B4-BE49-F238E27FC236}">
                      <a16:creationId xmlns:a16="http://schemas.microsoft.com/office/drawing/2014/main" id="{B590E2CF-6F6D-E1AF-FCBF-A665F2124217}"/>
                    </a:ext>
                  </a:extLst>
                </p:cNvPr>
                <p:cNvSpPr>
                  <a:spLocks/>
                </p:cNvSpPr>
                <p:nvPr/>
              </p:nvSpPr>
              <p:spPr bwMode="auto">
                <a:xfrm>
                  <a:off x="7441" y="6415"/>
                  <a:ext cx="22" cy="24"/>
                </a:xfrm>
                <a:custGeom>
                  <a:avLst/>
                  <a:gdLst>
                    <a:gd name="T0" fmla="*/ 13 w 22"/>
                    <a:gd name="T1" fmla="*/ 0 h 24"/>
                    <a:gd name="T2" fmla="*/ 0 w 22"/>
                    <a:gd name="T3" fmla="*/ 18 h 24"/>
                    <a:gd name="T4" fmla="*/ 9 w 22"/>
                    <a:gd name="T5" fmla="*/ 24 h 24"/>
                    <a:gd name="T6" fmla="*/ 22 w 22"/>
                    <a:gd name="T7" fmla="*/ 7 h 24"/>
                    <a:gd name="T8" fmla="*/ 13 w 22"/>
                    <a:gd name="T9" fmla="*/ 0 h 24"/>
                  </a:gdLst>
                  <a:ahLst/>
                  <a:cxnLst>
                    <a:cxn ang="0">
                      <a:pos x="T0" y="T1"/>
                    </a:cxn>
                    <a:cxn ang="0">
                      <a:pos x="T2" y="T3"/>
                    </a:cxn>
                    <a:cxn ang="0">
                      <a:pos x="T4" y="T5"/>
                    </a:cxn>
                    <a:cxn ang="0">
                      <a:pos x="T6" y="T7"/>
                    </a:cxn>
                    <a:cxn ang="0">
                      <a:pos x="T8" y="T9"/>
                    </a:cxn>
                  </a:cxnLst>
                  <a:rect l="0" t="0" r="r" b="b"/>
                  <a:pathLst>
                    <a:path w="22" h="24">
                      <a:moveTo>
                        <a:pt x="13" y="0"/>
                      </a:moveTo>
                      <a:lnTo>
                        <a:pt x="0" y="18"/>
                      </a:lnTo>
                      <a:lnTo>
                        <a:pt x="9" y="24"/>
                      </a:lnTo>
                      <a:lnTo>
                        <a:pt x="22" y="7"/>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652" name="Freeform 631">
                  <a:extLst>
                    <a:ext uri="{FF2B5EF4-FFF2-40B4-BE49-F238E27FC236}">
                      <a16:creationId xmlns:a16="http://schemas.microsoft.com/office/drawing/2014/main" id="{02A7042C-2131-BE86-48AC-A41886895B00}"/>
                    </a:ext>
                  </a:extLst>
                </p:cNvPr>
                <p:cNvSpPr>
                  <a:spLocks/>
                </p:cNvSpPr>
                <p:nvPr/>
              </p:nvSpPr>
              <p:spPr bwMode="auto">
                <a:xfrm>
                  <a:off x="7452" y="6422"/>
                  <a:ext cx="17" cy="22"/>
                </a:xfrm>
                <a:custGeom>
                  <a:avLst/>
                  <a:gdLst>
                    <a:gd name="T0" fmla="*/ 8 w 17"/>
                    <a:gd name="T1" fmla="*/ 0 h 22"/>
                    <a:gd name="T2" fmla="*/ 0 w 17"/>
                    <a:gd name="T3" fmla="*/ 17 h 22"/>
                    <a:gd name="T4" fmla="*/ 8 w 17"/>
                    <a:gd name="T5" fmla="*/ 22 h 22"/>
                    <a:gd name="T6" fmla="*/ 17 w 17"/>
                    <a:gd name="T7" fmla="*/ 4 h 22"/>
                    <a:gd name="T8" fmla="*/ 8 w 17"/>
                    <a:gd name="T9" fmla="*/ 0 h 22"/>
                  </a:gdLst>
                  <a:ahLst/>
                  <a:cxnLst>
                    <a:cxn ang="0">
                      <a:pos x="T0" y="T1"/>
                    </a:cxn>
                    <a:cxn ang="0">
                      <a:pos x="T2" y="T3"/>
                    </a:cxn>
                    <a:cxn ang="0">
                      <a:pos x="T4" y="T5"/>
                    </a:cxn>
                    <a:cxn ang="0">
                      <a:pos x="T6" y="T7"/>
                    </a:cxn>
                    <a:cxn ang="0">
                      <a:pos x="T8" y="T9"/>
                    </a:cxn>
                  </a:cxnLst>
                  <a:rect l="0" t="0" r="r" b="b"/>
                  <a:pathLst>
                    <a:path w="17" h="22">
                      <a:moveTo>
                        <a:pt x="8" y="0"/>
                      </a:moveTo>
                      <a:lnTo>
                        <a:pt x="0" y="17"/>
                      </a:lnTo>
                      <a:lnTo>
                        <a:pt x="8" y="22"/>
                      </a:lnTo>
                      <a:lnTo>
                        <a:pt x="17" y="4"/>
                      </a:lnTo>
                      <a:lnTo>
                        <a:pt x="8" y="0"/>
                      </a:lnTo>
                      <a:close/>
                    </a:path>
                  </a:pathLst>
                </a:custGeom>
                <a:solidFill>
                  <a:srgbClr val="FF0000"/>
                </a:solidFill>
                <a:ln w="38100" cmpd="sng">
                  <a:solidFill>
                    <a:srgbClr val="FF0000"/>
                  </a:solidFill>
                  <a:round/>
                  <a:headEnd/>
                  <a:tailEnd/>
                </a:ln>
              </p:spPr>
              <p:txBody>
                <a:bodyPr/>
                <a:lstStyle/>
                <a:p>
                  <a:endParaRPr lang="en-GB"/>
                </a:p>
              </p:txBody>
            </p:sp>
            <p:sp>
              <p:nvSpPr>
                <p:cNvPr id="653" name="Freeform 632">
                  <a:extLst>
                    <a:ext uri="{FF2B5EF4-FFF2-40B4-BE49-F238E27FC236}">
                      <a16:creationId xmlns:a16="http://schemas.microsoft.com/office/drawing/2014/main" id="{DEA84EB6-6A6B-30E7-77AD-106EE6F43FC3}"/>
                    </a:ext>
                  </a:extLst>
                </p:cNvPr>
                <p:cNvSpPr>
                  <a:spLocks/>
                </p:cNvSpPr>
                <p:nvPr/>
              </p:nvSpPr>
              <p:spPr bwMode="auto">
                <a:xfrm>
                  <a:off x="7458" y="6426"/>
                  <a:ext cx="22" cy="24"/>
                </a:xfrm>
                <a:custGeom>
                  <a:avLst/>
                  <a:gdLst>
                    <a:gd name="T0" fmla="*/ 13 w 22"/>
                    <a:gd name="T1" fmla="*/ 0 h 24"/>
                    <a:gd name="T2" fmla="*/ 0 w 22"/>
                    <a:gd name="T3" fmla="*/ 18 h 24"/>
                    <a:gd name="T4" fmla="*/ 9 w 22"/>
                    <a:gd name="T5" fmla="*/ 24 h 24"/>
                    <a:gd name="T6" fmla="*/ 22 w 22"/>
                    <a:gd name="T7" fmla="*/ 7 h 24"/>
                    <a:gd name="T8" fmla="*/ 13 w 22"/>
                    <a:gd name="T9" fmla="*/ 0 h 24"/>
                  </a:gdLst>
                  <a:ahLst/>
                  <a:cxnLst>
                    <a:cxn ang="0">
                      <a:pos x="T0" y="T1"/>
                    </a:cxn>
                    <a:cxn ang="0">
                      <a:pos x="T2" y="T3"/>
                    </a:cxn>
                    <a:cxn ang="0">
                      <a:pos x="T4" y="T5"/>
                    </a:cxn>
                    <a:cxn ang="0">
                      <a:pos x="T6" y="T7"/>
                    </a:cxn>
                    <a:cxn ang="0">
                      <a:pos x="T8" y="T9"/>
                    </a:cxn>
                  </a:cxnLst>
                  <a:rect l="0" t="0" r="r" b="b"/>
                  <a:pathLst>
                    <a:path w="22" h="24">
                      <a:moveTo>
                        <a:pt x="13" y="0"/>
                      </a:moveTo>
                      <a:lnTo>
                        <a:pt x="0" y="18"/>
                      </a:lnTo>
                      <a:lnTo>
                        <a:pt x="9" y="24"/>
                      </a:lnTo>
                      <a:lnTo>
                        <a:pt x="22" y="7"/>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654" name="Freeform 633">
                  <a:extLst>
                    <a:ext uri="{FF2B5EF4-FFF2-40B4-BE49-F238E27FC236}">
                      <a16:creationId xmlns:a16="http://schemas.microsoft.com/office/drawing/2014/main" id="{36030600-6732-F9AF-AC5D-32163501CD93}"/>
                    </a:ext>
                  </a:extLst>
                </p:cNvPr>
                <p:cNvSpPr>
                  <a:spLocks/>
                </p:cNvSpPr>
                <p:nvPr/>
              </p:nvSpPr>
              <p:spPr bwMode="auto">
                <a:xfrm>
                  <a:off x="7469" y="6433"/>
                  <a:ext cx="18" cy="22"/>
                </a:xfrm>
                <a:custGeom>
                  <a:avLst/>
                  <a:gdLst>
                    <a:gd name="T0" fmla="*/ 9 w 18"/>
                    <a:gd name="T1" fmla="*/ 0 h 22"/>
                    <a:gd name="T2" fmla="*/ 0 w 18"/>
                    <a:gd name="T3" fmla="*/ 17 h 22"/>
                    <a:gd name="T4" fmla="*/ 9 w 18"/>
                    <a:gd name="T5" fmla="*/ 22 h 22"/>
                    <a:gd name="T6" fmla="*/ 18 w 18"/>
                    <a:gd name="T7" fmla="*/ 4 h 22"/>
                    <a:gd name="T8" fmla="*/ 9 w 18"/>
                    <a:gd name="T9" fmla="*/ 0 h 22"/>
                  </a:gdLst>
                  <a:ahLst/>
                  <a:cxnLst>
                    <a:cxn ang="0">
                      <a:pos x="T0" y="T1"/>
                    </a:cxn>
                    <a:cxn ang="0">
                      <a:pos x="T2" y="T3"/>
                    </a:cxn>
                    <a:cxn ang="0">
                      <a:pos x="T4" y="T5"/>
                    </a:cxn>
                    <a:cxn ang="0">
                      <a:pos x="T6" y="T7"/>
                    </a:cxn>
                    <a:cxn ang="0">
                      <a:pos x="T8" y="T9"/>
                    </a:cxn>
                  </a:cxnLst>
                  <a:rect l="0" t="0" r="r" b="b"/>
                  <a:pathLst>
                    <a:path w="18" h="22">
                      <a:moveTo>
                        <a:pt x="9" y="0"/>
                      </a:moveTo>
                      <a:lnTo>
                        <a:pt x="0" y="17"/>
                      </a:lnTo>
                      <a:lnTo>
                        <a:pt x="9" y="22"/>
                      </a:lnTo>
                      <a:lnTo>
                        <a:pt x="18" y="4"/>
                      </a:lnTo>
                      <a:lnTo>
                        <a:pt x="9" y="0"/>
                      </a:lnTo>
                      <a:close/>
                    </a:path>
                  </a:pathLst>
                </a:custGeom>
                <a:solidFill>
                  <a:srgbClr val="FF0000"/>
                </a:solidFill>
                <a:ln w="38100" cmpd="sng">
                  <a:solidFill>
                    <a:srgbClr val="FF0000"/>
                  </a:solidFill>
                  <a:round/>
                  <a:headEnd/>
                  <a:tailEnd/>
                </a:ln>
              </p:spPr>
              <p:txBody>
                <a:bodyPr/>
                <a:lstStyle/>
                <a:p>
                  <a:endParaRPr lang="en-GB"/>
                </a:p>
              </p:txBody>
            </p:sp>
            <p:sp>
              <p:nvSpPr>
                <p:cNvPr id="655" name="Freeform 634">
                  <a:extLst>
                    <a:ext uri="{FF2B5EF4-FFF2-40B4-BE49-F238E27FC236}">
                      <a16:creationId xmlns:a16="http://schemas.microsoft.com/office/drawing/2014/main" id="{C54C1F60-D5C8-BB77-C402-C1BB3D4E9441}"/>
                    </a:ext>
                  </a:extLst>
                </p:cNvPr>
                <p:cNvSpPr>
                  <a:spLocks/>
                </p:cNvSpPr>
                <p:nvPr/>
              </p:nvSpPr>
              <p:spPr bwMode="auto">
                <a:xfrm>
                  <a:off x="7480" y="6437"/>
                  <a:ext cx="18" cy="24"/>
                </a:xfrm>
                <a:custGeom>
                  <a:avLst/>
                  <a:gdLst>
                    <a:gd name="T0" fmla="*/ 7 w 18"/>
                    <a:gd name="T1" fmla="*/ 0 h 24"/>
                    <a:gd name="T2" fmla="*/ 0 w 18"/>
                    <a:gd name="T3" fmla="*/ 20 h 24"/>
                    <a:gd name="T4" fmla="*/ 11 w 18"/>
                    <a:gd name="T5" fmla="*/ 24 h 24"/>
                    <a:gd name="T6" fmla="*/ 18 w 18"/>
                    <a:gd name="T7" fmla="*/ 5 h 24"/>
                    <a:gd name="T8" fmla="*/ 7 w 18"/>
                    <a:gd name="T9" fmla="*/ 0 h 24"/>
                  </a:gdLst>
                  <a:ahLst/>
                  <a:cxnLst>
                    <a:cxn ang="0">
                      <a:pos x="T0" y="T1"/>
                    </a:cxn>
                    <a:cxn ang="0">
                      <a:pos x="T2" y="T3"/>
                    </a:cxn>
                    <a:cxn ang="0">
                      <a:pos x="T4" y="T5"/>
                    </a:cxn>
                    <a:cxn ang="0">
                      <a:pos x="T6" y="T7"/>
                    </a:cxn>
                    <a:cxn ang="0">
                      <a:pos x="T8" y="T9"/>
                    </a:cxn>
                  </a:cxnLst>
                  <a:rect l="0" t="0" r="r" b="b"/>
                  <a:pathLst>
                    <a:path w="18" h="24">
                      <a:moveTo>
                        <a:pt x="7" y="0"/>
                      </a:moveTo>
                      <a:lnTo>
                        <a:pt x="0" y="20"/>
                      </a:lnTo>
                      <a:lnTo>
                        <a:pt x="11" y="24"/>
                      </a:lnTo>
                      <a:lnTo>
                        <a:pt x="18" y="5"/>
                      </a:lnTo>
                      <a:lnTo>
                        <a:pt x="7" y="0"/>
                      </a:lnTo>
                      <a:close/>
                    </a:path>
                  </a:pathLst>
                </a:custGeom>
                <a:solidFill>
                  <a:srgbClr val="FF0000"/>
                </a:solidFill>
                <a:ln w="38100" cmpd="sng">
                  <a:solidFill>
                    <a:srgbClr val="FF0000"/>
                  </a:solidFill>
                  <a:round/>
                  <a:headEnd/>
                  <a:tailEnd/>
                </a:ln>
              </p:spPr>
              <p:txBody>
                <a:bodyPr/>
                <a:lstStyle/>
                <a:p>
                  <a:endParaRPr lang="en-GB"/>
                </a:p>
              </p:txBody>
            </p:sp>
            <p:sp>
              <p:nvSpPr>
                <p:cNvPr id="656" name="Freeform 635">
                  <a:extLst>
                    <a:ext uri="{FF2B5EF4-FFF2-40B4-BE49-F238E27FC236}">
                      <a16:creationId xmlns:a16="http://schemas.microsoft.com/office/drawing/2014/main" id="{B786B763-2DEE-69C1-377A-78288E4EA94D}"/>
                    </a:ext>
                  </a:extLst>
                </p:cNvPr>
                <p:cNvSpPr>
                  <a:spLocks/>
                </p:cNvSpPr>
                <p:nvPr/>
              </p:nvSpPr>
              <p:spPr bwMode="auto">
                <a:xfrm>
                  <a:off x="7489" y="6442"/>
                  <a:ext cx="17" cy="21"/>
                </a:xfrm>
                <a:custGeom>
                  <a:avLst/>
                  <a:gdLst>
                    <a:gd name="T0" fmla="*/ 11 w 17"/>
                    <a:gd name="T1" fmla="*/ 0 h 21"/>
                    <a:gd name="T2" fmla="*/ 0 w 17"/>
                    <a:gd name="T3" fmla="*/ 17 h 21"/>
                    <a:gd name="T4" fmla="*/ 6 w 17"/>
                    <a:gd name="T5" fmla="*/ 21 h 21"/>
                    <a:gd name="T6" fmla="*/ 17 w 17"/>
                    <a:gd name="T7" fmla="*/ 4 h 21"/>
                    <a:gd name="T8" fmla="*/ 11 w 17"/>
                    <a:gd name="T9" fmla="*/ 0 h 21"/>
                  </a:gdLst>
                  <a:ahLst/>
                  <a:cxnLst>
                    <a:cxn ang="0">
                      <a:pos x="T0" y="T1"/>
                    </a:cxn>
                    <a:cxn ang="0">
                      <a:pos x="T2" y="T3"/>
                    </a:cxn>
                    <a:cxn ang="0">
                      <a:pos x="T4" y="T5"/>
                    </a:cxn>
                    <a:cxn ang="0">
                      <a:pos x="T6" y="T7"/>
                    </a:cxn>
                    <a:cxn ang="0">
                      <a:pos x="T8" y="T9"/>
                    </a:cxn>
                  </a:cxnLst>
                  <a:rect l="0" t="0" r="r" b="b"/>
                  <a:pathLst>
                    <a:path w="17" h="21">
                      <a:moveTo>
                        <a:pt x="11" y="0"/>
                      </a:moveTo>
                      <a:lnTo>
                        <a:pt x="0" y="17"/>
                      </a:lnTo>
                      <a:lnTo>
                        <a:pt x="6" y="21"/>
                      </a:lnTo>
                      <a:lnTo>
                        <a:pt x="17" y="4"/>
                      </a:lnTo>
                      <a:lnTo>
                        <a:pt x="11" y="0"/>
                      </a:lnTo>
                      <a:close/>
                    </a:path>
                  </a:pathLst>
                </a:custGeom>
                <a:solidFill>
                  <a:srgbClr val="FF0000"/>
                </a:solidFill>
                <a:ln w="38100" cmpd="sng">
                  <a:solidFill>
                    <a:srgbClr val="FF0000"/>
                  </a:solidFill>
                  <a:round/>
                  <a:headEnd/>
                  <a:tailEnd/>
                </a:ln>
              </p:spPr>
              <p:txBody>
                <a:bodyPr/>
                <a:lstStyle/>
                <a:p>
                  <a:endParaRPr lang="en-GB"/>
                </a:p>
              </p:txBody>
            </p:sp>
            <p:sp>
              <p:nvSpPr>
                <p:cNvPr id="657" name="Freeform 636">
                  <a:extLst>
                    <a:ext uri="{FF2B5EF4-FFF2-40B4-BE49-F238E27FC236}">
                      <a16:creationId xmlns:a16="http://schemas.microsoft.com/office/drawing/2014/main" id="{D9F37E36-E793-AB92-70C0-FDF6D2FD7D93}"/>
                    </a:ext>
                  </a:extLst>
                </p:cNvPr>
                <p:cNvSpPr>
                  <a:spLocks/>
                </p:cNvSpPr>
                <p:nvPr/>
              </p:nvSpPr>
              <p:spPr bwMode="auto">
                <a:xfrm>
                  <a:off x="7498" y="6446"/>
                  <a:ext cx="15" cy="22"/>
                </a:xfrm>
                <a:custGeom>
                  <a:avLst/>
                  <a:gdLst>
                    <a:gd name="T0" fmla="*/ 4 w 15"/>
                    <a:gd name="T1" fmla="*/ 0 h 22"/>
                    <a:gd name="T2" fmla="*/ 0 w 15"/>
                    <a:gd name="T3" fmla="*/ 20 h 22"/>
                    <a:gd name="T4" fmla="*/ 10 w 15"/>
                    <a:gd name="T5" fmla="*/ 22 h 22"/>
                    <a:gd name="T6" fmla="*/ 15 w 15"/>
                    <a:gd name="T7" fmla="*/ 2 h 22"/>
                    <a:gd name="T8" fmla="*/ 4 w 15"/>
                    <a:gd name="T9" fmla="*/ 0 h 22"/>
                  </a:gdLst>
                  <a:ahLst/>
                  <a:cxnLst>
                    <a:cxn ang="0">
                      <a:pos x="T0" y="T1"/>
                    </a:cxn>
                    <a:cxn ang="0">
                      <a:pos x="T2" y="T3"/>
                    </a:cxn>
                    <a:cxn ang="0">
                      <a:pos x="T4" y="T5"/>
                    </a:cxn>
                    <a:cxn ang="0">
                      <a:pos x="T6" y="T7"/>
                    </a:cxn>
                    <a:cxn ang="0">
                      <a:pos x="T8" y="T9"/>
                    </a:cxn>
                  </a:cxnLst>
                  <a:rect l="0" t="0" r="r" b="b"/>
                  <a:pathLst>
                    <a:path w="15" h="22">
                      <a:moveTo>
                        <a:pt x="4" y="0"/>
                      </a:moveTo>
                      <a:lnTo>
                        <a:pt x="0" y="20"/>
                      </a:lnTo>
                      <a:lnTo>
                        <a:pt x="10" y="22"/>
                      </a:lnTo>
                      <a:lnTo>
                        <a:pt x="15"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658" name="Freeform 637">
                  <a:extLst>
                    <a:ext uri="{FF2B5EF4-FFF2-40B4-BE49-F238E27FC236}">
                      <a16:creationId xmlns:a16="http://schemas.microsoft.com/office/drawing/2014/main" id="{F12C97F3-03F5-105B-7485-3DF218956046}"/>
                    </a:ext>
                  </a:extLst>
                </p:cNvPr>
                <p:cNvSpPr>
                  <a:spLocks/>
                </p:cNvSpPr>
                <p:nvPr/>
              </p:nvSpPr>
              <p:spPr bwMode="auto">
                <a:xfrm>
                  <a:off x="7506" y="6448"/>
                  <a:ext cx="18" cy="22"/>
                </a:xfrm>
                <a:custGeom>
                  <a:avLst/>
                  <a:gdLst>
                    <a:gd name="T0" fmla="*/ 9 w 18"/>
                    <a:gd name="T1" fmla="*/ 0 h 22"/>
                    <a:gd name="T2" fmla="*/ 0 w 18"/>
                    <a:gd name="T3" fmla="*/ 18 h 22"/>
                    <a:gd name="T4" fmla="*/ 9 w 18"/>
                    <a:gd name="T5" fmla="*/ 22 h 22"/>
                    <a:gd name="T6" fmla="*/ 18 w 18"/>
                    <a:gd name="T7" fmla="*/ 4 h 22"/>
                    <a:gd name="T8" fmla="*/ 9 w 18"/>
                    <a:gd name="T9" fmla="*/ 0 h 22"/>
                  </a:gdLst>
                  <a:ahLst/>
                  <a:cxnLst>
                    <a:cxn ang="0">
                      <a:pos x="T0" y="T1"/>
                    </a:cxn>
                    <a:cxn ang="0">
                      <a:pos x="T2" y="T3"/>
                    </a:cxn>
                    <a:cxn ang="0">
                      <a:pos x="T4" y="T5"/>
                    </a:cxn>
                    <a:cxn ang="0">
                      <a:pos x="T6" y="T7"/>
                    </a:cxn>
                    <a:cxn ang="0">
                      <a:pos x="T8" y="T9"/>
                    </a:cxn>
                  </a:cxnLst>
                  <a:rect l="0" t="0" r="r" b="b"/>
                  <a:pathLst>
                    <a:path w="18" h="22">
                      <a:moveTo>
                        <a:pt x="9" y="0"/>
                      </a:moveTo>
                      <a:lnTo>
                        <a:pt x="0" y="18"/>
                      </a:lnTo>
                      <a:lnTo>
                        <a:pt x="9" y="22"/>
                      </a:lnTo>
                      <a:lnTo>
                        <a:pt x="18" y="4"/>
                      </a:lnTo>
                      <a:lnTo>
                        <a:pt x="9" y="0"/>
                      </a:lnTo>
                      <a:close/>
                    </a:path>
                  </a:pathLst>
                </a:custGeom>
                <a:solidFill>
                  <a:srgbClr val="FF0000"/>
                </a:solidFill>
                <a:ln w="38100" cmpd="sng">
                  <a:solidFill>
                    <a:srgbClr val="FF0000"/>
                  </a:solidFill>
                  <a:round/>
                  <a:headEnd/>
                  <a:tailEnd/>
                </a:ln>
              </p:spPr>
              <p:txBody>
                <a:bodyPr/>
                <a:lstStyle/>
                <a:p>
                  <a:endParaRPr lang="en-GB"/>
                </a:p>
              </p:txBody>
            </p:sp>
            <p:sp>
              <p:nvSpPr>
                <p:cNvPr id="659" name="Freeform 638">
                  <a:extLst>
                    <a:ext uri="{FF2B5EF4-FFF2-40B4-BE49-F238E27FC236}">
                      <a16:creationId xmlns:a16="http://schemas.microsoft.com/office/drawing/2014/main" id="{78E8C96A-8B50-0BC1-83BF-A63207B09094}"/>
                    </a:ext>
                  </a:extLst>
                </p:cNvPr>
                <p:cNvSpPr>
                  <a:spLocks/>
                </p:cNvSpPr>
                <p:nvPr/>
              </p:nvSpPr>
              <p:spPr bwMode="auto">
                <a:xfrm>
                  <a:off x="7517" y="6452"/>
                  <a:ext cx="13" cy="22"/>
                </a:xfrm>
                <a:custGeom>
                  <a:avLst/>
                  <a:gdLst>
                    <a:gd name="T0" fmla="*/ 5 w 13"/>
                    <a:gd name="T1" fmla="*/ 0 h 22"/>
                    <a:gd name="T2" fmla="*/ 0 w 13"/>
                    <a:gd name="T3" fmla="*/ 20 h 22"/>
                    <a:gd name="T4" fmla="*/ 9 w 13"/>
                    <a:gd name="T5" fmla="*/ 22 h 22"/>
                    <a:gd name="T6" fmla="*/ 13 w 13"/>
                    <a:gd name="T7" fmla="*/ 3 h 22"/>
                    <a:gd name="T8" fmla="*/ 5 w 13"/>
                    <a:gd name="T9" fmla="*/ 0 h 22"/>
                  </a:gdLst>
                  <a:ahLst/>
                  <a:cxnLst>
                    <a:cxn ang="0">
                      <a:pos x="T0" y="T1"/>
                    </a:cxn>
                    <a:cxn ang="0">
                      <a:pos x="T2" y="T3"/>
                    </a:cxn>
                    <a:cxn ang="0">
                      <a:pos x="T4" y="T5"/>
                    </a:cxn>
                    <a:cxn ang="0">
                      <a:pos x="T6" y="T7"/>
                    </a:cxn>
                    <a:cxn ang="0">
                      <a:pos x="T8" y="T9"/>
                    </a:cxn>
                  </a:cxnLst>
                  <a:rect l="0" t="0" r="r" b="b"/>
                  <a:pathLst>
                    <a:path w="13" h="22">
                      <a:moveTo>
                        <a:pt x="5" y="0"/>
                      </a:moveTo>
                      <a:lnTo>
                        <a:pt x="0" y="20"/>
                      </a:lnTo>
                      <a:lnTo>
                        <a:pt x="9" y="22"/>
                      </a:lnTo>
                      <a:lnTo>
                        <a:pt x="13" y="3"/>
                      </a:lnTo>
                      <a:lnTo>
                        <a:pt x="5" y="0"/>
                      </a:lnTo>
                      <a:close/>
                    </a:path>
                  </a:pathLst>
                </a:custGeom>
                <a:solidFill>
                  <a:srgbClr val="FF0000"/>
                </a:solidFill>
                <a:ln w="38100" cmpd="sng">
                  <a:solidFill>
                    <a:srgbClr val="FF0000"/>
                  </a:solidFill>
                  <a:round/>
                  <a:headEnd/>
                  <a:tailEnd/>
                </a:ln>
              </p:spPr>
              <p:txBody>
                <a:bodyPr/>
                <a:lstStyle/>
                <a:p>
                  <a:endParaRPr lang="en-GB"/>
                </a:p>
              </p:txBody>
            </p:sp>
            <p:sp>
              <p:nvSpPr>
                <p:cNvPr id="660" name="Freeform 639">
                  <a:extLst>
                    <a:ext uri="{FF2B5EF4-FFF2-40B4-BE49-F238E27FC236}">
                      <a16:creationId xmlns:a16="http://schemas.microsoft.com/office/drawing/2014/main" id="{188E3235-48E6-60C8-9343-40015C631CA6}"/>
                    </a:ext>
                  </a:extLst>
                </p:cNvPr>
                <p:cNvSpPr>
                  <a:spLocks/>
                </p:cNvSpPr>
                <p:nvPr/>
              </p:nvSpPr>
              <p:spPr bwMode="auto">
                <a:xfrm>
                  <a:off x="7535" y="6455"/>
                  <a:ext cx="13" cy="21"/>
                </a:xfrm>
                <a:custGeom>
                  <a:avLst/>
                  <a:gdLst>
                    <a:gd name="T0" fmla="*/ 4 w 13"/>
                    <a:gd name="T1" fmla="*/ 0 h 21"/>
                    <a:gd name="T2" fmla="*/ 0 w 13"/>
                    <a:gd name="T3" fmla="*/ 19 h 21"/>
                    <a:gd name="T4" fmla="*/ 8 w 13"/>
                    <a:gd name="T5" fmla="*/ 21 h 21"/>
                    <a:gd name="T6" fmla="*/ 13 w 13"/>
                    <a:gd name="T7" fmla="*/ 2 h 21"/>
                    <a:gd name="T8" fmla="*/ 4 w 13"/>
                    <a:gd name="T9" fmla="*/ 0 h 21"/>
                  </a:gdLst>
                  <a:ahLst/>
                  <a:cxnLst>
                    <a:cxn ang="0">
                      <a:pos x="T0" y="T1"/>
                    </a:cxn>
                    <a:cxn ang="0">
                      <a:pos x="T2" y="T3"/>
                    </a:cxn>
                    <a:cxn ang="0">
                      <a:pos x="T4" y="T5"/>
                    </a:cxn>
                    <a:cxn ang="0">
                      <a:pos x="T6" y="T7"/>
                    </a:cxn>
                    <a:cxn ang="0">
                      <a:pos x="T8" y="T9"/>
                    </a:cxn>
                  </a:cxnLst>
                  <a:rect l="0" t="0" r="r" b="b"/>
                  <a:pathLst>
                    <a:path w="13" h="21">
                      <a:moveTo>
                        <a:pt x="4" y="0"/>
                      </a:moveTo>
                      <a:lnTo>
                        <a:pt x="0" y="19"/>
                      </a:lnTo>
                      <a:lnTo>
                        <a:pt x="8" y="21"/>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661" name="Freeform 640">
                  <a:extLst>
                    <a:ext uri="{FF2B5EF4-FFF2-40B4-BE49-F238E27FC236}">
                      <a16:creationId xmlns:a16="http://schemas.microsoft.com/office/drawing/2014/main" id="{F4047BEC-BB80-14EB-ED48-DE2A3CEE7021}"/>
                    </a:ext>
                  </a:extLst>
                </p:cNvPr>
                <p:cNvSpPr>
                  <a:spLocks/>
                </p:cNvSpPr>
                <p:nvPr/>
              </p:nvSpPr>
              <p:spPr bwMode="auto">
                <a:xfrm>
                  <a:off x="7543" y="6457"/>
                  <a:ext cx="13" cy="22"/>
                </a:xfrm>
                <a:custGeom>
                  <a:avLst/>
                  <a:gdLst>
                    <a:gd name="T0" fmla="*/ 5 w 13"/>
                    <a:gd name="T1" fmla="*/ 0 h 22"/>
                    <a:gd name="T2" fmla="*/ 0 w 13"/>
                    <a:gd name="T3" fmla="*/ 19 h 22"/>
                    <a:gd name="T4" fmla="*/ 9 w 13"/>
                    <a:gd name="T5" fmla="*/ 22 h 22"/>
                    <a:gd name="T6" fmla="*/ 13 w 13"/>
                    <a:gd name="T7" fmla="*/ 2 h 22"/>
                    <a:gd name="T8" fmla="*/ 5 w 13"/>
                    <a:gd name="T9" fmla="*/ 0 h 22"/>
                  </a:gdLst>
                  <a:ahLst/>
                  <a:cxnLst>
                    <a:cxn ang="0">
                      <a:pos x="T0" y="T1"/>
                    </a:cxn>
                    <a:cxn ang="0">
                      <a:pos x="T2" y="T3"/>
                    </a:cxn>
                    <a:cxn ang="0">
                      <a:pos x="T4" y="T5"/>
                    </a:cxn>
                    <a:cxn ang="0">
                      <a:pos x="T6" y="T7"/>
                    </a:cxn>
                    <a:cxn ang="0">
                      <a:pos x="T8" y="T9"/>
                    </a:cxn>
                  </a:cxnLst>
                  <a:rect l="0" t="0" r="r" b="b"/>
                  <a:pathLst>
                    <a:path w="13" h="22">
                      <a:moveTo>
                        <a:pt x="5" y="0"/>
                      </a:moveTo>
                      <a:lnTo>
                        <a:pt x="0" y="19"/>
                      </a:lnTo>
                      <a:lnTo>
                        <a:pt x="9" y="22"/>
                      </a:lnTo>
                      <a:lnTo>
                        <a:pt x="13" y="2"/>
                      </a:lnTo>
                      <a:lnTo>
                        <a:pt x="5" y="0"/>
                      </a:lnTo>
                      <a:close/>
                    </a:path>
                  </a:pathLst>
                </a:custGeom>
                <a:solidFill>
                  <a:srgbClr val="FF0000"/>
                </a:solidFill>
                <a:ln w="38100" cmpd="sng">
                  <a:solidFill>
                    <a:srgbClr val="FF0000"/>
                  </a:solidFill>
                  <a:round/>
                  <a:headEnd/>
                  <a:tailEnd/>
                </a:ln>
              </p:spPr>
              <p:txBody>
                <a:bodyPr/>
                <a:lstStyle/>
                <a:p>
                  <a:endParaRPr lang="en-GB"/>
                </a:p>
              </p:txBody>
            </p:sp>
            <p:sp>
              <p:nvSpPr>
                <p:cNvPr id="662" name="Freeform 641">
                  <a:extLst>
                    <a:ext uri="{FF2B5EF4-FFF2-40B4-BE49-F238E27FC236}">
                      <a16:creationId xmlns:a16="http://schemas.microsoft.com/office/drawing/2014/main" id="{C8025530-D8CD-E70E-49FB-96208EB946FF}"/>
                    </a:ext>
                  </a:extLst>
                </p:cNvPr>
                <p:cNvSpPr>
                  <a:spLocks/>
                </p:cNvSpPr>
                <p:nvPr/>
              </p:nvSpPr>
              <p:spPr bwMode="auto">
                <a:xfrm>
                  <a:off x="7552" y="6457"/>
                  <a:ext cx="13" cy="22"/>
                </a:xfrm>
                <a:custGeom>
                  <a:avLst/>
                  <a:gdLst>
                    <a:gd name="T0" fmla="*/ 4 w 13"/>
                    <a:gd name="T1" fmla="*/ 0 h 22"/>
                    <a:gd name="T2" fmla="*/ 0 w 13"/>
                    <a:gd name="T3" fmla="*/ 19 h 22"/>
                    <a:gd name="T4" fmla="*/ 9 w 13"/>
                    <a:gd name="T5" fmla="*/ 22 h 22"/>
                    <a:gd name="T6" fmla="*/ 13 w 13"/>
                    <a:gd name="T7" fmla="*/ 2 h 22"/>
                    <a:gd name="T8" fmla="*/ 4 w 13"/>
                    <a:gd name="T9" fmla="*/ 0 h 22"/>
                  </a:gdLst>
                  <a:ahLst/>
                  <a:cxnLst>
                    <a:cxn ang="0">
                      <a:pos x="T0" y="T1"/>
                    </a:cxn>
                    <a:cxn ang="0">
                      <a:pos x="T2" y="T3"/>
                    </a:cxn>
                    <a:cxn ang="0">
                      <a:pos x="T4" y="T5"/>
                    </a:cxn>
                    <a:cxn ang="0">
                      <a:pos x="T6" y="T7"/>
                    </a:cxn>
                    <a:cxn ang="0">
                      <a:pos x="T8" y="T9"/>
                    </a:cxn>
                  </a:cxnLst>
                  <a:rect l="0" t="0" r="r" b="b"/>
                  <a:pathLst>
                    <a:path w="13" h="22">
                      <a:moveTo>
                        <a:pt x="4" y="0"/>
                      </a:moveTo>
                      <a:lnTo>
                        <a:pt x="0" y="19"/>
                      </a:lnTo>
                      <a:lnTo>
                        <a:pt x="9" y="22"/>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663" name="Freeform 642">
                  <a:extLst>
                    <a:ext uri="{FF2B5EF4-FFF2-40B4-BE49-F238E27FC236}">
                      <a16:creationId xmlns:a16="http://schemas.microsoft.com/office/drawing/2014/main" id="{D2991B51-9CBF-704B-337A-EBAEC4F5463C}"/>
                    </a:ext>
                  </a:extLst>
                </p:cNvPr>
                <p:cNvSpPr>
                  <a:spLocks/>
                </p:cNvSpPr>
                <p:nvPr/>
              </p:nvSpPr>
              <p:spPr bwMode="auto">
                <a:xfrm>
                  <a:off x="7561" y="6457"/>
                  <a:ext cx="13" cy="22"/>
                </a:xfrm>
                <a:custGeom>
                  <a:avLst/>
                  <a:gdLst>
                    <a:gd name="T0" fmla="*/ 4 w 13"/>
                    <a:gd name="T1" fmla="*/ 0 h 22"/>
                    <a:gd name="T2" fmla="*/ 0 w 13"/>
                    <a:gd name="T3" fmla="*/ 19 h 22"/>
                    <a:gd name="T4" fmla="*/ 9 w 13"/>
                    <a:gd name="T5" fmla="*/ 22 h 22"/>
                    <a:gd name="T6" fmla="*/ 13 w 13"/>
                    <a:gd name="T7" fmla="*/ 2 h 22"/>
                    <a:gd name="T8" fmla="*/ 4 w 13"/>
                    <a:gd name="T9" fmla="*/ 0 h 22"/>
                  </a:gdLst>
                  <a:ahLst/>
                  <a:cxnLst>
                    <a:cxn ang="0">
                      <a:pos x="T0" y="T1"/>
                    </a:cxn>
                    <a:cxn ang="0">
                      <a:pos x="T2" y="T3"/>
                    </a:cxn>
                    <a:cxn ang="0">
                      <a:pos x="T4" y="T5"/>
                    </a:cxn>
                    <a:cxn ang="0">
                      <a:pos x="T6" y="T7"/>
                    </a:cxn>
                    <a:cxn ang="0">
                      <a:pos x="T8" y="T9"/>
                    </a:cxn>
                  </a:cxnLst>
                  <a:rect l="0" t="0" r="r" b="b"/>
                  <a:pathLst>
                    <a:path w="13" h="22">
                      <a:moveTo>
                        <a:pt x="4" y="0"/>
                      </a:moveTo>
                      <a:lnTo>
                        <a:pt x="0" y="19"/>
                      </a:lnTo>
                      <a:lnTo>
                        <a:pt x="9" y="22"/>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664" name="Freeform 643">
                  <a:extLst>
                    <a:ext uri="{FF2B5EF4-FFF2-40B4-BE49-F238E27FC236}">
                      <a16:creationId xmlns:a16="http://schemas.microsoft.com/office/drawing/2014/main" id="{08800EC2-E2D8-A35B-9ED5-9E6647CA6537}"/>
                    </a:ext>
                  </a:extLst>
                </p:cNvPr>
                <p:cNvSpPr>
                  <a:spLocks/>
                </p:cNvSpPr>
                <p:nvPr/>
              </p:nvSpPr>
              <p:spPr bwMode="auto">
                <a:xfrm>
                  <a:off x="7570" y="6457"/>
                  <a:ext cx="15" cy="22"/>
                </a:xfrm>
                <a:custGeom>
                  <a:avLst/>
                  <a:gdLst>
                    <a:gd name="T0" fmla="*/ 4 w 15"/>
                    <a:gd name="T1" fmla="*/ 0 h 22"/>
                    <a:gd name="T2" fmla="*/ 0 w 15"/>
                    <a:gd name="T3" fmla="*/ 19 h 22"/>
                    <a:gd name="T4" fmla="*/ 10 w 15"/>
                    <a:gd name="T5" fmla="*/ 22 h 22"/>
                    <a:gd name="T6" fmla="*/ 15 w 15"/>
                    <a:gd name="T7" fmla="*/ 2 h 22"/>
                    <a:gd name="T8" fmla="*/ 4 w 15"/>
                    <a:gd name="T9" fmla="*/ 0 h 22"/>
                  </a:gdLst>
                  <a:ahLst/>
                  <a:cxnLst>
                    <a:cxn ang="0">
                      <a:pos x="T0" y="T1"/>
                    </a:cxn>
                    <a:cxn ang="0">
                      <a:pos x="T2" y="T3"/>
                    </a:cxn>
                    <a:cxn ang="0">
                      <a:pos x="T4" y="T5"/>
                    </a:cxn>
                    <a:cxn ang="0">
                      <a:pos x="T6" y="T7"/>
                    </a:cxn>
                    <a:cxn ang="0">
                      <a:pos x="T8" y="T9"/>
                    </a:cxn>
                  </a:cxnLst>
                  <a:rect l="0" t="0" r="r" b="b"/>
                  <a:pathLst>
                    <a:path w="15" h="22">
                      <a:moveTo>
                        <a:pt x="4" y="0"/>
                      </a:moveTo>
                      <a:lnTo>
                        <a:pt x="0" y="19"/>
                      </a:lnTo>
                      <a:lnTo>
                        <a:pt x="10" y="22"/>
                      </a:lnTo>
                      <a:lnTo>
                        <a:pt x="15"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665" name="Freeform 644">
                  <a:extLst>
                    <a:ext uri="{FF2B5EF4-FFF2-40B4-BE49-F238E27FC236}">
                      <a16:creationId xmlns:a16="http://schemas.microsoft.com/office/drawing/2014/main" id="{8BE9B60D-F786-EF92-C6F6-BE4B8380E07E}"/>
                    </a:ext>
                  </a:extLst>
                </p:cNvPr>
                <p:cNvSpPr>
                  <a:spLocks/>
                </p:cNvSpPr>
                <p:nvPr/>
              </p:nvSpPr>
              <p:spPr bwMode="auto">
                <a:xfrm>
                  <a:off x="7580" y="6455"/>
                  <a:ext cx="14" cy="21"/>
                </a:xfrm>
                <a:custGeom>
                  <a:avLst/>
                  <a:gdLst>
                    <a:gd name="T0" fmla="*/ 0 w 14"/>
                    <a:gd name="T1" fmla="*/ 2 h 21"/>
                    <a:gd name="T2" fmla="*/ 5 w 14"/>
                    <a:gd name="T3" fmla="*/ 21 h 21"/>
                    <a:gd name="T4" fmla="*/ 14 w 14"/>
                    <a:gd name="T5" fmla="*/ 19 h 21"/>
                    <a:gd name="T6" fmla="*/ 9 w 14"/>
                    <a:gd name="T7" fmla="*/ 0 h 21"/>
                    <a:gd name="T8" fmla="*/ 0 w 14"/>
                    <a:gd name="T9" fmla="*/ 2 h 21"/>
                  </a:gdLst>
                  <a:ahLst/>
                  <a:cxnLst>
                    <a:cxn ang="0">
                      <a:pos x="T0" y="T1"/>
                    </a:cxn>
                    <a:cxn ang="0">
                      <a:pos x="T2" y="T3"/>
                    </a:cxn>
                    <a:cxn ang="0">
                      <a:pos x="T4" y="T5"/>
                    </a:cxn>
                    <a:cxn ang="0">
                      <a:pos x="T6" y="T7"/>
                    </a:cxn>
                    <a:cxn ang="0">
                      <a:pos x="T8" y="T9"/>
                    </a:cxn>
                  </a:cxnLst>
                  <a:rect l="0" t="0" r="r" b="b"/>
                  <a:pathLst>
                    <a:path w="14" h="21">
                      <a:moveTo>
                        <a:pt x="0" y="2"/>
                      </a:moveTo>
                      <a:lnTo>
                        <a:pt x="5" y="21"/>
                      </a:lnTo>
                      <a:lnTo>
                        <a:pt x="14" y="19"/>
                      </a:lnTo>
                      <a:lnTo>
                        <a:pt x="9"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666" name="Freeform 645">
                  <a:extLst>
                    <a:ext uri="{FF2B5EF4-FFF2-40B4-BE49-F238E27FC236}">
                      <a16:creationId xmlns:a16="http://schemas.microsoft.com/office/drawing/2014/main" id="{22BD2259-09F5-928E-9D39-38054339A8CD}"/>
                    </a:ext>
                  </a:extLst>
                </p:cNvPr>
                <p:cNvSpPr>
                  <a:spLocks/>
                </p:cNvSpPr>
                <p:nvPr/>
              </p:nvSpPr>
              <p:spPr bwMode="auto">
                <a:xfrm>
                  <a:off x="7589" y="6452"/>
                  <a:ext cx="13" cy="22"/>
                </a:xfrm>
                <a:custGeom>
                  <a:avLst/>
                  <a:gdLst>
                    <a:gd name="T0" fmla="*/ 0 w 13"/>
                    <a:gd name="T1" fmla="*/ 3 h 22"/>
                    <a:gd name="T2" fmla="*/ 5 w 13"/>
                    <a:gd name="T3" fmla="*/ 22 h 22"/>
                    <a:gd name="T4" fmla="*/ 13 w 13"/>
                    <a:gd name="T5" fmla="*/ 20 h 22"/>
                    <a:gd name="T6" fmla="*/ 9 w 13"/>
                    <a:gd name="T7" fmla="*/ 0 h 22"/>
                    <a:gd name="T8" fmla="*/ 0 w 13"/>
                    <a:gd name="T9" fmla="*/ 3 h 22"/>
                  </a:gdLst>
                  <a:ahLst/>
                  <a:cxnLst>
                    <a:cxn ang="0">
                      <a:pos x="T0" y="T1"/>
                    </a:cxn>
                    <a:cxn ang="0">
                      <a:pos x="T2" y="T3"/>
                    </a:cxn>
                    <a:cxn ang="0">
                      <a:pos x="T4" y="T5"/>
                    </a:cxn>
                    <a:cxn ang="0">
                      <a:pos x="T6" y="T7"/>
                    </a:cxn>
                    <a:cxn ang="0">
                      <a:pos x="T8" y="T9"/>
                    </a:cxn>
                  </a:cxnLst>
                  <a:rect l="0" t="0" r="r" b="b"/>
                  <a:pathLst>
                    <a:path w="13" h="22">
                      <a:moveTo>
                        <a:pt x="0" y="3"/>
                      </a:moveTo>
                      <a:lnTo>
                        <a:pt x="5" y="22"/>
                      </a:lnTo>
                      <a:lnTo>
                        <a:pt x="13" y="20"/>
                      </a:lnTo>
                      <a:lnTo>
                        <a:pt x="9" y="0"/>
                      </a:lnTo>
                      <a:lnTo>
                        <a:pt x="0" y="3"/>
                      </a:lnTo>
                      <a:close/>
                    </a:path>
                  </a:pathLst>
                </a:custGeom>
                <a:solidFill>
                  <a:srgbClr val="FF0000"/>
                </a:solidFill>
                <a:ln w="38100" cmpd="sng">
                  <a:solidFill>
                    <a:srgbClr val="FF0000"/>
                  </a:solidFill>
                  <a:round/>
                  <a:headEnd/>
                  <a:tailEnd/>
                </a:ln>
              </p:spPr>
              <p:txBody>
                <a:bodyPr/>
                <a:lstStyle/>
                <a:p>
                  <a:endParaRPr lang="en-GB"/>
                </a:p>
              </p:txBody>
            </p:sp>
            <p:sp>
              <p:nvSpPr>
                <p:cNvPr id="667" name="Freeform 646">
                  <a:extLst>
                    <a:ext uri="{FF2B5EF4-FFF2-40B4-BE49-F238E27FC236}">
                      <a16:creationId xmlns:a16="http://schemas.microsoft.com/office/drawing/2014/main" id="{4C52F738-C315-B5E9-89BF-76CDB2FC8D2F}"/>
                    </a:ext>
                  </a:extLst>
                </p:cNvPr>
                <p:cNvSpPr>
                  <a:spLocks/>
                </p:cNvSpPr>
                <p:nvPr/>
              </p:nvSpPr>
              <p:spPr bwMode="auto">
                <a:xfrm>
                  <a:off x="7604" y="6448"/>
                  <a:ext cx="18" cy="24"/>
                </a:xfrm>
                <a:custGeom>
                  <a:avLst/>
                  <a:gdLst>
                    <a:gd name="T0" fmla="*/ 0 w 18"/>
                    <a:gd name="T1" fmla="*/ 4 h 24"/>
                    <a:gd name="T2" fmla="*/ 7 w 18"/>
                    <a:gd name="T3" fmla="*/ 24 h 24"/>
                    <a:gd name="T4" fmla="*/ 18 w 18"/>
                    <a:gd name="T5" fmla="*/ 20 h 24"/>
                    <a:gd name="T6" fmla="*/ 11 w 18"/>
                    <a:gd name="T7" fmla="*/ 0 h 24"/>
                    <a:gd name="T8" fmla="*/ 0 w 18"/>
                    <a:gd name="T9" fmla="*/ 4 h 24"/>
                  </a:gdLst>
                  <a:ahLst/>
                  <a:cxnLst>
                    <a:cxn ang="0">
                      <a:pos x="T0" y="T1"/>
                    </a:cxn>
                    <a:cxn ang="0">
                      <a:pos x="T2" y="T3"/>
                    </a:cxn>
                    <a:cxn ang="0">
                      <a:pos x="T4" y="T5"/>
                    </a:cxn>
                    <a:cxn ang="0">
                      <a:pos x="T6" y="T7"/>
                    </a:cxn>
                    <a:cxn ang="0">
                      <a:pos x="T8" y="T9"/>
                    </a:cxn>
                  </a:cxnLst>
                  <a:rect l="0" t="0" r="r" b="b"/>
                  <a:pathLst>
                    <a:path w="18" h="24">
                      <a:moveTo>
                        <a:pt x="0" y="4"/>
                      </a:moveTo>
                      <a:lnTo>
                        <a:pt x="7" y="24"/>
                      </a:lnTo>
                      <a:lnTo>
                        <a:pt x="18" y="20"/>
                      </a:lnTo>
                      <a:lnTo>
                        <a:pt x="11" y="0"/>
                      </a:lnTo>
                      <a:lnTo>
                        <a:pt x="0" y="4"/>
                      </a:lnTo>
                      <a:close/>
                    </a:path>
                  </a:pathLst>
                </a:custGeom>
                <a:solidFill>
                  <a:srgbClr val="FF0000"/>
                </a:solidFill>
                <a:ln w="38100" cmpd="sng">
                  <a:solidFill>
                    <a:srgbClr val="FF0000"/>
                  </a:solidFill>
                  <a:round/>
                  <a:headEnd/>
                  <a:tailEnd/>
                </a:ln>
              </p:spPr>
              <p:txBody>
                <a:bodyPr/>
                <a:lstStyle/>
                <a:p>
                  <a:endParaRPr lang="en-GB"/>
                </a:p>
              </p:txBody>
            </p:sp>
            <p:sp>
              <p:nvSpPr>
                <p:cNvPr id="668" name="Freeform 647">
                  <a:extLst>
                    <a:ext uri="{FF2B5EF4-FFF2-40B4-BE49-F238E27FC236}">
                      <a16:creationId xmlns:a16="http://schemas.microsoft.com/office/drawing/2014/main" id="{38F8855A-AE6F-A674-66E6-2F3D40841B0F}"/>
                    </a:ext>
                  </a:extLst>
                </p:cNvPr>
                <p:cNvSpPr>
                  <a:spLocks/>
                </p:cNvSpPr>
                <p:nvPr/>
              </p:nvSpPr>
              <p:spPr bwMode="auto">
                <a:xfrm>
                  <a:off x="7615" y="6446"/>
                  <a:ext cx="13" cy="22"/>
                </a:xfrm>
                <a:custGeom>
                  <a:avLst/>
                  <a:gdLst>
                    <a:gd name="T0" fmla="*/ 0 w 13"/>
                    <a:gd name="T1" fmla="*/ 2 h 22"/>
                    <a:gd name="T2" fmla="*/ 5 w 13"/>
                    <a:gd name="T3" fmla="*/ 22 h 22"/>
                    <a:gd name="T4" fmla="*/ 13 w 13"/>
                    <a:gd name="T5" fmla="*/ 20 h 22"/>
                    <a:gd name="T6" fmla="*/ 9 w 13"/>
                    <a:gd name="T7" fmla="*/ 0 h 22"/>
                    <a:gd name="T8" fmla="*/ 0 w 13"/>
                    <a:gd name="T9" fmla="*/ 2 h 22"/>
                  </a:gdLst>
                  <a:ahLst/>
                  <a:cxnLst>
                    <a:cxn ang="0">
                      <a:pos x="T0" y="T1"/>
                    </a:cxn>
                    <a:cxn ang="0">
                      <a:pos x="T2" y="T3"/>
                    </a:cxn>
                    <a:cxn ang="0">
                      <a:pos x="T4" y="T5"/>
                    </a:cxn>
                    <a:cxn ang="0">
                      <a:pos x="T6" y="T7"/>
                    </a:cxn>
                    <a:cxn ang="0">
                      <a:pos x="T8" y="T9"/>
                    </a:cxn>
                  </a:cxnLst>
                  <a:rect l="0" t="0" r="r" b="b"/>
                  <a:pathLst>
                    <a:path w="13" h="22">
                      <a:moveTo>
                        <a:pt x="0" y="2"/>
                      </a:moveTo>
                      <a:lnTo>
                        <a:pt x="5" y="22"/>
                      </a:lnTo>
                      <a:lnTo>
                        <a:pt x="13" y="20"/>
                      </a:lnTo>
                      <a:lnTo>
                        <a:pt x="9"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669" name="Freeform 648">
                  <a:extLst>
                    <a:ext uri="{FF2B5EF4-FFF2-40B4-BE49-F238E27FC236}">
                      <a16:creationId xmlns:a16="http://schemas.microsoft.com/office/drawing/2014/main" id="{B590635E-BF73-CC0C-E9D8-60A4529E137A}"/>
                    </a:ext>
                  </a:extLst>
                </p:cNvPr>
                <p:cNvSpPr>
                  <a:spLocks/>
                </p:cNvSpPr>
                <p:nvPr/>
              </p:nvSpPr>
              <p:spPr bwMode="auto">
                <a:xfrm>
                  <a:off x="7622" y="6442"/>
                  <a:ext cx="17" cy="21"/>
                </a:xfrm>
                <a:custGeom>
                  <a:avLst/>
                  <a:gdLst>
                    <a:gd name="T0" fmla="*/ 0 w 17"/>
                    <a:gd name="T1" fmla="*/ 4 h 21"/>
                    <a:gd name="T2" fmla="*/ 9 w 17"/>
                    <a:gd name="T3" fmla="*/ 21 h 21"/>
                    <a:gd name="T4" fmla="*/ 17 w 17"/>
                    <a:gd name="T5" fmla="*/ 17 h 21"/>
                    <a:gd name="T6" fmla="*/ 9 w 17"/>
                    <a:gd name="T7" fmla="*/ 0 h 21"/>
                    <a:gd name="T8" fmla="*/ 0 w 17"/>
                    <a:gd name="T9" fmla="*/ 4 h 21"/>
                  </a:gdLst>
                  <a:ahLst/>
                  <a:cxnLst>
                    <a:cxn ang="0">
                      <a:pos x="T0" y="T1"/>
                    </a:cxn>
                    <a:cxn ang="0">
                      <a:pos x="T2" y="T3"/>
                    </a:cxn>
                    <a:cxn ang="0">
                      <a:pos x="T4" y="T5"/>
                    </a:cxn>
                    <a:cxn ang="0">
                      <a:pos x="T6" y="T7"/>
                    </a:cxn>
                    <a:cxn ang="0">
                      <a:pos x="T8" y="T9"/>
                    </a:cxn>
                  </a:cxnLst>
                  <a:rect l="0" t="0" r="r" b="b"/>
                  <a:pathLst>
                    <a:path w="17" h="21">
                      <a:moveTo>
                        <a:pt x="0" y="4"/>
                      </a:moveTo>
                      <a:lnTo>
                        <a:pt x="9" y="21"/>
                      </a:lnTo>
                      <a:lnTo>
                        <a:pt x="17" y="17"/>
                      </a:lnTo>
                      <a:lnTo>
                        <a:pt x="9" y="0"/>
                      </a:lnTo>
                      <a:lnTo>
                        <a:pt x="0" y="4"/>
                      </a:lnTo>
                      <a:close/>
                    </a:path>
                  </a:pathLst>
                </a:custGeom>
                <a:solidFill>
                  <a:srgbClr val="FF0000"/>
                </a:solidFill>
                <a:ln w="38100" cmpd="sng">
                  <a:solidFill>
                    <a:srgbClr val="FF0000"/>
                  </a:solidFill>
                  <a:round/>
                  <a:headEnd/>
                  <a:tailEnd/>
                </a:ln>
              </p:spPr>
              <p:txBody>
                <a:bodyPr/>
                <a:lstStyle/>
                <a:p>
                  <a:endParaRPr lang="en-GB"/>
                </a:p>
              </p:txBody>
            </p:sp>
            <p:sp>
              <p:nvSpPr>
                <p:cNvPr id="670" name="Freeform 649">
                  <a:extLst>
                    <a:ext uri="{FF2B5EF4-FFF2-40B4-BE49-F238E27FC236}">
                      <a16:creationId xmlns:a16="http://schemas.microsoft.com/office/drawing/2014/main" id="{9715357D-3C03-A44A-FEBA-B9E7D0EABBB1}"/>
                    </a:ext>
                  </a:extLst>
                </p:cNvPr>
                <p:cNvSpPr>
                  <a:spLocks/>
                </p:cNvSpPr>
                <p:nvPr/>
              </p:nvSpPr>
              <p:spPr bwMode="auto">
                <a:xfrm>
                  <a:off x="7633" y="6437"/>
                  <a:ext cx="17" cy="24"/>
                </a:xfrm>
                <a:custGeom>
                  <a:avLst/>
                  <a:gdLst>
                    <a:gd name="T0" fmla="*/ 0 w 17"/>
                    <a:gd name="T1" fmla="*/ 5 h 24"/>
                    <a:gd name="T2" fmla="*/ 6 w 17"/>
                    <a:gd name="T3" fmla="*/ 24 h 24"/>
                    <a:gd name="T4" fmla="*/ 17 w 17"/>
                    <a:gd name="T5" fmla="*/ 20 h 24"/>
                    <a:gd name="T6" fmla="*/ 11 w 17"/>
                    <a:gd name="T7" fmla="*/ 0 h 24"/>
                    <a:gd name="T8" fmla="*/ 0 w 17"/>
                    <a:gd name="T9" fmla="*/ 5 h 24"/>
                  </a:gdLst>
                  <a:ahLst/>
                  <a:cxnLst>
                    <a:cxn ang="0">
                      <a:pos x="T0" y="T1"/>
                    </a:cxn>
                    <a:cxn ang="0">
                      <a:pos x="T2" y="T3"/>
                    </a:cxn>
                    <a:cxn ang="0">
                      <a:pos x="T4" y="T5"/>
                    </a:cxn>
                    <a:cxn ang="0">
                      <a:pos x="T6" y="T7"/>
                    </a:cxn>
                    <a:cxn ang="0">
                      <a:pos x="T8" y="T9"/>
                    </a:cxn>
                  </a:cxnLst>
                  <a:rect l="0" t="0" r="r" b="b"/>
                  <a:pathLst>
                    <a:path w="17" h="24">
                      <a:moveTo>
                        <a:pt x="0" y="5"/>
                      </a:moveTo>
                      <a:lnTo>
                        <a:pt x="6" y="24"/>
                      </a:lnTo>
                      <a:lnTo>
                        <a:pt x="17" y="20"/>
                      </a:lnTo>
                      <a:lnTo>
                        <a:pt x="11" y="0"/>
                      </a:lnTo>
                      <a:lnTo>
                        <a:pt x="0" y="5"/>
                      </a:lnTo>
                      <a:close/>
                    </a:path>
                  </a:pathLst>
                </a:custGeom>
                <a:solidFill>
                  <a:srgbClr val="FF0000"/>
                </a:solidFill>
                <a:ln w="38100" cmpd="sng">
                  <a:solidFill>
                    <a:srgbClr val="FF0000"/>
                  </a:solidFill>
                  <a:round/>
                  <a:headEnd/>
                  <a:tailEnd/>
                </a:ln>
              </p:spPr>
              <p:txBody>
                <a:bodyPr/>
                <a:lstStyle/>
                <a:p>
                  <a:endParaRPr lang="en-GB"/>
                </a:p>
              </p:txBody>
            </p:sp>
            <p:sp>
              <p:nvSpPr>
                <p:cNvPr id="671" name="Freeform 650">
                  <a:extLst>
                    <a:ext uri="{FF2B5EF4-FFF2-40B4-BE49-F238E27FC236}">
                      <a16:creationId xmlns:a16="http://schemas.microsoft.com/office/drawing/2014/main" id="{29C12FC9-E2D2-97D9-0DB2-41614578F8CA}"/>
                    </a:ext>
                  </a:extLst>
                </p:cNvPr>
                <p:cNvSpPr>
                  <a:spLocks/>
                </p:cNvSpPr>
                <p:nvPr/>
              </p:nvSpPr>
              <p:spPr bwMode="auto">
                <a:xfrm>
                  <a:off x="7639" y="6431"/>
                  <a:ext cx="22" cy="24"/>
                </a:xfrm>
                <a:custGeom>
                  <a:avLst/>
                  <a:gdLst>
                    <a:gd name="T0" fmla="*/ 0 w 22"/>
                    <a:gd name="T1" fmla="*/ 6 h 24"/>
                    <a:gd name="T2" fmla="*/ 13 w 22"/>
                    <a:gd name="T3" fmla="*/ 24 h 24"/>
                    <a:gd name="T4" fmla="*/ 22 w 22"/>
                    <a:gd name="T5" fmla="*/ 17 h 24"/>
                    <a:gd name="T6" fmla="*/ 9 w 22"/>
                    <a:gd name="T7" fmla="*/ 0 h 24"/>
                    <a:gd name="T8" fmla="*/ 0 w 22"/>
                    <a:gd name="T9" fmla="*/ 6 h 24"/>
                  </a:gdLst>
                  <a:ahLst/>
                  <a:cxnLst>
                    <a:cxn ang="0">
                      <a:pos x="T0" y="T1"/>
                    </a:cxn>
                    <a:cxn ang="0">
                      <a:pos x="T2" y="T3"/>
                    </a:cxn>
                    <a:cxn ang="0">
                      <a:pos x="T4" y="T5"/>
                    </a:cxn>
                    <a:cxn ang="0">
                      <a:pos x="T6" y="T7"/>
                    </a:cxn>
                    <a:cxn ang="0">
                      <a:pos x="T8" y="T9"/>
                    </a:cxn>
                  </a:cxnLst>
                  <a:rect l="0" t="0" r="r" b="b"/>
                  <a:pathLst>
                    <a:path w="22" h="24">
                      <a:moveTo>
                        <a:pt x="0" y="6"/>
                      </a:moveTo>
                      <a:lnTo>
                        <a:pt x="13" y="24"/>
                      </a:lnTo>
                      <a:lnTo>
                        <a:pt x="22" y="17"/>
                      </a:lnTo>
                      <a:lnTo>
                        <a:pt x="9" y="0"/>
                      </a:lnTo>
                      <a:lnTo>
                        <a:pt x="0" y="6"/>
                      </a:lnTo>
                      <a:close/>
                    </a:path>
                  </a:pathLst>
                </a:custGeom>
                <a:solidFill>
                  <a:srgbClr val="FF0000"/>
                </a:solidFill>
                <a:ln w="38100" cmpd="sng">
                  <a:solidFill>
                    <a:srgbClr val="FF0000"/>
                  </a:solidFill>
                  <a:round/>
                  <a:headEnd/>
                  <a:tailEnd/>
                </a:ln>
              </p:spPr>
              <p:txBody>
                <a:bodyPr/>
                <a:lstStyle/>
                <a:p>
                  <a:endParaRPr lang="en-GB"/>
                </a:p>
              </p:txBody>
            </p:sp>
            <p:sp>
              <p:nvSpPr>
                <p:cNvPr id="672" name="Freeform 651">
                  <a:extLst>
                    <a:ext uri="{FF2B5EF4-FFF2-40B4-BE49-F238E27FC236}">
                      <a16:creationId xmlns:a16="http://schemas.microsoft.com/office/drawing/2014/main" id="{6DDD6FAA-FBC6-0787-531A-B8F7782C67EB}"/>
                    </a:ext>
                  </a:extLst>
                </p:cNvPr>
                <p:cNvSpPr>
                  <a:spLocks/>
                </p:cNvSpPr>
                <p:nvPr/>
              </p:nvSpPr>
              <p:spPr bwMode="auto">
                <a:xfrm>
                  <a:off x="7650" y="6426"/>
                  <a:ext cx="18" cy="22"/>
                </a:xfrm>
                <a:custGeom>
                  <a:avLst/>
                  <a:gdLst>
                    <a:gd name="T0" fmla="*/ 0 w 18"/>
                    <a:gd name="T1" fmla="*/ 5 h 22"/>
                    <a:gd name="T2" fmla="*/ 11 w 18"/>
                    <a:gd name="T3" fmla="*/ 22 h 22"/>
                    <a:gd name="T4" fmla="*/ 18 w 18"/>
                    <a:gd name="T5" fmla="*/ 18 h 22"/>
                    <a:gd name="T6" fmla="*/ 7 w 18"/>
                    <a:gd name="T7" fmla="*/ 0 h 22"/>
                    <a:gd name="T8" fmla="*/ 0 w 18"/>
                    <a:gd name="T9" fmla="*/ 5 h 22"/>
                  </a:gdLst>
                  <a:ahLst/>
                  <a:cxnLst>
                    <a:cxn ang="0">
                      <a:pos x="T0" y="T1"/>
                    </a:cxn>
                    <a:cxn ang="0">
                      <a:pos x="T2" y="T3"/>
                    </a:cxn>
                    <a:cxn ang="0">
                      <a:pos x="T4" y="T5"/>
                    </a:cxn>
                    <a:cxn ang="0">
                      <a:pos x="T6" y="T7"/>
                    </a:cxn>
                    <a:cxn ang="0">
                      <a:pos x="T8" y="T9"/>
                    </a:cxn>
                  </a:cxnLst>
                  <a:rect l="0" t="0" r="r" b="b"/>
                  <a:pathLst>
                    <a:path w="18" h="22">
                      <a:moveTo>
                        <a:pt x="0" y="5"/>
                      </a:moveTo>
                      <a:lnTo>
                        <a:pt x="11" y="22"/>
                      </a:lnTo>
                      <a:lnTo>
                        <a:pt x="18" y="18"/>
                      </a:lnTo>
                      <a:lnTo>
                        <a:pt x="7" y="0"/>
                      </a:lnTo>
                      <a:lnTo>
                        <a:pt x="0" y="5"/>
                      </a:lnTo>
                      <a:close/>
                    </a:path>
                  </a:pathLst>
                </a:custGeom>
                <a:solidFill>
                  <a:srgbClr val="FF0000"/>
                </a:solidFill>
                <a:ln w="38100" cmpd="sng">
                  <a:solidFill>
                    <a:srgbClr val="FF0000"/>
                  </a:solidFill>
                  <a:round/>
                  <a:headEnd/>
                  <a:tailEnd/>
                </a:ln>
              </p:spPr>
              <p:txBody>
                <a:bodyPr/>
                <a:lstStyle/>
                <a:p>
                  <a:endParaRPr lang="en-GB"/>
                </a:p>
              </p:txBody>
            </p:sp>
            <p:sp>
              <p:nvSpPr>
                <p:cNvPr id="673" name="Freeform 652">
                  <a:extLst>
                    <a:ext uri="{FF2B5EF4-FFF2-40B4-BE49-F238E27FC236}">
                      <a16:creationId xmlns:a16="http://schemas.microsoft.com/office/drawing/2014/main" id="{A1A06D5A-2069-CE59-FE8B-AE7C2ABB4C1E}"/>
                    </a:ext>
                  </a:extLst>
                </p:cNvPr>
                <p:cNvSpPr>
                  <a:spLocks/>
                </p:cNvSpPr>
                <p:nvPr/>
              </p:nvSpPr>
              <p:spPr bwMode="auto">
                <a:xfrm>
                  <a:off x="7657" y="6422"/>
                  <a:ext cx="17" cy="22"/>
                </a:xfrm>
                <a:custGeom>
                  <a:avLst/>
                  <a:gdLst>
                    <a:gd name="T0" fmla="*/ 0 w 17"/>
                    <a:gd name="T1" fmla="*/ 4 h 22"/>
                    <a:gd name="T2" fmla="*/ 9 w 17"/>
                    <a:gd name="T3" fmla="*/ 22 h 22"/>
                    <a:gd name="T4" fmla="*/ 17 w 17"/>
                    <a:gd name="T5" fmla="*/ 17 h 22"/>
                    <a:gd name="T6" fmla="*/ 9 w 17"/>
                    <a:gd name="T7" fmla="*/ 0 h 22"/>
                    <a:gd name="T8" fmla="*/ 0 w 17"/>
                    <a:gd name="T9" fmla="*/ 4 h 22"/>
                  </a:gdLst>
                  <a:ahLst/>
                  <a:cxnLst>
                    <a:cxn ang="0">
                      <a:pos x="T0" y="T1"/>
                    </a:cxn>
                    <a:cxn ang="0">
                      <a:pos x="T2" y="T3"/>
                    </a:cxn>
                    <a:cxn ang="0">
                      <a:pos x="T4" y="T5"/>
                    </a:cxn>
                    <a:cxn ang="0">
                      <a:pos x="T6" y="T7"/>
                    </a:cxn>
                    <a:cxn ang="0">
                      <a:pos x="T8" y="T9"/>
                    </a:cxn>
                  </a:cxnLst>
                  <a:rect l="0" t="0" r="r" b="b"/>
                  <a:pathLst>
                    <a:path w="17" h="22">
                      <a:moveTo>
                        <a:pt x="0" y="4"/>
                      </a:moveTo>
                      <a:lnTo>
                        <a:pt x="9" y="22"/>
                      </a:lnTo>
                      <a:lnTo>
                        <a:pt x="17" y="17"/>
                      </a:lnTo>
                      <a:lnTo>
                        <a:pt x="9" y="0"/>
                      </a:lnTo>
                      <a:lnTo>
                        <a:pt x="0" y="4"/>
                      </a:lnTo>
                      <a:close/>
                    </a:path>
                  </a:pathLst>
                </a:custGeom>
                <a:solidFill>
                  <a:srgbClr val="FF0000"/>
                </a:solidFill>
                <a:ln w="38100" cmpd="sng">
                  <a:solidFill>
                    <a:srgbClr val="FF0000"/>
                  </a:solidFill>
                  <a:round/>
                  <a:headEnd/>
                  <a:tailEnd/>
                </a:ln>
              </p:spPr>
              <p:txBody>
                <a:bodyPr/>
                <a:lstStyle/>
                <a:p>
                  <a:endParaRPr lang="en-GB"/>
                </a:p>
              </p:txBody>
            </p:sp>
            <p:sp>
              <p:nvSpPr>
                <p:cNvPr id="674" name="Freeform 653">
                  <a:extLst>
                    <a:ext uri="{FF2B5EF4-FFF2-40B4-BE49-F238E27FC236}">
                      <a16:creationId xmlns:a16="http://schemas.microsoft.com/office/drawing/2014/main" id="{BC5D5A3A-D7C5-617C-35D1-E3D15BAE7C2E}"/>
                    </a:ext>
                  </a:extLst>
                </p:cNvPr>
                <p:cNvSpPr>
                  <a:spLocks/>
                </p:cNvSpPr>
                <p:nvPr/>
              </p:nvSpPr>
              <p:spPr bwMode="auto">
                <a:xfrm>
                  <a:off x="7666" y="6415"/>
                  <a:ext cx="21" cy="24"/>
                </a:xfrm>
                <a:custGeom>
                  <a:avLst/>
                  <a:gdLst>
                    <a:gd name="T0" fmla="*/ 0 w 21"/>
                    <a:gd name="T1" fmla="*/ 7 h 24"/>
                    <a:gd name="T2" fmla="*/ 10 w 21"/>
                    <a:gd name="T3" fmla="*/ 24 h 24"/>
                    <a:gd name="T4" fmla="*/ 21 w 21"/>
                    <a:gd name="T5" fmla="*/ 18 h 24"/>
                    <a:gd name="T6" fmla="*/ 10 w 21"/>
                    <a:gd name="T7" fmla="*/ 0 h 24"/>
                    <a:gd name="T8" fmla="*/ 0 w 21"/>
                    <a:gd name="T9" fmla="*/ 7 h 24"/>
                  </a:gdLst>
                  <a:ahLst/>
                  <a:cxnLst>
                    <a:cxn ang="0">
                      <a:pos x="T0" y="T1"/>
                    </a:cxn>
                    <a:cxn ang="0">
                      <a:pos x="T2" y="T3"/>
                    </a:cxn>
                    <a:cxn ang="0">
                      <a:pos x="T4" y="T5"/>
                    </a:cxn>
                    <a:cxn ang="0">
                      <a:pos x="T6" y="T7"/>
                    </a:cxn>
                    <a:cxn ang="0">
                      <a:pos x="T8" y="T9"/>
                    </a:cxn>
                  </a:cxnLst>
                  <a:rect l="0" t="0" r="r" b="b"/>
                  <a:pathLst>
                    <a:path w="21" h="24">
                      <a:moveTo>
                        <a:pt x="0" y="7"/>
                      </a:moveTo>
                      <a:lnTo>
                        <a:pt x="10" y="24"/>
                      </a:lnTo>
                      <a:lnTo>
                        <a:pt x="21" y="18"/>
                      </a:lnTo>
                      <a:lnTo>
                        <a:pt x="10" y="0"/>
                      </a:lnTo>
                      <a:lnTo>
                        <a:pt x="0" y="7"/>
                      </a:lnTo>
                      <a:close/>
                    </a:path>
                  </a:pathLst>
                </a:custGeom>
                <a:solidFill>
                  <a:srgbClr val="FF0000"/>
                </a:solidFill>
                <a:ln w="38100" cmpd="sng">
                  <a:solidFill>
                    <a:srgbClr val="FF0000"/>
                  </a:solidFill>
                  <a:round/>
                  <a:headEnd/>
                  <a:tailEnd/>
                </a:ln>
              </p:spPr>
              <p:txBody>
                <a:bodyPr/>
                <a:lstStyle/>
                <a:p>
                  <a:endParaRPr lang="en-GB"/>
                </a:p>
              </p:txBody>
            </p:sp>
            <p:sp>
              <p:nvSpPr>
                <p:cNvPr id="675" name="Freeform 654">
                  <a:extLst>
                    <a:ext uri="{FF2B5EF4-FFF2-40B4-BE49-F238E27FC236}">
                      <a16:creationId xmlns:a16="http://schemas.microsoft.com/office/drawing/2014/main" id="{25A455A5-DF16-480F-C1DB-8BE8714938A9}"/>
                    </a:ext>
                  </a:extLst>
                </p:cNvPr>
                <p:cNvSpPr>
                  <a:spLocks/>
                </p:cNvSpPr>
                <p:nvPr/>
              </p:nvSpPr>
              <p:spPr bwMode="auto">
                <a:xfrm>
                  <a:off x="7674" y="6409"/>
                  <a:ext cx="22" cy="24"/>
                </a:xfrm>
                <a:custGeom>
                  <a:avLst/>
                  <a:gdLst>
                    <a:gd name="T0" fmla="*/ 0 w 22"/>
                    <a:gd name="T1" fmla="*/ 6 h 24"/>
                    <a:gd name="T2" fmla="*/ 13 w 22"/>
                    <a:gd name="T3" fmla="*/ 24 h 24"/>
                    <a:gd name="T4" fmla="*/ 22 w 22"/>
                    <a:gd name="T5" fmla="*/ 17 h 24"/>
                    <a:gd name="T6" fmla="*/ 9 w 22"/>
                    <a:gd name="T7" fmla="*/ 0 h 24"/>
                    <a:gd name="T8" fmla="*/ 0 w 22"/>
                    <a:gd name="T9" fmla="*/ 6 h 24"/>
                  </a:gdLst>
                  <a:ahLst/>
                  <a:cxnLst>
                    <a:cxn ang="0">
                      <a:pos x="T0" y="T1"/>
                    </a:cxn>
                    <a:cxn ang="0">
                      <a:pos x="T2" y="T3"/>
                    </a:cxn>
                    <a:cxn ang="0">
                      <a:pos x="T4" y="T5"/>
                    </a:cxn>
                    <a:cxn ang="0">
                      <a:pos x="T6" y="T7"/>
                    </a:cxn>
                    <a:cxn ang="0">
                      <a:pos x="T8" y="T9"/>
                    </a:cxn>
                  </a:cxnLst>
                  <a:rect l="0" t="0" r="r" b="b"/>
                  <a:pathLst>
                    <a:path w="22" h="24">
                      <a:moveTo>
                        <a:pt x="0" y="6"/>
                      </a:moveTo>
                      <a:lnTo>
                        <a:pt x="13" y="24"/>
                      </a:lnTo>
                      <a:lnTo>
                        <a:pt x="22" y="17"/>
                      </a:lnTo>
                      <a:lnTo>
                        <a:pt x="9" y="0"/>
                      </a:lnTo>
                      <a:lnTo>
                        <a:pt x="0" y="6"/>
                      </a:lnTo>
                      <a:close/>
                    </a:path>
                  </a:pathLst>
                </a:custGeom>
                <a:solidFill>
                  <a:srgbClr val="FF0000"/>
                </a:solidFill>
                <a:ln w="38100" cmpd="sng">
                  <a:solidFill>
                    <a:srgbClr val="FF0000"/>
                  </a:solidFill>
                  <a:round/>
                  <a:headEnd/>
                  <a:tailEnd/>
                </a:ln>
              </p:spPr>
              <p:txBody>
                <a:bodyPr/>
                <a:lstStyle/>
                <a:p>
                  <a:endParaRPr lang="en-GB"/>
                </a:p>
              </p:txBody>
            </p:sp>
            <p:sp>
              <p:nvSpPr>
                <p:cNvPr id="676" name="Freeform 655">
                  <a:extLst>
                    <a:ext uri="{FF2B5EF4-FFF2-40B4-BE49-F238E27FC236}">
                      <a16:creationId xmlns:a16="http://schemas.microsoft.com/office/drawing/2014/main" id="{95884B45-3EFA-B3AD-0497-113736C4FA92}"/>
                    </a:ext>
                  </a:extLst>
                </p:cNvPr>
                <p:cNvSpPr>
                  <a:spLocks/>
                </p:cNvSpPr>
                <p:nvPr/>
              </p:nvSpPr>
              <p:spPr bwMode="auto">
                <a:xfrm>
                  <a:off x="7683" y="6402"/>
                  <a:ext cx="24" cy="24"/>
                </a:xfrm>
                <a:custGeom>
                  <a:avLst/>
                  <a:gdLst>
                    <a:gd name="T0" fmla="*/ 0 w 24"/>
                    <a:gd name="T1" fmla="*/ 9 h 24"/>
                    <a:gd name="T2" fmla="*/ 15 w 24"/>
                    <a:gd name="T3" fmla="*/ 24 h 24"/>
                    <a:gd name="T4" fmla="*/ 24 w 24"/>
                    <a:gd name="T5" fmla="*/ 16 h 24"/>
                    <a:gd name="T6" fmla="*/ 9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5" y="24"/>
                      </a:lnTo>
                      <a:lnTo>
                        <a:pt x="24" y="16"/>
                      </a:lnTo>
                      <a:lnTo>
                        <a:pt x="9"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677" name="Freeform 656">
                  <a:extLst>
                    <a:ext uri="{FF2B5EF4-FFF2-40B4-BE49-F238E27FC236}">
                      <a16:creationId xmlns:a16="http://schemas.microsoft.com/office/drawing/2014/main" id="{C361452F-56A7-FBAC-EF85-E92E44A34F15}"/>
                    </a:ext>
                  </a:extLst>
                </p:cNvPr>
                <p:cNvSpPr>
                  <a:spLocks/>
                </p:cNvSpPr>
                <p:nvPr/>
              </p:nvSpPr>
              <p:spPr bwMode="auto">
                <a:xfrm>
                  <a:off x="7692" y="6394"/>
                  <a:ext cx="22" cy="24"/>
                </a:xfrm>
                <a:custGeom>
                  <a:avLst/>
                  <a:gdLst>
                    <a:gd name="T0" fmla="*/ 0 w 22"/>
                    <a:gd name="T1" fmla="*/ 6 h 24"/>
                    <a:gd name="T2" fmla="*/ 13 w 22"/>
                    <a:gd name="T3" fmla="*/ 24 h 24"/>
                    <a:gd name="T4" fmla="*/ 22 w 22"/>
                    <a:gd name="T5" fmla="*/ 17 h 24"/>
                    <a:gd name="T6" fmla="*/ 8 w 22"/>
                    <a:gd name="T7" fmla="*/ 0 h 24"/>
                    <a:gd name="T8" fmla="*/ 0 w 22"/>
                    <a:gd name="T9" fmla="*/ 6 h 24"/>
                  </a:gdLst>
                  <a:ahLst/>
                  <a:cxnLst>
                    <a:cxn ang="0">
                      <a:pos x="T0" y="T1"/>
                    </a:cxn>
                    <a:cxn ang="0">
                      <a:pos x="T2" y="T3"/>
                    </a:cxn>
                    <a:cxn ang="0">
                      <a:pos x="T4" y="T5"/>
                    </a:cxn>
                    <a:cxn ang="0">
                      <a:pos x="T6" y="T7"/>
                    </a:cxn>
                    <a:cxn ang="0">
                      <a:pos x="T8" y="T9"/>
                    </a:cxn>
                  </a:cxnLst>
                  <a:rect l="0" t="0" r="r" b="b"/>
                  <a:pathLst>
                    <a:path w="22" h="24">
                      <a:moveTo>
                        <a:pt x="0" y="6"/>
                      </a:moveTo>
                      <a:lnTo>
                        <a:pt x="13" y="24"/>
                      </a:lnTo>
                      <a:lnTo>
                        <a:pt x="22" y="17"/>
                      </a:lnTo>
                      <a:lnTo>
                        <a:pt x="8" y="0"/>
                      </a:lnTo>
                      <a:lnTo>
                        <a:pt x="0" y="6"/>
                      </a:lnTo>
                      <a:close/>
                    </a:path>
                  </a:pathLst>
                </a:custGeom>
                <a:solidFill>
                  <a:srgbClr val="FF0000"/>
                </a:solidFill>
                <a:ln w="38100" cmpd="sng">
                  <a:solidFill>
                    <a:srgbClr val="FF0000"/>
                  </a:solidFill>
                  <a:round/>
                  <a:headEnd/>
                  <a:tailEnd/>
                </a:ln>
              </p:spPr>
              <p:txBody>
                <a:bodyPr/>
                <a:lstStyle/>
                <a:p>
                  <a:endParaRPr lang="en-GB"/>
                </a:p>
              </p:txBody>
            </p:sp>
            <p:sp>
              <p:nvSpPr>
                <p:cNvPr id="678" name="Freeform 657">
                  <a:extLst>
                    <a:ext uri="{FF2B5EF4-FFF2-40B4-BE49-F238E27FC236}">
                      <a16:creationId xmlns:a16="http://schemas.microsoft.com/office/drawing/2014/main" id="{EED98652-5FBC-99F3-1546-CC771A440333}"/>
                    </a:ext>
                  </a:extLst>
                </p:cNvPr>
                <p:cNvSpPr>
                  <a:spLocks/>
                </p:cNvSpPr>
                <p:nvPr/>
              </p:nvSpPr>
              <p:spPr bwMode="auto">
                <a:xfrm>
                  <a:off x="7700" y="6385"/>
                  <a:ext cx="24" cy="24"/>
                </a:xfrm>
                <a:custGeom>
                  <a:avLst/>
                  <a:gdLst>
                    <a:gd name="T0" fmla="*/ 0 w 24"/>
                    <a:gd name="T1" fmla="*/ 11 h 24"/>
                    <a:gd name="T2" fmla="*/ 16 w 24"/>
                    <a:gd name="T3" fmla="*/ 24 h 24"/>
                    <a:gd name="T4" fmla="*/ 24 w 24"/>
                    <a:gd name="T5" fmla="*/ 13 h 24"/>
                    <a:gd name="T6" fmla="*/ 9 w 24"/>
                    <a:gd name="T7" fmla="*/ 0 h 24"/>
                    <a:gd name="T8" fmla="*/ 0 w 24"/>
                    <a:gd name="T9" fmla="*/ 11 h 24"/>
                  </a:gdLst>
                  <a:ahLst/>
                  <a:cxnLst>
                    <a:cxn ang="0">
                      <a:pos x="T0" y="T1"/>
                    </a:cxn>
                    <a:cxn ang="0">
                      <a:pos x="T2" y="T3"/>
                    </a:cxn>
                    <a:cxn ang="0">
                      <a:pos x="T4" y="T5"/>
                    </a:cxn>
                    <a:cxn ang="0">
                      <a:pos x="T6" y="T7"/>
                    </a:cxn>
                    <a:cxn ang="0">
                      <a:pos x="T8" y="T9"/>
                    </a:cxn>
                  </a:cxnLst>
                  <a:rect l="0" t="0" r="r" b="b"/>
                  <a:pathLst>
                    <a:path w="24" h="24">
                      <a:moveTo>
                        <a:pt x="0" y="11"/>
                      </a:moveTo>
                      <a:lnTo>
                        <a:pt x="16" y="24"/>
                      </a:lnTo>
                      <a:lnTo>
                        <a:pt x="24" y="13"/>
                      </a:lnTo>
                      <a:lnTo>
                        <a:pt x="9"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679" name="Freeform 658">
                  <a:extLst>
                    <a:ext uri="{FF2B5EF4-FFF2-40B4-BE49-F238E27FC236}">
                      <a16:creationId xmlns:a16="http://schemas.microsoft.com/office/drawing/2014/main" id="{10007DAB-CEF7-85C0-AB05-2BB5C7D534B3}"/>
                    </a:ext>
                  </a:extLst>
                </p:cNvPr>
                <p:cNvSpPr>
                  <a:spLocks/>
                </p:cNvSpPr>
                <p:nvPr/>
              </p:nvSpPr>
              <p:spPr bwMode="auto">
                <a:xfrm>
                  <a:off x="7709" y="6376"/>
                  <a:ext cx="22" cy="24"/>
                </a:xfrm>
                <a:custGeom>
                  <a:avLst/>
                  <a:gdLst>
                    <a:gd name="T0" fmla="*/ 0 w 22"/>
                    <a:gd name="T1" fmla="*/ 7 h 24"/>
                    <a:gd name="T2" fmla="*/ 13 w 22"/>
                    <a:gd name="T3" fmla="*/ 24 h 24"/>
                    <a:gd name="T4" fmla="*/ 22 w 22"/>
                    <a:gd name="T5" fmla="*/ 18 h 24"/>
                    <a:gd name="T6" fmla="*/ 9 w 22"/>
                    <a:gd name="T7" fmla="*/ 0 h 24"/>
                    <a:gd name="T8" fmla="*/ 0 w 22"/>
                    <a:gd name="T9" fmla="*/ 7 h 24"/>
                  </a:gdLst>
                  <a:ahLst/>
                  <a:cxnLst>
                    <a:cxn ang="0">
                      <a:pos x="T0" y="T1"/>
                    </a:cxn>
                    <a:cxn ang="0">
                      <a:pos x="T2" y="T3"/>
                    </a:cxn>
                    <a:cxn ang="0">
                      <a:pos x="T4" y="T5"/>
                    </a:cxn>
                    <a:cxn ang="0">
                      <a:pos x="T6" y="T7"/>
                    </a:cxn>
                    <a:cxn ang="0">
                      <a:pos x="T8" y="T9"/>
                    </a:cxn>
                  </a:cxnLst>
                  <a:rect l="0" t="0" r="r" b="b"/>
                  <a:pathLst>
                    <a:path w="22" h="24">
                      <a:moveTo>
                        <a:pt x="0" y="7"/>
                      </a:moveTo>
                      <a:lnTo>
                        <a:pt x="13" y="24"/>
                      </a:lnTo>
                      <a:lnTo>
                        <a:pt x="22" y="18"/>
                      </a:lnTo>
                      <a:lnTo>
                        <a:pt x="9" y="0"/>
                      </a:lnTo>
                      <a:lnTo>
                        <a:pt x="0" y="7"/>
                      </a:lnTo>
                      <a:close/>
                    </a:path>
                  </a:pathLst>
                </a:custGeom>
                <a:solidFill>
                  <a:srgbClr val="FF0000"/>
                </a:solidFill>
                <a:ln w="38100" cmpd="sng">
                  <a:solidFill>
                    <a:srgbClr val="FF0000"/>
                  </a:solidFill>
                  <a:round/>
                  <a:headEnd/>
                  <a:tailEnd/>
                </a:ln>
              </p:spPr>
              <p:txBody>
                <a:bodyPr/>
                <a:lstStyle/>
                <a:p>
                  <a:endParaRPr lang="en-GB"/>
                </a:p>
              </p:txBody>
            </p:sp>
            <p:sp>
              <p:nvSpPr>
                <p:cNvPr id="680" name="Freeform 659">
                  <a:extLst>
                    <a:ext uri="{FF2B5EF4-FFF2-40B4-BE49-F238E27FC236}">
                      <a16:creationId xmlns:a16="http://schemas.microsoft.com/office/drawing/2014/main" id="{2583D650-6574-9BF7-10B1-AE17FA6A7A2C}"/>
                    </a:ext>
                  </a:extLst>
                </p:cNvPr>
                <p:cNvSpPr>
                  <a:spLocks/>
                </p:cNvSpPr>
                <p:nvPr/>
              </p:nvSpPr>
              <p:spPr bwMode="auto">
                <a:xfrm>
                  <a:off x="7718" y="6370"/>
                  <a:ext cx="24" cy="24"/>
                </a:xfrm>
                <a:custGeom>
                  <a:avLst/>
                  <a:gdLst>
                    <a:gd name="T0" fmla="*/ 0 w 24"/>
                    <a:gd name="T1" fmla="*/ 8 h 24"/>
                    <a:gd name="T2" fmla="*/ 15 w 24"/>
                    <a:gd name="T3" fmla="*/ 24 h 24"/>
                    <a:gd name="T4" fmla="*/ 24 w 24"/>
                    <a:gd name="T5" fmla="*/ 15 h 24"/>
                    <a:gd name="T6" fmla="*/ 9 w 24"/>
                    <a:gd name="T7" fmla="*/ 0 h 24"/>
                    <a:gd name="T8" fmla="*/ 0 w 24"/>
                    <a:gd name="T9" fmla="*/ 8 h 24"/>
                  </a:gdLst>
                  <a:ahLst/>
                  <a:cxnLst>
                    <a:cxn ang="0">
                      <a:pos x="T0" y="T1"/>
                    </a:cxn>
                    <a:cxn ang="0">
                      <a:pos x="T2" y="T3"/>
                    </a:cxn>
                    <a:cxn ang="0">
                      <a:pos x="T4" y="T5"/>
                    </a:cxn>
                    <a:cxn ang="0">
                      <a:pos x="T6" y="T7"/>
                    </a:cxn>
                    <a:cxn ang="0">
                      <a:pos x="T8" y="T9"/>
                    </a:cxn>
                  </a:cxnLst>
                  <a:rect l="0" t="0" r="r" b="b"/>
                  <a:pathLst>
                    <a:path w="24" h="24">
                      <a:moveTo>
                        <a:pt x="0" y="8"/>
                      </a:moveTo>
                      <a:lnTo>
                        <a:pt x="15" y="24"/>
                      </a:lnTo>
                      <a:lnTo>
                        <a:pt x="24" y="15"/>
                      </a:lnTo>
                      <a:lnTo>
                        <a:pt x="9" y="0"/>
                      </a:lnTo>
                      <a:lnTo>
                        <a:pt x="0" y="8"/>
                      </a:lnTo>
                      <a:close/>
                    </a:path>
                  </a:pathLst>
                </a:custGeom>
                <a:solidFill>
                  <a:srgbClr val="FF0000"/>
                </a:solidFill>
                <a:ln w="38100" cmpd="sng">
                  <a:solidFill>
                    <a:srgbClr val="FF0000"/>
                  </a:solidFill>
                  <a:round/>
                  <a:headEnd/>
                  <a:tailEnd/>
                </a:ln>
              </p:spPr>
              <p:txBody>
                <a:bodyPr/>
                <a:lstStyle/>
                <a:p>
                  <a:endParaRPr lang="en-GB"/>
                </a:p>
              </p:txBody>
            </p:sp>
            <p:sp>
              <p:nvSpPr>
                <p:cNvPr id="681" name="Freeform 660">
                  <a:extLst>
                    <a:ext uri="{FF2B5EF4-FFF2-40B4-BE49-F238E27FC236}">
                      <a16:creationId xmlns:a16="http://schemas.microsoft.com/office/drawing/2014/main" id="{FE29DABA-49AB-4682-A3A3-C64ACF011BF1}"/>
                    </a:ext>
                  </a:extLst>
                </p:cNvPr>
                <p:cNvSpPr>
                  <a:spLocks/>
                </p:cNvSpPr>
                <p:nvPr/>
              </p:nvSpPr>
              <p:spPr bwMode="auto">
                <a:xfrm>
                  <a:off x="7727" y="6359"/>
                  <a:ext cx="26" cy="26"/>
                </a:xfrm>
                <a:custGeom>
                  <a:avLst/>
                  <a:gdLst>
                    <a:gd name="T0" fmla="*/ 0 w 26"/>
                    <a:gd name="T1" fmla="*/ 11 h 26"/>
                    <a:gd name="T2" fmla="*/ 15 w 26"/>
                    <a:gd name="T3" fmla="*/ 26 h 26"/>
                    <a:gd name="T4" fmla="*/ 26 w 26"/>
                    <a:gd name="T5" fmla="*/ 15 h 26"/>
                    <a:gd name="T6" fmla="*/ 11 w 26"/>
                    <a:gd name="T7" fmla="*/ 0 h 26"/>
                    <a:gd name="T8" fmla="*/ 0 w 26"/>
                    <a:gd name="T9" fmla="*/ 11 h 26"/>
                  </a:gdLst>
                  <a:ahLst/>
                  <a:cxnLst>
                    <a:cxn ang="0">
                      <a:pos x="T0" y="T1"/>
                    </a:cxn>
                    <a:cxn ang="0">
                      <a:pos x="T2" y="T3"/>
                    </a:cxn>
                    <a:cxn ang="0">
                      <a:pos x="T4" y="T5"/>
                    </a:cxn>
                    <a:cxn ang="0">
                      <a:pos x="T6" y="T7"/>
                    </a:cxn>
                    <a:cxn ang="0">
                      <a:pos x="T8" y="T9"/>
                    </a:cxn>
                  </a:cxnLst>
                  <a:rect l="0" t="0" r="r" b="b"/>
                  <a:pathLst>
                    <a:path w="26" h="26">
                      <a:moveTo>
                        <a:pt x="0" y="11"/>
                      </a:moveTo>
                      <a:lnTo>
                        <a:pt x="15" y="26"/>
                      </a:lnTo>
                      <a:lnTo>
                        <a:pt x="26" y="15"/>
                      </a:lnTo>
                      <a:lnTo>
                        <a:pt x="11"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682" name="Freeform 661">
                  <a:extLst>
                    <a:ext uri="{FF2B5EF4-FFF2-40B4-BE49-F238E27FC236}">
                      <a16:creationId xmlns:a16="http://schemas.microsoft.com/office/drawing/2014/main" id="{CFE8B5F3-1A3B-27F1-F532-C68D6C29B96A}"/>
                    </a:ext>
                  </a:extLst>
                </p:cNvPr>
                <p:cNvSpPr>
                  <a:spLocks/>
                </p:cNvSpPr>
                <p:nvPr/>
              </p:nvSpPr>
              <p:spPr bwMode="auto">
                <a:xfrm>
                  <a:off x="7738" y="6350"/>
                  <a:ext cx="24" cy="24"/>
                </a:xfrm>
                <a:custGeom>
                  <a:avLst/>
                  <a:gdLst>
                    <a:gd name="T0" fmla="*/ 0 w 24"/>
                    <a:gd name="T1" fmla="*/ 9 h 24"/>
                    <a:gd name="T2" fmla="*/ 15 w 24"/>
                    <a:gd name="T3" fmla="*/ 24 h 24"/>
                    <a:gd name="T4" fmla="*/ 24 w 24"/>
                    <a:gd name="T5" fmla="*/ 15 h 24"/>
                    <a:gd name="T6" fmla="*/ 8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5" y="24"/>
                      </a:lnTo>
                      <a:lnTo>
                        <a:pt x="24" y="15"/>
                      </a:lnTo>
                      <a:lnTo>
                        <a:pt x="8"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683" name="Freeform 662">
                  <a:extLst>
                    <a:ext uri="{FF2B5EF4-FFF2-40B4-BE49-F238E27FC236}">
                      <a16:creationId xmlns:a16="http://schemas.microsoft.com/office/drawing/2014/main" id="{73953855-1AB0-9C1A-BBC2-A460B37B975D}"/>
                    </a:ext>
                  </a:extLst>
                </p:cNvPr>
                <p:cNvSpPr>
                  <a:spLocks/>
                </p:cNvSpPr>
                <p:nvPr/>
              </p:nvSpPr>
              <p:spPr bwMode="auto">
                <a:xfrm>
                  <a:off x="7744" y="6339"/>
                  <a:ext cx="26" cy="24"/>
                </a:xfrm>
                <a:custGeom>
                  <a:avLst/>
                  <a:gdLst>
                    <a:gd name="T0" fmla="*/ 0 w 26"/>
                    <a:gd name="T1" fmla="*/ 13 h 24"/>
                    <a:gd name="T2" fmla="*/ 18 w 26"/>
                    <a:gd name="T3" fmla="*/ 24 h 24"/>
                    <a:gd name="T4" fmla="*/ 26 w 26"/>
                    <a:gd name="T5" fmla="*/ 11 h 24"/>
                    <a:gd name="T6" fmla="*/ 9 w 26"/>
                    <a:gd name="T7" fmla="*/ 0 h 24"/>
                    <a:gd name="T8" fmla="*/ 0 w 26"/>
                    <a:gd name="T9" fmla="*/ 13 h 24"/>
                  </a:gdLst>
                  <a:ahLst/>
                  <a:cxnLst>
                    <a:cxn ang="0">
                      <a:pos x="T0" y="T1"/>
                    </a:cxn>
                    <a:cxn ang="0">
                      <a:pos x="T2" y="T3"/>
                    </a:cxn>
                    <a:cxn ang="0">
                      <a:pos x="T4" y="T5"/>
                    </a:cxn>
                    <a:cxn ang="0">
                      <a:pos x="T6" y="T7"/>
                    </a:cxn>
                    <a:cxn ang="0">
                      <a:pos x="T8" y="T9"/>
                    </a:cxn>
                  </a:cxnLst>
                  <a:rect l="0" t="0" r="r" b="b"/>
                  <a:pathLst>
                    <a:path w="26" h="24">
                      <a:moveTo>
                        <a:pt x="0" y="13"/>
                      </a:moveTo>
                      <a:lnTo>
                        <a:pt x="18" y="24"/>
                      </a:lnTo>
                      <a:lnTo>
                        <a:pt x="26" y="11"/>
                      </a:lnTo>
                      <a:lnTo>
                        <a:pt x="9"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684" name="Freeform 663">
                  <a:extLst>
                    <a:ext uri="{FF2B5EF4-FFF2-40B4-BE49-F238E27FC236}">
                      <a16:creationId xmlns:a16="http://schemas.microsoft.com/office/drawing/2014/main" id="{3B11BCBF-C98C-890B-2B03-07F1810AE8E8}"/>
                    </a:ext>
                  </a:extLst>
                </p:cNvPr>
                <p:cNvSpPr>
                  <a:spLocks/>
                </p:cNvSpPr>
                <p:nvPr/>
              </p:nvSpPr>
              <p:spPr bwMode="auto">
                <a:xfrm>
                  <a:off x="7755" y="6328"/>
                  <a:ext cx="24" cy="24"/>
                </a:xfrm>
                <a:custGeom>
                  <a:avLst/>
                  <a:gdLst>
                    <a:gd name="T0" fmla="*/ 0 w 24"/>
                    <a:gd name="T1" fmla="*/ 9 h 24"/>
                    <a:gd name="T2" fmla="*/ 15 w 24"/>
                    <a:gd name="T3" fmla="*/ 24 h 24"/>
                    <a:gd name="T4" fmla="*/ 24 w 24"/>
                    <a:gd name="T5" fmla="*/ 15 h 24"/>
                    <a:gd name="T6" fmla="*/ 9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5" y="24"/>
                      </a:lnTo>
                      <a:lnTo>
                        <a:pt x="24" y="15"/>
                      </a:lnTo>
                      <a:lnTo>
                        <a:pt x="9"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685" name="Freeform 664">
                  <a:extLst>
                    <a:ext uri="{FF2B5EF4-FFF2-40B4-BE49-F238E27FC236}">
                      <a16:creationId xmlns:a16="http://schemas.microsoft.com/office/drawing/2014/main" id="{88C1BAC5-159D-4892-ECDA-1C61BFF134F6}"/>
                    </a:ext>
                  </a:extLst>
                </p:cNvPr>
                <p:cNvSpPr>
                  <a:spLocks/>
                </p:cNvSpPr>
                <p:nvPr/>
              </p:nvSpPr>
              <p:spPr bwMode="auto">
                <a:xfrm>
                  <a:off x="7762" y="6317"/>
                  <a:ext cx="26" cy="24"/>
                </a:xfrm>
                <a:custGeom>
                  <a:avLst/>
                  <a:gdLst>
                    <a:gd name="T0" fmla="*/ 0 w 26"/>
                    <a:gd name="T1" fmla="*/ 13 h 24"/>
                    <a:gd name="T2" fmla="*/ 17 w 26"/>
                    <a:gd name="T3" fmla="*/ 24 h 24"/>
                    <a:gd name="T4" fmla="*/ 26 w 26"/>
                    <a:gd name="T5" fmla="*/ 11 h 24"/>
                    <a:gd name="T6" fmla="*/ 8 w 26"/>
                    <a:gd name="T7" fmla="*/ 0 h 24"/>
                    <a:gd name="T8" fmla="*/ 0 w 26"/>
                    <a:gd name="T9" fmla="*/ 13 h 24"/>
                  </a:gdLst>
                  <a:ahLst/>
                  <a:cxnLst>
                    <a:cxn ang="0">
                      <a:pos x="T0" y="T1"/>
                    </a:cxn>
                    <a:cxn ang="0">
                      <a:pos x="T2" y="T3"/>
                    </a:cxn>
                    <a:cxn ang="0">
                      <a:pos x="T4" y="T5"/>
                    </a:cxn>
                    <a:cxn ang="0">
                      <a:pos x="T6" y="T7"/>
                    </a:cxn>
                    <a:cxn ang="0">
                      <a:pos x="T8" y="T9"/>
                    </a:cxn>
                  </a:cxnLst>
                  <a:rect l="0" t="0" r="r" b="b"/>
                  <a:pathLst>
                    <a:path w="26" h="24">
                      <a:moveTo>
                        <a:pt x="0" y="13"/>
                      </a:moveTo>
                      <a:lnTo>
                        <a:pt x="17" y="24"/>
                      </a:lnTo>
                      <a:lnTo>
                        <a:pt x="26" y="11"/>
                      </a:lnTo>
                      <a:lnTo>
                        <a:pt x="8"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686" name="Freeform 665">
                  <a:extLst>
                    <a:ext uri="{FF2B5EF4-FFF2-40B4-BE49-F238E27FC236}">
                      <a16:creationId xmlns:a16="http://schemas.microsoft.com/office/drawing/2014/main" id="{AD6FE5D2-5AE8-14C8-16F4-6CA5BDDDF9BD}"/>
                    </a:ext>
                  </a:extLst>
                </p:cNvPr>
                <p:cNvSpPr>
                  <a:spLocks/>
                </p:cNvSpPr>
                <p:nvPr/>
              </p:nvSpPr>
              <p:spPr bwMode="auto">
                <a:xfrm>
                  <a:off x="7772" y="6304"/>
                  <a:ext cx="24" cy="24"/>
                </a:xfrm>
                <a:custGeom>
                  <a:avLst/>
                  <a:gdLst>
                    <a:gd name="T0" fmla="*/ 0 w 24"/>
                    <a:gd name="T1" fmla="*/ 11 h 24"/>
                    <a:gd name="T2" fmla="*/ 16 w 24"/>
                    <a:gd name="T3" fmla="*/ 24 h 24"/>
                    <a:gd name="T4" fmla="*/ 24 w 24"/>
                    <a:gd name="T5" fmla="*/ 13 h 24"/>
                    <a:gd name="T6" fmla="*/ 9 w 24"/>
                    <a:gd name="T7" fmla="*/ 0 h 24"/>
                    <a:gd name="T8" fmla="*/ 0 w 24"/>
                    <a:gd name="T9" fmla="*/ 11 h 24"/>
                  </a:gdLst>
                  <a:ahLst/>
                  <a:cxnLst>
                    <a:cxn ang="0">
                      <a:pos x="T0" y="T1"/>
                    </a:cxn>
                    <a:cxn ang="0">
                      <a:pos x="T2" y="T3"/>
                    </a:cxn>
                    <a:cxn ang="0">
                      <a:pos x="T4" y="T5"/>
                    </a:cxn>
                    <a:cxn ang="0">
                      <a:pos x="T6" y="T7"/>
                    </a:cxn>
                    <a:cxn ang="0">
                      <a:pos x="T8" y="T9"/>
                    </a:cxn>
                  </a:cxnLst>
                  <a:rect l="0" t="0" r="r" b="b"/>
                  <a:pathLst>
                    <a:path w="24" h="24">
                      <a:moveTo>
                        <a:pt x="0" y="11"/>
                      </a:moveTo>
                      <a:lnTo>
                        <a:pt x="16" y="24"/>
                      </a:lnTo>
                      <a:lnTo>
                        <a:pt x="24" y="13"/>
                      </a:lnTo>
                      <a:lnTo>
                        <a:pt x="9"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687" name="Freeform 666">
                  <a:extLst>
                    <a:ext uri="{FF2B5EF4-FFF2-40B4-BE49-F238E27FC236}">
                      <a16:creationId xmlns:a16="http://schemas.microsoft.com/office/drawing/2014/main" id="{15853322-81E7-16FE-BF3C-D57C8C1D338B}"/>
                    </a:ext>
                  </a:extLst>
                </p:cNvPr>
                <p:cNvSpPr>
                  <a:spLocks/>
                </p:cNvSpPr>
                <p:nvPr/>
              </p:nvSpPr>
              <p:spPr bwMode="auto">
                <a:xfrm>
                  <a:off x="7779" y="6293"/>
                  <a:ext cx="26" cy="24"/>
                </a:xfrm>
                <a:custGeom>
                  <a:avLst/>
                  <a:gdLst>
                    <a:gd name="T0" fmla="*/ 0 w 26"/>
                    <a:gd name="T1" fmla="*/ 13 h 24"/>
                    <a:gd name="T2" fmla="*/ 17 w 26"/>
                    <a:gd name="T3" fmla="*/ 24 h 24"/>
                    <a:gd name="T4" fmla="*/ 26 w 26"/>
                    <a:gd name="T5" fmla="*/ 11 h 24"/>
                    <a:gd name="T6" fmla="*/ 9 w 26"/>
                    <a:gd name="T7" fmla="*/ 0 h 24"/>
                    <a:gd name="T8" fmla="*/ 0 w 26"/>
                    <a:gd name="T9" fmla="*/ 13 h 24"/>
                  </a:gdLst>
                  <a:ahLst/>
                  <a:cxnLst>
                    <a:cxn ang="0">
                      <a:pos x="T0" y="T1"/>
                    </a:cxn>
                    <a:cxn ang="0">
                      <a:pos x="T2" y="T3"/>
                    </a:cxn>
                    <a:cxn ang="0">
                      <a:pos x="T4" y="T5"/>
                    </a:cxn>
                    <a:cxn ang="0">
                      <a:pos x="T6" y="T7"/>
                    </a:cxn>
                    <a:cxn ang="0">
                      <a:pos x="T8" y="T9"/>
                    </a:cxn>
                  </a:cxnLst>
                  <a:rect l="0" t="0" r="r" b="b"/>
                  <a:pathLst>
                    <a:path w="26" h="24">
                      <a:moveTo>
                        <a:pt x="0" y="13"/>
                      </a:moveTo>
                      <a:lnTo>
                        <a:pt x="17" y="24"/>
                      </a:lnTo>
                      <a:lnTo>
                        <a:pt x="26" y="11"/>
                      </a:lnTo>
                      <a:lnTo>
                        <a:pt x="9"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688" name="Freeform 667">
                  <a:extLst>
                    <a:ext uri="{FF2B5EF4-FFF2-40B4-BE49-F238E27FC236}">
                      <a16:creationId xmlns:a16="http://schemas.microsoft.com/office/drawing/2014/main" id="{806DBB19-B58F-02D4-7ADF-45BDCCC8253D}"/>
                    </a:ext>
                  </a:extLst>
                </p:cNvPr>
                <p:cNvSpPr>
                  <a:spLocks/>
                </p:cNvSpPr>
                <p:nvPr/>
              </p:nvSpPr>
              <p:spPr bwMode="auto">
                <a:xfrm>
                  <a:off x="7788" y="6280"/>
                  <a:ext cx="26" cy="24"/>
                </a:xfrm>
                <a:custGeom>
                  <a:avLst/>
                  <a:gdLst>
                    <a:gd name="T0" fmla="*/ 0 w 26"/>
                    <a:gd name="T1" fmla="*/ 13 h 24"/>
                    <a:gd name="T2" fmla="*/ 17 w 26"/>
                    <a:gd name="T3" fmla="*/ 24 h 24"/>
                    <a:gd name="T4" fmla="*/ 26 w 26"/>
                    <a:gd name="T5" fmla="*/ 11 h 24"/>
                    <a:gd name="T6" fmla="*/ 8 w 26"/>
                    <a:gd name="T7" fmla="*/ 0 h 24"/>
                    <a:gd name="T8" fmla="*/ 0 w 26"/>
                    <a:gd name="T9" fmla="*/ 13 h 24"/>
                  </a:gdLst>
                  <a:ahLst/>
                  <a:cxnLst>
                    <a:cxn ang="0">
                      <a:pos x="T0" y="T1"/>
                    </a:cxn>
                    <a:cxn ang="0">
                      <a:pos x="T2" y="T3"/>
                    </a:cxn>
                    <a:cxn ang="0">
                      <a:pos x="T4" y="T5"/>
                    </a:cxn>
                    <a:cxn ang="0">
                      <a:pos x="T6" y="T7"/>
                    </a:cxn>
                    <a:cxn ang="0">
                      <a:pos x="T8" y="T9"/>
                    </a:cxn>
                  </a:cxnLst>
                  <a:rect l="0" t="0" r="r" b="b"/>
                  <a:pathLst>
                    <a:path w="26" h="24">
                      <a:moveTo>
                        <a:pt x="0" y="13"/>
                      </a:moveTo>
                      <a:lnTo>
                        <a:pt x="17" y="24"/>
                      </a:lnTo>
                      <a:lnTo>
                        <a:pt x="26" y="11"/>
                      </a:lnTo>
                      <a:lnTo>
                        <a:pt x="8"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689" name="Freeform 668">
                  <a:extLst>
                    <a:ext uri="{FF2B5EF4-FFF2-40B4-BE49-F238E27FC236}">
                      <a16:creationId xmlns:a16="http://schemas.microsoft.com/office/drawing/2014/main" id="{5386B814-E5F3-2628-DAF4-12FF2D161CA3}"/>
                    </a:ext>
                  </a:extLst>
                </p:cNvPr>
                <p:cNvSpPr>
                  <a:spLocks/>
                </p:cNvSpPr>
                <p:nvPr/>
              </p:nvSpPr>
              <p:spPr bwMode="auto">
                <a:xfrm>
                  <a:off x="7799" y="6265"/>
                  <a:ext cx="26" cy="26"/>
                </a:xfrm>
                <a:custGeom>
                  <a:avLst/>
                  <a:gdLst>
                    <a:gd name="T0" fmla="*/ 0 w 26"/>
                    <a:gd name="T1" fmla="*/ 13 h 26"/>
                    <a:gd name="T2" fmla="*/ 15 w 26"/>
                    <a:gd name="T3" fmla="*/ 26 h 26"/>
                    <a:gd name="T4" fmla="*/ 26 w 26"/>
                    <a:gd name="T5" fmla="*/ 13 h 26"/>
                    <a:gd name="T6" fmla="*/ 11 w 26"/>
                    <a:gd name="T7" fmla="*/ 0 h 26"/>
                    <a:gd name="T8" fmla="*/ 0 w 26"/>
                    <a:gd name="T9" fmla="*/ 13 h 26"/>
                  </a:gdLst>
                  <a:ahLst/>
                  <a:cxnLst>
                    <a:cxn ang="0">
                      <a:pos x="T0" y="T1"/>
                    </a:cxn>
                    <a:cxn ang="0">
                      <a:pos x="T2" y="T3"/>
                    </a:cxn>
                    <a:cxn ang="0">
                      <a:pos x="T4" y="T5"/>
                    </a:cxn>
                    <a:cxn ang="0">
                      <a:pos x="T6" y="T7"/>
                    </a:cxn>
                    <a:cxn ang="0">
                      <a:pos x="T8" y="T9"/>
                    </a:cxn>
                  </a:cxnLst>
                  <a:rect l="0" t="0" r="r" b="b"/>
                  <a:pathLst>
                    <a:path w="26" h="26">
                      <a:moveTo>
                        <a:pt x="0" y="13"/>
                      </a:moveTo>
                      <a:lnTo>
                        <a:pt x="15" y="26"/>
                      </a:lnTo>
                      <a:lnTo>
                        <a:pt x="26" y="13"/>
                      </a:lnTo>
                      <a:lnTo>
                        <a:pt x="11"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690" name="Freeform 669">
                  <a:extLst>
                    <a:ext uri="{FF2B5EF4-FFF2-40B4-BE49-F238E27FC236}">
                      <a16:creationId xmlns:a16="http://schemas.microsoft.com/office/drawing/2014/main" id="{11DA6988-1455-5685-A4D5-37DF5F74EB5D}"/>
                    </a:ext>
                  </a:extLst>
                </p:cNvPr>
                <p:cNvSpPr>
                  <a:spLocks/>
                </p:cNvSpPr>
                <p:nvPr/>
              </p:nvSpPr>
              <p:spPr bwMode="auto">
                <a:xfrm>
                  <a:off x="7807" y="6252"/>
                  <a:ext cx="26" cy="26"/>
                </a:xfrm>
                <a:custGeom>
                  <a:avLst/>
                  <a:gdLst>
                    <a:gd name="T0" fmla="*/ 0 w 26"/>
                    <a:gd name="T1" fmla="*/ 15 h 26"/>
                    <a:gd name="T2" fmla="*/ 18 w 26"/>
                    <a:gd name="T3" fmla="*/ 26 h 26"/>
                    <a:gd name="T4" fmla="*/ 26 w 26"/>
                    <a:gd name="T5" fmla="*/ 11 h 26"/>
                    <a:gd name="T6" fmla="*/ 9 w 26"/>
                    <a:gd name="T7" fmla="*/ 0 h 26"/>
                    <a:gd name="T8" fmla="*/ 0 w 26"/>
                    <a:gd name="T9" fmla="*/ 15 h 26"/>
                  </a:gdLst>
                  <a:ahLst/>
                  <a:cxnLst>
                    <a:cxn ang="0">
                      <a:pos x="T0" y="T1"/>
                    </a:cxn>
                    <a:cxn ang="0">
                      <a:pos x="T2" y="T3"/>
                    </a:cxn>
                    <a:cxn ang="0">
                      <a:pos x="T4" y="T5"/>
                    </a:cxn>
                    <a:cxn ang="0">
                      <a:pos x="T6" y="T7"/>
                    </a:cxn>
                    <a:cxn ang="0">
                      <a:pos x="T8" y="T9"/>
                    </a:cxn>
                  </a:cxnLst>
                  <a:rect l="0" t="0" r="r" b="b"/>
                  <a:pathLst>
                    <a:path w="26" h="26">
                      <a:moveTo>
                        <a:pt x="0" y="15"/>
                      </a:moveTo>
                      <a:lnTo>
                        <a:pt x="18" y="26"/>
                      </a:lnTo>
                      <a:lnTo>
                        <a:pt x="26" y="11"/>
                      </a:lnTo>
                      <a:lnTo>
                        <a:pt x="9"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691" name="Freeform 670">
                  <a:extLst>
                    <a:ext uri="{FF2B5EF4-FFF2-40B4-BE49-F238E27FC236}">
                      <a16:creationId xmlns:a16="http://schemas.microsoft.com/office/drawing/2014/main" id="{2EC92228-CA49-5417-1D99-F8EF47A8F62A}"/>
                    </a:ext>
                  </a:extLst>
                </p:cNvPr>
                <p:cNvSpPr>
                  <a:spLocks/>
                </p:cNvSpPr>
                <p:nvPr/>
              </p:nvSpPr>
              <p:spPr bwMode="auto">
                <a:xfrm>
                  <a:off x="7816" y="6239"/>
                  <a:ext cx="24" cy="21"/>
                </a:xfrm>
                <a:custGeom>
                  <a:avLst/>
                  <a:gdLst>
                    <a:gd name="T0" fmla="*/ 0 w 24"/>
                    <a:gd name="T1" fmla="*/ 13 h 21"/>
                    <a:gd name="T2" fmla="*/ 17 w 24"/>
                    <a:gd name="T3" fmla="*/ 21 h 21"/>
                    <a:gd name="T4" fmla="*/ 24 w 24"/>
                    <a:gd name="T5" fmla="*/ 8 h 21"/>
                    <a:gd name="T6" fmla="*/ 7 w 24"/>
                    <a:gd name="T7" fmla="*/ 0 h 21"/>
                    <a:gd name="T8" fmla="*/ 0 w 24"/>
                    <a:gd name="T9" fmla="*/ 13 h 21"/>
                  </a:gdLst>
                  <a:ahLst/>
                  <a:cxnLst>
                    <a:cxn ang="0">
                      <a:pos x="T0" y="T1"/>
                    </a:cxn>
                    <a:cxn ang="0">
                      <a:pos x="T2" y="T3"/>
                    </a:cxn>
                    <a:cxn ang="0">
                      <a:pos x="T4" y="T5"/>
                    </a:cxn>
                    <a:cxn ang="0">
                      <a:pos x="T6" y="T7"/>
                    </a:cxn>
                    <a:cxn ang="0">
                      <a:pos x="T8" y="T9"/>
                    </a:cxn>
                  </a:cxnLst>
                  <a:rect l="0" t="0" r="r" b="b"/>
                  <a:pathLst>
                    <a:path w="24" h="21">
                      <a:moveTo>
                        <a:pt x="0" y="13"/>
                      </a:moveTo>
                      <a:lnTo>
                        <a:pt x="17" y="21"/>
                      </a:lnTo>
                      <a:lnTo>
                        <a:pt x="24" y="8"/>
                      </a:lnTo>
                      <a:lnTo>
                        <a:pt x="7"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692" name="Freeform 671">
                  <a:extLst>
                    <a:ext uri="{FF2B5EF4-FFF2-40B4-BE49-F238E27FC236}">
                      <a16:creationId xmlns:a16="http://schemas.microsoft.com/office/drawing/2014/main" id="{B31D1A60-873E-E108-8727-B159E45924D4}"/>
                    </a:ext>
                  </a:extLst>
                </p:cNvPr>
                <p:cNvSpPr>
                  <a:spLocks/>
                </p:cNvSpPr>
                <p:nvPr/>
              </p:nvSpPr>
              <p:spPr bwMode="auto">
                <a:xfrm>
                  <a:off x="7823" y="6221"/>
                  <a:ext cx="28" cy="29"/>
                </a:xfrm>
                <a:custGeom>
                  <a:avLst/>
                  <a:gdLst>
                    <a:gd name="T0" fmla="*/ 0 w 28"/>
                    <a:gd name="T1" fmla="*/ 15 h 29"/>
                    <a:gd name="T2" fmla="*/ 17 w 28"/>
                    <a:gd name="T3" fmla="*/ 29 h 29"/>
                    <a:gd name="T4" fmla="*/ 28 w 28"/>
                    <a:gd name="T5" fmla="*/ 13 h 29"/>
                    <a:gd name="T6" fmla="*/ 10 w 28"/>
                    <a:gd name="T7" fmla="*/ 0 h 29"/>
                    <a:gd name="T8" fmla="*/ 0 w 28"/>
                    <a:gd name="T9" fmla="*/ 15 h 29"/>
                  </a:gdLst>
                  <a:ahLst/>
                  <a:cxnLst>
                    <a:cxn ang="0">
                      <a:pos x="T0" y="T1"/>
                    </a:cxn>
                    <a:cxn ang="0">
                      <a:pos x="T2" y="T3"/>
                    </a:cxn>
                    <a:cxn ang="0">
                      <a:pos x="T4" y="T5"/>
                    </a:cxn>
                    <a:cxn ang="0">
                      <a:pos x="T6" y="T7"/>
                    </a:cxn>
                    <a:cxn ang="0">
                      <a:pos x="T8" y="T9"/>
                    </a:cxn>
                  </a:cxnLst>
                  <a:rect l="0" t="0" r="r" b="b"/>
                  <a:pathLst>
                    <a:path w="28" h="29">
                      <a:moveTo>
                        <a:pt x="0" y="15"/>
                      </a:moveTo>
                      <a:lnTo>
                        <a:pt x="17" y="29"/>
                      </a:lnTo>
                      <a:lnTo>
                        <a:pt x="28" y="13"/>
                      </a:lnTo>
                      <a:lnTo>
                        <a:pt x="10"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693" name="Freeform 672">
                  <a:extLst>
                    <a:ext uri="{FF2B5EF4-FFF2-40B4-BE49-F238E27FC236}">
                      <a16:creationId xmlns:a16="http://schemas.microsoft.com/office/drawing/2014/main" id="{FF2840A0-FBBA-60E6-EBA9-76EFE7FF7664}"/>
                    </a:ext>
                  </a:extLst>
                </p:cNvPr>
                <p:cNvSpPr>
                  <a:spLocks/>
                </p:cNvSpPr>
                <p:nvPr/>
              </p:nvSpPr>
              <p:spPr bwMode="auto">
                <a:xfrm>
                  <a:off x="7833" y="6210"/>
                  <a:ext cx="27" cy="24"/>
                </a:xfrm>
                <a:custGeom>
                  <a:avLst/>
                  <a:gdLst>
                    <a:gd name="T0" fmla="*/ 0 w 27"/>
                    <a:gd name="T1" fmla="*/ 13 h 24"/>
                    <a:gd name="T2" fmla="*/ 18 w 27"/>
                    <a:gd name="T3" fmla="*/ 24 h 24"/>
                    <a:gd name="T4" fmla="*/ 27 w 27"/>
                    <a:gd name="T5" fmla="*/ 11 h 24"/>
                    <a:gd name="T6" fmla="*/ 9 w 27"/>
                    <a:gd name="T7" fmla="*/ 0 h 24"/>
                    <a:gd name="T8" fmla="*/ 0 w 27"/>
                    <a:gd name="T9" fmla="*/ 13 h 24"/>
                  </a:gdLst>
                  <a:ahLst/>
                  <a:cxnLst>
                    <a:cxn ang="0">
                      <a:pos x="T0" y="T1"/>
                    </a:cxn>
                    <a:cxn ang="0">
                      <a:pos x="T2" y="T3"/>
                    </a:cxn>
                    <a:cxn ang="0">
                      <a:pos x="T4" y="T5"/>
                    </a:cxn>
                    <a:cxn ang="0">
                      <a:pos x="T6" y="T7"/>
                    </a:cxn>
                    <a:cxn ang="0">
                      <a:pos x="T8" y="T9"/>
                    </a:cxn>
                  </a:cxnLst>
                  <a:rect l="0" t="0" r="r" b="b"/>
                  <a:pathLst>
                    <a:path w="27" h="24">
                      <a:moveTo>
                        <a:pt x="0" y="13"/>
                      </a:moveTo>
                      <a:lnTo>
                        <a:pt x="18" y="24"/>
                      </a:lnTo>
                      <a:lnTo>
                        <a:pt x="27" y="11"/>
                      </a:lnTo>
                      <a:lnTo>
                        <a:pt x="9"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694" name="Freeform 673">
                  <a:extLst>
                    <a:ext uri="{FF2B5EF4-FFF2-40B4-BE49-F238E27FC236}">
                      <a16:creationId xmlns:a16="http://schemas.microsoft.com/office/drawing/2014/main" id="{AF3AC6E0-E3AF-DEB4-BCEE-EE8A3A7C4D8D}"/>
                    </a:ext>
                  </a:extLst>
                </p:cNvPr>
                <p:cNvSpPr>
                  <a:spLocks/>
                </p:cNvSpPr>
                <p:nvPr/>
              </p:nvSpPr>
              <p:spPr bwMode="auto">
                <a:xfrm>
                  <a:off x="7842" y="6193"/>
                  <a:ext cx="26" cy="26"/>
                </a:xfrm>
                <a:custGeom>
                  <a:avLst/>
                  <a:gdLst>
                    <a:gd name="T0" fmla="*/ 0 w 26"/>
                    <a:gd name="T1" fmla="*/ 17 h 26"/>
                    <a:gd name="T2" fmla="*/ 18 w 26"/>
                    <a:gd name="T3" fmla="*/ 26 h 26"/>
                    <a:gd name="T4" fmla="*/ 26 w 26"/>
                    <a:gd name="T5" fmla="*/ 9 h 26"/>
                    <a:gd name="T6" fmla="*/ 9 w 26"/>
                    <a:gd name="T7" fmla="*/ 0 h 26"/>
                    <a:gd name="T8" fmla="*/ 0 w 26"/>
                    <a:gd name="T9" fmla="*/ 17 h 26"/>
                  </a:gdLst>
                  <a:ahLst/>
                  <a:cxnLst>
                    <a:cxn ang="0">
                      <a:pos x="T0" y="T1"/>
                    </a:cxn>
                    <a:cxn ang="0">
                      <a:pos x="T2" y="T3"/>
                    </a:cxn>
                    <a:cxn ang="0">
                      <a:pos x="T4" y="T5"/>
                    </a:cxn>
                    <a:cxn ang="0">
                      <a:pos x="T6" y="T7"/>
                    </a:cxn>
                    <a:cxn ang="0">
                      <a:pos x="T8" y="T9"/>
                    </a:cxn>
                  </a:cxnLst>
                  <a:rect l="0" t="0" r="r" b="b"/>
                  <a:pathLst>
                    <a:path w="26" h="26">
                      <a:moveTo>
                        <a:pt x="0" y="17"/>
                      </a:moveTo>
                      <a:lnTo>
                        <a:pt x="18" y="26"/>
                      </a:lnTo>
                      <a:lnTo>
                        <a:pt x="26" y="9"/>
                      </a:lnTo>
                      <a:lnTo>
                        <a:pt x="9" y="0"/>
                      </a:lnTo>
                      <a:lnTo>
                        <a:pt x="0" y="17"/>
                      </a:lnTo>
                      <a:close/>
                    </a:path>
                  </a:pathLst>
                </a:custGeom>
                <a:solidFill>
                  <a:srgbClr val="FF0000"/>
                </a:solidFill>
                <a:ln w="38100" cmpd="sng">
                  <a:solidFill>
                    <a:srgbClr val="FF0000"/>
                  </a:solidFill>
                  <a:round/>
                  <a:headEnd/>
                  <a:tailEnd/>
                </a:ln>
              </p:spPr>
              <p:txBody>
                <a:bodyPr/>
                <a:lstStyle/>
                <a:p>
                  <a:endParaRPr lang="en-GB"/>
                </a:p>
              </p:txBody>
            </p:sp>
            <p:sp>
              <p:nvSpPr>
                <p:cNvPr id="695" name="Freeform 674">
                  <a:extLst>
                    <a:ext uri="{FF2B5EF4-FFF2-40B4-BE49-F238E27FC236}">
                      <a16:creationId xmlns:a16="http://schemas.microsoft.com/office/drawing/2014/main" id="{3FE159B2-46BC-01DE-8869-62F48F01FF07}"/>
                    </a:ext>
                  </a:extLst>
                </p:cNvPr>
                <p:cNvSpPr>
                  <a:spLocks/>
                </p:cNvSpPr>
                <p:nvPr/>
              </p:nvSpPr>
              <p:spPr bwMode="auto">
                <a:xfrm>
                  <a:off x="7851" y="6175"/>
                  <a:ext cx="26" cy="27"/>
                </a:xfrm>
                <a:custGeom>
                  <a:avLst/>
                  <a:gdLst>
                    <a:gd name="T0" fmla="*/ 0 w 26"/>
                    <a:gd name="T1" fmla="*/ 18 h 27"/>
                    <a:gd name="T2" fmla="*/ 17 w 26"/>
                    <a:gd name="T3" fmla="*/ 27 h 27"/>
                    <a:gd name="T4" fmla="*/ 26 w 26"/>
                    <a:gd name="T5" fmla="*/ 9 h 27"/>
                    <a:gd name="T6" fmla="*/ 9 w 26"/>
                    <a:gd name="T7" fmla="*/ 0 h 27"/>
                    <a:gd name="T8" fmla="*/ 0 w 26"/>
                    <a:gd name="T9" fmla="*/ 18 h 27"/>
                  </a:gdLst>
                  <a:ahLst/>
                  <a:cxnLst>
                    <a:cxn ang="0">
                      <a:pos x="T0" y="T1"/>
                    </a:cxn>
                    <a:cxn ang="0">
                      <a:pos x="T2" y="T3"/>
                    </a:cxn>
                    <a:cxn ang="0">
                      <a:pos x="T4" y="T5"/>
                    </a:cxn>
                    <a:cxn ang="0">
                      <a:pos x="T6" y="T7"/>
                    </a:cxn>
                    <a:cxn ang="0">
                      <a:pos x="T8" y="T9"/>
                    </a:cxn>
                  </a:cxnLst>
                  <a:rect l="0" t="0" r="r" b="b"/>
                  <a:pathLst>
                    <a:path w="26" h="27">
                      <a:moveTo>
                        <a:pt x="0" y="18"/>
                      </a:moveTo>
                      <a:lnTo>
                        <a:pt x="17" y="27"/>
                      </a:lnTo>
                      <a:lnTo>
                        <a:pt x="26" y="9"/>
                      </a:lnTo>
                      <a:lnTo>
                        <a:pt x="9" y="0"/>
                      </a:lnTo>
                      <a:lnTo>
                        <a:pt x="0" y="18"/>
                      </a:lnTo>
                      <a:close/>
                    </a:path>
                  </a:pathLst>
                </a:custGeom>
                <a:solidFill>
                  <a:srgbClr val="FF0000"/>
                </a:solidFill>
                <a:ln w="38100" cmpd="sng">
                  <a:solidFill>
                    <a:srgbClr val="FF0000"/>
                  </a:solidFill>
                  <a:round/>
                  <a:headEnd/>
                  <a:tailEnd/>
                </a:ln>
              </p:spPr>
              <p:txBody>
                <a:bodyPr/>
                <a:lstStyle/>
                <a:p>
                  <a:endParaRPr lang="en-GB"/>
                </a:p>
              </p:txBody>
            </p:sp>
            <p:sp>
              <p:nvSpPr>
                <p:cNvPr id="696" name="Freeform 675">
                  <a:extLst>
                    <a:ext uri="{FF2B5EF4-FFF2-40B4-BE49-F238E27FC236}">
                      <a16:creationId xmlns:a16="http://schemas.microsoft.com/office/drawing/2014/main" id="{D8DCEBBA-06AA-3800-A0FA-FAD3AD0607B2}"/>
                    </a:ext>
                  </a:extLst>
                </p:cNvPr>
                <p:cNvSpPr>
                  <a:spLocks/>
                </p:cNvSpPr>
                <p:nvPr/>
              </p:nvSpPr>
              <p:spPr bwMode="auto">
                <a:xfrm>
                  <a:off x="7860" y="6158"/>
                  <a:ext cx="28" cy="28"/>
                </a:xfrm>
                <a:custGeom>
                  <a:avLst/>
                  <a:gdLst>
                    <a:gd name="T0" fmla="*/ 0 w 28"/>
                    <a:gd name="T1" fmla="*/ 15 h 28"/>
                    <a:gd name="T2" fmla="*/ 17 w 28"/>
                    <a:gd name="T3" fmla="*/ 28 h 28"/>
                    <a:gd name="T4" fmla="*/ 28 w 28"/>
                    <a:gd name="T5" fmla="*/ 13 h 28"/>
                    <a:gd name="T6" fmla="*/ 11 w 28"/>
                    <a:gd name="T7" fmla="*/ 0 h 28"/>
                    <a:gd name="T8" fmla="*/ 0 w 28"/>
                    <a:gd name="T9" fmla="*/ 15 h 28"/>
                  </a:gdLst>
                  <a:ahLst/>
                  <a:cxnLst>
                    <a:cxn ang="0">
                      <a:pos x="T0" y="T1"/>
                    </a:cxn>
                    <a:cxn ang="0">
                      <a:pos x="T2" y="T3"/>
                    </a:cxn>
                    <a:cxn ang="0">
                      <a:pos x="T4" y="T5"/>
                    </a:cxn>
                    <a:cxn ang="0">
                      <a:pos x="T6" y="T7"/>
                    </a:cxn>
                    <a:cxn ang="0">
                      <a:pos x="T8" y="T9"/>
                    </a:cxn>
                  </a:cxnLst>
                  <a:rect l="0" t="0" r="r" b="b"/>
                  <a:pathLst>
                    <a:path w="28" h="28">
                      <a:moveTo>
                        <a:pt x="0" y="15"/>
                      </a:moveTo>
                      <a:lnTo>
                        <a:pt x="17" y="28"/>
                      </a:lnTo>
                      <a:lnTo>
                        <a:pt x="28" y="13"/>
                      </a:lnTo>
                      <a:lnTo>
                        <a:pt x="11"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697" name="Freeform 676">
                  <a:extLst>
                    <a:ext uri="{FF2B5EF4-FFF2-40B4-BE49-F238E27FC236}">
                      <a16:creationId xmlns:a16="http://schemas.microsoft.com/office/drawing/2014/main" id="{1031F843-AA94-D738-59B7-A51344EDFD4F}"/>
                    </a:ext>
                  </a:extLst>
                </p:cNvPr>
                <p:cNvSpPr>
                  <a:spLocks/>
                </p:cNvSpPr>
                <p:nvPr/>
              </p:nvSpPr>
              <p:spPr bwMode="auto">
                <a:xfrm>
                  <a:off x="7871" y="6145"/>
                  <a:ext cx="26" cy="24"/>
                </a:xfrm>
                <a:custGeom>
                  <a:avLst/>
                  <a:gdLst>
                    <a:gd name="T0" fmla="*/ 0 w 26"/>
                    <a:gd name="T1" fmla="*/ 17 h 24"/>
                    <a:gd name="T2" fmla="*/ 19 w 26"/>
                    <a:gd name="T3" fmla="*/ 24 h 24"/>
                    <a:gd name="T4" fmla="*/ 26 w 26"/>
                    <a:gd name="T5" fmla="*/ 6 h 24"/>
                    <a:gd name="T6" fmla="*/ 6 w 26"/>
                    <a:gd name="T7" fmla="*/ 0 h 24"/>
                    <a:gd name="T8" fmla="*/ 0 w 26"/>
                    <a:gd name="T9" fmla="*/ 17 h 24"/>
                  </a:gdLst>
                  <a:ahLst/>
                  <a:cxnLst>
                    <a:cxn ang="0">
                      <a:pos x="T0" y="T1"/>
                    </a:cxn>
                    <a:cxn ang="0">
                      <a:pos x="T2" y="T3"/>
                    </a:cxn>
                    <a:cxn ang="0">
                      <a:pos x="T4" y="T5"/>
                    </a:cxn>
                    <a:cxn ang="0">
                      <a:pos x="T6" y="T7"/>
                    </a:cxn>
                    <a:cxn ang="0">
                      <a:pos x="T8" y="T9"/>
                    </a:cxn>
                  </a:cxnLst>
                  <a:rect l="0" t="0" r="r" b="b"/>
                  <a:pathLst>
                    <a:path w="26" h="24">
                      <a:moveTo>
                        <a:pt x="0" y="17"/>
                      </a:moveTo>
                      <a:lnTo>
                        <a:pt x="19" y="24"/>
                      </a:lnTo>
                      <a:lnTo>
                        <a:pt x="26" y="6"/>
                      </a:lnTo>
                      <a:lnTo>
                        <a:pt x="6" y="0"/>
                      </a:lnTo>
                      <a:lnTo>
                        <a:pt x="0" y="17"/>
                      </a:lnTo>
                      <a:close/>
                    </a:path>
                  </a:pathLst>
                </a:custGeom>
                <a:solidFill>
                  <a:srgbClr val="FF0000"/>
                </a:solidFill>
                <a:ln w="38100" cmpd="sng">
                  <a:solidFill>
                    <a:srgbClr val="FF0000"/>
                  </a:solidFill>
                  <a:round/>
                  <a:headEnd/>
                  <a:tailEnd/>
                </a:ln>
              </p:spPr>
              <p:txBody>
                <a:bodyPr/>
                <a:lstStyle/>
                <a:p>
                  <a:endParaRPr lang="en-GB"/>
                </a:p>
              </p:txBody>
            </p:sp>
            <p:sp>
              <p:nvSpPr>
                <p:cNvPr id="698" name="Freeform 677">
                  <a:extLst>
                    <a:ext uri="{FF2B5EF4-FFF2-40B4-BE49-F238E27FC236}">
                      <a16:creationId xmlns:a16="http://schemas.microsoft.com/office/drawing/2014/main" id="{47CF3D7F-A08B-FE12-B6E3-2C16ECF16697}"/>
                    </a:ext>
                  </a:extLst>
                </p:cNvPr>
                <p:cNvSpPr>
                  <a:spLocks/>
                </p:cNvSpPr>
                <p:nvPr/>
              </p:nvSpPr>
              <p:spPr bwMode="auto">
                <a:xfrm>
                  <a:off x="7877" y="6125"/>
                  <a:ext cx="28" cy="29"/>
                </a:xfrm>
                <a:custGeom>
                  <a:avLst/>
                  <a:gdLst>
                    <a:gd name="T0" fmla="*/ 0 w 28"/>
                    <a:gd name="T1" fmla="*/ 18 h 29"/>
                    <a:gd name="T2" fmla="*/ 18 w 28"/>
                    <a:gd name="T3" fmla="*/ 29 h 29"/>
                    <a:gd name="T4" fmla="*/ 28 w 28"/>
                    <a:gd name="T5" fmla="*/ 11 h 29"/>
                    <a:gd name="T6" fmla="*/ 11 w 28"/>
                    <a:gd name="T7" fmla="*/ 0 h 29"/>
                    <a:gd name="T8" fmla="*/ 0 w 28"/>
                    <a:gd name="T9" fmla="*/ 18 h 29"/>
                  </a:gdLst>
                  <a:ahLst/>
                  <a:cxnLst>
                    <a:cxn ang="0">
                      <a:pos x="T0" y="T1"/>
                    </a:cxn>
                    <a:cxn ang="0">
                      <a:pos x="T2" y="T3"/>
                    </a:cxn>
                    <a:cxn ang="0">
                      <a:pos x="T4" y="T5"/>
                    </a:cxn>
                    <a:cxn ang="0">
                      <a:pos x="T6" y="T7"/>
                    </a:cxn>
                    <a:cxn ang="0">
                      <a:pos x="T8" y="T9"/>
                    </a:cxn>
                  </a:cxnLst>
                  <a:rect l="0" t="0" r="r" b="b"/>
                  <a:pathLst>
                    <a:path w="28" h="29">
                      <a:moveTo>
                        <a:pt x="0" y="18"/>
                      </a:moveTo>
                      <a:lnTo>
                        <a:pt x="18" y="29"/>
                      </a:lnTo>
                      <a:lnTo>
                        <a:pt x="28" y="11"/>
                      </a:lnTo>
                      <a:lnTo>
                        <a:pt x="11" y="0"/>
                      </a:lnTo>
                      <a:lnTo>
                        <a:pt x="0" y="18"/>
                      </a:lnTo>
                      <a:close/>
                    </a:path>
                  </a:pathLst>
                </a:custGeom>
                <a:solidFill>
                  <a:srgbClr val="FF0000"/>
                </a:solidFill>
                <a:ln w="38100" cmpd="sng">
                  <a:solidFill>
                    <a:srgbClr val="FF0000"/>
                  </a:solidFill>
                  <a:round/>
                  <a:headEnd/>
                  <a:tailEnd/>
                </a:ln>
              </p:spPr>
              <p:txBody>
                <a:bodyPr/>
                <a:lstStyle/>
                <a:p>
                  <a:endParaRPr lang="en-GB"/>
                </a:p>
              </p:txBody>
            </p:sp>
            <p:sp>
              <p:nvSpPr>
                <p:cNvPr id="699" name="Freeform 678">
                  <a:extLst>
                    <a:ext uri="{FF2B5EF4-FFF2-40B4-BE49-F238E27FC236}">
                      <a16:creationId xmlns:a16="http://schemas.microsoft.com/office/drawing/2014/main" id="{16D4D749-D1A9-2791-3DB9-F5D2B74E638C}"/>
                    </a:ext>
                  </a:extLst>
                </p:cNvPr>
                <p:cNvSpPr>
                  <a:spLocks/>
                </p:cNvSpPr>
                <p:nvPr/>
              </p:nvSpPr>
              <p:spPr bwMode="auto">
                <a:xfrm>
                  <a:off x="7888" y="6110"/>
                  <a:ext cx="24" cy="24"/>
                </a:xfrm>
                <a:custGeom>
                  <a:avLst/>
                  <a:gdLst>
                    <a:gd name="T0" fmla="*/ 0 w 24"/>
                    <a:gd name="T1" fmla="*/ 15 h 24"/>
                    <a:gd name="T2" fmla="*/ 17 w 24"/>
                    <a:gd name="T3" fmla="*/ 24 h 24"/>
                    <a:gd name="T4" fmla="*/ 24 w 24"/>
                    <a:gd name="T5" fmla="*/ 9 h 24"/>
                    <a:gd name="T6" fmla="*/ 7 w 24"/>
                    <a:gd name="T7" fmla="*/ 0 h 24"/>
                    <a:gd name="T8" fmla="*/ 0 w 24"/>
                    <a:gd name="T9" fmla="*/ 15 h 24"/>
                  </a:gdLst>
                  <a:ahLst/>
                  <a:cxnLst>
                    <a:cxn ang="0">
                      <a:pos x="T0" y="T1"/>
                    </a:cxn>
                    <a:cxn ang="0">
                      <a:pos x="T2" y="T3"/>
                    </a:cxn>
                    <a:cxn ang="0">
                      <a:pos x="T4" y="T5"/>
                    </a:cxn>
                    <a:cxn ang="0">
                      <a:pos x="T6" y="T7"/>
                    </a:cxn>
                    <a:cxn ang="0">
                      <a:pos x="T8" y="T9"/>
                    </a:cxn>
                  </a:cxnLst>
                  <a:rect l="0" t="0" r="r" b="b"/>
                  <a:pathLst>
                    <a:path w="24" h="24">
                      <a:moveTo>
                        <a:pt x="0" y="15"/>
                      </a:moveTo>
                      <a:lnTo>
                        <a:pt x="17" y="24"/>
                      </a:lnTo>
                      <a:lnTo>
                        <a:pt x="24" y="9"/>
                      </a:lnTo>
                      <a:lnTo>
                        <a:pt x="7"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700" name="Freeform 679">
                  <a:extLst>
                    <a:ext uri="{FF2B5EF4-FFF2-40B4-BE49-F238E27FC236}">
                      <a16:creationId xmlns:a16="http://schemas.microsoft.com/office/drawing/2014/main" id="{870B7A3D-A4E1-8862-BAF8-F90E395A5DC1}"/>
                    </a:ext>
                  </a:extLst>
                </p:cNvPr>
                <p:cNvSpPr>
                  <a:spLocks/>
                </p:cNvSpPr>
                <p:nvPr/>
              </p:nvSpPr>
              <p:spPr bwMode="auto">
                <a:xfrm>
                  <a:off x="7895" y="6090"/>
                  <a:ext cx="28" cy="31"/>
                </a:xfrm>
                <a:custGeom>
                  <a:avLst/>
                  <a:gdLst>
                    <a:gd name="T0" fmla="*/ 0 w 28"/>
                    <a:gd name="T1" fmla="*/ 20 h 31"/>
                    <a:gd name="T2" fmla="*/ 17 w 28"/>
                    <a:gd name="T3" fmla="*/ 31 h 31"/>
                    <a:gd name="T4" fmla="*/ 28 w 28"/>
                    <a:gd name="T5" fmla="*/ 11 h 31"/>
                    <a:gd name="T6" fmla="*/ 10 w 28"/>
                    <a:gd name="T7" fmla="*/ 0 h 31"/>
                    <a:gd name="T8" fmla="*/ 0 w 28"/>
                    <a:gd name="T9" fmla="*/ 20 h 31"/>
                  </a:gdLst>
                  <a:ahLst/>
                  <a:cxnLst>
                    <a:cxn ang="0">
                      <a:pos x="T0" y="T1"/>
                    </a:cxn>
                    <a:cxn ang="0">
                      <a:pos x="T2" y="T3"/>
                    </a:cxn>
                    <a:cxn ang="0">
                      <a:pos x="T4" y="T5"/>
                    </a:cxn>
                    <a:cxn ang="0">
                      <a:pos x="T6" y="T7"/>
                    </a:cxn>
                    <a:cxn ang="0">
                      <a:pos x="T8" y="T9"/>
                    </a:cxn>
                  </a:cxnLst>
                  <a:rect l="0" t="0" r="r" b="b"/>
                  <a:pathLst>
                    <a:path w="28" h="31">
                      <a:moveTo>
                        <a:pt x="0" y="20"/>
                      </a:moveTo>
                      <a:lnTo>
                        <a:pt x="17" y="31"/>
                      </a:lnTo>
                      <a:lnTo>
                        <a:pt x="28" y="11"/>
                      </a:lnTo>
                      <a:lnTo>
                        <a:pt x="10"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701" name="Freeform 680">
                  <a:extLst>
                    <a:ext uri="{FF2B5EF4-FFF2-40B4-BE49-F238E27FC236}">
                      <a16:creationId xmlns:a16="http://schemas.microsoft.com/office/drawing/2014/main" id="{047078E6-8CAB-9AEE-76CE-238354D21567}"/>
                    </a:ext>
                  </a:extLst>
                </p:cNvPr>
                <p:cNvSpPr>
                  <a:spLocks/>
                </p:cNvSpPr>
                <p:nvPr/>
              </p:nvSpPr>
              <p:spPr bwMode="auto">
                <a:xfrm>
                  <a:off x="7905" y="6071"/>
                  <a:ext cx="27" cy="28"/>
                </a:xfrm>
                <a:custGeom>
                  <a:avLst/>
                  <a:gdLst>
                    <a:gd name="T0" fmla="*/ 0 w 27"/>
                    <a:gd name="T1" fmla="*/ 19 h 28"/>
                    <a:gd name="T2" fmla="*/ 18 w 27"/>
                    <a:gd name="T3" fmla="*/ 28 h 28"/>
                    <a:gd name="T4" fmla="*/ 27 w 27"/>
                    <a:gd name="T5" fmla="*/ 8 h 28"/>
                    <a:gd name="T6" fmla="*/ 9 w 27"/>
                    <a:gd name="T7" fmla="*/ 0 h 28"/>
                    <a:gd name="T8" fmla="*/ 0 w 27"/>
                    <a:gd name="T9" fmla="*/ 19 h 28"/>
                  </a:gdLst>
                  <a:ahLst/>
                  <a:cxnLst>
                    <a:cxn ang="0">
                      <a:pos x="T0" y="T1"/>
                    </a:cxn>
                    <a:cxn ang="0">
                      <a:pos x="T2" y="T3"/>
                    </a:cxn>
                    <a:cxn ang="0">
                      <a:pos x="T4" y="T5"/>
                    </a:cxn>
                    <a:cxn ang="0">
                      <a:pos x="T6" y="T7"/>
                    </a:cxn>
                    <a:cxn ang="0">
                      <a:pos x="T8" y="T9"/>
                    </a:cxn>
                  </a:cxnLst>
                  <a:rect l="0" t="0" r="r" b="b"/>
                  <a:pathLst>
                    <a:path w="27" h="28">
                      <a:moveTo>
                        <a:pt x="0" y="19"/>
                      </a:moveTo>
                      <a:lnTo>
                        <a:pt x="18" y="28"/>
                      </a:lnTo>
                      <a:lnTo>
                        <a:pt x="27" y="8"/>
                      </a:lnTo>
                      <a:lnTo>
                        <a:pt x="9" y="0"/>
                      </a:lnTo>
                      <a:lnTo>
                        <a:pt x="0" y="19"/>
                      </a:lnTo>
                      <a:close/>
                    </a:path>
                  </a:pathLst>
                </a:custGeom>
                <a:solidFill>
                  <a:srgbClr val="FF0000"/>
                </a:solidFill>
                <a:ln w="38100" cmpd="sng">
                  <a:solidFill>
                    <a:srgbClr val="FF0000"/>
                  </a:solidFill>
                  <a:round/>
                  <a:headEnd/>
                  <a:tailEnd/>
                </a:ln>
              </p:spPr>
              <p:txBody>
                <a:bodyPr/>
                <a:lstStyle/>
                <a:p>
                  <a:endParaRPr lang="en-GB"/>
                </a:p>
              </p:txBody>
            </p:sp>
            <p:sp>
              <p:nvSpPr>
                <p:cNvPr id="702" name="Freeform 681">
                  <a:extLst>
                    <a:ext uri="{FF2B5EF4-FFF2-40B4-BE49-F238E27FC236}">
                      <a16:creationId xmlns:a16="http://schemas.microsoft.com/office/drawing/2014/main" id="{6DBCD6FA-1763-88B0-F2EC-2600254D7980}"/>
                    </a:ext>
                  </a:extLst>
                </p:cNvPr>
                <p:cNvSpPr>
                  <a:spLocks/>
                </p:cNvSpPr>
                <p:nvPr/>
              </p:nvSpPr>
              <p:spPr bwMode="auto">
                <a:xfrm>
                  <a:off x="7914" y="6053"/>
                  <a:ext cx="26" cy="26"/>
                </a:xfrm>
                <a:custGeom>
                  <a:avLst/>
                  <a:gdLst>
                    <a:gd name="T0" fmla="*/ 0 w 26"/>
                    <a:gd name="T1" fmla="*/ 18 h 26"/>
                    <a:gd name="T2" fmla="*/ 18 w 26"/>
                    <a:gd name="T3" fmla="*/ 26 h 26"/>
                    <a:gd name="T4" fmla="*/ 26 w 26"/>
                    <a:gd name="T5" fmla="*/ 9 h 26"/>
                    <a:gd name="T6" fmla="*/ 9 w 26"/>
                    <a:gd name="T7" fmla="*/ 0 h 26"/>
                    <a:gd name="T8" fmla="*/ 0 w 26"/>
                    <a:gd name="T9" fmla="*/ 18 h 26"/>
                  </a:gdLst>
                  <a:ahLst/>
                  <a:cxnLst>
                    <a:cxn ang="0">
                      <a:pos x="T0" y="T1"/>
                    </a:cxn>
                    <a:cxn ang="0">
                      <a:pos x="T2" y="T3"/>
                    </a:cxn>
                    <a:cxn ang="0">
                      <a:pos x="T4" y="T5"/>
                    </a:cxn>
                    <a:cxn ang="0">
                      <a:pos x="T6" y="T7"/>
                    </a:cxn>
                    <a:cxn ang="0">
                      <a:pos x="T8" y="T9"/>
                    </a:cxn>
                  </a:cxnLst>
                  <a:rect l="0" t="0" r="r" b="b"/>
                  <a:pathLst>
                    <a:path w="26" h="26">
                      <a:moveTo>
                        <a:pt x="0" y="18"/>
                      </a:moveTo>
                      <a:lnTo>
                        <a:pt x="18" y="26"/>
                      </a:lnTo>
                      <a:lnTo>
                        <a:pt x="26" y="9"/>
                      </a:lnTo>
                      <a:lnTo>
                        <a:pt x="9" y="0"/>
                      </a:lnTo>
                      <a:lnTo>
                        <a:pt x="0" y="18"/>
                      </a:lnTo>
                      <a:close/>
                    </a:path>
                  </a:pathLst>
                </a:custGeom>
                <a:solidFill>
                  <a:srgbClr val="FF0000"/>
                </a:solidFill>
                <a:ln w="38100" cmpd="sng">
                  <a:solidFill>
                    <a:srgbClr val="FF0000"/>
                  </a:solidFill>
                  <a:round/>
                  <a:headEnd/>
                  <a:tailEnd/>
                </a:ln>
              </p:spPr>
              <p:txBody>
                <a:bodyPr/>
                <a:lstStyle/>
                <a:p>
                  <a:endParaRPr lang="en-GB"/>
                </a:p>
              </p:txBody>
            </p:sp>
            <p:sp>
              <p:nvSpPr>
                <p:cNvPr id="703" name="Freeform 682">
                  <a:extLst>
                    <a:ext uri="{FF2B5EF4-FFF2-40B4-BE49-F238E27FC236}">
                      <a16:creationId xmlns:a16="http://schemas.microsoft.com/office/drawing/2014/main" id="{97D6680F-3108-72B4-705D-01B46C82756F}"/>
                    </a:ext>
                  </a:extLst>
                </p:cNvPr>
                <p:cNvSpPr>
                  <a:spLocks/>
                </p:cNvSpPr>
                <p:nvPr/>
              </p:nvSpPr>
              <p:spPr bwMode="auto">
                <a:xfrm>
                  <a:off x="7923" y="6034"/>
                  <a:ext cx="26" cy="28"/>
                </a:xfrm>
                <a:custGeom>
                  <a:avLst/>
                  <a:gdLst>
                    <a:gd name="T0" fmla="*/ 0 w 26"/>
                    <a:gd name="T1" fmla="*/ 19 h 28"/>
                    <a:gd name="T2" fmla="*/ 17 w 26"/>
                    <a:gd name="T3" fmla="*/ 28 h 28"/>
                    <a:gd name="T4" fmla="*/ 26 w 26"/>
                    <a:gd name="T5" fmla="*/ 8 h 28"/>
                    <a:gd name="T6" fmla="*/ 9 w 26"/>
                    <a:gd name="T7" fmla="*/ 0 h 28"/>
                    <a:gd name="T8" fmla="*/ 0 w 26"/>
                    <a:gd name="T9" fmla="*/ 19 h 28"/>
                  </a:gdLst>
                  <a:ahLst/>
                  <a:cxnLst>
                    <a:cxn ang="0">
                      <a:pos x="T0" y="T1"/>
                    </a:cxn>
                    <a:cxn ang="0">
                      <a:pos x="T2" y="T3"/>
                    </a:cxn>
                    <a:cxn ang="0">
                      <a:pos x="T4" y="T5"/>
                    </a:cxn>
                    <a:cxn ang="0">
                      <a:pos x="T6" y="T7"/>
                    </a:cxn>
                    <a:cxn ang="0">
                      <a:pos x="T8" y="T9"/>
                    </a:cxn>
                  </a:cxnLst>
                  <a:rect l="0" t="0" r="r" b="b"/>
                  <a:pathLst>
                    <a:path w="26" h="28">
                      <a:moveTo>
                        <a:pt x="0" y="19"/>
                      </a:moveTo>
                      <a:lnTo>
                        <a:pt x="17" y="28"/>
                      </a:lnTo>
                      <a:lnTo>
                        <a:pt x="26" y="8"/>
                      </a:lnTo>
                      <a:lnTo>
                        <a:pt x="9" y="0"/>
                      </a:lnTo>
                      <a:lnTo>
                        <a:pt x="0" y="19"/>
                      </a:lnTo>
                      <a:close/>
                    </a:path>
                  </a:pathLst>
                </a:custGeom>
                <a:solidFill>
                  <a:srgbClr val="FF0000"/>
                </a:solidFill>
                <a:ln w="38100" cmpd="sng">
                  <a:solidFill>
                    <a:srgbClr val="FF0000"/>
                  </a:solidFill>
                  <a:round/>
                  <a:headEnd/>
                  <a:tailEnd/>
                </a:ln>
              </p:spPr>
              <p:txBody>
                <a:bodyPr/>
                <a:lstStyle/>
                <a:p>
                  <a:endParaRPr lang="en-GB"/>
                </a:p>
              </p:txBody>
            </p:sp>
            <p:sp>
              <p:nvSpPr>
                <p:cNvPr id="704" name="Freeform 683">
                  <a:extLst>
                    <a:ext uri="{FF2B5EF4-FFF2-40B4-BE49-F238E27FC236}">
                      <a16:creationId xmlns:a16="http://schemas.microsoft.com/office/drawing/2014/main" id="{E145B7CF-19A8-DDBC-5861-E31C803DE0CE}"/>
                    </a:ext>
                  </a:extLst>
                </p:cNvPr>
                <p:cNvSpPr>
                  <a:spLocks/>
                </p:cNvSpPr>
                <p:nvPr/>
              </p:nvSpPr>
              <p:spPr bwMode="auto">
                <a:xfrm>
                  <a:off x="7932" y="6014"/>
                  <a:ext cx="28" cy="30"/>
                </a:xfrm>
                <a:custGeom>
                  <a:avLst/>
                  <a:gdLst>
                    <a:gd name="T0" fmla="*/ 0 w 28"/>
                    <a:gd name="T1" fmla="*/ 20 h 30"/>
                    <a:gd name="T2" fmla="*/ 17 w 28"/>
                    <a:gd name="T3" fmla="*/ 30 h 30"/>
                    <a:gd name="T4" fmla="*/ 28 w 28"/>
                    <a:gd name="T5" fmla="*/ 11 h 30"/>
                    <a:gd name="T6" fmla="*/ 11 w 28"/>
                    <a:gd name="T7" fmla="*/ 0 h 30"/>
                    <a:gd name="T8" fmla="*/ 0 w 28"/>
                    <a:gd name="T9" fmla="*/ 20 h 30"/>
                  </a:gdLst>
                  <a:ahLst/>
                  <a:cxnLst>
                    <a:cxn ang="0">
                      <a:pos x="T0" y="T1"/>
                    </a:cxn>
                    <a:cxn ang="0">
                      <a:pos x="T2" y="T3"/>
                    </a:cxn>
                    <a:cxn ang="0">
                      <a:pos x="T4" y="T5"/>
                    </a:cxn>
                    <a:cxn ang="0">
                      <a:pos x="T6" y="T7"/>
                    </a:cxn>
                    <a:cxn ang="0">
                      <a:pos x="T8" y="T9"/>
                    </a:cxn>
                  </a:cxnLst>
                  <a:rect l="0" t="0" r="r" b="b"/>
                  <a:pathLst>
                    <a:path w="28" h="30">
                      <a:moveTo>
                        <a:pt x="0" y="20"/>
                      </a:moveTo>
                      <a:lnTo>
                        <a:pt x="17" y="30"/>
                      </a:lnTo>
                      <a:lnTo>
                        <a:pt x="28" y="11"/>
                      </a:lnTo>
                      <a:lnTo>
                        <a:pt x="11"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705" name="Freeform 684">
                  <a:extLst>
                    <a:ext uri="{FF2B5EF4-FFF2-40B4-BE49-F238E27FC236}">
                      <a16:creationId xmlns:a16="http://schemas.microsoft.com/office/drawing/2014/main" id="{959D07DF-97E8-0623-AC2E-AE819CBC4ECA}"/>
                    </a:ext>
                  </a:extLst>
                </p:cNvPr>
                <p:cNvSpPr>
                  <a:spLocks/>
                </p:cNvSpPr>
                <p:nvPr/>
              </p:nvSpPr>
              <p:spPr bwMode="auto">
                <a:xfrm>
                  <a:off x="7943" y="5996"/>
                  <a:ext cx="26" cy="27"/>
                </a:xfrm>
                <a:custGeom>
                  <a:avLst/>
                  <a:gdLst>
                    <a:gd name="T0" fmla="*/ 0 w 26"/>
                    <a:gd name="T1" fmla="*/ 20 h 27"/>
                    <a:gd name="T2" fmla="*/ 19 w 26"/>
                    <a:gd name="T3" fmla="*/ 27 h 27"/>
                    <a:gd name="T4" fmla="*/ 26 w 26"/>
                    <a:gd name="T5" fmla="*/ 7 h 27"/>
                    <a:gd name="T6" fmla="*/ 6 w 26"/>
                    <a:gd name="T7" fmla="*/ 0 h 27"/>
                    <a:gd name="T8" fmla="*/ 0 w 26"/>
                    <a:gd name="T9" fmla="*/ 20 h 27"/>
                  </a:gdLst>
                  <a:ahLst/>
                  <a:cxnLst>
                    <a:cxn ang="0">
                      <a:pos x="T0" y="T1"/>
                    </a:cxn>
                    <a:cxn ang="0">
                      <a:pos x="T2" y="T3"/>
                    </a:cxn>
                    <a:cxn ang="0">
                      <a:pos x="T4" y="T5"/>
                    </a:cxn>
                    <a:cxn ang="0">
                      <a:pos x="T6" y="T7"/>
                    </a:cxn>
                    <a:cxn ang="0">
                      <a:pos x="T8" y="T9"/>
                    </a:cxn>
                  </a:cxnLst>
                  <a:rect l="0" t="0" r="r" b="b"/>
                  <a:pathLst>
                    <a:path w="26" h="27">
                      <a:moveTo>
                        <a:pt x="0" y="20"/>
                      </a:moveTo>
                      <a:lnTo>
                        <a:pt x="19" y="27"/>
                      </a:lnTo>
                      <a:lnTo>
                        <a:pt x="26" y="7"/>
                      </a:lnTo>
                      <a:lnTo>
                        <a:pt x="6"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706" name="Freeform 685">
                  <a:extLst>
                    <a:ext uri="{FF2B5EF4-FFF2-40B4-BE49-F238E27FC236}">
                      <a16:creationId xmlns:a16="http://schemas.microsoft.com/office/drawing/2014/main" id="{0E32C12D-59D8-CE11-C783-F8708ACCEA61}"/>
                    </a:ext>
                  </a:extLst>
                </p:cNvPr>
                <p:cNvSpPr>
                  <a:spLocks/>
                </p:cNvSpPr>
                <p:nvPr/>
              </p:nvSpPr>
              <p:spPr bwMode="auto">
                <a:xfrm>
                  <a:off x="7949" y="5975"/>
                  <a:ext cx="26" cy="28"/>
                </a:xfrm>
                <a:custGeom>
                  <a:avLst/>
                  <a:gdLst>
                    <a:gd name="T0" fmla="*/ 0 w 26"/>
                    <a:gd name="T1" fmla="*/ 19 h 28"/>
                    <a:gd name="T2" fmla="*/ 18 w 26"/>
                    <a:gd name="T3" fmla="*/ 28 h 28"/>
                    <a:gd name="T4" fmla="*/ 26 w 26"/>
                    <a:gd name="T5" fmla="*/ 8 h 28"/>
                    <a:gd name="T6" fmla="*/ 9 w 26"/>
                    <a:gd name="T7" fmla="*/ 0 h 28"/>
                    <a:gd name="T8" fmla="*/ 0 w 26"/>
                    <a:gd name="T9" fmla="*/ 19 h 28"/>
                  </a:gdLst>
                  <a:ahLst/>
                  <a:cxnLst>
                    <a:cxn ang="0">
                      <a:pos x="T0" y="T1"/>
                    </a:cxn>
                    <a:cxn ang="0">
                      <a:pos x="T2" y="T3"/>
                    </a:cxn>
                    <a:cxn ang="0">
                      <a:pos x="T4" y="T5"/>
                    </a:cxn>
                    <a:cxn ang="0">
                      <a:pos x="T6" y="T7"/>
                    </a:cxn>
                    <a:cxn ang="0">
                      <a:pos x="T8" y="T9"/>
                    </a:cxn>
                  </a:cxnLst>
                  <a:rect l="0" t="0" r="r" b="b"/>
                  <a:pathLst>
                    <a:path w="26" h="28">
                      <a:moveTo>
                        <a:pt x="0" y="19"/>
                      </a:moveTo>
                      <a:lnTo>
                        <a:pt x="18" y="28"/>
                      </a:lnTo>
                      <a:lnTo>
                        <a:pt x="26" y="8"/>
                      </a:lnTo>
                      <a:lnTo>
                        <a:pt x="9" y="0"/>
                      </a:lnTo>
                      <a:lnTo>
                        <a:pt x="0" y="19"/>
                      </a:lnTo>
                      <a:close/>
                    </a:path>
                  </a:pathLst>
                </a:custGeom>
                <a:solidFill>
                  <a:srgbClr val="FF0000"/>
                </a:solidFill>
                <a:ln w="38100" cmpd="sng">
                  <a:solidFill>
                    <a:srgbClr val="FF0000"/>
                  </a:solidFill>
                  <a:round/>
                  <a:headEnd/>
                  <a:tailEnd/>
                </a:ln>
              </p:spPr>
              <p:txBody>
                <a:bodyPr/>
                <a:lstStyle/>
                <a:p>
                  <a:endParaRPr lang="en-GB"/>
                </a:p>
              </p:txBody>
            </p:sp>
            <p:sp>
              <p:nvSpPr>
                <p:cNvPr id="707" name="Freeform 686">
                  <a:extLst>
                    <a:ext uri="{FF2B5EF4-FFF2-40B4-BE49-F238E27FC236}">
                      <a16:creationId xmlns:a16="http://schemas.microsoft.com/office/drawing/2014/main" id="{5CE5960B-8621-A152-A4CE-9AACC645F9BC}"/>
                    </a:ext>
                  </a:extLst>
                </p:cNvPr>
                <p:cNvSpPr>
                  <a:spLocks/>
                </p:cNvSpPr>
                <p:nvPr/>
              </p:nvSpPr>
              <p:spPr bwMode="auto">
                <a:xfrm>
                  <a:off x="7958" y="5955"/>
                  <a:ext cx="26" cy="28"/>
                </a:xfrm>
                <a:custGeom>
                  <a:avLst/>
                  <a:gdLst>
                    <a:gd name="T0" fmla="*/ 0 w 26"/>
                    <a:gd name="T1" fmla="*/ 20 h 28"/>
                    <a:gd name="T2" fmla="*/ 17 w 26"/>
                    <a:gd name="T3" fmla="*/ 28 h 28"/>
                    <a:gd name="T4" fmla="*/ 26 w 26"/>
                    <a:gd name="T5" fmla="*/ 9 h 28"/>
                    <a:gd name="T6" fmla="*/ 9 w 26"/>
                    <a:gd name="T7" fmla="*/ 0 h 28"/>
                    <a:gd name="T8" fmla="*/ 0 w 26"/>
                    <a:gd name="T9" fmla="*/ 20 h 28"/>
                  </a:gdLst>
                  <a:ahLst/>
                  <a:cxnLst>
                    <a:cxn ang="0">
                      <a:pos x="T0" y="T1"/>
                    </a:cxn>
                    <a:cxn ang="0">
                      <a:pos x="T2" y="T3"/>
                    </a:cxn>
                    <a:cxn ang="0">
                      <a:pos x="T4" y="T5"/>
                    </a:cxn>
                    <a:cxn ang="0">
                      <a:pos x="T6" y="T7"/>
                    </a:cxn>
                    <a:cxn ang="0">
                      <a:pos x="T8" y="T9"/>
                    </a:cxn>
                  </a:cxnLst>
                  <a:rect l="0" t="0" r="r" b="b"/>
                  <a:pathLst>
                    <a:path w="26" h="28">
                      <a:moveTo>
                        <a:pt x="0" y="20"/>
                      </a:moveTo>
                      <a:lnTo>
                        <a:pt x="17" y="28"/>
                      </a:lnTo>
                      <a:lnTo>
                        <a:pt x="26" y="9"/>
                      </a:lnTo>
                      <a:lnTo>
                        <a:pt x="9"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708" name="Freeform 687">
                  <a:extLst>
                    <a:ext uri="{FF2B5EF4-FFF2-40B4-BE49-F238E27FC236}">
                      <a16:creationId xmlns:a16="http://schemas.microsoft.com/office/drawing/2014/main" id="{CC888714-C4B3-6778-E057-6CCDD0A546D9}"/>
                    </a:ext>
                  </a:extLst>
                </p:cNvPr>
                <p:cNvSpPr>
                  <a:spLocks/>
                </p:cNvSpPr>
                <p:nvPr/>
              </p:nvSpPr>
              <p:spPr bwMode="auto">
                <a:xfrm>
                  <a:off x="7967" y="5933"/>
                  <a:ext cx="28" cy="31"/>
                </a:xfrm>
                <a:custGeom>
                  <a:avLst/>
                  <a:gdLst>
                    <a:gd name="T0" fmla="*/ 0 w 28"/>
                    <a:gd name="T1" fmla="*/ 22 h 31"/>
                    <a:gd name="T2" fmla="*/ 17 w 28"/>
                    <a:gd name="T3" fmla="*/ 31 h 31"/>
                    <a:gd name="T4" fmla="*/ 28 w 28"/>
                    <a:gd name="T5" fmla="*/ 9 h 31"/>
                    <a:gd name="T6" fmla="*/ 10 w 28"/>
                    <a:gd name="T7" fmla="*/ 0 h 31"/>
                    <a:gd name="T8" fmla="*/ 0 w 28"/>
                    <a:gd name="T9" fmla="*/ 22 h 31"/>
                  </a:gdLst>
                  <a:ahLst/>
                  <a:cxnLst>
                    <a:cxn ang="0">
                      <a:pos x="T0" y="T1"/>
                    </a:cxn>
                    <a:cxn ang="0">
                      <a:pos x="T2" y="T3"/>
                    </a:cxn>
                    <a:cxn ang="0">
                      <a:pos x="T4" y="T5"/>
                    </a:cxn>
                    <a:cxn ang="0">
                      <a:pos x="T6" y="T7"/>
                    </a:cxn>
                    <a:cxn ang="0">
                      <a:pos x="T8" y="T9"/>
                    </a:cxn>
                  </a:cxnLst>
                  <a:rect l="0" t="0" r="r" b="b"/>
                  <a:pathLst>
                    <a:path w="28" h="31">
                      <a:moveTo>
                        <a:pt x="0" y="22"/>
                      </a:moveTo>
                      <a:lnTo>
                        <a:pt x="17" y="31"/>
                      </a:lnTo>
                      <a:lnTo>
                        <a:pt x="28" y="9"/>
                      </a:lnTo>
                      <a:lnTo>
                        <a:pt x="10"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709" name="Freeform 688">
                  <a:extLst>
                    <a:ext uri="{FF2B5EF4-FFF2-40B4-BE49-F238E27FC236}">
                      <a16:creationId xmlns:a16="http://schemas.microsoft.com/office/drawing/2014/main" id="{F002B04D-282C-E378-290F-5466556CF483}"/>
                    </a:ext>
                  </a:extLst>
                </p:cNvPr>
                <p:cNvSpPr>
                  <a:spLocks/>
                </p:cNvSpPr>
                <p:nvPr/>
              </p:nvSpPr>
              <p:spPr bwMode="auto">
                <a:xfrm>
                  <a:off x="7977" y="5914"/>
                  <a:ext cx="29" cy="28"/>
                </a:xfrm>
                <a:custGeom>
                  <a:avLst/>
                  <a:gdLst>
                    <a:gd name="T0" fmla="*/ 0 w 29"/>
                    <a:gd name="T1" fmla="*/ 21 h 28"/>
                    <a:gd name="T2" fmla="*/ 20 w 29"/>
                    <a:gd name="T3" fmla="*/ 28 h 28"/>
                    <a:gd name="T4" fmla="*/ 29 w 29"/>
                    <a:gd name="T5" fmla="*/ 6 h 28"/>
                    <a:gd name="T6" fmla="*/ 9 w 29"/>
                    <a:gd name="T7" fmla="*/ 0 h 28"/>
                    <a:gd name="T8" fmla="*/ 0 w 29"/>
                    <a:gd name="T9" fmla="*/ 21 h 28"/>
                  </a:gdLst>
                  <a:ahLst/>
                  <a:cxnLst>
                    <a:cxn ang="0">
                      <a:pos x="T0" y="T1"/>
                    </a:cxn>
                    <a:cxn ang="0">
                      <a:pos x="T2" y="T3"/>
                    </a:cxn>
                    <a:cxn ang="0">
                      <a:pos x="T4" y="T5"/>
                    </a:cxn>
                    <a:cxn ang="0">
                      <a:pos x="T6" y="T7"/>
                    </a:cxn>
                    <a:cxn ang="0">
                      <a:pos x="T8" y="T9"/>
                    </a:cxn>
                  </a:cxnLst>
                  <a:rect l="0" t="0" r="r" b="b"/>
                  <a:pathLst>
                    <a:path w="29" h="28">
                      <a:moveTo>
                        <a:pt x="0" y="21"/>
                      </a:moveTo>
                      <a:lnTo>
                        <a:pt x="20" y="28"/>
                      </a:lnTo>
                      <a:lnTo>
                        <a:pt x="29" y="6"/>
                      </a:lnTo>
                      <a:lnTo>
                        <a:pt x="9" y="0"/>
                      </a:lnTo>
                      <a:lnTo>
                        <a:pt x="0" y="21"/>
                      </a:lnTo>
                      <a:close/>
                    </a:path>
                  </a:pathLst>
                </a:custGeom>
                <a:solidFill>
                  <a:srgbClr val="FF0000"/>
                </a:solidFill>
                <a:ln w="38100" cmpd="sng">
                  <a:solidFill>
                    <a:srgbClr val="FF0000"/>
                  </a:solidFill>
                  <a:round/>
                  <a:headEnd/>
                  <a:tailEnd/>
                </a:ln>
              </p:spPr>
              <p:txBody>
                <a:bodyPr/>
                <a:lstStyle/>
                <a:p>
                  <a:endParaRPr lang="en-GB"/>
                </a:p>
              </p:txBody>
            </p:sp>
            <p:sp>
              <p:nvSpPr>
                <p:cNvPr id="710" name="Freeform 689">
                  <a:extLst>
                    <a:ext uri="{FF2B5EF4-FFF2-40B4-BE49-F238E27FC236}">
                      <a16:creationId xmlns:a16="http://schemas.microsoft.com/office/drawing/2014/main" id="{9565DDEB-8C1E-DFFB-0FF5-4F88657322FB}"/>
                    </a:ext>
                  </a:extLst>
                </p:cNvPr>
                <p:cNvSpPr>
                  <a:spLocks/>
                </p:cNvSpPr>
                <p:nvPr/>
              </p:nvSpPr>
              <p:spPr bwMode="auto">
                <a:xfrm>
                  <a:off x="7986" y="5892"/>
                  <a:ext cx="29" cy="28"/>
                </a:xfrm>
                <a:custGeom>
                  <a:avLst/>
                  <a:gdLst>
                    <a:gd name="T0" fmla="*/ 0 w 29"/>
                    <a:gd name="T1" fmla="*/ 22 h 28"/>
                    <a:gd name="T2" fmla="*/ 20 w 29"/>
                    <a:gd name="T3" fmla="*/ 28 h 28"/>
                    <a:gd name="T4" fmla="*/ 29 w 29"/>
                    <a:gd name="T5" fmla="*/ 6 h 28"/>
                    <a:gd name="T6" fmla="*/ 9 w 29"/>
                    <a:gd name="T7" fmla="*/ 0 h 28"/>
                    <a:gd name="T8" fmla="*/ 0 w 29"/>
                    <a:gd name="T9" fmla="*/ 22 h 28"/>
                  </a:gdLst>
                  <a:ahLst/>
                  <a:cxnLst>
                    <a:cxn ang="0">
                      <a:pos x="T0" y="T1"/>
                    </a:cxn>
                    <a:cxn ang="0">
                      <a:pos x="T2" y="T3"/>
                    </a:cxn>
                    <a:cxn ang="0">
                      <a:pos x="T4" y="T5"/>
                    </a:cxn>
                    <a:cxn ang="0">
                      <a:pos x="T6" y="T7"/>
                    </a:cxn>
                    <a:cxn ang="0">
                      <a:pos x="T8" y="T9"/>
                    </a:cxn>
                  </a:cxnLst>
                  <a:rect l="0" t="0" r="r" b="b"/>
                  <a:pathLst>
                    <a:path w="29" h="28">
                      <a:moveTo>
                        <a:pt x="0" y="22"/>
                      </a:moveTo>
                      <a:lnTo>
                        <a:pt x="20" y="28"/>
                      </a:lnTo>
                      <a:lnTo>
                        <a:pt x="29" y="6"/>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711" name="Freeform 690">
                  <a:extLst>
                    <a:ext uri="{FF2B5EF4-FFF2-40B4-BE49-F238E27FC236}">
                      <a16:creationId xmlns:a16="http://schemas.microsoft.com/office/drawing/2014/main" id="{937EF7F2-D64A-7634-172A-1183A8A9A67D}"/>
                    </a:ext>
                  </a:extLst>
                </p:cNvPr>
                <p:cNvSpPr>
                  <a:spLocks/>
                </p:cNvSpPr>
                <p:nvPr/>
              </p:nvSpPr>
              <p:spPr bwMode="auto">
                <a:xfrm>
                  <a:off x="7995" y="5870"/>
                  <a:ext cx="26" cy="28"/>
                </a:xfrm>
                <a:custGeom>
                  <a:avLst/>
                  <a:gdLst>
                    <a:gd name="T0" fmla="*/ 0 w 26"/>
                    <a:gd name="T1" fmla="*/ 20 h 28"/>
                    <a:gd name="T2" fmla="*/ 17 w 26"/>
                    <a:gd name="T3" fmla="*/ 28 h 28"/>
                    <a:gd name="T4" fmla="*/ 26 w 26"/>
                    <a:gd name="T5" fmla="*/ 9 h 28"/>
                    <a:gd name="T6" fmla="*/ 9 w 26"/>
                    <a:gd name="T7" fmla="*/ 0 h 28"/>
                    <a:gd name="T8" fmla="*/ 0 w 26"/>
                    <a:gd name="T9" fmla="*/ 20 h 28"/>
                  </a:gdLst>
                  <a:ahLst/>
                  <a:cxnLst>
                    <a:cxn ang="0">
                      <a:pos x="T0" y="T1"/>
                    </a:cxn>
                    <a:cxn ang="0">
                      <a:pos x="T2" y="T3"/>
                    </a:cxn>
                    <a:cxn ang="0">
                      <a:pos x="T4" y="T5"/>
                    </a:cxn>
                    <a:cxn ang="0">
                      <a:pos x="T6" y="T7"/>
                    </a:cxn>
                    <a:cxn ang="0">
                      <a:pos x="T8" y="T9"/>
                    </a:cxn>
                  </a:cxnLst>
                  <a:rect l="0" t="0" r="r" b="b"/>
                  <a:pathLst>
                    <a:path w="26" h="28">
                      <a:moveTo>
                        <a:pt x="0" y="20"/>
                      </a:moveTo>
                      <a:lnTo>
                        <a:pt x="17" y="28"/>
                      </a:lnTo>
                      <a:lnTo>
                        <a:pt x="26" y="9"/>
                      </a:lnTo>
                      <a:lnTo>
                        <a:pt x="9"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712" name="Freeform 691">
                  <a:extLst>
                    <a:ext uri="{FF2B5EF4-FFF2-40B4-BE49-F238E27FC236}">
                      <a16:creationId xmlns:a16="http://schemas.microsoft.com/office/drawing/2014/main" id="{13A7A863-63C3-9EF7-5B26-151262A5576A}"/>
                    </a:ext>
                  </a:extLst>
                </p:cNvPr>
                <p:cNvSpPr>
                  <a:spLocks/>
                </p:cNvSpPr>
                <p:nvPr/>
              </p:nvSpPr>
              <p:spPr bwMode="auto">
                <a:xfrm>
                  <a:off x="8004" y="5848"/>
                  <a:ext cx="28" cy="31"/>
                </a:xfrm>
                <a:custGeom>
                  <a:avLst/>
                  <a:gdLst>
                    <a:gd name="T0" fmla="*/ 0 w 28"/>
                    <a:gd name="T1" fmla="*/ 24 h 31"/>
                    <a:gd name="T2" fmla="*/ 19 w 28"/>
                    <a:gd name="T3" fmla="*/ 31 h 31"/>
                    <a:gd name="T4" fmla="*/ 28 w 28"/>
                    <a:gd name="T5" fmla="*/ 7 h 31"/>
                    <a:gd name="T6" fmla="*/ 8 w 28"/>
                    <a:gd name="T7" fmla="*/ 0 h 31"/>
                    <a:gd name="T8" fmla="*/ 0 w 28"/>
                    <a:gd name="T9" fmla="*/ 24 h 31"/>
                  </a:gdLst>
                  <a:ahLst/>
                  <a:cxnLst>
                    <a:cxn ang="0">
                      <a:pos x="T0" y="T1"/>
                    </a:cxn>
                    <a:cxn ang="0">
                      <a:pos x="T2" y="T3"/>
                    </a:cxn>
                    <a:cxn ang="0">
                      <a:pos x="T4" y="T5"/>
                    </a:cxn>
                    <a:cxn ang="0">
                      <a:pos x="T6" y="T7"/>
                    </a:cxn>
                    <a:cxn ang="0">
                      <a:pos x="T8" y="T9"/>
                    </a:cxn>
                  </a:cxnLst>
                  <a:rect l="0" t="0" r="r" b="b"/>
                  <a:pathLst>
                    <a:path w="28" h="31">
                      <a:moveTo>
                        <a:pt x="0" y="24"/>
                      </a:moveTo>
                      <a:lnTo>
                        <a:pt x="19" y="31"/>
                      </a:lnTo>
                      <a:lnTo>
                        <a:pt x="28" y="7"/>
                      </a:lnTo>
                      <a:lnTo>
                        <a:pt x="8"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713" name="Freeform 692">
                  <a:extLst>
                    <a:ext uri="{FF2B5EF4-FFF2-40B4-BE49-F238E27FC236}">
                      <a16:creationId xmlns:a16="http://schemas.microsoft.com/office/drawing/2014/main" id="{907F7781-7A58-8CBC-6C9F-34813F019C3A}"/>
                    </a:ext>
                  </a:extLst>
                </p:cNvPr>
                <p:cNvSpPr>
                  <a:spLocks/>
                </p:cNvSpPr>
                <p:nvPr/>
              </p:nvSpPr>
              <p:spPr bwMode="auto">
                <a:xfrm>
                  <a:off x="8012" y="5824"/>
                  <a:ext cx="29" cy="31"/>
                </a:xfrm>
                <a:custGeom>
                  <a:avLst/>
                  <a:gdLst>
                    <a:gd name="T0" fmla="*/ 0 w 29"/>
                    <a:gd name="T1" fmla="*/ 24 h 31"/>
                    <a:gd name="T2" fmla="*/ 20 w 29"/>
                    <a:gd name="T3" fmla="*/ 31 h 31"/>
                    <a:gd name="T4" fmla="*/ 29 w 29"/>
                    <a:gd name="T5" fmla="*/ 7 h 31"/>
                    <a:gd name="T6" fmla="*/ 9 w 29"/>
                    <a:gd name="T7" fmla="*/ 0 h 31"/>
                    <a:gd name="T8" fmla="*/ 0 w 29"/>
                    <a:gd name="T9" fmla="*/ 24 h 31"/>
                  </a:gdLst>
                  <a:ahLst/>
                  <a:cxnLst>
                    <a:cxn ang="0">
                      <a:pos x="T0" y="T1"/>
                    </a:cxn>
                    <a:cxn ang="0">
                      <a:pos x="T2" y="T3"/>
                    </a:cxn>
                    <a:cxn ang="0">
                      <a:pos x="T4" y="T5"/>
                    </a:cxn>
                    <a:cxn ang="0">
                      <a:pos x="T6" y="T7"/>
                    </a:cxn>
                    <a:cxn ang="0">
                      <a:pos x="T8" y="T9"/>
                    </a:cxn>
                  </a:cxnLst>
                  <a:rect l="0" t="0" r="r" b="b"/>
                  <a:pathLst>
                    <a:path w="29" h="31">
                      <a:moveTo>
                        <a:pt x="0" y="24"/>
                      </a:moveTo>
                      <a:lnTo>
                        <a:pt x="20" y="31"/>
                      </a:lnTo>
                      <a:lnTo>
                        <a:pt x="29"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714" name="Freeform 693">
                  <a:extLst>
                    <a:ext uri="{FF2B5EF4-FFF2-40B4-BE49-F238E27FC236}">
                      <a16:creationId xmlns:a16="http://schemas.microsoft.com/office/drawing/2014/main" id="{BB3A77D1-C5BA-CF35-5CFD-AB7B38D7E4F7}"/>
                    </a:ext>
                  </a:extLst>
                </p:cNvPr>
                <p:cNvSpPr>
                  <a:spLocks/>
                </p:cNvSpPr>
                <p:nvPr/>
              </p:nvSpPr>
              <p:spPr bwMode="auto">
                <a:xfrm>
                  <a:off x="8021" y="5802"/>
                  <a:ext cx="28" cy="29"/>
                </a:xfrm>
                <a:custGeom>
                  <a:avLst/>
                  <a:gdLst>
                    <a:gd name="T0" fmla="*/ 0 w 28"/>
                    <a:gd name="T1" fmla="*/ 22 h 29"/>
                    <a:gd name="T2" fmla="*/ 20 w 28"/>
                    <a:gd name="T3" fmla="*/ 29 h 29"/>
                    <a:gd name="T4" fmla="*/ 28 w 28"/>
                    <a:gd name="T5" fmla="*/ 7 h 29"/>
                    <a:gd name="T6" fmla="*/ 9 w 28"/>
                    <a:gd name="T7" fmla="*/ 0 h 29"/>
                    <a:gd name="T8" fmla="*/ 0 w 28"/>
                    <a:gd name="T9" fmla="*/ 22 h 29"/>
                  </a:gdLst>
                  <a:ahLst/>
                  <a:cxnLst>
                    <a:cxn ang="0">
                      <a:pos x="T0" y="T1"/>
                    </a:cxn>
                    <a:cxn ang="0">
                      <a:pos x="T2" y="T3"/>
                    </a:cxn>
                    <a:cxn ang="0">
                      <a:pos x="T4" y="T5"/>
                    </a:cxn>
                    <a:cxn ang="0">
                      <a:pos x="T6" y="T7"/>
                    </a:cxn>
                    <a:cxn ang="0">
                      <a:pos x="T8" y="T9"/>
                    </a:cxn>
                  </a:cxnLst>
                  <a:rect l="0" t="0" r="r" b="b"/>
                  <a:pathLst>
                    <a:path w="28" h="29">
                      <a:moveTo>
                        <a:pt x="0" y="22"/>
                      </a:moveTo>
                      <a:lnTo>
                        <a:pt x="20" y="29"/>
                      </a:lnTo>
                      <a:lnTo>
                        <a:pt x="28" y="7"/>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715" name="Freeform 694">
                  <a:extLst>
                    <a:ext uri="{FF2B5EF4-FFF2-40B4-BE49-F238E27FC236}">
                      <a16:creationId xmlns:a16="http://schemas.microsoft.com/office/drawing/2014/main" id="{D68BA24D-0B7A-F6D5-92AF-5E2DA94A432A}"/>
                    </a:ext>
                  </a:extLst>
                </p:cNvPr>
                <p:cNvSpPr>
                  <a:spLocks/>
                </p:cNvSpPr>
                <p:nvPr/>
              </p:nvSpPr>
              <p:spPr bwMode="auto">
                <a:xfrm>
                  <a:off x="8030" y="5776"/>
                  <a:ext cx="28" cy="33"/>
                </a:xfrm>
                <a:custGeom>
                  <a:avLst/>
                  <a:gdLst>
                    <a:gd name="T0" fmla="*/ 0 w 28"/>
                    <a:gd name="T1" fmla="*/ 24 h 33"/>
                    <a:gd name="T2" fmla="*/ 17 w 28"/>
                    <a:gd name="T3" fmla="*/ 33 h 33"/>
                    <a:gd name="T4" fmla="*/ 28 w 28"/>
                    <a:gd name="T5" fmla="*/ 9 h 33"/>
                    <a:gd name="T6" fmla="*/ 11 w 28"/>
                    <a:gd name="T7" fmla="*/ 0 h 33"/>
                    <a:gd name="T8" fmla="*/ 0 w 28"/>
                    <a:gd name="T9" fmla="*/ 24 h 33"/>
                  </a:gdLst>
                  <a:ahLst/>
                  <a:cxnLst>
                    <a:cxn ang="0">
                      <a:pos x="T0" y="T1"/>
                    </a:cxn>
                    <a:cxn ang="0">
                      <a:pos x="T2" y="T3"/>
                    </a:cxn>
                    <a:cxn ang="0">
                      <a:pos x="T4" y="T5"/>
                    </a:cxn>
                    <a:cxn ang="0">
                      <a:pos x="T6" y="T7"/>
                    </a:cxn>
                    <a:cxn ang="0">
                      <a:pos x="T8" y="T9"/>
                    </a:cxn>
                  </a:cxnLst>
                  <a:rect l="0" t="0" r="r" b="b"/>
                  <a:pathLst>
                    <a:path w="28" h="33">
                      <a:moveTo>
                        <a:pt x="0" y="24"/>
                      </a:moveTo>
                      <a:lnTo>
                        <a:pt x="17" y="33"/>
                      </a:lnTo>
                      <a:lnTo>
                        <a:pt x="28" y="9"/>
                      </a:lnTo>
                      <a:lnTo>
                        <a:pt x="11"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716" name="Freeform 695">
                  <a:extLst>
                    <a:ext uri="{FF2B5EF4-FFF2-40B4-BE49-F238E27FC236}">
                      <a16:creationId xmlns:a16="http://schemas.microsoft.com/office/drawing/2014/main" id="{F4096C25-0F73-8DD4-E460-C26137A21606}"/>
                    </a:ext>
                  </a:extLst>
                </p:cNvPr>
                <p:cNvSpPr>
                  <a:spLocks/>
                </p:cNvSpPr>
                <p:nvPr/>
              </p:nvSpPr>
              <p:spPr bwMode="auto">
                <a:xfrm>
                  <a:off x="8041" y="5754"/>
                  <a:ext cx="28" cy="31"/>
                </a:xfrm>
                <a:custGeom>
                  <a:avLst/>
                  <a:gdLst>
                    <a:gd name="T0" fmla="*/ 0 w 28"/>
                    <a:gd name="T1" fmla="*/ 24 h 31"/>
                    <a:gd name="T2" fmla="*/ 19 w 28"/>
                    <a:gd name="T3" fmla="*/ 31 h 31"/>
                    <a:gd name="T4" fmla="*/ 28 w 28"/>
                    <a:gd name="T5" fmla="*/ 7 h 31"/>
                    <a:gd name="T6" fmla="*/ 8 w 28"/>
                    <a:gd name="T7" fmla="*/ 0 h 31"/>
                    <a:gd name="T8" fmla="*/ 0 w 28"/>
                    <a:gd name="T9" fmla="*/ 24 h 31"/>
                  </a:gdLst>
                  <a:ahLst/>
                  <a:cxnLst>
                    <a:cxn ang="0">
                      <a:pos x="T0" y="T1"/>
                    </a:cxn>
                    <a:cxn ang="0">
                      <a:pos x="T2" y="T3"/>
                    </a:cxn>
                    <a:cxn ang="0">
                      <a:pos x="T4" y="T5"/>
                    </a:cxn>
                    <a:cxn ang="0">
                      <a:pos x="T6" y="T7"/>
                    </a:cxn>
                    <a:cxn ang="0">
                      <a:pos x="T8" y="T9"/>
                    </a:cxn>
                  </a:cxnLst>
                  <a:rect l="0" t="0" r="r" b="b"/>
                  <a:pathLst>
                    <a:path w="28" h="31">
                      <a:moveTo>
                        <a:pt x="0" y="24"/>
                      </a:moveTo>
                      <a:lnTo>
                        <a:pt x="19" y="31"/>
                      </a:lnTo>
                      <a:lnTo>
                        <a:pt x="28" y="7"/>
                      </a:lnTo>
                      <a:lnTo>
                        <a:pt x="8"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717" name="Freeform 696">
                  <a:extLst>
                    <a:ext uri="{FF2B5EF4-FFF2-40B4-BE49-F238E27FC236}">
                      <a16:creationId xmlns:a16="http://schemas.microsoft.com/office/drawing/2014/main" id="{F15C353F-6EC2-2332-3B00-05D8432B9EBB}"/>
                    </a:ext>
                  </a:extLst>
                </p:cNvPr>
                <p:cNvSpPr>
                  <a:spLocks/>
                </p:cNvSpPr>
                <p:nvPr/>
              </p:nvSpPr>
              <p:spPr bwMode="auto">
                <a:xfrm>
                  <a:off x="8049" y="5732"/>
                  <a:ext cx="27" cy="29"/>
                </a:xfrm>
                <a:custGeom>
                  <a:avLst/>
                  <a:gdLst>
                    <a:gd name="T0" fmla="*/ 0 w 27"/>
                    <a:gd name="T1" fmla="*/ 22 h 29"/>
                    <a:gd name="T2" fmla="*/ 20 w 27"/>
                    <a:gd name="T3" fmla="*/ 29 h 29"/>
                    <a:gd name="T4" fmla="*/ 27 w 27"/>
                    <a:gd name="T5" fmla="*/ 7 h 29"/>
                    <a:gd name="T6" fmla="*/ 7 w 27"/>
                    <a:gd name="T7" fmla="*/ 0 h 29"/>
                    <a:gd name="T8" fmla="*/ 0 w 27"/>
                    <a:gd name="T9" fmla="*/ 22 h 29"/>
                  </a:gdLst>
                  <a:ahLst/>
                  <a:cxnLst>
                    <a:cxn ang="0">
                      <a:pos x="T0" y="T1"/>
                    </a:cxn>
                    <a:cxn ang="0">
                      <a:pos x="T2" y="T3"/>
                    </a:cxn>
                    <a:cxn ang="0">
                      <a:pos x="T4" y="T5"/>
                    </a:cxn>
                    <a:cxn ang="0">
                      <a:pos x="T6" y="T7"/>
                    </a:cxn>
                    <a:cxn ang="0">
                      <a:pos x="T8" y="T9"/>
                    </a:cxn>
                  </a:cxnLst>
                  <a:rect l="0" t="0" r="r" b="b"/>
                  <a:pathLst>
                    <a:path w="27" h="29">
                      <a:moveTo>
                        <a:pt x="0" y="22"/>
                      </a:moveTo>
                      <a:lnTo>
                        <a:pt x="20" y="29"/>
                      </a:lnTo>
                      <a:lnTo>
                        <a:pt x="27" y="7"/>
                      </a:lnTo>
                      <a:lnTo>
                        <a:pt x="7"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718" name="Freeform 697">
                  <a:extLst>
                    <a:ext uri="{FF2B5EF4-FFF2-40B4-BE49-F238E27FC236}">
                      <a16:creationId xmlns:a16="http://schemas.microsoft.com/office/drawing/2014/main" id="{32FBAE7E-9733-7BF6-3F95-21349076EA76}"/>
                    </a:ext>
                  </a:extLst>
                </p:cNvPr>
                <p:cNvSpPr>
                  <a:spLocks/>
                </p:cNvSpPr>
                <p:nvPr/>
              </p:nvSpPr>
              <p:spPr bwMode="auto">
                <a:xfrm>
                  <a:off x="8056" y="5706"/>
                  <a:ext cx="28" cy="33"/>
                </a:xfrm>
                <a:custGeom>
                  <a:avLst/>
                  <a:gdLst>
                    <a:gd name="T0" fmla="*/ 0 w 28"/>
                    <a:gd name="T1" fmla="*/ 24 h 33"/>
                    <a:gd name="T2" fmla="*/ 17 w 28"/>
                    <a:gd name="T3" fmla="*/ 33 h 33"/>
                    <a:gd name="T4" fmla="*/ 28 w 28"/>
                    <a:gd name="T5" fmla="*/ 9 h 33"/>
                    <a:gd name="T6" fmla="*/ 11 w 28"/>
                    <a:gd name="T7" fmla="*/ 0 h 33"/>
                    <a:gd name="T8" fmla="*/ 0 w 28"/>
                    <a:gd name="T9" fmla="*/ 24 h 33"/>
                  </a:gdLst>
                  <a:ahLst/>
                  <a:cxnLst>
                    <a:cxn ang="0">
                      <a:pos x="T0" y="T1"/>
                    </a:cxn>
                    <a:cxn ang="0">
                      <a:pos x="T2" y="T3"/>
                    </a:cxn>
                    <a:cxn ang="0">
                      <a:pos x="T4" y="T5"/>
                    </a:cxn>
                    <a:cxn ang="0">
                      <a:pos x="T6" y="T7"/>
                    </a:cxn>
                    <a:cxn ang="0">
                      <a:pos x="T8" y="T9"/>
                    </a:cxn>
                  </a:cxnLst>
                  <a:rect l="0" t="0" r="r" b="b"/>
                  <a:pathLst>
                    <a:path w="28" h="33">
                      <a:moveTo>
                        <a:pt x="0" y="24"/>
                      </a:moveTo>
                      <a:lnTo>
                        <a:pt x="17" y="33"/>
                      </a:lnTo>
                      <a:lnTo>
                        <a:pt x="28" y="9"/>
                      </a:lnTo>
                      <a:lnTo>
                        <a:pt x="11"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719" name="Freeform 698">
                  <a:extLst>
                    <a:ext uri="{FF2B5EF4-FFF2-40B4-BE49-F238E27FC236}">
                      <a16:creationId xmlns:a16="http://schemas.microsoft.com/office/drawing/2014/main" id="{9AEFD331-E066-5E5E-0671-3BAEACC6939B}"/>
                    </a:ext>
                  </a:extLst>
                </p:cNvPr>
                <p:cNvSpPr>
                  <a:spLocks/>
                </p:cNvSpPr>
                <p:nvPr/>
              </p:nvSpPr>
              <p:spPr bwMode="auto">
                <a:xfrm>
                  <a:off x="8067" y="5682"/>
                  <a:ext cx="28" cy="33"/>
                </a:xfrm>
                <a:custGeom>
                  <a:avLst/>
                  <a:gdLst>
                    <a:gd name="T0" fmla="*/ 0 w 28"/>
                    <a:gd name="T1" fmla="*/ 26 h 33"/>
                    <a:gd name="T2" fmla="*/ 20 w 28"/>
                    <a:gd name="T3" fmla="*/ 33 h 33"/>
                    <a:gd name="T4" fmla="*/ 28 w 28"/>
                    <a:gd name="T5" fmla="*/ 7 h 33"/>
                    <a:gd name="T6" fmla="*/ 9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20" y="33"/>
                      </a:lnTo>
                      <a:lnTo>
                        <a:pt x="28" y="7"/>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720" name="Freeform 699">
                  <a:extLst>
                    <a:ext uri="{FF2B5EF4-FFF2-40B4-BE49-F238E27FC236}">
                      <a16:creationId xmlns:a16="http://schemas.microsoft.com/office/drawing/2014/main" id="{49729352-8834-FDC7-3684-46B72E36C89D}"/>
                    </a:ext>
                  </a:extLst>
                </p:cNvPr>
                <p:cNvSpPr>
                  <a:spLocks/>
                </p:cNvSpPr>
                <p:nvPr/>
              </p:nvSpPr>
              <p:spPr bwMode="auto">
                <a:xfrm>
                  <a:off x="8076" y="5658"/>
                  <a:ext cx="28" cy="31"/>
                </a:xfrm>
                <a:custGeom>
                  <a:avLst/>
                  <a:gdLst>
                    <a:gd name="T0" fmla="*/ 0 w 28"/>
                    <a:gd name="T1" fmla="*/ 24 h 31"/>
                    <a:gd name="T2" fmla="*/ 19 w 28"/>
                    <a:gd name="T3" fmla="*/ 31 h 31"/>
                    <a:gd name="T4" fmla="*/ 28 w 28"/>
                    <a:gd name="T5" fmla="*/ 7 h 31"/>
                    <a:gd name="T6" fmla="*/ 8 w 28"/>
                    <a:gd name="T7" fmla="*/ 0 h 31"/>
                    <a:gd name="T8" fmla="*/ 0 w 28"/>
                    <a:gd name="T9" fmla="*/ 24 h 31"/>
                  </a:gdLst>
                  <a:ahLst/>
                  <a:cxnLst>
                    <a:cxn ang="0">
                      <a:pos x="T0" y="T1"/>
                    </a:cxn>
                    <a:cxn ang="0">
                      <a:pos x="T2" y="T3"/>
                    </a:cxn>
                    <a:cxn ang="0">
                      <a:pos x="T4" y="T5"/>
                    </a:cxn>
                    <a:cxn ang="0">
                      <a:pos x="T6" y="T7"/>
                    </a:cxn>
                    <a:cxn ang="0">
                      <a:pos x="T8" y="T9"/>
                    </a:cxn>
                  </a:cxnLst>
                  <a:rect l="0" t="0" r="r" b="b"/>
                  <a:pathLst>
                    <a:path w="28" h="31">
                      <a:moveTo>
                        <a:pt x="0" y="24"/>
                      </a:moveTo>
                      <a:lnTo>
                        <a:pt x="19" y="31"/>
                      </a:lnTo>
                      <a:lnTo>
                        <a:pt x="28" y="7"/>
                      </a:lnTo>
                      <a:lnTo>
                        <a:pt x="8"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721" name="Freeform 700">
                  <a:extLst>
                    <a:ext uri="{FF2B5EF4-FFF2-40B4-BE49-F238E27FC236}">
                      <a16:creationId xmlns:a16="http://schemas.microsoft.com/office/drawing/2014/main" id="{A82FA8B1-5182-1C02-CD24-A732956B9557}"/>
                    </a:ext>
                  </a:extLst>
                </p:cNvPr>
                <p:cNvSpPr>
                  <a:spLocks/>
                </p:cNvSpPr>
                <p:nvPr/>
              </p:nvSpPr>
              <p:spPr bwMode="auto">
                <a:xfrm>
                  <a:off x="8084" y="5632"/>
                  <a:ext cx="29" cy="33"/>
                </a:xfrm>
                <a:custGeom>
                  <a:avLst/>
                  <a:gdLst>
                    <a:gd name="T0" fmla="*/ 0 w 29"/>
                    <a:gd name="T1" fmla="*/ 26 h 33"/>
                    <a:gd name="T2" fmla="*/ 20 w 29"/>
                    <a:gd name="T3" fmla="*/ 33 h 33"/>
                    <a:gd name="T4" fmla="*/ 29 w 29"/>
                    <a:gd name="T5" fmla="*/ 7 h 33"/>
                    <a:gd name="T6" fmla="*/ 9 w 29"/>
                    <a:gd name="T7" fmla="*/ 0 h 33"/>
                    <a:gd name="T8" fmla="*/ 0 w 29"/>
                    <a:gd name="T9" fmla="*/ 26 h 33"/>
                  </a:gdLst>
                  <a:ahLst/>
                  <a:cxnLst>
                    <a:cxn ang="0">
                      <a:pos x="T0" y="T1"/>
                    </a:cxn>
                    <a:cxn ang="0">
                      <a:pos x="T2" y="T3"/>
                    </a:cxn>
                    <a:cxn ang="0">
                      <a:pos x="T4" y="T5"/>
                    </a:cxn>
                    <a:cxn ang="0">
                      <a:pos x="T6" y="T7"/>
                    </a:cxn>
                    <a:cxn ang="0">
                      <a:pos x="T8" y="T9"/>
                    </a:cxn>
                  </a:cxnLst>
                  <a:rect l="0" t="0" r="r" b="b"/>
                  <a:pathLst>
                    <a:path w="29" h="33">
                      <a:moveTo>
                        <a:pt x="0" y="26"/>
                      </a:moveTo>
                      <a:lnTo>
                        <a:pt x="20" y="33"/>
                      </a:lnTo>
                      <a:lnTo>
                        <a:pt x="29" y="7"/>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722" name="Freeform 701">
                  <a:extLst>
                    <a:ext uri="{FF2B5EF4-FFF2-40B4-BE49-F238E27FC236}">
                      <a16:creationId xmlns:a16="http://schemas.microsoft.com/office/drawing/2014/main" id="{082E4956-7B9D-E5D5-34CB-329DD2829C80}"/>
                    </a:ext>
                  </a:extLst>
                </p:cNvPr>
                <p:cNvSpPr>
                  <a:spLocks/>
                </p:cNvSpPr>
                <p:nvPr/>
              </p:nvSpPr>
              <p:spPr bwMode="auto">
                <a:xfrm>
                  <a:off x="8093" y="5606"/>
                  <a:ext cx="28" cy="33"/>
                </a:xfrm>
                <a:custGeom>
                  <a:avLst/>
                  <a:gdLst>
                    <a:gd name="T0" fmla="*/ 0 w 28"/>
                    <a:gd name="T1" fmla="*/ 24 h 33"/>
                    <a:gd name="T2" fmla="*/ 18 w 28"/>
                    <a:gd name="T3" fmla="*/ 33 h 33"/>
                    <a:gd name="T4" fmla="*/ 28 w 28"/>
                    <a:gd name="T5" fmla="*/ 9 h 33"/>
                    <a:gd name="T6" fmla="*/ 11 w 28"/>
                    <a:gd name="T7" fmla="*/ 0 h 33"/>
                    <a:gd name="T8" fmla="*/ 0 w 28"/>
                    <a:gd name="T9" fmla="*/ 24 h 33"/>
                  </a:gdLst>
                  <a:ahLst/>
                  <a:cxnLst>
                    <a:cxn ang="0">
                      <a:pos x="T0" y="T1"/>
                    </a:cxn>
                    <a:cxn ang="0">
                      <a:pos x="T2" y="T3"/>
                    </a:cxn>
                    <a:cxn ang="0">
                      <a:pos x="T4" y="T5"/>
                    </a:cxn>
                    <a:cxn ang="0">
                      <a:pos x="T6" y="T7"/>
                    </a:cxn>
                    <a:cxn ang="0">
                      <a:pos x="T8" y="T9"/>
                    </a:cxn>
                  </a:cxnLst>
                  <a:rect l="0" t="0" r="r" b="b"/>
                  <a:pathLst>
                    <a:path w="28" h="33">
                      <a:moveTo>
                        <a:pt x="0" y="24"/>
                      </a:moveTo>
                      <a:lnTo>
                        <a:pt x="18" y="33"/>
                      </a:lnTo>
                      <a:lnTo>
                        <a:pt x="28" y="9"/>
                      </a:lnTo>
                      <a:lnTo>
                        <a:pt x="11"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723" name="Freeform 702">
                  <a:extLst>
                    <a:ext uri="{FF2B5EF4-FFF2-40B4-BE49-F238E27FC236}">
                      <a16:creationId xmlns:a16="http://schemas.microsoft.com/office/drawing/2014/main" id="{12C29BA8-76DA-ACAB-B000-546200E84D6B}"/>
                    </a:ext>
                  </a:extLst>
                </p:cNvPr>
                <p:cNvSpPr>
                  <a:spLocks/>
                </p:cNvSpPr>
                <p:nvPr/>
              </p:nvSpPr>
              <p:spPr bwMode="auto">
                <a:xfrm>
                  <a:off x="8104" y="5582"/>
                  <a:ext cx="26" cy="30"/>
                </a:xfrm>
                <a:custGeom>
                  <a:avLst/>
                  <a:gdLst>
                    <a:gd name="T0" fmla="*/ 0 w 26"/>
                    <a:gd name="T1" fmla="*/ 26 h 30"/>
                    <a:gd name="T2" fmla="*/ 20 w 26"/>
                    <a:gd name="T3" fmla="*/ 30 h 30"/>
                    <a:gd name="T4" fmla="*/ 26 w 26"/>
                    <a:gd name="T5" fmla="*/ 4 h 30"/>
                    <a:gd name="T6" fmla="*/ 7 w 26"/>
                    <a:gd name="T7" fmla="*/ 0 h 30"/>
                    <a:gd name="T8" fmla="*/ 0 w 26"/>
                    <a:gd name="T9" fmla="*/ 26 h 30"/>
                  </a:gdLst>
                  <a:ahLst/>
                  <a:cxnLst>
                    <a:cxn ang="0">
                      <a:pos x="T0" y="T1"/>
                    </a:cxn>
                    <a:cxn ang="0">
                      <a:pos x="T2" y="T3"/>
                    </a:cxn>
                    <a:cxn ang="0">
                      <a:pos x="T4" y="T5"/>
                    </a:cxn>
                    <a:cxn ang="0">
                      <a:pos x="T6" y="T7"/>
                    </a:cxn>
                    <a:cxn ang="0">
                      <a:pos x="T8" y="T9"/>
                    </a:cxn>
                  </a:cxnLst>
                  <a:rect l="0" t="0" r="r" b="b"/>
                  <a:pathLst>
                    <a:path w="26" h="30">
                      <a:moveTo>
                        <a:pt x="0" y="26"/>
                      </a:moveTo>
                      <a:lnTo>
                        <a:pt x="20" y="30"/>
                      </a:lnTo>
                      <a:lnTo>
                        <a:pt x="26" y="4"/>
                      </a:lnTo>
                      <a:lnTo>
                        <a:pt x="7"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724" name="Freeform 703">
                  <a:extLst>
                    <a:ext uri="{FF2B5EF4-FFF2-40B4-BE49-F238E27FC236}">
                      <a16:creationId xmlns:a16="http://schemas.microsoft.com/office/drawing/2014/main" id="{D9AC87F0-7D8E-7158-931D-8EA0E49E549C}"/>
                    </a:ext>
                  </a:extLst>
                </p:cNvPr>
                <p:cNvSpPr>
                  <a:spLocks/>
                </p:cNvSpPr>
                <p:nvPr/>
              </p:nvSpPr>
              <p:spPr bwMode="auto">
                <a:xfrm>
                  <a:off x="8111" y="5556"/>
                  <a:ext cx="28" cy="32"/>
                </a:xfrm>
                <a:custGeom>
                  <a:avLst/>
                  <a:gdLst>
                    <a:gd name="T0" fmla="*/ 0 w 28"/>
                    <a:gd name="T1" fmla="*/ 24 h 32"/>
                    <a:gd name="T2" fmla="*/ 17 w 28"/>
                    <a:gd name="T3" fmla="*/ 32 h 32"/>
                    <a:gd name="T4" fmla="*/ 28 w 28"/>
                    <a:gd name="T5" fmla="*/ 8 h 32"/>
                    <a:gd name="T6" fmla="*/ 10 w 28"/>
                    <a:gd name="T7" fmla="*/ 0 h 32"/>
                    <a:gd name="T8" fmla="*/ 0 w 28"/>
                    <a:gd name="T9" fmla="*/ 24 h 32"/>
                  </a:gdLst>
                  <a:ahLst/>
                  <a:cxnLst>
                    <a:cxn ang="0">
                      <a:pos x="T0" y="T1"/>
                    </a:cxn>
                    <a:cxn ang="0">
                      <a:pos x="T2" y="T3"/>
                    </a:cxn>
                    <a:cxn ang="0">
                      <a:pos x="T4" y="T5"/>
                    </a:cxn>
                    <a:cxn ang="0">
                      <a:pos x="T6" y="T7"/>
                    </a:cxn>
                    <a:cxn ang="0">
                      <a:pos x="T8" y="T9"/>
                    </a:cxn>
                  </a:cxnLst>
                  <a:rect l="0" t="0" r="r" b="b"/>
                  <a:pathLst>
                    <a:path w="28" h="32">
                      <a:moveTo>
                        <a:pt x="0" y="24"/>
                      </a:moveTo>
                      <a:lnTo>
                        <a:pt x="17" y="32"/>
                      </a:lnTo>
                      <a:lnTo>
                        <a:pt x="28" y="8"/>
                      </a:lnTo>
                      <a:lnTo>
                        <a:pt x="10"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725" name="Freeform 704">
                  <a:extLst>
                    <a:ext uri="{FF2B5EF4-FFF2-40B4-BE49-F238E27FC236}">
                      <a16:creationId xmlns:a16="http://schemas.microsoft.com/office/drawing/2014/main" id="{9FEB05C7-C28D-232B-BEAE-6801B78C6D6C}"/>
                    </a:ext>
                  </a:extLst>
                </p:cNvPr>
                <p:cNvSpPr>
                  <a:spLocks/>
                </p:cNvSpPr>
                <p:nvPr/>
              </p:nvSpPr>
              <p:spPr bwMode="auto">
                <a:xfrm>
                  <a:off x="8121" y="5532"/>
                  <a:ext cx="27" cy="30"/>
                </a:xfrm>
                <a:custGeom>
                  <a:avLst/>
                  <a:gdLst>
                    <a:gd name="T0" fmla="*/ 0 w 27"/>
                    <a:gd name="T1" fmla="*/ 26 h 30"/>
                    <a:gd name="T2" fmla="*/ 20 w 27"/>
                    <a:gd name="T3" fmla="*/ 30 h 30"/>
                    <a:gd name="T4" fmla="*/ 27 w 27"/>
                    <a:gd name="T5" fmla="*/ 4 h 30"/>
                    <a:gd name="T6" fmla="*/ 7 w 27"/>
                    <a:gd name="T7" fmla="*/ 0 h 30"/>
                    <a:gd name="T8" fmla="*/ 0 w 27"/>
                    <a:gd name="T9" fmla="*/ 26 h 30"/>
                  </a:gdLst>
                  <a:ahLst/>
                  <a:cxnLst>
                    <a:cxn ang="0">
                      <a:pos x="T0" y="T1"/>
                    </a:cxn>
                    <a:cxn ang="0">
                      <a:pos x="T2" y="T3"/>
                    </a:cxn>
                    <a:cxn ang="0">
                      <a:pos x="T4" y="T5"/>
                    </a:cxn>
                    <a:cxn ang="0">
                      <a:pos x="T6" y="T7"/>
                    </a:cxn>
                    <a:cxn ang="0">
                      <a:pos x="T8" y="T9"/>
                    </a:cxn>
                  </a:cxnLst>
                  <a:rect l="0" t="0" r="r" b="b"/>
                  <a:pathLst>
                    <a:path w="27" h="30">
                      <a:moveTo>
                        <a:pt x="0" y="26"/>
                      </a:moveTo>
                      <a:lnTo>
                        <a:pt x="20" y="30"/>
                      </a:lnTo>
                      <a:lnTo>
                        <a:pt x="27" y="4"/>
                      </a:lnTo>
                      <a:lnTo>
                        <a:pt x="7"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726" name="Freeform 705">
                  <a:extLst>
                    <a:ext uri="{FF2B5EF4-FFF2-40B4-BE49-F238E27FC236}">
                      <a16:creationId xmlns:a16="http://schemas.microsoft.com/office/drawing/2014/main" id="{FBFE2203-DC8D-2262-D706-B36CB77AFDEB}"/>
                    </a:ext>
                  </a:extLst>
                </p:cNvPr>
                <p:cNvSpPr>
                  <a:spLocks/>
                </p:cNvSpPr>
                <p:nvPr/>
              </p:nvSpPr>
              <p:spPr bwMode="auto">
                <a:xfrm>
                  <a:off x="8128" y="5503"/>
                  <a:ext cx="31" cy="35"/>
                </a:xfrm>
                <a:custGeom>
                  <a:avLst/>
                  <a:gdLst>
                    <a:gd name="T0" fmla="*/ 0 w 31"/>
                    <a:gd name="T1" fmla="*/ 29 h 35"/>
                    <a:gd name="T2" fmla="*/ 20 w 31"/>
                    <a:gd name="T3" fmla="*/ 35 h 35"/>
                    <a:gd name="T4" fmla="*/ 31 w 31"/>
                    <a:gd name="T5" fmla="*/ 7 h 35"/>
                    <a:gd name="T6" fmla="*/ 11 w 31"/>
                    <a:gd name="T7" fmla="*/ 0 h 35"/>
                    <a:gd name="T8" fmla="*/ 0 w 31"/>
                    <a:gd name="T9" fmla="*/ 29 h 35"/>
                  </a:gdLst>
                  <a:ahLst/>
                  <a:cxnLst>
                    <a:cxn ang="0">
                      <a:pos x="T0" y="T1"/>
                    </a:cxn>
                    <a:cxn ang="0">
                      <a:pos x="T2" y="T3"/>
                    </a:cxn>
                    <a:cxn ang="0">
                      <a:pos x="T4" y="T5"/>
                    </a:cxn>
                    <a:cxn ang="0">
                      <a:pos x="T6" y="T7"/>
                    </a:cxn>
                    <a:cxn ang="0">
                      <a:pos x="T8" y="T9"/>
                    </a:cxn>
                  </a:cxnLst>
                  <a:rect l="0" t="0" r="r" b="b"/>
                  <a:pathLst>
                    <a:path w="31" h="35">
                      <a:moveTo>
                        <a:pt x="0" y="29"/>
                      </a:moveTo>
                      <a:lnTo>
                        <a:pt x="20" y="35"/>
                      </a:lnTo>
                      <a:lnTo>
                        <a:pt x="31" y="7"/>
                      </a:lnTo>
                      <a:lnTo>
                        <a:pt x="11"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727" name="Freeform 706">
                  <a:extLst>
                    <a:ext uri="{FF2B5EF4-FFF2-40B4-BE49-F238E27FC236}">
                      <a16:creationId xmlns:a16="http://schemas.microsoft.com/office/drawing/2014/main" id="{C2F9EED8-AC16-C435-E865-F38DC945B9A6}"/>
                    </a:ext>
                  </a:extLst>
                </p:cNvPr>
                <p:cNvSpPr>
                  <a:spLocks/>
                </p:cNvSpPr>
                <p:nvPr/>
              </p:nvSpPr>
              <p:spPr bwMode="auto">
                <a:xfrm>
                  <a:off x="8139" y="5479"/>
                  <a:ext cx="28" cy="31"/>
                </a:xfrm>
                <a:custGeom>
                  <a:avLst/>
                  <a:gdLst>
                    <a:gd name="T0" fmla="*/ 0 w 28"/>
                    <a:gd name="T1" fmla="*/ 24 h 31"/>
                    <a:gd name="T2" fmla="*/ 20 w 28"/>
                    <a:gd name="T3" fmla="*/ 31 h 31"/>
                    <a:gd name="T4" fmla="*/ 28 w 28"/>
                    <a:gd name="T5" fmla="*/ 7 h 31"/>
                    <a:gd name="T6" fmla="*/ 9 w 28"/>
                    <a:gd name="T7" fmla="*/ 0 h 31"/>
                    <a:gd name="T8" fmla="*/ 0 w 28"/>
                    <a:gd name="T9" fmla="*/ 24 h 31"/>
                  </a:gdLst>
                  <a:ahLst/>
                  <a:cxnLst>
                    <a:cxn ang="0">
                      <a:pos x="T0" y="T1"/>
                    </a:cxn>
                    <a:cxn ang="0">
                      <a:pos x="T2" y="T3"/>
                    </a:cxn>
                    <a:cxn ang="0">
                      <a:pos x="T4" y="T5"/>
                    </a:cxn>
                    <a:cxn ang="0">
                      <a:pos x="T6" y="T7"/>
                    </a:cxn>
                    <a:cxn ang="0">
                      <a:pos x="T8" y="T9"/>
                    </a:cxn>
                  </a:cxnLst>
                  <a:rect l="0" t="0" r="r" b="b"/>
                  <a:pathLst>
                    <a:path w="28" h="31">
                      <a:moveTo>
                        <a:pt x="0" y="24"/>
                      </a:moveTo>
                      <a:lnTo>
                        <a:pt x="20" y="31"/>
                      </a:lnTo>
                      <a:lnTo>
                        <a:pt x="28"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728" name="Freeform 707">
                  <a:extLst>
                    <a:ext uri="{FF2B5EF4-FFF2-40B4-BE49-F238E27FC236}">
                      <a16:creationId xmlns:a16="http://schemas.microsoft.com/office/drawing/2014/main" id="{AB99934B-A8F0-D302-196C-6F17C815D080}"/>
                    </a:ext>
                  </a:extLst>
                </p:cNvPr>
                <p:cNvSpPr>
                  <a:spLocks/>
                </p:cNvSpPr>
                <p:nvPr/>
              </p:nvSpPr>
              <p:spPr bwMode="auto">
                <a:xfrm>
                  <a:off x="8148" y="5453"/>
                  <a:ext cx="28" cy="33"/>
                </a:xfrm>
                <a:custGeom>
                  <a:avLst/>
                  <a:gdLst>
                    <a:gd name="T0" fmla="*/ 0 w 28"/>
                    <a:gd name="T1" fmla="*/ 26 h 33"/>
                    <a:gd name="T2" fmla="*/ 19 w 28"/>
                    <a:gd name="T3" fmla="*/ 33 h 33"/>
                    <a:gd name="T4" fmla="*/ 28 w 28"/>
                    <a:gd name="T5" fmla="*/ 7 h 33"/>
                    <a:gd name="T6" fmla="*/ 8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19" y="33"/>
                      </a:lnTo>
                      <a:lnTo>
                        <a:pt x="28" y="7"/>
                      </a:lnTo>
                      <a:lnTo>
                        <a:pt x="8"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729" name="Freeform 708">
                  <a:extLst>
                    <a:ext uri="{FF2B5EF4-FFF2-40B4-BE49-F238E27FC236}">
                      <a16:creationId xmlns:a16="http://schemas.microsoft.com/office/drawing/2014/main" id="{BA6681B5-422B-1755-3C50-2B53C1BAD7D3}"/>
                    </a:ext>
                  </a:extLst>
                </p:cNvPr>
                <p:cNvSpPr>
                  <a:spLocks/>
                </p:cNvSpPr>
                <p:nvPr/>
              </p:nvSpPr>
              <p:spPr bwMode="auto">
                <a:xfrm>
                  <a:off x="8156" y="5425"/>
                  <a:ext cx="29" cy="35"/>
                </a:xfrm>
                <a:custGeom>
                  <a:avLst/>
                  <a:gdLst>
                    <a:gd name="T0" fmla="*/ 0 w 29"/>
                    <a:gd name="T1" fmla="*/ 28 h 35"/>
                    <a:gd name="T2" fmla="*/ 20 w 29"/>
                    <a:gd name="T3" fmla="*/ 35 h 35"/>
                    <a:gd name="T4" fmla="*/ 29 w 29"/>
                    <a:gd name="T5" fmla="*/ 6 h 35"/>
                    <a:gd name="T6" fmla="*/ 9 w 29"/>
                    <a:gd name="T7" fmla="*/ 0 h 35"/>
                    <a:gd name="T8" fmla="*/ 0 w 29"/>
                    <a:gd name="T9" fmla="*/ 28 h 35"/>
                  </a:gdLst>
                  <a:ahLst/>
                  <a:cxnLst>
                    <a:cxn ang="0">
                      <a:pos x="T0" y="T1"/>
                    </a:cxn>
                    <a:cxn ang="0">
                      <a:pos x="T2" y="T3"/>
                    </a:cxn>
                    <a:cxn ang="0">
                      <a:pos x="T4" y="T5"/>
                    </a:cxn>
                    <a:cxn ang="0">
                      <a:pos x="T6" y="T7"/>
                    </a:cxn>
                    <a:cxn ang="0">
                      <a:pos x="T8" y="T9"/>
                    </a:cxn>
                  </a:cxnLst>
                  <a:rect l="0" t="0" r="r" b="b"/>
                  <a:pathLst>
                    <a:path w="29" h="35">
                      <a:moveTo>
                        <a:pt x="0" y="28"/>
                      </a:moveTo>
                      <a:lnTo>
                        <a:pt x="20" y="35"/>
                      </a:lnTo>
                      <a:lnTo>
                        <a:pt x="29"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730" name="Freeform 709">
                  <a:extLst>
                    <a:ext uri="{FF2B5EF4-FFF2-40B4-BE49-F238E27FC236}">
                      <a16:creationId xmlns:a16="http://schemas.microsoft.com/office/drawing/2014/main" id="{83C811E4-4055-D11A-1C75-13C9CE667CC9}"/>
                    </a:ext>
                  </a:extLst>
                </p:cNvPr>
                <p:cNvSpPr>
                  <a:spLocks/>
                </p:cNvSpPr>
                <p:nvPr/>
              </p:nvSpPr>
              <p:spPr bwMode="auto">
                <a:xfrm>
                  <a:off x="8165" y="5399"/>
                  <a:ext cx="28" cy="32"/>
                </a:xfrm>
                <a:custGeom>
                  <a:avLst/>
                  <a:gdLst>
                    <a:gd name="T0" fmla="*/ 0 w 28"/>
                    <a:gd name="T1" fmla="*/ 26 h 32"/>
                    <a:gd name="T2" fmla="*/ 20 w 28"/>
                    <a:gd name="T3" fmla="*/ 32 h 32"/>
                    <a:gd name="T4" fmla="*/ 28 w 28"/>
                    <a:gd name="T5" fmla="*/ 6 h 32"/>
                    <a:gd name="T6" fmla="*/ 9 w 28"/>
                    <a:gd name="T7" fmla="*/ 0 h 32"/>
                    <a:gd name="T8" fmla="*/ 0 w 28"/>
                    <a:gd name="T9" fmla="*/ 26 h 32"/>
                  </a:gdLst>
                  <a:ahLst/>
                  <a:cxnLst>
                    <a:cxn ang="0">
                      <a:pos x="T0" y="T1"/>
                    </a:cxn>
                    <a:cxn ang="0">
                      <a:pos x="T2" y="T3"/>
                    </a:cxn>
                    <a:cxn ang="0">
                      <a:pos x="T4" y="T5"/>
                    </a:cxn>
                    <a:cxn ang="0">
                      <a:pos x="T6" y="T7"/>
                    </a:cxn>
                    <a:cxn ang="0">
                      <a:pos x="T8" y="T9"/>
                    </a:cxn>
                  </a:cxnLst>
                  <a:rect l="0" t="0" r="r" b="b"/>
                  <a:pathLst>
                    <a:path w="28" h="32">
                      <a:moveTo>
                        <a:pt x="0" y="26"/>
                      </a:moveTo>
                      <a:lnTo>
                        <a:pt x="20" y="32"/>
                      </a:lnTo>
                      <a:lnTo>
                        <a:pt x="28" y="6"/>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731" name="Freeform 710">
                  <a:extLst>
                    <a:ext uri="{FF2B5EF4-FFF2-40B4-BE49-F238E27FC236}">
                      <a16:creationId xmlns:a16="http://schemas.microsoft.com/office/drawing/2014/main" id="{8AEA5CE6-6CB5-0F0D-1E01-8CAE150D3745}"/>
                    </a:ext>
                  </a:extLst>
                </p:cNvPr>
                <p:cNvSpPr>
                  <a:spLocks/>
                </p:cNvSpPr>
                <p:nvPr/>
              </p:nvSpPr>
              <p:spPr bwMode="auto">
                <a:xfrm>
                  <a:off x="8174" y="5370"/>
                  <a:ext cx="28" cy="35"/>
                </a:xfrm>
                <a:custGeom>
                  <a:avLst/>
                  <a:gdLst>
                    <a:gd name="T0" fmla="*/ 0 w 28"/>
                    <a:gd name="T1" fmla="*/ 29 h 35"/>
                    <a:gd name="T2" fmla="*/ 19 w 28"/>
                    <a:gd name="T3" fmla="*/ 35 h 35"/>
                    <a:gd name="T4" fmla="*/ 28 w 28"/>
                    <a:gd name="T5" fmla="*/ 7 h 35"/>
                    <a:gd name="T6" fmla="*/ 9 w 28"/>
                    <a:gd name="T7" fmla="*/ 0 h 35"/>
                    <a:gd name="T8" fmla="*/ 0 w 28"/>
                    <a:gd name="T9" fmla="*/ 29 h 35"/>
                  </a:gdLst>
                  <a:ahLst/>
                  <a:cxnLst>
                    <a:cxn ang="0">
                      <a:pos x="T0" y="T1"/>
                    </a:cxn>
                    <a:cxn ang="0">
                      <a:pos x="T2" y="T3"/>
                    </a:cxn>
                    <a:cxn ang="0">
                      <a:pos x="T4" y="T5"/>
                    </a:cxn>
                    <a:cxn ang="0">
                      <a:pos x="T6" y="T7"/>
                    </a:cxn>
                    <a:cxn ang="0">
                      <a:pos x="T8" y="T9"/>
                    </a:cxn>
                  </a:cxnLst>
                  <a:rect l="0" t="0" r="r" b="b"/>
                  <a:pathLst>
                    <a:path w="28" h="35">
                      <a:moveTo>
                        <a:pt x="0" y="29"/>
                      </a:moveTo>
                      <a:lnTo>
                        <a:pt x="19" y="35"/>
                      </a:lnTo>
                      <a:lnTo>
                        <a:pt x="28"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732" name="Freeform 711">
                  <a:extLst>
                    <a:ext uri="{FF2B5EF4-FFF2-40B4-BE49-F238E27FC236}">
                      <a16:creationId xmlns:a16="http://schemas.microsoft.com/office/drawing/2014/main" id="{CD6E4380-308C-61C1-5A79-AFC84F3A7FEA}"/>
                    </a:ext>
                  </a:extLst>
                </p:cNvPr>
                <p:cNvSpPr>
                  <a:spLocks/>
                </p:cNvSpPr>
                <p:nvPr/>
              </p:nvSpPr>
              <p:spPr bwMode="auto">
                <a:xfrm>
                  <a:off x="8183" y="5344"/>
                  <a:ext cx="28" cy="33"/>
                </a:xfrm>
                <a:custGeom>
                  <a:avLst/>
                  <a:gdLst>
                    <a:gd name="T0" fmla="*/ 0 w 28"/>
                    <a:gd name="T1" fmla="*/ 26 h 33"/>
                    <a:gd name="T2" fmla="*/ 19 w 28"/>
                    <a:gd name="T3" fmla="*/ 33 h 33"/>
                    <a:gd name="T4" fmla="*/ 28 w 28"/>
                    <a:gd name="T5" fmla="*/ 7 h 33"/>
                    <a:gd name="T6" fmla="*/ 8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19" y="33"/>
                      </a:lnTo>
                      <a:lnTo>
                        <a:pt x="28" y="7"/>
                      </a:lnTo>
                      <a:lnTo>
                        <a:pt x="8"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733" name="Freeform 712">
                  <a:extLst>
                    <a:ext uri="{FF2B5EF4-FFF2-40B4-BE49-F238E27FC236}">
                      <a16:creationId xmlns:a16="http://schemas.microsoft.com/office/drawing/2014/main" id="{B9F086E9-C57A-AED8-AF2C-D0853BC3A16B}"/>
                    </a:ext>
                  </a:extLst>
                </p:cNvPr>
                <p:cNvSpPr>
                  <a:spLocks/>
                </p:cNvSpPr>
                <p:nvPr/>
              </p:nvSpPr>
              <p:spPr bwMode="auto">
                <a:xfrm>
                  <a:off x="8191" y="5316"/>
                  <a:ext cx="29" cy="35"/>
                </a:xfrm>
                <a:custGeom>
                  <a:avLst/>
                  <a:gdLst>
                    <a:gd name="T0" fmla="*/ 0 w 29"/>
                    <a:gd name="T1" fmla="*/ 28 h 35"/>
                    <a:gd name="T2" fmla="*/ 20 w 29"/>
                    <a:gd name="T3" fmla="*/ 35 h 35"/>
                    <a:gd name="T4" fmla="*/ 29 w 29"/>
                    <a:gd name="T5" fmla="*/ 6 h 35"/>
                    <a:gd name="T6" fmla="*/ 9 w 29"/>
                    <a:gd name="T7" fmla="*/ 0 h 35"/>
                    <a:gd name="T8" fmla="*/ 0 w 29"/>
                    <a:gd name="T9" fmla="*/ 28 h 35"/>
                  </a:gdLst>
                  <a:ahLst/>
                  <a:cxnLst>
                    <a:cxn ang="0">
                      <a:pos x="T0" y="T1"/>
                    </a:cxn>
                    <a:cxn ang="0">
                      <a:pos x="T2" y="T3"/>
                    </a:cxn>
                    <a:cxn ang="0">
                      <a:pos x="T4" y="T5"/>
                    </a:cxn>
                    <a:cxn ang="0">
                      <a:pos x="T6" y="T7"/>
                    </a:cxn>
                    <a:cxn ang="0">
                      <a:pos x="T8" y="T9"/>
                    </a:cxn>
                  </a:cxnLst>
                  <a:rect l="0" t="0" r="r" b="b"/>
                  <a:pathLst>
                    <a:path w="29" h="35">
                      <a:moveTo>
                        <a:pt x="0" y="28"/>
                      </a:moveTo>
                      <a:lnTo>
                        <a:pt x="20" y="35"/>
                      </a:lnTo>
                      <a:lnTo>
                        <a:pt x="29"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734" name="Freeform 713">
                  <a:extLst>
                    <a:ext uri="{FF2B5EF4-FFF2-40B4-BE49-F238E27FC236}">
                      <a16:creationId xmlns:a16="http://schemas.microsoft.com/office/drawing/2014/main" id="{F59C7057-00EA-653A-C17D-E817ED1CE663}"/>
                    </a:ext>
                  </a:extLst>
                </p:cNvPr>
                <p:cNvSpPr>
                  <a:spLocks/>
                </p:cNvSpPr>
                <p:nvPr/>
              </p:nvSpPr>
              <p:spPr bwMode="auto">
                <a:xfrm>
                  <a:off x="8200" y="5287"/>
                  <a:ext cx="28" cy="35"/>
                </a:xfrm>
                <a:custGeom>
                  <a:avLst/>
                  <a:gdLst>
                    <a:gd name="T0" fmla="*/ 0 w 28"/>
                    <a:gd name="T1" fmla="*/ 27 h 35"/>
                    <a:gd name="T2" fmla="*/ 17 w 28"/>
                    <a:gd name="T3" fmla="*/ 35 h 35"/>
                    <a:gd name="T4" fmla="*/ 28 w 28"/>
                    <a:gd name="T5" fmla="*/ 9 h 35"/>
                    <a:gd name="T6" fmla="*/ 11 w 28"/>
                    <a:gd name="T7" fmla="*/ 0 h 35"/>
                    <a:gd name="T8" fmla="*/ 0 w 28"/>
                    <a:gd name="T9" fmla="*/ 27 h 35"/>
                  </a:gdLst>
                  <a:ahLst/>
                  <a:cxnLst>
                    <a:cxn ang="0">
                      <a:pos x="T0" y="T1"/>
                    </a:cxn>
                    <a:cxn ang="0">
                      <a:pos x="T2" y="T3"/>
                    </a:cxn>
                    <a:cxn ang="0">
                      <a:pos x="T4" y="T5"/>
                    </a:cxn>
                    <a:cxn ang="0">
                      <a:pos x="T6" y="T7"/>
                    </a:cxn>
                    <a:cxn ang="0">
                      <a:pos x="T8" y="T9"/>
                    </a:cxn>
                  </a:cxnLst>
                  <a:rect l="0" t="0" r="r" b="b"/>
                  <a:pathLst>
                    <a:path w="28" h="35">
                      <a:moveTo>
                        <a:pt x="0" y="27"/>
                      </a:moveTo>
                      <a:lnTo>
                        <a:pt x="17" y="35"/>
                      </a:lnTo>
                      <a:lnTo>
                        <a:pt x="28" y="9"/>
                      </a:lnTo>
                      <a:lnTo>
                        <a:pt x="11" y="0"/>
                      </a:lnTo>
                      <a:lnTo>
                        <a:pt x="0" y="27"/>
                      </a:lnTo>
                      <a:close/>
                    </a:path>
                  </a:pathLst>
                </a:custGeom>
                <a:solidFill>
                  <a:srgbClr val="FF0000"/>
                </a:solidFill>
                <a:ln w="38100" cmpd="sng">
                  <a:solidFill>
                    <a:srgbClr val="FF0000"/>
                  </a:solidFill>
                  <a:round/>
                  <a:headEnd/>
                  <a:tailEnd/>
                </a:ln>
              </p:spPr>
              <p:txBody>
                <a:bodyPr/>
                <a:lstStyle/>
                <a:p>
                  <a:endParaRPr lang="en-GB"/>
                </a:p>
              </p:txBody>
            </p:sp>
            <p:sp>
              <p:nvSpPr>
                <p:cNvPr id="735" name="Freeform 714">
                  <a:extLst>
                    <a:ext uri="{FF2B5EF4-FFF2-40B4-BE49-F238E27FC236}">
                      <a16:creationId xmlns:a16="http://schemas.microsoft.com/office/drawing/2014/main" id="{73573A12-D06F-5660-2284-341D8CC0145A}"/>
                    </a:ext>
                  </a:extLst>
                </p:cNvPr>
                <p:cNvSpPr>
                  <a:spLocks/>
                </p:cNvSpPr>
                <p:nvPr/>
              </p:nvSpPr>
              <p:spPr bwMode="auto">
                <a:xfrm>
                  <a:off x="8211" y="5261"/>
                  <a:ext cx="28" cy="35"/>
                </a:xfrm>
                <a:custGeom>
                  <a:avLst/>
                  <a:gdLst>
                    <a:gd name="T0" fmla="*/ 0 w 28"/>
                    <a:gd name="T1" fmla="*/ 29 h 35"/>
                    <a:gd name="T2" fmla="*/ 20 w 28"/>
                    <a:gd name="T3" fmla="*/ 35 h 35"/>
                    <a:gd name="T4" fmla="*/ 28 w 28"/>
                    <a:gd name="T5" fmla="*/ 7 h 35"/>
                    <a:gd name="T6" fmla="*/ 9 w 28"/>
                    <a:gd name="T7" fmla="*/ 0 h 35"/>
                    <a:gd name="T8" fmla="*/ 0 w 28"/>
                    <a:gd name="T9" fmla="*/ 29 h 35"/>
                  </a:gdLst>
                  <a:ahLst/>
                  <a:cxnLst>
                    <a:cxn ang="0">
                      <a:pos x="T0" y="T1"/>
                    </a:cxn>
                    <a:cxn ang="0">
                      <a:pos x="T2" y="T3"/>
                    </a:cxn>
                    <a:cxn ang="0">
                      <a:pos x="T4" y="T5"/>
                    </a:cxn>
                    <a:cxn ang="0">
                      <a:pos x="T6" y="T7"/>
                    </a:cxn>
                    <a:cxn ang="0">
                      <a:pos x="T8" y="T9"/>
                    </a:cxn>
                  </a:cxnLst>
                  <a:rect l="0" t="0" r="r" b="b"/>
                  <a:pathLst>
                    <a:path w="28" h="35">
                      <a:moveTo>
                        <a:pt x="0" y="29"/>
                      </a:moveTo>
                      <a:lnTo>
                        <a:pt x="20" y="35"/>
                      </a:lnTo>
                      <a:lnTo>
                        <a:pt x="28"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736" name="Freeform 715">
                  <a:extLst>
                    <a:ext uri="{FF2B5EF4-FFF2-40B4-BE49-F238E27FC236}">
                      <a16:creationId xmlns:a16="http://schemas.microsoft.com/office/drawing/2014/main" id="{D41B6E8F-7D38-E2B2-CD2E-D347B801C8A2}"/>
                    </a:ext>
                  </a:extLst>
                </p:cNvPr>
                <p:cNvSpPr>
                  <a:spLocks/>
                </p:cNvSpPr>
                <p:nvPr/>
              </p:nvSpPr>
              <p:spPr bwMode="auto">
                <a:xfrm>
                  <a:off x="8220" y="5233"/>
                  <a:ext cx="28" cy="35"/>
                </a:xfrm>
                <a:custGeom>
                  <a:avLst/>
                  <a:gdLst>
                    <a:gd name="T0" fmla="*/ 0 w 28"/>
                    <a:gd name="T1" fmla="*/ 28 h 35"/>
                    <a:gd name="T2" fmla="*/ 19 w 28"/>
                    <a:gd name="T3" fmla="*/ 35 h 35"/>
                    <a:gd name="T4" fmla="*/ 28 w 28"/>
                    <a:gd name="T5" fmla="*/ 6 h 35"/>
                    <a:gd name="T6" fmla="*/ 8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19" y="35"/>
                      </a:lnTo>
                      <a:lnTo>
                        <a:pt x="28" y="6"/>
                      </a:lnTo>
                      <a:lnTo>
                        <a:pt x="8"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737" name="Freeform 716">
                  <a:extLst>
                    <a:ext uri="{FF2B5EF4-FFF2-40B4-BE49-F238E27FC236}">
                      <a16:creationId xmlns:a16="http://schemas.microsoft.com/office/drawing/2014/main" id="{39C70764-313A-15F2-46D0-489061A8BC49}"/>
                    </a:ext>
                  </a:extLst>
                </p:cNvPr>
                <p:cNvSpPr>
                  <a:spLocks/>
                </p:cNvSpPr>
                <p:nvPr/>
              </p:nvSpPr>
              <p:spPr bwMode="auto">
                <a:xfrm>
                  <a:off x="8228" y="5204"/>
                  <a:ext cx="29" cy="35"/>
                </a:xfrm>
                <a:custGeom>
                  <a:avLst/>
                  <a:gdLst>
                    <a:gd name="T0" fmla="*/ 0 w 29"/>
                    <a:gd name="T1" fmla="*/ 29 h 35"/>
                    <a:gd name="T2" fmla="*/ 20 w 29"/>
                    <a:gd name="T3" fmla="*/ 35 h 35"/>
                    <a:gd name="T4" fmla="*/ 29 w 29"/>
                    <a:gd name="T5" fmla="*/ 7 h 35"/>
                    <a:gd name="T6" fmla="*/ 9 w 29"/>
                    <a:gd name="T7" fmla="*/ 0 h 35"/>
                    <a:gd name="T8" fmla="*/ 0 w 29"/>
                    <a:gd name="T9" fmla="*/ 29 h 35"/>
                  </a:gdLst>
                  <a:ahLst/>
                  <a:cxnLst>
                    <a:cxn ang="0">
                      <a:pos x="T0" y="T1"/>
                    </a:cxn>
                    <a:cxn ang="0">
                      <a:pos x="T2" y="T3"/>
                    </a:cxn>
                    <a:cxn ang="0">
                      <a:pos x="T4" y="T5"/>
                    </a:cxn>
                    <a:cxn ang="0">
                      <a:pos x="T6" y="T7"/>
                    </a:cxn>
                    <a:cxn ang="0">
                      <a:pos x="T8" y="T9"/>
                    </a:cxn>
                  </a:cxnLst>
                  <a:rect l="0" t="0" r="r" b="b"/>
                  <a:pathLst>
                    <a:path w="29" h="35">
                      <a:moveTo>
                        <a:pt x="0" y="29"/>
                      </a:moveTo>
                      <a:lnTo>
                        <a:pt x="20" y="35"/>
                      </a:lnTo>
                      <a:lnTo>
                        <a:pt x="29"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738" name="Freeform 717">
                  <a:extLst>
                    <a:ext uri="{FF2B5EF4-FFF2-40B4-BE49-F238E27FC236}">
                      <a16:creationId xmlns:a16="http://schemas.microsoft.com/office/drawing/2014/main" id="{11F19F56-8065-F885-B8C1-6FF777F06A98}"/>
                    </a:ext>
                  </a:extLst>
                </p:cNvPr>
                <p:cNvSpPr>
                  <a:spLocks/>
                </p:cNvSpPr>
                <p:nvPr/>
              </p:nvSpPr>
              <p:spPr bwMode="auto">
                <a:xfrm>
                  <a:off x="8237" y="5178"/>
                  <a:ext cx="28" cy="33"/>
                </a:xfrm>
                <a:custGeom>
                  <a:avLst/>
                  <a:gdLst>
                    <a:gd name="T0" fmla="*/ 0 w 28"/>
                    <a:gd name="T1" fmla="*/ 26 h 33"/>
                    <a:gd name="T2" fmla="*/ 20 w 28"/>
                    <a:gd name="T3" fmla="*/ 33 h 33"/>
                    <a:gd name="T4" fmla="*/ 28 w 28"/>
                    <a:gd name="T5" fmla="*/ 7 h 33"/>
                    <a:gd name="T6" fmla="*/ 9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20" y="33"/>
                      </a:lnTo>
                      <a:lnTo>
                        <a:pt x="28" y="7"/>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739" name="Freeform 718">
                  <a:extLst>
                    <a:ext uri="{FF2B5EF4-FFF2-40B4-BE49-F238E27FC236}">
                      <a16:creationId xmlns:a16="http://schemas.microsoft.com/office/drawing/2014/main" id="{86292580-72E4-556A-BA8A-DC599B71C969}"/>
                    </a:ext>
                  </a:extLst>
                </p:cNvPr>
                <p:cNvSpPr>
                  <a:spLocks/>
                </p:cNvSpPr>
                <p:nvPr/>
              </p:nvSpPr>
              <p:spPr bwMode="auto">
                <a:xfrm>
                  <a:off x="8246" y="5150"/>
                  <a:ext cx="28" cy="35"/>
                </a:xfrm>
                <a:custGeom>
                  <a:avLst/>
                  <a:gdLst>
                    <a:gd name="T0" fmla="*/ 0 w 28"/>
                    <a:gd name="T1" fmla="*/ 28 h 35"/>
                    <a:gd name="T2" fmla="*/ 19 w 28"/>
                    <a:gd name="T3" fmla="*/ 35 h 35"/>
                    <a:gd name="T4" fmla="*/ 28 w 28"/>
                    <a:gd name="T5" fmla="*/ 6 h 35"/>
                    <a:gd name="T6" fmla="*/ 8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19" y="35"/>
                      </a:lnTo>
                      <a:lnTo>
                        <a:pt x="28" y="6"/>
                      </a:lnTo>
                      <a:lnTo>
                        <a:pt x="8"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740" name="Freeform 719">
                  <a:extLst>
                    <a:ext uri="{FF2B5EF4-FFF2-40B4-BE49-F238E27FC236}">
                      <a16:creationId xmlns:a16="http://schemas.microsoft.com/office/drawing/2014/main" id="{2F430B7B-AC8D-6FCE-4FEF-9DD44DA04852}"/>
                    </a:ext>
                  </a:extLst>
                </p:cNvPr>
                <p:cNvSpPr>
                  <a:spLocks/>
                </p:cNvSpPr>
                <p:nvPr/>
              </p:nvSpPr>
              <p:spPr bwMode="auto">
                <a:xfrm>
                  <a:off x="8254" y="5119"/>
                  <a:ext cx="29" cy="35"/>
                </a:xfrm>
                <a:custGeom>
                  <a:avLst/>
                  <a:gdLst>
                    <a:gd name="T0" fmla="*/ 0 w 29"/>
                    <a:gd name="T1" fmla="*/ 31 h 35"/>
                    <a:gd name="T2" fmla="*/ 20 w 29"/>
                    <a:gd name="T3" fmla="*/ 35 h 35"/>
                    <a:gd name="T4" fmla="*/ 29 w 29"/>
                    <a:gd name="T5" fmla="*/ 5 h 35"/>
                    <a:gd name="T6" fmla="*/ 9 w 29"/>
                    <a:gd name="T7" fmla="*/ 0 h 35"/>
                    <a:gd name="T8" fmla="*/ 0 w 29"/>
                    <a:gd name="T9" fmla="*/ 31 h 35"/>
                  </a:gdLst>
                  <a:ahLst/>
                  <a:cxnLst>
                    <a:cxn ang="0">
                      <a:pos x="T0" y="T1"/>
                    </a:cxn>
                    <a:cxn ang="0">
                      <a:pos x="T2" y="T3"/>
                    </a:cxn>
                    <a:cxn ang="0">
                      <a:pos x="T4" y="T5"/>
                    </a:cxn>
                    <a:cxn ang="0">
                      <a:pos x="T6" y="T7"/>
                    </a:cxn>
                    <a:cxn ang="0">
                      <a:pos x="T8" y="T9"/>
                    </a:cxn>
                  </a:cxnLst>
                  <a:rect l="0" t="0" r="r" b="b"/>
                  <a:pathLst>
                    <a:path w="29" h="35">
                      <a:moveTo>
                        <a:pt x="0" y="31"/>
                      </a:moveTo>
                      <a:lnTo>
                        <a:pt x="20" y="35"/>
                      </a:lnTo>
                      <a:lnTo>
                        <a:pt x="29" y="5"/>
                      </a:lnTo>
                      <a:lnTo>
                        <a:pt x="9" y="0"/>
                      </a:lnTo>
                      <a:lnTo>
                        <a:pt x="0" y="31"/>
                      </a:lnTo>
                      <a:close/>
                    </a:path>
                  </a:pathLst>
                </a:custGeom>
                <a:solidFill>
                  <a:srgbClr val="FF0000"/>
                </a:solidFill>
                <a:ln w="38100" cmpd="sng">
                  <a:solidFill>
                    <a:srgbClr val="FF0000"/>
                  </a:solidFill>
                  <a:round/>
                  <a:headEnd/>
                  <a:tailEnd/>
                </a:ln>
              </p:spPr>
              <p:txBody>
                <a:bodyPr/>
                <a:lstStyle/>
                <a:p>
                  <a:endParaRPr lang="en-GB"/>
                </a:p>
              </p:txBody>
            </p:sp>
            <p:sp>
              <p:nvSpPr>
                <p:cNvPr id="741" name="Freeform 720">
                  <a:extLst>
                    <a:ext uri="{FF2B5EF4-FFF2-40B4-BE49-F238E27FC236}">
                      <a16:creationId xmlns:a16="http://schemas.microsoft.com/office/drawing/2014/main" id="{14FEC7EE-61B2-9A0A-D341-A7034C3BE89C}"/>
                    </a:ext>
                  </a:extLst>
                </p:cNvPr>
                <p:cNvSpPr>
                  <a:spLocks/>
                </p:cNvSpPr>
                <p:nvPr/>
              </p:nvSpPr>
              <p:spPr bwMode="auto">
                <a:xfrm>
                  <a:off x="8263" y="5091"/>
                  <a:ext cx="31" cy="35"/>
                </a:xfrm>
                <a:custGeom>
                  <a:avLst/>
                  <a:gdLst>
                    <a:gd name="T0" fmla="*/ 0 w 31"/>
                    <a:gd name="T1" fmla="*/ 28 h 35"/>
                    <a:gd name="T2" fmla="*/ 20 w 31"/>
                    <a:gd name="T3" fmla="*/ 35 h 35"/>
                    <a:gd name="T4" fmla="*/ 31 w 31"/>
                    <a:gd name="T5" fmla="*/ 7 h 35"/>
                    <a:gd name="T6" fmla="*/ 11 w 31"/>
                    <a:gd name="T7" fmla="*/ 0 h 35"/>
                    <a:gd name="T8" fmla="*/ 0 w 31"/>
                    <a:gd name="T9" fmla="*/ 28 h 35"/>
                  </a:gdLst>
                  <a:ahLst/>
                  <a:cxnLst>
                    <a:cxn ang="0">
                      <a:pos x="T0" y="T1"/>
                    </a:cxn>
                    <a:cxn ang="0">
                      <a:pos x="T2" y="T3"/>
                    </a:cxn>
                    <a:cxn ang="0">
                      <a:pos x="T4" y="T5"/>
                    </a:cxn>
                    <a:cxn ang="0">
                      <a:pos x="T6" y="T7"/>
                    </a:cxn>
                    <a:cxn ang="0">
                      <a:pos x="T8" y="T9"/>
                    </a:cxn>
                  </a:cxnLst>
                  <a:rect l="0" t="0" r="r" b="b"/>
                  <a:pathLst>
                    <a:path w="31" h="35">
                      <a:moveTo>
                        <a:pt x="0" y="28"/>
                      </a:moveTo>
                      <a:lnTo>
                        <a:pt x="20" y="35"/>
                      </a:lnTo>
                      <a:lnTo>
                        <a:pt x="31" y="7"/>
                      </a:lnTo>
                      <a:lnTo>
                        <a:pt x="11"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742" name="Freeform 721">
                  <a:extLst>
                    <a:ext uri="{FF2B5EF4-FFF2-40B4-BE49-F238E27FC236}">
                      <a16:creationId xmlns:a16="http://schemas.microsoft.com/office/drawing/2014/main" id="{DB897CB3-0CD3-89C4-C12E-9E079F7C87F9}"/>
                    </a:ext>
                  </a:extLst>
                </p:cNvPr>
                <p:cNvSpPr>
                  <a:spLocks/>
                </p:cNvSpPr>
                <p:nvPr/>
              </p:nvSpPr>
              <p:spPr bwMode="auto">
                <a:xfrm>
                  <a:off x="8274" y="5063"/>
                  <a:ext cx="28" cy="35"/>
                </a:xfrm>
                <a:custGeom>
                  <a:avLst/>
                  <a:gdLst>
                    <a:gd name="T0" fmla="*/ 0 w 28"/>
                    <a:gd name="T1" fmla="*/ 28 h 35"/>
                    <a:gd name="T2" fmla="*/ 20 w 28"/>
                    <a:gd name="T3" fmla="*/ 35 h 35"/>
                    <a:gd name="T4" fmla="*/ 28 w 28"/>
                    <a:gd name="T5" fmla="*/ 6 h 35"/>
                    <a:gd name="T6" fmla="*/ 9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20" y="35"/>
                      </a:lnTo>
                      <a:lnTo>
                        <a:pt x="28"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743" name="Freeform 722">
                  <a:extLst>
                    <a:ext uri="{FF2B5EF4-FFF2-40B4-BE49-F238E27FC236}">
                      <a16:creationId xmlns:a16="http://schemas.microsoft.com/office/drawing/2014/main" id="{E2DAA046-BB15-2F02-FB58-8C78C2922AB7}"/>
                    </a:ext>
                  </a:extLst>
                </p:cNvPr>
                <p:cNvSpPr>
                  <a:spLocks/>
                </p:cNvSpPr>
                <p:nvPr/>
              </p:nvSpPr>
              <p:spPr bwMode="auto">
                <a:xfrm>
                  <a:off x="8283" y="5034"/>
                  <a:ext cx="28" cy="35"/>
                </a:xfrm>
                <a:custGeom>
                  <a:avLst/>
                  <a:gdLst>
                    <a:gd name="T0" fmla="*/ 0 w 28"/>
                    <a:gd name="T1" fmla="*/ 29 h 35"/>
                    <a:gd name="T2" fmla="*/ 19 w 28"/>
                    <a:gd name="T3" fmla="*/ 35 h 35"/>
                    <a:gd name="T4" fmla="*/ 28 w 28"/>
                    <a:gd name="T5" fmla="*/ 7 h 35"/>
                    <a:gd name="T6" fmla="*/ 9 w 28"/>
                    <a:gd name="T7" fmla="*/ 0 h 35"/>
                    <a:gd name="T8" fmla="*/ 0 w 28"/>
                    <a:gd name="T9" fmla="*/ 29 h 35"/>
                  </a:gdLst>
                  <a:ahLst/>
                  <a:cxnLst>
                    <a:cxn ang="0">
                      <a:pos x="T0" y="T1"/>
                    </a:cxn>
                    <a:cxn ang="0">
                      <a:pos x="T2" y="T3"/>
                    </a:cxn>
                    <a:cxn ang="0">
                      <a:pos x="T4" y="T5"/>
                    </a:cxn>
                    <a:cxn ang="0">
                      <a:pos x="T6" y="T7"/>
                    </a:cxn>
                    <a:cxn ang="0">
                      <a:pos x="T8" y="T9"/>
                    </a:cxn>
                  </a:cxnLst>
                  <a:rect l="0" t="0" r="r" b="b"/>
                  <a:pathLst>
                    <a:path w="28" h="35">
                      <a:moveTo>
                        <a:pt x="0" y="29"/>
                      </a:moveTo>
                      <a:lnTo>
                        <a:pt x="19" y="35"/>
                      </a:lnTo>
                      <a:lnTo>
                        <a:pt x="28"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744" name="Freeform 723">
                  <a:extLst>
                    <a:ext uri="{FF2B5EF4-FFF2-40B4-BE49-F238E27FC236}">
                      <a16:creationId xmlns:a16="http://schemas.microsoft.com/office/drawing/2014/main" id="{B29641EF-9AA4-694E-23B0-482C4F1B4680}"/>
                    </a:ext>
                  </a:extLst>
                </p:cNvPr>
                <p:cNvSpPr>
                  <a:spLocks/>
                </p:cNvSpPr>
                <p:nvPr/>
              </p:nvSpPr>
              <p:spPr bwMode="auto">
                <a:xfrm>
                  <a:off x="8292" y="5006"/>
                  <a:ext cx="26" cy="33"/>
                </a:xfrm>
                <a:custGeom>
                  <a:avLst/>
                  <a:gdLst>
                    <a:gd name="T0" fmla="*/ 0 w 26"/>
                    <a:gd name="T1" fmla="*/ 28 h 33"/>
                    <a:gd name="T2" fmla="*/ 19 w 26"/>
                    <a:gd name="T3" fmla="*/ 33 h 33"/>
                    <a:gd name="T4" fmla="*/ 26 w 26"/>
                    <a:gd name="T5" fmla="*/ 4 h 33"/>
                    <a:gd name="T6" fmla="*/ 6 w 26"/>
                    <a:gd name="T7" fmla="*/ 0 h 33"/>
                    <a:gd name="T8" fmla="*/ 0 w 26"/>
                    <a:gd name="T9" fmla="*/ 28 h 33"/>
                  </a:gdLst>
                  <a:ahLst/>
                  <a:cxnLst>
                    <a:cxn ang="0">
                      <a:pos x="T0" y="T1"/>
                    </a:cxn>
                    <a:cxn ang="0">
                      <a:pos x="T2" y="T3"/>
                    </a:cxn>
                    <a:cxn ang="0">
                      <a:pos x="T4" y="T5"/>
                    </a:cxn>
                    <a:cxn ang="0">
                      <a:pos x="T6" y="T7"/>
                    </a:cxn>
                    <a:cxn ang="0">
                      <a:pos x="T8" y="T9"/>
                    </a:cxn>
                  </a:cxnLst>
                  <a:rect l="0" t="0" r="r" b="b"/>
                  <a:pathLst>
                    <a:path w="26" h="33">
                      <a:moveTo>
                        <a:pt x="0" y="28"/>
                      </a:moveTo>
                      <a:lnTo>
                        <a:pt x="19" y="33"/>
                      </a:lnTo>
                      <a:lnTo>
                        <a:pt x="26" y="4"/>
                      </a:lnTo>
                      <a:lnTo>
                        <a:pt x="6"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745" name="Freeform 724">
                  <a:extLst>
                    <a:ext uri="{FF2B5EF4-FFF2-40B4-BE49-F238E27FC236}">
                      <a16:creationId xmlns:a16="http://schemas.microsoft.com/office/drawing/2014/main" id="{112730EE-DA47-EF6D-5857-9B362FC46EC5}"/>
                    </a:ext>
                  </a:extLst>
                </p:cNvPr>
                <p:cNvSpPr>
                  <a:spLocks/>
                </p:cNvSpPr>
                <p:nvPr/>
              </p:nvSpPr>
              <p:spPr bwMode="auto">
                <a:xfrm>
                  <a:off x="8298" y="4978"/>
                  <a:ext cx="31" cy="34"/>
                </a:xfrm>
                <a:custGeom>
                  <a:avLst/>
                  <a:gdLst>
                    <a:gd name="T0" fmla="*/ 0 w 31"/>
                    <a:gd name="T1" fmla="*/ 28 h 34"/>
                    <a:gd name="T2" fmla="*/ 20 w 31"/>
                    <a:gd name="T3" fmla="*/ 34 h 34"/>
                    <a:gd name="T4" fmla="*/ 31 w 31"/>
                    <a:gd name="T5" fmla="*/ 6 h 34"/>
                    <a:gd name="T6" fmla="*/ 11 w 31"/>
                    <a:gd name="T7" fmla="*/ 0 h 34"/>
                    <a:gd name="T8" fmla="*/ 0 w 31"/>
                    <a:gd name="T9" fmla="*/ 28 h 34"/>
                  </a:gdLst>
                  <a:ahLst/>
                  <a:cxnLst>
                    <a:cxn ang="0">
                      <a:pos x="T0" y="T1"/>
                    </a:cxn>
                    <a:cxn ang="0">
                      <a:pos x="T2" y="T3"/>
                    </a:cxn>
                    <a:cxn ang="0">
                      <a:pos x="T4" y="T5"/>
                    </a:cxn>
                    <a:cxn ang="0">
                      <a:pos x="T6" y="T7"/>
                    </a:cxn>
                    <a:cxn ang="0">
                      <a:pos x="T8" y="T9"/>
                    </a:cxn>
                  </a:cxnLst>
                  <a:rect l="0" t="0" r="r" b="b"/>
                  <a:pathLst>
                    <a:path w="31" h="34">
                      <a:moveTo>
                        <a:pt x="0" y="28"/>
                      </a:moveTo>
                      <a:lnTo>
                        <a:pt x="20" y="34"/>
                      </a:lnTo>
                      <a:lnTo>
                        <a:pt x="31" y="6"/>
                      </a:lnTo>
                      <a:lnTo>
                        <a:pt x="11"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746" name="Freeform 725">
                  <a:extLst>
                    <a:ext uri="{FF2B5EF4-FFF2-40B4-BE49-F238E27FC236}">
                      <a16:creationId xmlns:a16="http://schemas.microsoft.com/office/drawing/2014/main" id="{CA119E4B-CDE4-2207-5575-75C7967B0C9E}"/>
                    </a:ext>
                  </a:extLst>
                </p:cNvPr>
                <p:cNvSpPr>
                  <a:spLocks/>
                </p:cNvSpPr>
                <p:nvPr/>
              </p:nvSpPr>
              <p:spPr bwMode="auto">
                <a:xfrm>
                  <a:off x="8309" y="4949"/>
                  <a:ext cx="28" cy="35"/>
                </a:xfrm>
                <a:custGeom>
                  <a:avLst/>
                  <a:gdLst>
                    <a:gd name="T0" fmla="*/ 0 w 28"/>
                    <a:gd name="T1" fmla="*/ 29 h 35"/>
                    <a:gd name="T2" fmla="*/ 20 w 28"/>
                    <a:gd name="T3" fmla="*/ 35 h 35"/>
                    <a:gd name="T4" fmla="*/ 28 w 28"/>
                    <a:gd name="T5" fmla="*/ 7 h 35"/>
                    <a:gd name="T6" fmla="*/ 9 w 28"/>
                    <a:gd name="T7" fmla="*/ 0 h 35"/>
                    <a:gd name="T8" fmla="*/ 0 w 28"/>
                    <a:gd name="T9" fmla="*/ 29 h 35"/>
                  </a:gdLst>
                  <a:ahLst/>
                  <a:cxnLst>
                    <a:cxn ang="0">
                      <a:pos x="T0" y="T1"/>
                    </a:cxn>
                    <a:cxn ang="0">
                      <a:pos x="T2" y="T3"/>
                    </a:cxn>
                    <a:cxn ang="0">
                      <a:pos x="T4" y="T5"/>
                    </a:cxn>
                    <a:cxn ang="0">
                      <a:pos x="T6" y="T7"/>
                    </a:cxn>
                    <a:cxn ang="0">
                      <a:pos x="T8" y="T9"/>
                    </a:cxn>
                  </a:cxnLst>
                  <a:rect l="0" t="0" r="r" b="b"/>
                  <a:pathLst>
                    <a:path w="28" h="35">
                      <a:moveTo>
                        <a:pt x="0" y="29"/>
                      </a:moveTo>
                      <a:lnTo>
                        <a:pt x="20" y="35"/>
                      </a:lnTo>
                      <a:lnTo>
                        <a:pt x="28"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747" name="Freeform 726">
                  <a:extLst>
                    <a:ext uri="{FF2B5EF4-FFF2-40B4-BE49-F238E27FC236}">
                      <a16:creationId xmlns:a16="http://schemas.microsoft.com/office/drawing/2014/main" id="{1AC65A57-3260-84B2-1D34-675EF4B6C6CD}"/>
                    </a:ext>
                  </a:extLst>
                </p:cNvPr>
                <p:cNvSpPr>
                  <a:spLocks/>
                </p:cNvSpPr>
                <p:nvPr/>
              </p:nvSpPr>
              <p:spPr bwMode="auto">
                <a:xfrm>
                  <a:off x="8318" y="4921"/>
                  <a:ext cx="28" cy="35"/>
                </a:xfrm>
                <a:custGeom>
                  <a:avLst/>
                  <a:gdLst>
                    <a:gd name="T0" fmla="*/ 0 w 28"/>
                    <a:gd name="T1" fmla="*/ 28 h 35"/>
                    <a:gd name="T2" fmla="*/ 19 w 28"/>
                    <a:gd name="T3" fmla="*/ 35 h 35"/>
                    <a:gd name="T4" fmla="*/ 28 w 28"/>
                    <a:gd name="T5" fmla="*/ 6 h 35"/>
                    <a:gd name="T6" fmla="*/ 8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19" y="35"/>
                      </a:lnTo>
                      <a:lnTo>
                        <a:pt x="28" y="6"/>
                      </a:lnTo>
                      <a:lnTo>
                        <a:pt x="8"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748" name="Freeform 727">
                  <a:extLst>
                    <a:ext uri="{FF2B5EF4-FFF2-40B4-BE49-F238E27FC236}">
                      <a16:creationId xmlns:a16="http://schemas.microsoft.com/office/drawing/2014/main" id="{818179D6-73C4-1A82-8365-A8D59BFFCF41}"/>
                    </a:ext>
                  </a:extLst>
                </p:cNvPr>
                <p:cNvSpPr>
                  <a:spLocks/>
                </p:cNvSpPr>
                <p:nvPr/>
              </p:nvSpPr>
              <p:spPr bwMode="auto">
                <a:xfrm>
                  <a:off x="8326" y="4890"/>
                  <a:ext cx="29" cy="35"/>
                </a:xfrm>
                <a:custGeom>
                  <a:avLst/>
                  <a:gdLst>
                    <a:gd name="T0" fmla="*/ 0 w 29"/>
                    <a:gd name="T1" fmla="*/ 31 h 35"/>
                    <a:gd name="T2" fmla="*/ 20 w 29"/>
                    <a:gd name="T3" fmla="*/ 35 h 35"/>
                    <a:gd name="T4" fmla="*/ 29 w 29"/>
                    <a:gd name="T5" fmla="*/ 5 h 35"/>
                    <a:gd name="T6" fmla="*/ 9 w 29"/>
                    <a:gd name="T7" fmla="*/ 0 h 35"/>
                    <a:gd name="T8" fmla="*/ 0 w 29"/>
                    <a:gd name="T9" fmla="*/ 31 h 35"/>
                  </a:gdLst>
                  <a:ahLst/>
                  <a:cxnLst>
                    <a:cxn ang="0">
                      <a:pos x="T0" y="T1"/>
                    </a:cxn>
                    <a:cxn ang="0">
                      <a:pos x="T2" y="T3"/>
                    </a:cxn>
                    <a:cxn ang="0">
                      <a:pos x="T4" y="T5"/>
                    </a:cxn>
                    <a:cxn ang="0">
                      <a:pos x="T6" y="T7"/>
                    </a:cxn>
                    <a:cxn ang="0">
                      <a:pos x="T8" y="T9"/>
                    </a:cxn>
                  </a:cxnLst>
                  <a:rect l="0" t="0" r="r" b="b"/>
                  <a:pathLst>
                    <a:path w="29" h="35">
                      <a:moveTo>
                        <a:pt x="0" y="31"/>
                      </a:moveTo>
                      <a:lnTo>
                        <a:pt x="20" y="35"/>
                      </a:lnTo>
                      <a:lnTo>
                        <a:pt x="29" y="5"/>
                      </a:lnTo>
                      <a:lnTo>
                        <a:pt x="9" y="0"/>
                      </a:lnTo>
                      <a:lnTo>
                        <a:pt x="0" y="31"/>
                      </a:lnTo>
                      <a:close/>
                    </a:path>
                  </a:pathLst>
                </a:custGeom>
                <a:solidFill>
                  <a:srgbClr val="FF0000"/>
                </a:solidFill>
                <a:ln w="38100" cmpd="sng">
                  <a:solidFill>
                    <a:srgbClr val="FF0000"/>
                  </a:solidFill>
                  <a:round/>
                  <a:headEnd/>
                  <a:tailEnd/>
                </a:ln>
              </p:spPr>
              <p:txBody>
                <a:bodyPr/>
                <a:lstStyle/>
                <a:p>
                  <a:endParaRPr lang="en-GB"/>
                </a:p>
              </p:txBody>
            </p:sp>
            <p:sp>
              <p:nvSpPr>
                <p:cNvPr id="749" name="Freeform 728">
                  <a:extLst>
                    <a:ext uri="{FF2B5EF4-FFF2-40B4-BE49-F238E27FC236}">
                      <a16:creationId xmlns:a16="http://schemas.microsoft.com/office/drawing/2014/main" id="{6185017C-30C7-D790-DA77-8B5ABFDF989A}"/>
                    </a:ext>
                  </a:extLst>
                </p:cNvPr>
                <p:cNvSpPr>
                  <a:spLocks/>
                </p:cNvSpPr>
                <p:nvPr/>
              </p:nvSpPr>
              <p:spPr bwMode="auto">
                <a:xfrm>
                  <a:off x="8335" y="4862"/>
                  <a:ext cx="31" cy="35"/>
                </a:xfrm>
                <a:custGeom>
                  <a:avLst/>
                  <a:gdLst>
                    <a:gd name="T0" fmla="*/ 0 w 31"/>
                    <a:gd name="T1" fmla="*/ 28 h 35"/>
                    <a:gd name="T2" fmla="*/ 20 w 31"/>
                    <a:gd name="T3" fmla="*/ 35 h 35"/>
                    <a:gd name="T4" fmla="*/ 31 w 31"/>
                    <a:gd name="T5" fmla="*/ 6 h 35"/>
                    <a:gd name="T6" fmla="*/ 11 w 31"/>
                    <a:gd name="T7" fmla="*/ 0 h 35"/>
                    <a:gd name="T8" fmla="*/ 0 w 31"/>
                    <a:gd name="T9" fmla="*/ 28 h 35"/>
                  </a:gdLst>
                  <a:ahLst/>
                  <a:cxnLst>
                    <a:cxn ang="0">
                      <a:pos x="T0" y="T1"/>
                    </a:cxn>
                    <a:cxn ang="0">
                      <a:pos x="T2" y="T3"/>
                    </a:cxn>
                    <a:cxn ang="0">
                      <a:pos x="T4" y="T5"/>
                    </a:cxn>
                    <a:cxn ang="0">
                      <a:pos x="T6" y="T7"/>
                    </a:cxn>
                    <a:cxn ang="0">
                      <a:pos x="T8" y="T9"/>
                    </a:cxn>
                  </a:cxnLst>
                  <a:rect l="0" t="0" r="r" b="b"/>
                  <a:pathLst>
                    <a:path w="31" h="35">
                      <a:moveTo>
                        <a:pt x="0" y="28"/>
                      </a:moveTo>
                      <a:lnTo>
                        <a:pt x="20" y="35"/>
                      </a:lnTo>
                      <a:lnTo>
                        <a:pt x="31" y="6"/>
                      </a:lnTo>
                      <a:lnTo>
                        <a:pt x="11"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750" name="Freeform 729">
                  <a:extLst>
                    <a:ext uri="{FF2B5EF4-FFF2-40B4-BE49-F238E27FC236}">
                      <a16:creationId xmlns:a16="http://schemas.microsoft.com/office/drawing/2014/main" id="{AD6C37A9-2765-9E40-9A26-C8C7503C65ED}"/>
                    </a:ext>
                  </a:extLst>
                </p:cNvPr>
                <p:cNvSpPr>
                  <a:spLocks/>
                </p:cNvSpPr>
                <p:nvPr/>
              </p:nvSpPr>
              <p:spPr bwMode="auto">
                <a:xfrm>
                  <a:off x="8346" y="4834"/>
                  <a:ext cx="26" cy="32"/>
                </a:xfrm>
                <a:custGeom>
                  <a:avLst/>
                  <a:gdLst>
                    <a:gd name="T0" fmla="*/ 0 w 26"/>
                    <a:gd name="T1" fmla="*/ 28 h 32"/>
                    <a:gd name="T2" fmla="*/ 20 w 26"/>
                    <a:gd name="T3" fmla="*/ 32 h 32"/>
                    <a:gd name="T4" fmla="*/ 26 w 26"/>
                    <a:gd name="T5" fmla="*/ 4 h 32"/>
                    <a:gd name="T6" fmla="*/ 7 w 26"/>
                    <a:gd name="T7" fmla="*/ 0 h 32"/>
                    <a:gd name="T8" fmla="*/ 0 w 26"/>
                    <a:gd name="T9" fmla="*/ 28 h 32"/>
                  </a:gdLst>
                  <a:ahLst/>
                  <a:cxnLst>
                    <a:cxn ang="0">
                      <a:pos x="T0" y="T1"/>
                    </a:cxn>
                    <a:cxn ang="0">
                      <a:pos x="T2" y="T3"/>
                    </a:cxn>
                    <a:cxn ang="0">
                      <a:pos x="T4" y="T5"/>
                    </a:cxn>
                    <a:cxn ang="0">
                      <a:pos x="T6" y="T7"/>
                    </a:cxn>
                    <a:cxn ang="0">
                      <a:pos x="T8" y="T9"/>
                    </a:cxn>
                  </a:cxnLst>
                  <a:rect l="0" t="0" r="r" b="b"/>
                  <a:pathLst>
                    <a:path w="26" h="32">
                      <a:moveTo>
                        <a:pt x="0" y="28"/>
                      </a:moveTo>
                      <a:lnTo>
                        <a:pt x="20" y="32"/>
                      </a:lnTo>
                      <a:lnTo>
                        <a:pt x="26" y="4"/>
                      </a:lnTo>
                      <a:lnTo>
                        <a:pt x="7"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751" name="Freeform 730">
                  <a:extLst>
                    <a:ext uri="{FF2B5EF4-FFF2-40B4-BE49-F238E27FC236}">
                      <a16:creationId xmlns:a16="http://schemas.microsoft.com/office/drawing/2014/main" id="{282CD039-9E48-5DD4-5D63-B0EB295CD4FA}"/>
                    </a:ext>
                  </a:extLst>
                </p:cNvPr>
                <p:cNvSpPr>
                  <a:spLocks/>
                </p:cNvSpPr>
                <p:nvPr/>
              </p:nvSpPr>
              <p:spPr bwMode="auto">
                <a:xfrm>
                  <a:off x="8353" y="4803"/>
                  <a:ext cx="28" cy="35"/>
                </a:xfrm>
                <a:custGeom>
                  <a:avLst/>
                  <a:gdLst>
                    <a:gd name="T0" fmla="*/ 0 w 28"/>
                    <a:gd name="T1" fmla="*/ 31 h 35"/>
                    <a:gd name="T2" fmla="*/ 19 w 28"/>
                    <a:gd name="T3" fmla="*/ 35 h 35"/>
                    <a:gd name="T4" fmla="*/ 28 w 28"/>
                    <a:gd name="T5" fmla="*/ 4 h 35"/>
                    <a:gd name="T6" fmla="*/ 8 w 28"/>
                    <a:gd name="T7" fmla="*/ 0 h 35"/>
                    <a:gd name="T8" fmla="*/ 0 w 28"/>
                    <a:gd name="T9" fmla="*/ 31 h 35"/>
                  </a:gdLst>
                  <a:ahLst/>
                  <a:cxnLst>
                    <a:cxn ang="0">
                      <a:pos x="T0" y="T1"/>
                    </a:cxn>
                    <a:cxn ang="0">
                      <a:pos x="T2" y="T3"/>
                    </a:cxn>
                    <a:cxn ang="0">
                      <a:pos x="T4" y="T5"/>
                    </a:cxn>
                    <a:cxn ang="0">
                      <a:pos x="T6" y="T7"/>
                    </a:cxn>
                    <a:cxn ang="0">
                      <a:pos x="T8" y="T9"/>
                    </a:cxn>
                  </a:cxnLst>
                  <a:rect l="0" t="0" r="r" b="b"/>
                  <a:pathLst>
                    <a:path w="28" h="35">
                      <a:moveTo>
                        <a:pt x="0" y="31"/>
                      </a:moveTo>
                      <a:lnTo>
                        <a:pt x="19" y="35"/>
                      </a:lnTo>
                      <a:lnTo>
                        <a:pt x="28" y="4"/>
                      </a:lnTo>
                      <a:lnTo>
                        <a:pt x="8" y="0"/>
                      </a:lnTo>
                      <a:lnTo>
                        <a:pt x="0" y="31"/>
                      </a:lnTo>
                      <a:close/>
                    </a:path>
                  </a:pathLst>
                </a:custGeom>
                <a:solidFill>
                  <a:srgbClr val="FF0000"/>
                </a:solidFill>
                <a:ln w="38100" cmpd="sng">
                  <a:solidFill>
                    <a:srgbClr val="FF0000"/>
                  </a:solidFill>
                  <a:round/>
                  <a:headEnd/>
                  <a:tailEnd/>
                </a:ln>
              </p:spPr>
              <p:txBody>
                <a:bodyPr/>
                <a:lstStyle/>
                <a:p>
                  <a:endParaRPr lang="en-GB"/>
                </a:p>
              </p:txBody>
            </p:sp>
            <p:sp>
              <p:nvSpPr>
                <p:cNvPr id="752" name="Freeform 731">
                  <a:extLst>
                    <a:ext uri="{FF2B5EF4-FFF2-40B4-BE49-F238E27FC236}">
                      <a16:creationId xmlns:a16="http://schemas.microsoft.com/office/drawing/2014/main" id="{6DAF5ABF-2584-EB0F-FD8B-81FC192F4CE1}"/>
                    </a:ext>
                  </a:extLst>
                </p:cNvPr>
                <p:cNvSpPr>
                  <a:spLocks/>
                </p:cNvSpPr>
                <p:nvPr/>
              </p:nvSpPr>
              <p:spPr bwMode="auto">
                <a:xfrm>
                  <a:off x="8361" y="4775"/>
                  <a:ext cx="31" cy="35"/>
                </a:xfrm>
                <a:custGeom>
                  <a:avLst/>
                  <a:gdLst>
                    <a:gd name="T0" fmla="*/ 0 w 31"/>
                    <a:gd name="T1" fmla="*/ 28 h 35"/>
                    <a:gd name="T2" fmla="*/ 20 w 31"/>
                    <a:gd name="T3" fmla="*/ 35 h 35"/>
                    <a:gd name="T4" fmla="*/ 31 w 31"/>
                    <a:gd name="T5" fmla="*/ 6 h 35"/>
                    <a:gd name="T6" fmla="*/ 11 w 31"/>
                    <a:gd name="T7" fmla="*/ 0 h 35"/>
                    <a:gd name="T8" fmla="*/ 0 w 31"/>
                    <a:gd name="T9" fmla="*/ 28 h 35"/>
                  </a:gdLst>
                  <a:ahLst/>
                  <a:cxnLst>
                    <a:cxn ang="0">
                      <a:pos x="T0" y="T1"/>
                    </a:cxn>
                    <a:cxn ang="0">
                      <a:pos x="T2" y="T3"/>
                    </a:cxn>
                    <a:cxn ang="0">
                      <a:pos x="T4" y="T5"/>
                    </a:cxn>
                    <a:cxn ang="0">
                      <a:pos x="T6" y="T7"/>
                    </a:cxn>
                    <a:cxn ang="0">
                      <a:pos x="T8" y="T9"/>
                    </a:cxn>
                  </a:cxnLst>
                  <a:rect l="0" t="0" r="r" b="b"/>
                  <a:pathLst>
                    <a:path w="31" h="35">
                      <a:moveTo>
                        <a:pt x="0" y="28"/>
                      </a:moveTo>
                      <a:lnTo>
                        <a:pt x="20" y="35"/>
                      </a:lnTo>
                      <a:lnTo>
                        <a:pt x="31" y="6"/>
                      </a:lnTo>
                      <a:lnTo>
                        <a:pt x="11"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753" name="Freeform 732">
                  <a:extLst>
                    <a:ext uri="{FF2B5EF4-FFF2-40B4-BE49-F238E27FC236}">
                      <a16:creationId xmlns:a16="http://schemas.microsoft.com/office/drawing/2014/main" id="{3FA692FD-E9D7-4D56-8066-BF9E13D495C5}"/>
                    </a:ext>
                  </a:extLst>
                </p:cNvPr>
                <p:cNvSpPr>
                  <a:spLocks/>
                </p:cNvSpPr>
                <p:nvPr/>
              </p:nvSpPr>
              <p:spPr bwMode="auto">
                <a:xfrm>
                  <a:off x="8372" y="4746"/>
                  <a:ext cx="29" cy="35"/>
                </a:xfrm>
                <a:custGeom>
                  <a:avLst/>
                  <a:gdLst>
                    <a:gd name="T0" fmla="*/ 0 w 29"/>
                    <a:gd name="T1" fmla="*/ 29 h 35"/>
                    <a:gd name="T2" fmla="*/ 20 w 29"/>
                    <a:gd name="T3" fmla="*/ 35 h 35"/>
                    <a:gd name="T4" fmla="*/ 29 w 29"/>
                    <a:gd name="T5" fmla="*/ 7 h 35"/>
                    <a:gd name="T6" fmla="*/ 9 w 29"/>
                    <a:gd name="T7" fmla="*/ 0 h 35"/>
                    <a:gd name="T8" fmla="*/ 0 w 29"/>
                    <a:gd name="T9" fmla="*/ 29 h 35"/>
                  </a:gdLst>
                  <a:ahLst/>
                  <a:cxnLst>
                    <a:cxn ang="0">
                      <a:pos x="T0" y="T1"/>
                    </a:cxn>
                    <a:cxn ang="0">
                      <a:pos x="T2" y="T3"/>
                    </a:cxn>
                    <a:cxn ang="0">
                      <a:pos x="T4" y="T5"/>
                    </a:cxn>
                    <a:cxn ang="0">
                      <a:pos x="T6" y="T7"/>
                    </a:cxn>
                    <a:cxn ang="0">
                      <a:pos x="T8" y="T9"/>
                    </a:cxn>
                  </a:cxnLst>
                  <a:rect l="0" t="0" r="r" b="b"/>
                  <a:pathLst>
                    <a:path w="29" h="35">
                      <a:moveTo>
                        <a:pt x="0" y="29"/>
                      </a:moveTo>
                      <a:lnTo>
                        <a:pt x="20" y="35"/>
                      </a:lnTo>
                      <a:lnTo>
                        <a:pt x="29"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754" name="Freeform 733">
                  <a:extLst>
                    <a:ext uri="{FF2B5EF4-FFF2-40B4-BE49-F238E27FC236}">
                      <a16:creationId xmlns:a16="http://schemas.microsoft.com/office/drawing/2014/main" id="{F3FAEDC5-D4C0-9378-3933-8F17DE41F002}"/>
                    </a:ext>
                  </a:extLst>
                </p:cNvPr>
                <p:cNvSpPr>
                  <a:spLocks/>
                </p:cNvSpPr>
                <p:nvPr/>
              </p:nvSpPr>
              <p:spPr bwMode="auto">
                <a:xfrm>
                  <a:off x="8381" y="4718"/>
                  <a:ext cx="28" cy="35"/>
                </a:xfrm>
                <a:custGeom>
                  <a:avLst/>
                  <a:gdLst>
                    <a:gd name="T0" fmla="*/ 0 w 28"/>
                    <a:gd name="T1" fmla="*/ 28 h 35"/>
                    <a:gd name="T2" fmla="*/ 20 w 28"/>
                    <a:gd name="T3" fmla="*/ 35 h 35"/>
                    <a:gd name="T4" fmla="*/ 28 w 28"/>
                    <a:gd name="T5" fmla="*/ 6 h 35"/>
                    <a:gd name="T6" fmla="*/ 9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20" y="35"/>
                      </a:lnTo>
                      <a:lnTo>
                        <a:pt x="28"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755" name="Freeform 734">
                  <a:extLst>
                    <a:ext uri="{FF2B5EF4-FFF2-40B4-BE49-F238E27FC236}">
                      <a16:creationId xmlns:a16="http://schemas.microsoft.com/office/drawing/2014/main" id="{997ACDBF-B5B0-5088-A8B3-27A5CDB6AA88}"/>
                    </a:ext>
                  </a:extLst>
                </p:cNvPr>
                <p:cNvSpPr>
                  <a:spLocks/>
                </p:cNvSpPr>
                <p:nvPr/>
              </p:nvSpPr>
              <p:spPr bwMode="auto">
                <a:xfrm>
                  <a:off x="8390" y="4687"/>
                  <a:ext cx="28" cy="35"/>
                </a:xfrm>
                <a:custGeom>
                  <a:avLst/>
                  <a:gdLst>
                    <a:gd name="T0" fmla="*/ 0 w 28"/>
                    <a:gd name="T1" fmla="*/ 31 h 35"/>
                    <a:gd name="T2" fmla="*/ 19 w 28"/>
                    <a:gd name="T3" fmla="*/ 35 h 35"/>
                    <a:gd name="T4" fmla="*/ 28 w 28"/>
                    <a:gd name="T5" fmla="*/ 5 h 35"/>
                    <a:gd name="T6" fmla="*/ 8 w 28"/>
                    <a:gd name="T7" fmla="*/ 0 h 35"/>
                    <a:gd name="T8" fmla="*/ 0 w 28"/>
                    <a:gd name="T9" fmla="*/ 31 h 35"/>
                  </a:gdLst>
                  <a:ahLst/>
                  <a:cxnLst>
                    <a:cxn ang="0">
                      <a:pos x="T0" y="T1"/>
                    </a:cxn>
                    <a:cxn ang="0">
                      <a:pos x="T2" y="T3"/>
                    </a:cxn>
                    <a:cxn ang="0">
                      <a:pos x="T4" y="T5"/>
                    </a:cxn>
                    <a:cxn ang="0">
                      <a:pos x="T6" y="T7"/>
                    </a:cxn>
                    <a:cxn ang="0">
                      <a:pos x="T8" y="T9"/>
                    </a:cxn>
                  </a:cxnLst>
                  <a:rect l="0" t="0" r="r" b="b"/>
                  <a:pathLst>
                    <a:path w="28" h="35">
                      <a:moveTo>
                        <a:pt x="0" y="31"/>
                      </a:moveTo>
                      <a:lnTo>
                        <a:pt x="19" y="35"/>
                      </a:lnTo>
                      <a:lnTo>
                        <a:pt x="28" y="5"/>
                      </a:lnTo>
                      <a:lnTo>
                        <a:pt x="8" y="0"/>
                      </a:lnTo>
                      <a:lnTo>
                        <a:pt x="0" y="31"/>
                      </a:lnTo>
                      <a:close/>
                    </a:path>
                  </a:pathLst>
                </a:custGeom>
                <a:solidFill>
                  <a:srgbClr val="FF0000"/>
                </a:solidFill>
                <a:ln w="38100" cmpd="sng">
                  <a:solidFill>
                    <a:srgbClr val="FF0000"/>
                  </a:solidFill>
                  <a:round/>
                  <a:headEnd/>
                  <a:tailEnd/>
                </a:ln>
              </p:spPr>
              <p:txBody>
                <a:bodyPr/>
                <a:lstStyle/>
                <a:p>
                  <a:endParaRPr lang="en-GB"/>
                </a:p>
              </p:txBody>
            </p:sp>
            <p:sp>
              <p:nvSpPr>
                <p:cNvPr id="756" name="Freeform 735">
                  <a:extLst>
                    <a:ext uri="{FF2B5EF4-FFF2-40B4-BE49-F238E27FC236}">
                      <a16:creationId xmlns:a16="http://schemas.microsoft.com/office/drawing/2014/main" id="{305B97DB-40D7-FD09-1A21-78EAE82798DE}"/>
                    </a:ext>
                  </a:extLst>
                </p:cNvPr>
                <p:cNvSpPr>
                  <a:spLocks/>
                </p:cNvSpPr>
                <p:nvPr/>
              </p:nvSpPr>
              <p:spPr bwMode="auto">
                <a:xfrm>
                  <a:off x="8398" y="4659"/>
                  <a:ext cx="29" cy="35"/>
                </a:xfrm>
                <a:custGeom>
                  <a:avLst/>
                  <a:gdLst>
                    <a:gd name="T0" fmla="*/ 0 w 29"/>
                    <a:gd name="T1" fmla="*/ 28 h 35"/>
                    <a:gd name="T2" fmla="*/ 20 w 29"/>
                    <a:gd name="T3" fmla="*/ 35 h 35"/>
                    <a:gd name="T4" fmla="*/ 29 w 29"/>
                    <a:gd name="T5" fmla="*/ 7 h 35"/>
                    <a:gd name="T6" fmla="*/ 9 w 29"/>
                    <a:gd name="T7" fmla="*/ 0 h 35"/>
                    <a:gd name="T8" fmla="*/ 0 w 29"/>
                    <a:gd name="T9" fmla="*/ 28 h 35"/>
                  </a:gdLst>
                  <a:ahLst/>
                  <a:cxnLst>
                    <a:cxn ang="0">
                      <a:pos x="T0" y="T1"/>
                    </a:cxn>
                    <a:cxn ang="0">
                      <a:pos x="T2" y="T3"/>
                    </a:cxn>
                    <a:cxn ang="0">
                      <a:pos x="T4" y="T5"/>
                    </a:cxn>
                    <a:cxn ang="0">
                      <a:pos x="T6" y="T7"/>
                    </a:cxn>
                    <a:cxn ang="0">
                      <a:pos x="T8" y="T9"/>
                    </a:cxn>
                  </a:cxnLst>
                  <a:rect l="0" t="0" r="r" b="b"/>
                  <a:pathLst>
                    <a:path w="29" h="35">
                      <a:moveTo>
                        <a:pt x="0" y="28"/>
                      </a:moveTo>
                      <a:lnTo>
                        <a:pt x="20" y="35"/>
                      </a:lnTo>
                      <a:lnTo>
                        <a:pt x="29" y="7"/>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757" name="Freeform 736">
                  <a:extLst>
                    <a:ext uri="{FF2B5EF4-FFF2-40B4-BE49-F238E27FC236}">
                      <a16:creationId xmlns:a16="http://schemas.microsoft.com/office/drawing/2014/main" id="{264F319D-50F4-305F-B055-1F447C49F7DD}"/>
                    </a:ext>
                  </a:extLst>
                </p:cNvPr>
                <p:cNvSpPr>
                  <a:spLocks/>
                </p:cNvSpPr>
                <p:nvPr/>
              </p:nvSpPr>
              <p:spPr bwMode="auto">
                <a:xfrm>
                  <a:off x="8407" y="4631"/>
                  <a:ext cx="29" cy="35"/>
                </a:xfrm>
                <a:custGeom>
                  <a:avLst/>
                  <a:gdLst>
                    <a:gd name="T0" fmla="*/ 0 w 29"/>
                    <a:gd name="T1" fmla="*/ 28 h 35"/>
                    <a:gd name="T2" fmla="*/ 20 w 29"/>
                    <a:gd name="T3" fmla="*/ 35 h 35"/>
                    <a:gd name="T4" fmla="*/ 29 w 29"/>
                    <a:gd name="T5" fmla="*/ 6 h 35"/>
                    <a:gd name="T6" fmla="*/ 9 w 29"/>
                    <a:gd name="T7" fmla="*/ 0 h 35"/>
                    <a:gd name="T8" fmla="*/ 0 w 29"/>
                    <a:gd name="T9" fmla="*/ 28 h 35"/>
                  </a:gdLst>
                  <a:ahLst/>
                  <a:cxnLst>
                    <a:cxn ang="0">
                      <a:pos x="T0" y="T1"/>
                    </a:cxn>
                    <a:cxn ang="0">
                      <a:pos x="T2" y="T3"/>
                    </a:cxn>
                    <a:cxn ang="0">
                      <a:pos x="T4" y="T5"/>
                    </a:cxn>
                    <a:cxn ang="0">
                      <a:pos x="T6" y="T7"/>
                    </a:cxn>
                    <a:cxn ang="0">
                      <a:pos x="T8" y="T9"/>
                    </a:cxn>
                  </a:cxnLst>
                  <a:rect l="0" t="0" r="r" b="b"/>
                  <a:pathLst>
                    <a:path w="29" h="35">
                      <a:moveTo>
                        <a:pt x="0" y="28"/>
                      </a:moveTo>
                      <a:lnTo>
                        <a:pt x="20" y="35"/>
                      </a:lnTo>
                      <a:lnTo>
                        <a:pt x="29"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758" name="Freeform 737">
                  <a:extLst>
                    <a:ext uri="{FF2B5EF4-FFF2-40B4-BE49-F238E27FC236}">
                      <a16:creationId xmlns:a16="http://schemas.microsoft.com/office/drawing/2014/main" id="{66E2C4DF-4274-3973-DEA0-5A92D283A726}"/>
                    </a:ext>
                  </a:extLst>
                </p:cNvPr>
                <p:cNvSpPr>
                  <a:spLocks/>
                </p:cNvSpPr>
                <p:nvPr/>
              </p:nvSpPr>
              <p:spPr bwMode="auto">
                <a:xfrm>
                  <a:off x="8416" y="4602"/>
                  <a:ext cx="28" cy="35"/>
                </a:xfrm>
                <a:custGeom>
                  <a:avLst/>
                  <a:gdLst>
                    <a:gd name="T0" fmla="*/ 0 w 28"/>
                    <a:gd name="T1" fmla="*/ 29 h 35"/>
                    <a:gd name="T2" fmla="*/ 20 w 28"/>
                    <a:gd name="T3" fmla="*/ 35 h 35"/>
                    <a:gd name="T4" fmla="*/ 28 w 28"/>
                    <a:gd name="T5" fmla="*/ 7 h 35"/>
                    <a:gd name="T6" fmla="*/ 9 w 28"/>
                    <a:gd name="T7" fmla="*/ 0 h 35"/>
                    <a:gd name="T8" fmla="*/ 0 w 28"/>
                    <a:gd name="T9" fmla="*/ 29 h 35"/>
                  </a:gdLst>
                  <a:ahLst/>
                  <a:cxnLst>
                    <a:cxn ang="0">
                      <a:pos x="T0" y="T1"/>
                    </a:cxn>
                    <a:cxn ang="0">
                      <a:pos x="T2" y="T3"/>
                    </a:cxn>
                    <a:cxn ang="0">
                      <a:pos x="T4" y="T5"/>
                    </a:cxn>
                    <a:cxn ang="0">
                      <a:pos x="T6" y="T7"/>
                    </a:cxn>
                    <a:cxn ang="0">
                      <a:pos x="T8" y="T9"/>
                    </a:cxn>
                  </a:cxnLst>
                  <a:rect l="0" t="0" r="r" b="b"/>
                  <a:pathLst>
                    <a:path w="28" h="35">
                      <a:moveTo>
                        <a:pt x="0" y="29"/>
                      </a:moveTo>
                      <a:lnTo>
                        <a:pt x="20" y="35"/>
                      </a:lnTo>
                      <a:lnTo>
                        <a:pt x="28"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759" name="Freeform 738">
                  <a:extLst>
                    <a:ext uri="{FF2B5EF4-FFF2-40B4-BE49-F238E27FC236}">
                      <a16:creationId xmlns:a16="http://schemas.microsoft.com/office/drawing/2014/main" id="{C22778C7-5EA8-48A5-CDE1-CB720A9222A2}"/>
                    </a:ext>
                  </a:extLst>
                </p:cNvPr>
                <p:cNvSpPr>
                  <a:spLocks/>
                </p:cNvSpPr>
                <p:nvPr/>
              </p:nvSpPr>
              <p:spPr bwMode="auto">
                <a:xfrm>
                  <a:off x="8425" y="4574"/>
                  <a:ext cx="28" cy="35"/>
                </a:xfrm>
                <a:custGeom>
                  <a:avLst/>
                  <a:gdLst>
                    <a:gd name="T0" fmla="*/ 0 w 28"/>
                    <a:gd name="T1" fmla="*/ 28 h 35"/>
                    <a:gd name="T2" fmla="*/ 19 w 28"/>
                    <a:gd name="T3" fmla="*/ 35 h 35"/>
                    <a:gd name="T4" fmla="*/ 28 w 28"/>
                    <a:gd name="T5" fmla="*/ 6 h 35"/>
                    <a:gd name="T6" fmla="*/ 8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19" y="35"/>
                      </a:lnTo>
                      <a:lnTo>
                        <a:pt x="28" y="6"/>
                      </a:lnTo>
                      <a:lnTo>
                        <a:pt x="8"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760" name="Freeform 739">
                  <a:extLst>
                    <a:ext uri="{FF2B5EF4-FFF2-40B4-BE49-F238E27FC236}">
                      <a16:creationId xmlns:a16="http://schemas.microsoft.com/office/drawing/2014/main" id="{063A77CA-6D5F-F3B2-58FC-09802135ED41}"/>
                    </a:ext>
                  </a:extLst>
                </p:cNvPr>
                <p:cNvSpPr>
                  <a:spLocks/>
                </p:cNvSpPr>
                <p:nvPr/>
              </p:nvSpPr>
              <p:spPr bwMode="auto">
                <a:xfrm>
                  <a:off x="8433" y="4546"/>
                  <a:ext cx="31" cy="34"/>
                </a:xfrm>
                <a:custGeom>
                  <a:avLst/>
                  <a:gdLst>
                    <a:gd name="T0" fmla="*/ 0 w 31"/>
                    <a:gd name="T1" fmla="*/ 28 h 34"/>
                    <a:gd name="T2" fmla="*/ 20 w 31"/>
                    <a:gd name="T3" fmla="*/ 34 h 34"/>
                    <a:gd name="T4" fmla="*/ 31 w 31"/>
                    <a:gd name="T5" fmla="*/ 6 h 34"/>
                    <a:gd name="T6" fmla="*/ 11 w 31"/>
                    <a:gd name="T7" fmla="*/ 0 h 34"/>
                    <a:gd name="T8" fmla="*/ 0 w 31"/>
                    <a:gd name="T9" fmla="*/ 28 h 34"/>
                  </a:gdLst>
                  <a:ahLst/>
                  <a:cxnLst>
                    <a:cxn ang="0">
                      <a:pos x="T0" y="T1"/>
                    </a:cxn>
                    <a:cxn ang="0">
                      <a:pos x="T2" y="T3"/>
                    </a:cxn>
                    <a:cxn ang="0">
                      <a:pos x="T4" y="T5"/>
                    </a:cxn>
                    <a:cxn ang="0">
                      <a:pos x="T6" y="T7"/>
                    </a:cxn>
                    <a:cxn ang="0">
                      <a:pos x="T8" y="T9"/>
                    </a:cxn>
                  </a:cxnLst>
                  <a:rect l="0" t="0" r="r" b="b"/>
                  <a:pathLst>
                    <a:path w="31" h="34">
                      <a:moveTo>
                        <a:pt x="0" y="28"/>
                      </a:moveTo>
                      <a:lnTo>
                        <a:pt x="20" y="34"/>
                      </a:lnTo>
                      <a:lnTo>
                        <a:pt x="31" y="6"/>
                      </a:lnTo>
                      <a:lnTo>
                        <a:pt x="11"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761" name="Freeform 740">
                  <a:extLst>
                    <a:ext uri="{FF2B5EF4-FFF2-40B4-BE49-F238E27FC236}">
                      <a16:creationId xmlns:a16="http://schemas.microsoft.com/office/drawing/2014/main" id="{6590AC0E-A68C-518A-D6E5-2D0DB491054A}"/>
                    </a:ext>
                  </a:extLst>
                </p:cNvPr>
                <p:cNvSpPr>
                  <a:spLocks/>
                </p:cNvSpPr>
                <p:nvPr/>
              </p:nvSpPr>
              <p:spPr bwMode="auto">
                <a:xfrm>
                  <a:off x="8444" y="4515"/>
                  <a:ext cx="29" cy="35"/>
                </a:xfrm>
                <a:custGeom>
                  <a:avLst/>
                  <a:gdLst>
                    <a:gd name="T0" fmla="*/ 0 w 29"/>
                    <a:gd name="T1" fmla="*/ 31 h 35"/>
                    <a:gd name="T2" fmla="*/ 20 w 29"/>
                    <a:gd name="T3" fmla="*/ 35 h 35"/>
                    <a:gd name="T4" fmla="*/ 29 w 29"/>
                    <a:gd name="T5" fmla="*/ 4 h 35"/>
                    <a:gd name="T6" fmla="*/ 9 w 29"/>
                    <a:gd name="T7" fmla="*/ 0 h 35"/>
                    <a:gd name="T8" fmla="*/ 0 w 29"/>
                    <a:gd name="T9" fmla="*/ 31 h 35"/>
                  </a:gdLst>
                  <a:ahLst/>
                  <a:cxnLst>
                    <a:cxn ang="0">
                      <a:pos x="T0" y="T1"/>
                    </a:cxn>
                    <a:cxn ang="0">
                      <a:pos x="T2" y="T3"/>
                    </a:cxn>
                    <a:cxn ang="0">
                      <a:pos x="T4" y="T5"/>
                    </a:cxn>
                    <a:cxn ang="0">
                      <a:pos x="T6" y="T7"/>
                    </a:cxn>
                    <a:cxn ang="0">
                      <a:pos x="T8" y="T9"/>
                    </a:cxn>
                  </a:cxnLst>
                  <a:rect l="0" t="0" r="r" b="b"/>
                  <a:pathLst>
                    <a:path w="29" h="35">
                      <a:moveTo>
                        <a:pt x="0" y="31"/>
                      </a:moveTo>
                      <a:lnTo>
                        <a:pt x="20" y="35"/>
                      </a:lnTo>
                      <a:lnTo>
                        <a:pt x="29" y="4"/>
                      </a:lnTo>
                      <a:lnTo>
                        <a:pt x="9" y="0"/>
                      </a:lnTo>
                      <a:lnTo>
                        <a:pt x="0" y="31"/>
                      </a:lnTo>
                      <a:close/>
                    </a:path>
                  </a:pathLst>
                </a:custGeom>
                <a:solidFill>
                  <a:srgbClr val="FF0000"/>
                </a:solidFill>
                <a:ln w="38100" cmpd="sng">
                  <a:solidFill>
                    <a:srgbClr val="FF0000"/>
                  </a:solidFill>
                  <a:round/>
                  <a:headEnd/>
                  <a:tailEnd/>
                </a:ln>
              </p:spPr>
              <p:txBody>
                <a:bodyPr/>
                <a:lstStyle/>
                <a:p>
                  <a:endParaRPr lang="en-GB"/>
                </a:p>
              </p:txBody>
            </p:sp>
            <p:sp>
              <p:nvSpPr>
                <p:cNvPr id="762" name="Freeform 741">
                  <a:extLst>
                    <a:ext uri="{FF2B5EF4-FFF2-40B4-BE49-F238E27FC236}">
                      <a16:creationId xmlns:a16="http://schemas.microsoft.com/office/drawing/2014/main" id="{CD3731DD-9347-6377-BCB0-2E568CF8C370}"/>
                    </a:ext>
                  </a:extLst>
                </p:cNvPr>
                <p:cNvSpPr>
                  <a:spLocks/>
                </p:cNvSpPr>
                <p:nvPr/>
              </p:nvSpPr>
              <p:spPr bwMode="auto">
                <a:xfrm>
                  <a:off x="8453" y="4487"/>
                  <a:ext cx="26" cy="32"/>
                </a:xfrm>
                <a:custGeom>
                  <a:avLst/>
                  <a:gdLst>
                    <a:gd name="T0" fmla="*/ 0 w 26"/>
                    <a:gd name="T1" fmla="*/ 28 h 32"/>
                    <a:gd name="T2" fmla="*/ 20 w 26"/>
                    <a:gd name="T3" fmla="*/ 32 h 32"/>
                    <a:gd name="T4" fmla="*/ 26 w 26"/>
                    <a:gd name="T5" fmla="*/ 4 h 32"/>
                    <a:gd name="T6" fmla="*/ 7 w 26"/>
                    <a:gd name="T7" fmla="*/ 0 h 32"/>
                    <a:gd name="T8" fmla="*/ 0 w 26"/>
                    <a:gd name="T9" fmla="*/ 28 h 32"/>
                  </a:gdLst>
                  <a:ahLst/>
                  <a:cxnLst>
                    <a:cxn ang="0">
                      <a:pos x="T0" y="T1"/>
                    </a:cxn>
                    <a:cxn ang="0">
                      <a:pos x="T2" y="T3"/>
                    </a:cxn>
                    <a:cxn ang="0">
                      <a:pos x="T4" y="T5"/>
                    </a:cxn>
                    <a:cxn ang="0">
                      <a:pos x="T6" y="T7"/>
                    </a:cxn>
                    <a:cxn ang="0">
                      <a:pos x="T8" y="T9"/>
                    </a:cxn>
                  </a:cxnLst>
                  <a:rect l="0" t="0" r="r" b="b"/>
                  <a:pathLst>
                    <a:path w="26" h="32">
                      <a:moveTo>
                        <a:pt x="0" y="28"/>
                      </a:moveTo>
                      <a:lnTo>
                        <a:pt x="20" y="32"/>
                      </a:lnTo>
                      <a:lnTo>
                        <a:pt x="26" y="4"/>
                      </a:lnTo>
                      <a:lnTo>
                        <a:pt x="7"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763" name="Freeform 742">
                  <a:extLst>
                    <a:ext uri="{FF2B5EF4-FFF2-40B4-BE49-F238E27FC236}">
                      <a16:creationId xmlns:a16="http://schemas.microsoft.com/office/drawing/2014/main" id="{92D00447-017C-2EF1-F9F3-8003CEB0E320}"/>
                    </a:ext>
                  </a:extLst>
                </p:cNvPr>
                <p:cNvSpPr>
                  <a:spLocks/>
                </p:cNvSpPr>
                <p:nvPr/>
              </p:nvSpPr>
              <p:spPr bwMode="auto">
                <a:xfrm>
                  <a:off x="8460" y="4458"/>
                  <a:ext cx="28" cy="35"/>
                </a:xfrm>
                <a:custGeom>
                  <a:avLst/>
                  <a:gdLst>
                    <a:gd name="T0" fmla="*/ 0 w 28"/>
                    <a:gd name="T1" fmla="*/ 26 h 35"/>
                    <a:gd name="T2" fmla="*/ 17 w 28"/>
                    <a:gd name="T3" fmla="*/ 35 h 35"/>
                    <a:gd name="T4" fmla="*/ 28 w 28"/>
                    <a:gd name="T5" fmla="*/ 9 h 35"/>
                    <a:gd name="T6" fmla="*/ 10 w 28"/>
                    <a:gd name="T7" fmla="*/ 0 h 35"/>
                    <a:gd name="T8" fmla="*/ 0 w 28"/>
                    <a:gd name="T9" fmla="*/ 26 h 35"/>
                  </a:gdLst>
                  <a:ahLst/>
                  <a:cxnLst>
                    <a:cxn ang="0">
                      <a:pos x="T0" y="T1"/>
                    </a:cxn>
                    <a:cxn ang="0">
                      <a:pos x="T2" y="T3"/>
                    </a:cxn>
                    <a:cxn ang="0">
                      <a:pos x="T4" y="T5"/>
                    </a:cxn>
                    <a:cxn ang="0">
                      <a:pos x="T6" y="T7"/>
                    </a:cxn>
                    <a:cxn ang="0">
                      <a:pos x="T8" y="T9"/>
                    </a:cxn>
                  </a:cxnLst>
                  <a:rect l="0" t="0" r="r" b="b"/>
                  <a:pathLst>
                    <a:path w="28" h="35">
                      <a:moveTo>
                        <a:pt x="0" y="26"/>
                      </a:moveTo>
                      <a:lnTo>
                        <a:pt x="17" y="35"/>
                      </a:lnTo>
                      <a:lnTo>
                        <a:pt x="28" y="9"/>
                      </a:lnTo>
                      <a:lnTo>
                        <a:pt x="10"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764" name="Freeform 743">
                  <a:extLst>
                    <a:ext uri="{FF2B5EF4-FFF2-40B4-BE49-F238E27FC236}">
                      <a16:creationId xmlns:a16="http://schemas.microsoft.com/office/drawing/2014/main" id="{035F34F7-CCEB-3F8D-6BCA-CF6A2FAE55F6}"/>
                    </a:ext>
                  </a:extLst>
                </p:cNvPr>
                <p:cNvSpPr>
                  <a:spLocks/>
                </p:cNvSpPr>
                <p:nvPr/>
              </p:nvSpPr>
              <p:spPr bwMode="auto">
                <a:xfrm>
                  <a:off x="8470" y="4432"/>
                  <a:ext cx="29" cy="35"/>
                </a:xfrm>
                <a:custGeom>
                  <a:avLst/>
                  <a:gdLst>
                    <a:gd name="T0" fmla="*/ 0 w 29"/>
                    <a:gd name="T1" fmla="*/ 28 h 35"/>
                    <a:gd name="T2" fmla="*/ 20 w 29"/>
                    <a:gd name="T3" fmla="*/ 35 h 35"/>
                    <a:gd name="T4" fmla="*/ 29 w 29"/>
                    <a:gd name="T5" fmla="*/ 7 h 35"/>
                    <a:gd name="T6" fmla="*/ 9 w 29"/>
                    <a:gd name="T7" fmla="*/ 0 h 35"/>
                    <a:gd name="T8" fmla="*/ 0 w 29"/>
                    <a:gd name="T9" fmla="*/ 28 h 35"/>
                  </a:gdLst>
                  <a:ahLst/>
                  <a:cxnLst>
                    <a:cxn ang="0">
                      <a:pos x="T0" y="T1"/>
                    </a:cxn>
                    <a:cxn ang="0">
                      <a:pos x="T2" y="T3"/>
                    </a:cxn>
                    <a:cxn ang="0">
                      <a:pos x="T4" y="T5"/>
                    </a:cxn>
                    <a:cxn ang="0">
                      <a:pos x="T6" y="T7"/>
                    </a:cxn>
                    <a:cxn ang="0">
                      <a:pos x="T8" y="T9"/>
                    </a:cxn>
                  </a:cxnLst>
                  <a:rect l="0" t="0" r="r" b="b"/>
                  <a:pathLst>
                    <a:path w="29" h="35">
                      <a:moveTo>
                        <a:pt x="0" y="28"/>
                      </a:moveTo>
                      <a:lnTo>
                        <a:pt x="20" y="35"/>
                      </a:lnTo>
                      <a:lnTo>
                        <a:pt x="29" y="7"/>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765" name="Freeform 744">
                  <a:extLst>
                    <a:ext uri="{FF2B5EF4-FFF2-40B4-BE49-F238E27FC236}">
                      <a16:creationId xmlns:a16="http://schemas.microsoft.com/office/drawing/2014/main" id="{894F830B-2CB6-E311-50F9-95B92D75FA17}"/>
                    </a:ext>
                  </a:extLst>
                </p:cNvPr>
                <p:cNvSpPr>
                  <a:spLocks/>
                </p:cNvSpPr>
                <p:nvPr/>
              </p:nvSpPr>
              <p:spPr bwMode="auto">
                <a:xfrm>
                  <a:off x="8479" y="4404"/>
                  <a:ext cx="29" cy="35"/>
                </a:xfrm>
                <a:custGeom>
                  <a:avLst/>
                  <a:gdLst>
                    <a:gd name="T0" fmla="*/ 0 w 29"/>
                    <a:gd name="T1" fmla="*/ 28 h 35"/>
                    <a:gd name="T2" fmla="*/ 20 w 29"/>
                    <a:gd name="T3" fmla="*/ 35 h 35"/>
                    <a:gd name="T4" fmla="*/ 29 w 29"/>
                    <a:gd name="T5" fmla="*/ 6 h 35"/>
                    <a:gd name="T6" fmla="*/ 9 w 29"/>
                    <a:gd name="T7" fmla="*/ 0 h 35"/>
                    <a:gd name="T8" fmla="*/ 0 w 29"/>
                    <a:gd name="T9" fmla="*/ 28 h 35"/>
                  </a:gdLst>
                  <a:ahLst/>
                  <a:cxnLst>
                    <a:cxn ang="0">
                      <a:pos x="T0" y="T1"/>
                    </a:cxn>
                    <a:cxn ang="0">
                      <a:pos x="T2" y="T3"/>
                    </a:cxn>
                    <a:cxn ang="0">
                      <a:pos x="T4" y="T5"/>
                    </a:cxn>
                    <a:cxn ang="0">
                      <a:pos x="T6" y="T7"/>
                    </a:cxn>
                    <a:cxn ang="0">
                      <a:pos x="T8" y="T9"/>
                    </a:cxn>
                  </a:cxnLst>
                  <a:rect l="0" t="0" r="r" b="b"/>
                  <a:pathLst>
                    <a:path w="29" h="35">
                      <a:moveTo>
                        <a:pt x="0" y="28"/>
                      </a:moveTo>
                      <a:lnTo>
                        <a:pt x="20" y="35"/>
                      </a:lnTo>
                      <a:lnTo>
                        <a:pt x="29"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766" name="Freeform 745">
                  <a:extLst>
                    <a:ext uri="{FF2B5EF4-FFF2-40B4-BE49-F238E27FC236}">
                      <a16:creationId xmlns:a16="http://schemas.microsoft.com/office/drawing/2014/main" id="{CCBE71C0-0442-86DF-5951-2E0B2C414C6B}"/>
                    </a:ext>
                  </a:extLst>
                </p:cNvPr>
                <p:cNvSpPr>
                  <a:spLocks/>
                </p:cNvSpPr>
                <p:nvPr/>
              </p:nvSpPr>
              <p:spPr bwMode="auto">
                <a:xfrm>
                  <a:off x="8488" y="4375"/>
                  <a:ext cx="28" cy="35"/>
                </a:xfrm>
                <a:custGeom>
                  <a:avLst/>
                  <a:gdLst>
                    <a:gd name="T0" fmla="*/ 0 w 28"/>
                    <a:gd name="T1" fmla="*/ 29 h 35"/>
                    <a:gd name="T2" fmla="*/ 20 w 28"/>
                    <a:gd name="T3" fmla="*/ 35 h 35"/>
                    <a:gd name="T4" fmla="*/ 28 w 28"/>
                    <a:gd name="T5" fmla="*/ 7 h 35"/>
                    <a:gd name="T6" fmla="*/ 9 w 28"/>
                    <a:gd name="T7" fmla="*/ 0 h 35"/>
                    <a:gd name="T8" fmla="*/ 0 w 28"/>
                    <a:gd name="T9" fmla="*/ 29 h 35"/>
                  </a:gdLst>
                  <a:ahLst/>
                  <a:cxnLst>
                    <a:cxn ang="0">
                      <a:pos x="T0" y="T1"/>
                    </a:cxn>
                    <a:cxn ang="0">
                      <a:pos x="T2" y="T3"/>
                    </a:cxn>
                    <a:cxn ang="0">
                      <a:pos x="T4" y="T5"/>
                    </a:cxn>
                    <a:cxn ang="0">
                      <a:pos x="T6" y="T7"/>
                    </a:cxn>
                    <a:cxn ang="0">
                      <a:pos x="T8" y="T9"/>
                    </a:cxn>
                  </a:cxnLst>
                  <a:rect l="0" t="0" r="r" b="b"/>
                  <a:pathLst>
                    <a:path w="28" h="35">
                      <a:moveTo>
                        <a:pt x="0" y="29"/>
                      </a:moveTo>
                      <a:lnTo>
                        <a:pt x="20" y="35"/>
                      </a:lnTo>
                      <a:lnTo>
                        <a:pt x="28"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767" name="Freeform 746">
                  <a:extLst>
                    <a:ext uri="{FF2B5EF4-FFF2-40B4-BE49-F238E27FC236}">
                      <a16:creationId xmlns:a16="http://schemas.microsoft.com/office/drawing/2014/main" id="{7D2DD010-D45D-9758-62D7-772F477E7DCB}"/>
                    </a:ext>
                  </a:extLst>
                </p:cNvPr>
                <p:cNvSpPr>
                  <a:spLocks/>
                </p:cNvSpPr>
                <p:nvPr/>
              </p:nvSpPr>
              <p:spPr bwMode="auto">
                <a:xfrm>
                  <a:off x="8497" y="4347"/>
                  <a:ext cx="30" cy="35"/>
                </a:xfrm>
                <a:custGeom>
                  <a:avLst/>
                  <a:gdLst>
                    <a:gd name="T0" fmla="*/ 0 w 30"/>
                    <a:gd name="T1" fmla="*/ 28 h 35"/>
                    <a:gd name="T2" fmla="*/ 19 w 30"/>
                    <a:gd name="T3" fmla="*/ 35 h 35"/>
                    <a:gd name="T4" fmla="*/ 30 w 30"/>
                    <a:gd name="T5" fmla="*/ 7 h 35"/>
                    <a:gd name="T6" fmla="*/ 11 w 30"/>
                    <a:gd name="T7" fmla="*/ 0 h 35"/>
                    <a:gd name="T8" fmla="*/ 0 w 30"/>
                    <a:gd name="T9" fmla="*/ 28 h 35"/>
                  </a:gdLst>
                  <a:ahLst/>
                  <a:cxnLst>
                    <a:cxn ang="0">
                      <a:pos x="T0" y="T1"/>
                    </a:cxn>
                    <a:cxn ang="0">
                      <a:pos x="T2" y="T3"/>
                    </a:cxn>
                    <a:cxn ang="0">
                      <a:pos x="T4" y="T5"/>
                    </a:cxn>
                    <a:cxn ang="0">
                      <a:pos x="T6" y="T7"/>
                    </a:cxn>
                    <a:cxn ang="0">
                      <a:pos x="T8" y="T9"/>
                    </a:cxn>
                  </a:cxnLst>
                  <a:rect l="0" t="0" r="r" b="b"/>
                  <a:pathLst>
                    <a:path w="30" h="35">
                      <a:moveTo>
                        <a:pt x="0" y="28"/>
                      </a:moveTo>
                      <a:lnTo>
                        <a:pt x="19" y="35"/>
                      </a:lnTo>
                      <a:lnTo>
                        <a:pt x="30" y="7"/>
                      </a:lnTo>
                      <a:lnTo>
                        <a:pt x="11"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768" name="Freeform 747">
                  <a:extLst>
                    <a:ext uri="{FF2B5EF4-FFF2-40B4-BE49-F238E27FC236}">
                      <a16:creationId xmlns:a16="http://schemas.microsoft.com/office/drawing/2014/main" id="{8529696A-895A-4BDC-6B67-1D491EB246A9}"/>
                    </a:ext>
                  </a:extLst>
                </p:cNvPr>
                <p:cNvSpPr>
                  <a:spLocks/>
                </p:cNvSpPr>
                <p:nvPr/>
              </p:nvSpPr>
              <p:spPr bwMode="auto">
                <a:xfrm>
                  <a:off x="8508" y="4321"/>
                  <a:ext cx="26" cy="30"/>
                </a:xfrm>
                <a:custGeom>
                  <a:avLst/>
                  <a:gdLst>
                    <a:gd name="T0" fmla="*/ 0 w 26"/>
                    <a:gd name="T1" fmla="*/ 26 h 30"/>
                    <a:gd name="T2" fmla="*/ 19 w 26"/>
                    <a:gd name="T3" fmla="*/ 30 h 30"/>
                    <a:gd name="T4" fmla="*/ 26 w 26"/>
                    <a:gd name="T5" fmla="*/ 4 h 30"/>
                    <a:gd name="T6" fmla="*/ 6 w 26"/>
                    <a:gd name="T7" fmla="*/ 0 h 30"/>
                    <a:gd name="T8" fmla="*/ 0 w 26"/>
                    <a:gd name="T9" fmla="*/ 26 h 30"/>
                  </a:gdLst>
                  <a:ahLst/>
                  <a:cxnLst>
                    <a:cxn ang="0">
                      <a:pos x="T0" y="T1"/>
                    </a:cxn>
                    <a:cxn ang="0">
                      <a:pos x="T2" y="T3"/>
                    </a:cxn>
                    <a:cxn ang="0">
                      <a:pos x="T4" y="T5"/>
                    </a:cxn>
                    <a:cxn ang="0">
                      <a:pos x="T6" y="T7"/>
                    </a:cxn>
                    <a:cxn ang="0">
                      <a:pos x="T8" y="T9"/>
                    </a:cxn>
                  </a:cxnLst>
                  <a:rect l="0" t="0" r="r" b="b"/>
                  <a:pathLst>
                    <a:path w="26" h="30">
                      <a:moveTo>
                        <a:pt x="0" y="26"/>
                      </a:moveTo>
                      <a:lnTo>
                        <a:pt x="19" y="30"/>
                      </a:lnTo>
                      <a:lnTo>
                        <a:pt x="26" y="4"/>
                      </a:lnTo>
                      <a:lnTo>
                        <a:pt x="6"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769" name="Freeform 748">
                  <a:extLst>
                    <a:ext uri="{FF2B5EF4-FFF2-40B4-BE49-F238E27FC236}">
                      <a16:creationId xmlns:a16="http://schemas.microsoft.com/office/drawing/2014/main" id="{8D719BD7-9104-25DD-78C6-C6EDFFE6BB63}"/>
                    </a:ext>
                  </a:extLst>
                </p:cNvPr>
                <p:cNvSpPr>
                  <a:spLocks/>
                </p:cNvSpPr>
                <p:nvPr/>
              </p:nvSpPr>
              <p:spPr bwMode="auto">
                <a:xfrm>
                  <a:off x="8514" y="4292"/>
                  <a:ext cx="31" cy="35"/>
                </a:xfrm>
                <a:custGeom>
                  <a:avLst/>
                  <a:gdLst>
                    <a:gd name="T0" fmla="*/ 0 w 31"/>
                    <a:gd name="T1" fmla="*/ 29 h 35"/>
                    <a:gd name="T2" fmla="*/ 20 w 31"/>
                    <a:gd name="T3" fmla="*/ 35 h 35"/>
                    <a:gd name="T4" fmla="*/ 31 w 31"/>
                    <a:gd name="T5" fmla="*/ 7 h 35"/>
                    <a:gd name="T6" fmla="*/ 11 w 31"/>
                    <a:gd name="T7" fmla="*/ 0 h 35"/>
                    <a:gd name="T8" fmla="*/ 0 w 31"/>
                    <a:gd name="T9" fmla="*/ 29 h 35"/>
                  </a:gdLst>
                  <a:ahLst/>
                  <a:cxnLst>
                    <a:cxn ang="0">
                      <a:pos x="T0" y="T1"/>
                    </a:cxn>
                    <a:cxn ang="0">
                      <a:pos x="T2" y="T3"/>
                    </a:cxn>
                    <a:cxn ang="0">
                      <a:pos x="T4" y="T5"/>
                    </a:cxn>
                    <a:cxn ang="0">
                      <a:pos x="T6" y="T7"/>
                    </a:cxn>
                    <a:cxn ang="0">
                      <a:pos x="T8" y="T9"/>
                    </a:cxn>
                  </a:cxnLst>
                  <a:rect l="0" t="0" r="r" b="b"/>
                  <a:pathLst>
                    <a:path w="31" h="35">
                      <a:moveTo>
                        <a:pt x="0" y="29"/>
                      </a:moveTo>
                      <a:lnTo>
                        <a:pt x="20" y="35"/>
                      </a:lnTo>
                      <a:lnTo>
                        <a:pt x="31" y="7"/>
                      </a:lnTo>
                      <a:lnTo>
                        <a:pt x="11"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770" name="Freeform 749">
                  <a:extLst>
                    <a:ext uri="{FF2B5EF4-FFF2-40B4-BE49-F238E27FC236}">
                      <a16:creationId xmlns:a16="http://schemas.microsoft.com/office/drawing/2014/main" id="{B4D87504-DA95-19D0-05B4-08AC6148CB5B}"/>
                    </a:ext>
                  </a:extLst>
                </p:cNvPr>
                <p:cNvSpPr>
                  <a:spLocks/>
                </p:cNvSpPr>
                <p:nvPr/>
              </p:nvSpPr>
              <p:spPr bwMode="auto">
                <a:xfrm>
                  <a:off x="8525" y="4264"/>
                  <a:ext cx="26" cy="33"/>
                </a:xfrm>
                <a:custGeom>
                  <a:avLst/>
                  <a:gdLst>
                    <a:gd name="T0" fmla="*/ 0 w 26"/>
                    <a:gd name="T1" fmla="*/ 28 h 33"/>
                    <a:gd name="T2" fmla="*/ 20 w 26"/>
                    <a:gd name="T3" fmla="*/ 33 h 33"/>
                    <a:gd name="T4" fmla="*/ 26 w 26"/>
                    <a:gd name="T5" fmla="*/ 4 h 33"/>
                    <a:gd name="T6" fmla="*/ 7 w 26"/>
                    <a:gd name="T7" fmla="*/ 0 h 33"/>
                    <a:gd name="T8" fmla="*/ 0 w 26"/>
                    <a:gd name="T9" fmla="*/ 28 h 33"/>
                  </a:gdLst>
                  <a:ahLst/>
                  <a:cxnLst>
                    <a:cxn ang="0">
                      <a:pos x="T0" y="T1"/>
                    </a:cxn>
                    <a:cxn ang="0">
                      <a:pos x="T2" y="T3"/>
                    </a:cxn>
                    <a:cxn ang="0">
                      <a:pos x="T4" y="T5"/>
                    </a:cxn>
                    <a:cxn ang="0">
                      <a:pos x="T6" y="T7"/>
                    </a:cxn>
                    <a:cxn ang="0">
                      <a:pos x="T8" y="T9"/>
                    </a:cxn>
                  </a:cxnLst>
                  <a:rect l="0" t="0" r="r" b="b"/>
                  <a:pathLst>
                    <a:path w="26" h="33">
                      <a:moveTo>
                        <a:pt x="0" y="28"/>
                      </a:moveTo>
                      <a:lnTo>
                        <a:pt x="20" y="33"/>
                      </a:lnTo>
                      <a:lnTo>
                        <a:pt x="26" y="4"/>
                      </a:lnTo>
                      <a:lnTo>
                        <a:pt x="7"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771" name="Freeform 750">
                  <a:extLst>
                    <a:ext uri="{FF2B5EF4-FFF2-40B4-BE49-F238E27FC236}">
                      <a16:creationId xmlns:a16="http://schemas.microsoft.com/office/drawing/2014/main" id="{E9AEE043-98CD-D136-9CEE-EB084B28D930}"/>
                    </a:ext>
                  </a:extLst>
                </p:cNvPr>
                <p:cNvSpPr>
                  <a:spLocks/>
                </p:cNvSpPr>
                <p:nvPr/>
              </p:nvSpPr>
              <p:spPr bwMode="auto">
                <a:xfrm>
                  <a:off x="8532" y="4236"/>
                  <a:ext cx="30" cy="35"/>
                </a:xfrm>
                <a:custGeom>
                  <a:avLst/>
                  <a:gdLst>
                    <a:gd name="T0" fmla="*/ 0 w 30"/>
                    <a:gd name="T1" fmla="*/ 28 h 35"/>
                    <a:gd name="T2" fmla="*/ 19 w 30"/>
                    <a:gd name="T3" fmla="*/ 35 h 35"/>
                    <a:gd name="T4" fmla="*/ 30 w 30"/>
                    <a:gd name="T5" fmla="*/ 6 h 35"/>
                    <a:gd name="T6" fmla="*/ 10 w 30"/>
                    <a:gd name="T7" fmla="*/ 0 h 35"/>
                    <a:gd name="T8" fmla="*/ 0 w 30"/>
                    <a:gd name="T9" fmla="*/ 28 h 35"/>
                  </a:gdLst>
                  <a:ahLst/>
                  <a:cxnLst>
                    <a:cxn ang="0">
                      <a:pos x="T0" y="T1"/>
                    </a:cxn>
                    <a:cxn ang="0">
                      <a:pos x="T2" y="T3"/>
                    </a:cxn>
                    <a:cxn ang="0">
                      <a:pos x="T4" y="T5"/>
                    </a:cxn>
                    <a:cxn ang="0">
                      <a:pos x="T6" y="T7"/>
                    </a:cxn>
                    <a:cxn ang="0">
                      <a:pos x="T8" y="T9"/>
                    </a:cxn>
                  </a:cxnLst>
                  <a:rect l="0" t="0" r="r" b="b"/>
                  <a:pathLst>
                    <a:path w="30" h="35">
                      <a:moveTo>
                        <a:pt x="0" y="28"/>
                      </a:moveTo>
                      <a:lnTo>
                        <a:pt x="19" y="35"/>
                      </a:lnTo>
                      <a:lnTo>
                        <a:pt x="30" y="6"/>
                      </a:lnTo>
                      <a:lnTo>
                        <a:pt x="10"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772" name="Freeform 751">
                  <a:extLst>
                    <a:ext uri="{FF2B5EF4-FFF2-40B4-BE49-F238E27FC236}">
                      <a16:creationId xmlns:a16="http://schemas.microsoft.com/office/drawing/2014/main" id="{F2C7AF97-1565-9BDC-1A7E-016512D86093}"/>
                    </a:ext>
                  </a:extLst>
                </p:cNvPr>
                <p:cNvSpPr>
                  <a:spLocks/>
                </p:cNvSpPr>
                <p:nvPr/>
              </p:nvSpPr>
              <p:spPr bwMode="auto">
                <a:xfrm>
                  <a:off x="8542" y="4210"/>
                  <a:ext cx="29" cy="32"/>
                </a:xfrm>
                <a:custGeom>
                  <a:avLst/>
                  <a:gdLst>
                    <a:gd name="T0" fmla="*/ 0 w 29"/>
                    <a:gd name="T1" fmla="*/ 26 h 32"/>
                    <a:gd name="T2" fmla="*/ 20 w 29"/>
                    <a:gd name="T3" fmla="*/ 32 h 32"/>
                    <a:gd name="T4" fmla="*/ 29 w 29"/>
                    <a:gd name="T5" fmla="*/ 6 h 32"/>
                    <a:gd name="T6" fmla="*/ 9 w 29"/>
                    <a:gd name="T7" fmla="*/ 0 h 32"/>
                    <a:gd name="T8" fmla="*/ 0 w 29"/>
                    <a:gd name="T9" fmla="*/ 26 h 32"/>
                  </a:gdLst>
                  <a:ahLst/>
                  <a:cxnLst>
                    <a:cxn ang="0">
                      <a:pos x="T0" y="T1"/>
                    </a:cxn>
                    <a:cxn ang="0">
                      <a:pos x="T2" y="T3"/>
                    </a:cxn>
                    <a:cxn ang="0">
                      <a:pos x="T4" y="T5"/>
                    </a:cxn>
                    <a:cxn ang="0">
                      <a:pos x="T6" y="T7"/>
                    </a:cxn>
                    <a:cxn ang="0">
                      <a:pos x="T8" y="T9"/>
                    </a:cxn>
                  </a:cxnLst>
                  <a:rect l="0" t="0" r="r" b="b"/>
                  <a:pathLst>
                    <a:path w="29" h="32">
                      <a:moveTo>
                        <a:pt x="0" y="26"/>
                      </a:moveTo>
                      <a:lnTo>
                        <a:pt x="20" y="32"/>
                      </a:lnTo>
                      <a:lnTo>
                        <a:pt x="29" y="6"/>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773" name="Freeform 752">
                  <a:extLst>
                    <a:ext uri="{FF2B5EF4-FFF2-40B4-BE49-F238E27FC236}">
                      <a16:creationId xmlns:a16="http://schemas.microsoft.com/office/drawing/2014/main" id="{10944412-7EBC-D7ED-C9FA-0C1433B9692C}"/>
                    </a:ext>
                  </a:extLst>
                </p:cNvPr>
                <p:cNvSpPr>
                  <a:spLocks/>
                </p:cNvSpPr>
                <p:nvPr/>
              </p:nvSpPr>
              <p:spPr bwMode="auto">
                <a:xfrm>
                  <a:off x="8551" y="4183"/>
                  <a:ext cx="29" cy="33"/>
                </a:xfrm>
                <a:custGeom>
                  <a:avLst/>
                  <a:gdLst>
                    <a:gd name="T0" fmla="*/ 0 w 29"/>
                    <a:gd name="T1" fmla="*/ 27 h 33"/>
                    <a:gd name="T2" fmla="*/ 20 w 29"/>
                    <a:gd name="T3" fmla="*/ 33 h 33"/>
                    <a:gd name="T4" fmla="*/ 29 w 29"/>
                    <a:gd name="T5" fmla="*/ 7 h 33"/>
                    <a:gd name="T6" fmla="*/ 9 w 29"/>
                    <a:gd name="T7" fmla="*/ 0 h 33"/>
                    <a:gd name="T8" fmla="*/ 0 w 29"/>
                    <a:gd name="T9" fmla="*/ 27 h 33"/>
                  </a:gdLst>
                  <a:ahLst/>
                  <a:cxnLst>
                    <a:cxn ang="0">
                      <a:pos x="T0" y="T1"/>
                    </a:cxn>
                    <a:cxn ang="0">
                      <a:pos x="T2" y="T3"/>
                    </a:cxn>
                    <a:cxn ang="0">
                      <a:pos x="T4" y="T5"/>
                    </a:cxn>
                    <a:cxn ang="0">
                      <a:pos x="T6" y="T7"/>
                    </a:cxn>
                    <a:cxn ang="0">
                      <a:pos x="T8" y="T9"/>
                    </a:cxn>
                  </a:cxnLst>
                  <a:rect l="0" t="0" r="r" b="b"/>
                  <a:pathLst>
                    <a:path w="29" h="33">
                      <a:moveTo>
                        <a:pt x="0" y="27"/>
                      </a:moveTo>
                      <a:lnTo>
                        <a:pt x="20" y="33"/>
                      </a:lnTo>
                      <a:lnTo>
                        <a:pt x="29" y="7"/>
                      </a:lnTo>
                      <a:lnTo>
                        <a:pt x="9" y="0"/>
                      </a:lnTo>
                      <a:lnTo>
                        <a:pt x="0" y="27"/>
                      </a:lnTo>
                      <a:close/>
                    </a:path>
                  </a:pathLst>
                </a:custGeom>
                <a:solidFill>
                  <a:srgbClr val="FF0000"/>
                </a:solidFill>
                <a:ln w="38100" cmpd="sng">
                  <a:solidFill>
                    <a:srgbClr val="FF0000"/>
                  </a:solidFill>
                  <a:round/>
                  <a:headEnd/>
                  <a:tailEnd/>
                </a:ln>
              </p:spPr>
              <p:txBody>
                <a:bodyPr/>
                <a:lstStyle/>
                <a:p>
                  <a:endParaRPr lang="en-GB"/>
                </a:p>
              </p:txBody>
            </p:sp>
            <p:sp>
              <p:nvSpPr>
                <p:cNvPr id="774" name="Freeform 753">
                  <a:extLst>
                    <a:ext uri="{FF2B5EF4-FFF2-40B4-BE49-F238E27FC236}">
                      <a16:creationId xmlns:a16="http://schemas.microsoft.com/office/drawing/2014/main" id="{B2287ABF-6438-CB75-7CEA-14E5C565C790}"/>
                    </a:ext>
                  </a:extLst>
                </p:cNvPr>
                <p:cNvSpPr>
                  <a:spLocks/>
                </p:cNvSpPr>
                <p:nvPr/>
              </p:nvSpPr>
              <p:spPr bwMode="auto">
                <a:xfrm>
                  <a:off x="8560" y="4157"/>
                  <a:ext cx="28" cy="33"/>
                </a:xfrm>
                <a:custGeom>
                  <a:avLst/>
                  <a:gdLst>
                    <a:gd name="T0" fmla="*/ 0 w 28"/>
                    <a:gd name="T1" fmla="*/ 26 h 33"/>
                    <a:gd name="T2" fmla="*/ 20 w 28"/>
                    <a:gd name="T3" fmla="*/ 33 h 33"/>
                    <a:gd name="T4" fmla="*/ 28 w 28"/>
                    <a:gd name="T5" fmla="*/ 7 h 33"/>
                    <a:gd name="T6" fmla="*/ 9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20" y="33"/>
                      </a:lnTo>
                      <a:lnTo>
                        <a:pt x="28" y="7"/>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775" name="Freeform 754">
                  <a:extLst>
                    <a:ext uri="{FF2B5EF4-FFF2-40B4-BE49-F238E27FC236}">
                      <a16:creationId xmlns:a16="http://schemas.microsoft.com/office/drawing/2014/main" id="{7CA364F4-8C72-CBDE-2786-96FB7779A7FC}"/>
                    </a:ext>
                  </a:extLst>
                </p:cNvPr>
                <p:cNvSpPr>
                  <a:spLocks/>
                </p:cNvSpPr>
                <p:nvPr/>
              </p:nvSpPr>
              <p:spPr bwMode="auto">
                <a:xfrm>
                  <a:off x="8569" y="4129"/>
                  <a:ext cx="30" cy="35"/>
                </a:xfrm>
                <a:custGeom>
                  <a:avLst/>
                  <a:gdLst>
                    <a:gd name="T0" fmla="*/ 0 w 30"/>
                    <a:gd name="T1" fmla="*/ 28 h 35"/>
                    <a:gd name="T2" fmla="*/ 19 w 30"/>
                    <a:gd name="T3" fmla="*/ 35 h 35"/>
                    <a:gd name="T4" fmla="*/ 30 w 30"/>
                    <a:gd name="T5" fmla="*/ 6 h 35"/>
                    <a:gd name="T6" fmla="*/ 11 w 30"/>
                    <a:gd name="T7" fmla="*/ 0 h 35"/>
                    <a:gd name="T8" fmla="*/ 0 w 30"/>
                    <a:gd name="T9" fmla="*/ 28 h 35"/>
                  </a:gdLst>
                  <a:ahLst/>
                  <a:cxnLst>
                    <a:cxn ang="0">
                      <a:pos x="T0" y="T1"/>
                    </a:cxn>
                    <a:cxn ang="0">
                      <a:pos x="T2" y="T3"/>
                    </a:cxn>
                    <a:cxn ang="0">
                      <a:pos x="T4" y="T5"/>
                    </a:cxn>
                    <a:cxn ang="0">
                      <a:pos x="T6" y="T7"/>
                    </a:cxn>
                    <a:cxn ang="0">
                      <a:pos x="T8" y="T9"/>
                    </a:cxn>
                  </a:cxnLst>
                  <a:rect l="0" t="0" r="r" b="b"/>
                  <a:pathLst>
                    <a:path w="30" h="35">
                      <a:moveTo>
                        <a:pt x="0" y="28"/>
                      </a:moveTo>
                      <a:lnTo>
                        <a:pt x="19" y="35"/>
                      </a:lnTo>
                      <a:lnTo>
                        <a:pt x="30" y="6"/>
                      </a:lnTo>
                      <a:lnTo>
                        <a:pt x="11"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776" name="Freeform 755">
                  <a:extLst>
                    <a:ext uri="{FF2B5EF4-FFF2-40B4-BE49-F238E27FC236}">
                      <a16:creationId xmlns:a16="http://schemas.microsoft.com/office/drawing/2014/main" id="{E0D7AA8C-8F5D-4FC8-F031-CD9CED165B0D}"/>
                    </a:ext>
                  </a:extLst>
                </p:cNvPr>
                <p:cNvSpPr>
                  <a:spLocks/>
                </p:cNvSpPr>
                <p:nvPr/>
              </p:nvSpPr>
              <p:spPr bwMode="auto">
                <a:xfrm>
                  <a:off x="8580" y="4105"/>
                  <a:ext cx="26" cy="28"/>
                </a:xfrm>
                <a:custGeom>
                  <a:avLst/>
                  <a:gdLst>
                    <a:gd name="T0" fmla="*/ 0 w 26"/>
                    <a:gd name="T1" fmla="*/ 24 h 28"/>
                    <a:gd name="T2" fmla="*/ 19 w 26"/>
                    <a:gd name="T3" fmla="*/ 28 h 28"/>
                    <a:gd name="T4" fmla="*/ 26 w 26"/>
                    <a:gd name="T5" fmla="*/ 4 h 28"/>
                    <a:gd name="T6" fmla="*/ 6 w 26"/>
                    <a:gd name="T7" fmla="*/ 0 h 28"/>
                    <a:gd name="T8" fmla="*/ 0 w 26"/>
                    <a:gd name="T9" fmla="*/ 24 h 28"/>
                  </a:gdLst>
                  <a:ahLst/>
                  <a:cxnLst>
                    <a:cxn ang="0">
                      <a:pos x="T0" y="T1"/>
                    </a:cxn>
                    <a:cxn ang="0">
                      <a:pos x="T2" y="T3"/>
                    </a:cxn>
                    <a:cxn ang="0">
                      <a:pos x="T4" y="T5"/>
                    </a:cxn>
                    <a:cxn ang="0">
                      <a:pos x="T6" y="T7"/>
                    </a:cxn>
                    <a:cxn ang="0">
                      <a:pos x="T8" y="T9"/>
                    </a:cxn>
                  </a:cxnLst>
                  <a:rect l="0" t="0" r="r" b="b"/>
                  <a:pathLst>
                    <a:path w="26" h="28">
                      <a:moveTo>
                        <a:pt x="0" y="24"/>
                      </a:moveTo>
                      <a:lnTo>
                        <a:pt x="19" y="28"/>
                      </a:lnTo>
                      <a:lnTo>
                        <a:pt x="26" y="4"/>
                      </a:lnTo>
                      <a:lnTo>
                        <a:pt x="6"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777" name="Freeform 756">
                  <a:extLst>
                    <a:ext uri="{FF2B5EF4-FFF2-40B4-BE49-F238E27FC236}">
                      <a16:creationId xmlns:a16="http://schemas.microsoft.com/office/drawing/2014/main" id="{EC2CEB08-AFAB-0F67-FB04-D2DD432445F6}"/>
                    </a:ext>
                  </a:extLst>
                </p:cNvPr>
                <p:cNvSpPr>
                  <a:spLocks/>
                </p:cNvSpPr>
                <p:nvPr/>
              </p:nvSpPr>
              <p:spPr bwMode="auto">
                <a:xfrm>
                  <a:off x="8586" y="4076"/>
                  <a:ext cx="31" cy="35"/>
                </a:xfrm>
                <a:custGeom>
                  <a:avLst/>
                  <a:gdLst>
                    <a:gd name="T0" fmla="*/ 0 w 31"/>
                    <a:gd name="T1" fmla="*/ 29 h 35"/>
                    <a:gd name="T2" fmla="*/ 20 w 31"/>
                    <a:gd name="T3" fmla="*/ 35 h 35"/>
                    <a:gd name="T4" fmla="*/ 31 w 31"/>
                    <a:gd name="T5" fmla="*/ 7 h 35"/>
                    <a:gd name="T6" fmla="*/ 11 w 31"/>
                    <a:gd name="T7" fmla="*/ 0 h 35"/>
                    <a:gd name="T8" fmla="*/ 0 w 31"/>
                    <a:gd name="T9" fmla="*/ 29 h 35"/>
                  </a:gdLst>
                  <a:ahLst/>
                  <a:cxnLst>
                    <a:cxn ang="0">
                      <a:pos x="T0" y="T1"/>
                    </a:cxn>
                    <a:cxn ang="0">
                      <a:pos x="T2" y="T3"/>
                    </a:cxn>
                    <a:cxn ang="0">
                      <a:pos x="T4" y="T5"/>
                    </a:cxn>
                    <a:cxn ang="0">
                      <a:pos x="T6" y="T7"/>
                    </a:cxn>
                    <a:cxn ang="0">
                      <a:pos x="T8" y="T9"/>
                    </a:cxn>
                  </a:cxnLst>
                  <a:rect l="0" t="0" r="r" b="b"/>
                  <a:pathLst>
                    <a:path w="31" h="35">
                      <a:moveTo>
                        <a:pt x="0" y="29"/>
                      </a:moveTo>
                      <a:lnTo>
                        <a:pt x="20" y="35"/>
                      </a:lnTo>
                      <a:lnTo>
                        <a:pt x="31" y="7"/>
                      </a:lnTo>
                      <a:lnTo>
                        <a:pt x="11"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778" name="Freeform 757">
                  <a:extLst>
                    <a:ext uri="{FF2B5EF4-FFF2-40B4-BE49-F238E27FC236}">
                      <a16:creationId xmlns:a16="http://schemas.microsoft.com/office/drawing/2014/main" id="{D7B26C00-B9BA-C726-2961-66ED86558773}"/>
                    </a:ext>
                  </a:extLst>
                </p:cNvPr>
                <p:cNvSpPr>
                  <a:spLocks/>
                </p:cNvSpPr>
                <p:nvPr/>
              </p:nvSpPr>
              <p:spPr bwMode="auto">
                <a:xfrm>
                  <a:off x="8597" y="4052"/>
                  <a:ext cx="28" cy="31"/>
                </a:xfrm>
                <a:custGeom>
                  <a:avLst/>
                  <a:gdLst>
                    <a:gd name="T0" fmla="*/ 0 w 28"/>
                    <a:gd name="T1" fmla="*/ 24 h 31"/>
                    <a:gd name="T2" fmla="*/ 20 w 28"/>
                    <a:gd name="T3" fmla="*/ 31 h 31"/>
                    <a:gd name="T4" fmla="*/ 28 w 28"/>
                    <a:gd name="T5" fmla="*/ 7 h 31"/>
                    <a:gd name="T6" fmla="*/ 9 w 28"/>
                    <a:gd name="T7" fmla="*/ 0 h 31"/>
                    <a:gd name="T8" fmla="*/ 0 w 28"/>
                    <a:gd name="T9" fmla="*/ 24 h 31"/>
                  </a:gdLst>
                  <a:ahLst/>
                  <a:cxnLst>
                    <a:cxn ang="0">
                      <a:pos x="T0" y="T1"/>
                    </a:cxn>
                    <a:cxn ang="0">
                      <a:pos x="T2" y="T3"/>
                    </a:cxn>
                    <a:cxn ang="0">
                      <a:pos x="T4" y="T5"/>
                    </a:cxn>
                    <a:cxn ang="0">
                      <a:pos x="T6" y="T7"/>
                    </a:cxn>
                    <a:cxn ang="0">
                      <a:pos x="T8" y="T9"/>
                    </a:cxn>
                  </a:cxnLst>
                  <a:rect l="0" t="0" r="r" b="b"/>
                  <a:pathLst>
                    <a:path w="28" h="31">
                      <a:moveTo>
                        <a:pt x="0" y="24"/>
                      </a:moveTo>
                      <a:lnTo>
                        <a:pt x="20" y="31"/>
                      </a:lnTo>
                      <a:lnTo>
                        <a:pt x="28"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779" name="Freeform 758">
                  <a:extLst>
                    <a:ext uri="{FF2B5EF4-FFF2-40B4-BE49-F238E27FC236}">
                      <a16:creationId xmlns:a16="http://schemas.microsoft.com/office/drawing/2014/main" id="{48A95EF9-EC88-446C-CD3A-77930DA98F1B}"/>
                    </a:ext>
                  </a:extLst>
                </p:cNvPr>
                <p:cNvSpPr>
                  <a:spLocks/>
                </p:cNvSpPr>
                <p:nvPr/>
              </p:nvSpPr>
              <p:spPr bwMode="auto">
                <a:xfrm>
                  <a:off x="8606" y="4026"/>
                  <a:ext cx="28" cy="33"/>
                </a:xfrm>
                <a:custGeom>
                  <a:avLst/>
                  <a:gdLst>
                    <a:gd name="T0" fmla="*/ 0 w 28"/>
                    <a:gd name="T1" fmla="*/ 26 h 33"/>
                    <a:gd name="T2" fmla="*/ 19 w 28"/>
                    <a:gd name="T3" fmla="*/ 33 h 33"/>
                    <a:gd name="T4" fmla="*/ 28 w 28"/>
                    <a:gd name="T5" fmla="*/ 7 h 33"/>
                    <a:gd name="T6" fmla="*/ 8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19" y="33"/>
                      </a:lnTo>
                      <a:lnTo>
                        <a:pt x="28" y="7"/>
                      </a:lnTo>
                      <a:lnTo>
                        <a:pt x="8"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780" name="Freeform 759">
                  <a:extLst>
                    <a:ext uri="{FF2B5EF4-FFF2-40B4-BE49-F238E27FC236}">
                      <a16:creationId xmlns:a16="http://schemas.microsoft.com/office/drawing/2014/main" id="{12682EEF-3A96-4877-F9BB-A67F6FAEA2F5}"/>
                    </a:ext>
                  </a:extLst>
                </p:cNvPr>
                <p:cNvSpPr>
                  <a:spLocks/>
                </p:cNvSpPr>
                <p:nvPr/>
              </p:nvSpPr>
              <p:spPr bwMode="auto">
                <a:xfrm>
                  <a:off x="8614" y="4000"/>
                  <a:ext cx="29" cy="33"/>
                </a:xfrm>
                <a:custGeom>
                  <a:avLst/>
                  <a:gdLst>
                    <a:gd name="T0" fmla="*/ 0 w 29"/>
                    <a:gd name="T1" fmla="*/ 26 h 33"/>
                    <a:gd name="T2" fmla="*/ 20 w 29"/>
                    <a:gd name="T3" fmla="*/ 33 h 33"/>
                    <a:gd name="T4" fmla="*/ 29 w 29"/>
                    <a:gd name="T5" fmla="*/ 7 h 33"/>
                    <a:gd name="T6" fmla="*/ 9 w 29"/>
                    <a:gd name="T7" fmla="*/ 0 h 33"/>
                    <a:gd name="T8" fmla="*/ 0 w 29"/>
                    <a:gd name="T9" fmla="*/ 26 h 33"/>
                  </a:gdLst>
                  <a:ahLst/>
                  <a:cxnLst>
                    <a:cxn ang="0">
                      <a:pos x="T0" y="T1"/>
                    </a:cxn>
                    <a:cxn ang="0">
                      <a:pos x="T2" y="T3"/>
                    </a:cxn>
                    <a:cxn ang="0">
                      <a:pos x="T4" y="T5"/>
                    </a:cxn>
                    <a:cxn ang="0">
                      <a:pos x="T6" y="T7"/>
                    </a:cxn>
                    <a:cxn ang="0">
                      <a:pos x="T8" y="T9"/>
                    </a:cxn>
                  </a:cxnLst>
                  <a:rect l="0" t="0" r="r" b="b"/>
                  <a:pathLst>
                    <a:path w="29" h="33">
                      <a:moveTo>
                        <a:pt x="0" y="26"/>
                      </a:moveTo>
                      <a:lnTo>
                        <a:pt x="20" y="33"/>
                      </a:lnTo>
                      <a:lnTo>
                        <a:pt x="29" y="7"/>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781" name="Freeform 760">
                  <a:extLst>
                    <a:ext uri="{FF2B5EF4-FFF2-40B4-BE49-F238E27FC236}">
                      <a16:creationId xmlns:a16="http://schemas.microsoft.com/office/drawing/2014/main" id="{2757883A-F3B0-7B7D-CB3E-8862040A52B0}"/>
                    </a:ext>
                  </a:extLst>
                </p:cNvPr>
                <p:cNvSpPr>
                  <a:spLocks/>
                </p:cNvSpPr>
                <p:nvPr/>
              </p:nvSpPr>
              <p:spPr bwMode="auto">
                <a:xfrm>
                  <a:off x="8623" y="3976"/>
                  <a:ext cx="29" cy="31"/>
                </a:xfrm>
                <a:custGeom>
                  <a:avLst/>
                  <a:gdLst>
                    <a:gd name="T0" fmla="*/ 0 w 29"/>
                    <a:gd name="T1" fmla="*/ 24 h 31"/>
                    <a:gd name="T2" fmla="*/ 20 w 29"/>
                    <a:gd name="T3" fmla="*/ 31 h 31"/>
                    <a:gd name="T4" fmla="*/ 29 w 29"/>
                    <a:gd name="T5" fmla="*/ 7 h 31"/>
                    <a:gd name="T6" fmla="*/ 9 w 29"/>
                    <a:gd name="T7" fmla="*/ 0 h 31"/>
                    <a:gd name="T8" fmla="*/ 0 w 29"/>
                    <a:gd name="T9" fmla="*/ 24 h 31"/>
                  </a:gdLst>
                  <a:ahLst/>
                  <a:cxnLst>
                    <a:cxn ang="0">
                      <a:pos x="T0" y="T1"/>
                    </a:cxn>
                    <a:cxn ang="0">
                      <a:pos x="T2" y="T3"/>
                    </a:cxn>
                    <a:cxn ang="0">
                      <a:pos x="T4" y="T5"/>
                    </a:cxn>
                    <a:cxn ang="0">
                      <a:pos x="T6" y="T7"/>
                    </a:cxn>
                    <a:cxn ang="0">
                      <a:pos x="T8" y="T9"/>
                    </a:cxn>
                  </a:cxnLst>
                  <a:rect l="0" t="0" r="r" b="b"/>
                  <a:pathLst>
                    <a:path w="29" h="31">
                      <a:moveTo>
                        <a:pt x="0" y="24"/>
                      </a:moveTo>
                      <a:lnTo>
                        <a:pt x="20" y="31"/>
                      </a:lnTo>
                      <a:lnTo>
                        <a:pt x="29"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782" name="Freeform 761">
                  <a:extLst>
                    <a:ext uri="{FF2B5EF4-FFF2-40B4-BE49-F238E27FC236}">
                      <a16:creationId xmlns:a16="http://schemas.microsoft.com/office/drawing/2014/main" id="{6660B252-5DCC-00EB-0C65-6227F9D13808}"/>
                    </a:ext>
                  </a:extLst>
                </p:cNvPr>
                <p:cNvSpPr>
                  <a:spLocks/>
                </p:cNvSpPr>
                <p:nvPr/>
              </p:nvSpPr>
              <p:spPr bwMode="auto">
                <a:xfrm>
                  <a:off x="8632" y="3950"/>
                  <a:ext cx="28" cy="33"/>
                </a:xfrm>
                <a:custGeom>
                  <a:avLst/>
                  <a:gdLst>
                    <a:gd name="T0" fmla="*/ 0 w 28"/>
                    <a:gd name="T1" fmla="*/ 26 h 33"/>
                    <a:gd name="T2" fmla="*/ 20 w 28"/>
                    <a:gd name="T3" fmla="*/ 33 h 33"/>
                    <a:gd name="T4" fmla="*/ 28 w 28"/>
                    <a:gd name="T5" fmla="*/ 6 h 33"/>
                    <a:gd name="T6" fmla="*/ 9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20" y="33"/>
                      </a:lnTo>
                      <a:lnTo>
                        <a:pt x="28" y="6"/>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783" name="Freeform 762">
                  <a:extLst>
                    <a:ext uri="{FF2B5EF4-FFF2-40B4-BE49-F238E27FC236}">
                      <a16:creationId xmlns:a16="http://schemas.microsoft.com/office/drawing/2014/main" id="{C8ED60A7-A04C-57D4-4D6B-F2824A0D2724}"/>
                    </a:ext>
                  </a:extLst>
                </p:cNvPr>
                <p:cNvSpPr>
                  <a:spLocks/>
                </p:cNvSpPr>
                <p:nvPr/>
              </p:nvSpPr>
              <p:spPr bwMode="auto">
                <a:xfrm>
                  <a:off x="8641" y="3926"/>
                  <a:ext cx="28" cy="30"/>
                </a:xfrm>
                <a:custGeom>
                  <a:avLst/>
                  <a:gdLst>
                    <a:gd name="T0" fmla="*/ 0 w 28"/>
                    <a:gd name="T1" fmla="*/ 24 h 30"/>
                    <a:gd name="T2" fmla="*/ 19 w 28"/>
                    <a:gd name="T3" fmla="*/ 30 h 30"/>
                    <a:gd name="T4" fmla="*/ 28 w 28"/>
                    <a:gd name="T5" fmla="*/ 6 h 30"/>
                    <a:gd name="T6" fmla="*/ 8 w 28"/>
                    <a:gd name="T7" fmla="*/ 0 h 30"/>
                    <a:gd name="T8" fmla="*/ 0 w 28"/>
                    <a:gd name="T9" fmla="*/ 24 h 30"/>
                  </a:gdLst>
                  <a:ahLst/>
                  <a:cxnLst>
                    <a:cxn ang="0">
                      <a:pos x="T0" y="T1"/>
                    </a:cxn>
                    <a:cxn ang="0">
                      <a:pos x="T2" y="T3"/>
                    </a:cxn>
                    <a:cxn ang="0">
                      <a:pos x="T4" y="T5"/>
                    </a:cxn>
                    <a:cxn ang="0">
                      <a:pos x="T6" y="T7"/>
                    </a:cxn>
                    <a:cxn ang="0">
                      <a:pos x="T8" y="T9"/>
                    </a:cxn>
                  </a:cxnLst>
                  <a:rect l="0" t="0" r="r" b="b"/>
                  <a:pathLst>
                    <a:path w="28" h="30">
                      <a:moveTo>
                        <a:pt x="0" y="24"/>
                      </a:moveTo>
                      <a:lnTo>
                        <a:pt x="19" y="30"/>
                      </a:lnTo>
                      <a:lnTo>
                        <a:pt x="28" y="6"/>
                      </a:lnTo>
                      <a:lnTo>
                        <a:pt x="8"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784" name="Freeform 763">
                  <a:extLst>
                    <a:ext uri="{FF2B5EF4-FFF2-40B4-BE49-F238E27FC236}">
                      <a16:creationId xmlns:a16="http://schemas.microsoft.com/office/drawing/2014/main" id="{53EF060D-5CA5-F94E-8E0C-3DF42441E9CD}"/>
                    </a:ext>
                  </a:extLst>
                </p:cNvPr>
                <p:cNvSpPr>
                  <a:spLocks/>
                </p:cNvSpPr>
                <p:nvPr/>
              </p:nvSpPr>
              <p:spPr bwMode="auto">
                <a:xfrm>
                  <a:off x="8649" y="3902"/>
                  <a:ext cx="29" cy="30"/>
                </a:xfrm>
                <a:custGeom>
                  <a:avLst/>
                  <a:gdLst>
                    <a:gd name="T0" fmla="*/ 0 w 29"/>
                    <a:gd name="T1" fmla="*/ 24 h 30"/>
                    <a:gd name="T2" fmla="*/ 20 w 29"/>
                    <a:gd name="T3" fmla="*/ 30 h 30"/>
                    <a:gd name="T4" fmla="*/ 29 w 29"/>
                    <a:gd name="T5" fmla="*/ 6 h 30"/>
                    <a:gd name="T6" fmla="*/ 9 w 29"/>
                    <a:gd name="T7" fmla="*/ 0 h 30"/>
                    <a:gd name="T8" fmla="*/ 0 w 29"/>
                    <a:gd name="T9" fmla="*/ 24 h 30"/>
                  </a:gdLst>
                  <a:ahLst/>
                  <a:cxnLst>
                    <a:cxn ang="0">
                      <a:pos x="T0" y="T1"/>
                    </a:cxn>
                    <a:cxn ang="0">
                      <a:pos x="T2" y="T3"/>
                    </a:cxn>
                    <a:cxn ang="0">
                      <a:pos x="T4" y="T5"/>
                    </a:cxn>
                    <a:cxn ang="0">
                      <a:pos x="T6" y="T7"/>
                    </a:cxn>
                    <a:cxn ang="0">
                      <a:pos x="T8" y="T9"/>
                    </a:cxn>
                  </a:cxnLst>
                  <a:rect l="0" t="0" r="r" b="b"/>
                  <a:pathLst>
                    <a:path w="29" h="30">
                      <a:moveTo>
                        <a:pt x="0" y="24"/>
                      </a:moveTo>
                      <a:lnTo>
                        <a:pt x="20" y="30"/>
                      </a:lnTo>
                      <a:lnTo>
                        <a:pt x="29" y="6"/>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785" name="Freeform 764">
                  <a:extLst>
                    <a:ext uri="{FF2B5EF4-FFF2-40B4-BE49-F238E27FC236}">
                      <a16:creationId xmlns:a16="http://schemas.microsoft.com/office/drawing/2014/main" id="{5E043D5F-5273-647E-BB20-94270BAAA8D7}"/>
                    </a:ext>
                  </a:extLst>
                </p:cNvPr>
                <p:cNvSpPr>
                  <a:spLocks/>
                </p:cNvSpPr>
                <p:nvPr/>
              </p:nvSpPr>
              <p:spPr bwMode="auto">
                <a:xfrm>
                  <a:off x="8658" y="3878"/>
                  <a:ext cx="28" cy="30"/>
                </a:xfrm>
                <a:custGeom>
                  <a:avLst/>
                  <a:gdLst>
                    <a:gd name="T0" fmla="*/ 0 w 28"/>
                    <a:gd name="T1" fmla="*/ 24 h 30"/>
                    <a:gd name="T2" fmla="*/ 20 w 28"/>
                    <a:gd name="T3" fmla="*/ 30 h 30"/>
                    <a:gd name="T4" fmla="*/ 28 w 28"/>
                    <a:gd name="T5" fmla="*/ 6 h 30"/>
                    <a:gd name="T6" fmla="*/ 9 w 28"/>
                    <a:gd name="T7" fmla="*/ 0 h 30"/>
                    <a:gd name="T8" fmla="*/ 0 w 28"/>
                    <a:gd name="T9" fmla="*/ 24 h 30"/>
                  </a:gdLst>
                  <a:ahLst/>
                  <a:cxnLst>
                    <a:cxn ang="0">
                      <a:pos x="T0" y="T1"/>
                    </a:cxn>
                    <a:cxn ang="0">
                      <a:pos x="T2" y="T3"/>
                    </a:cxn>
                    <a:cxn ang="0">
                      <a:pos x="T4" y="T5"/>
                    </a:cxn>
                    <a:cxn ang="0">
                      <a:pos x="T6" y="T7"/>
                    </a:cxn>
                    <a:cxn ang="0">
                      <a:pos x="T8" y="T9"/>
                    </a:cxn>
                  </a:cxnLst>
                  <a:rect l="0" t="0" r="r" b="b"/>
                  <a:pathLst>
                    <a:path w="28" h="30">
                      <a:moveTo>
                        <a:pt x="0" y="24"/>
                      </a:moveTo>
                      <a:lnTo>
                        <a:pt x="20" y="30"/>
                      </a:lnTo>
                      <a:lnTo>
                        <a:pt x="28" y="6"/>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786" name="Freeform 765">
                  <a:extLst>
                    <a:ext uri="{FF2B5EF4-FFF2-40B4-BE49-F238E27FC236}">
                      <a16:creationId xmlns:a16="http://schemas.microsoft.com/office/drawing/2014/main" id="{05206794-1DD3-939B-E410-F4CC19F6C97F}"/>
                    </a:ext>
                  </a:extLst>
                </p:cNvPr>
                <p:cNvSpPr>
                  <a:spLocks/>
                </p:cNvSpPr>
                <p:nvPr/>
              </p:nvSpPr>
              <p:spPr bwMode="auto">
                <a:xfrm>
                  <a:off x="8667" y="3852"/>
                  <a:ext cx="28" cy="32"/>
                </a:xfrm>
                <a:custGeom>
                  <a:avLst/>
                  <a:gdLst>
                    <a:gd name="T0" fmla="*/ 0 w 28"/>
                    <a:gd name="T1" fmla="*/ 24 h 32"/>
                    <a:gd name="T2" fmla="*/ 17 w 28"/>
                    <a:gd name="T3" fmla="*/ 32 h 32"/>
                    <a:gd name="T4" fmla="*/ 28 w 28"/>
                    <a:gd name="T5" fmla="*/ 8 h 32"/>
                    <a:gd name="T6" fmla="*/ 11 w 28"/>
                    <a:gd name="T7" fmla="*/ 0 h 32"/>
                    <a:gd name="T8" fmla="*/ 0 w 28"/>
                    <a:gd name="T9" fmla="*/ 24 h 32"/>
                  </a:gdLst>
                  <a:ahLst/>
                  <a:cxnLst>
                    <a:cxn ang="0">
                      <a:pos x="T0" y="T1"/>
                    </a:cxn>
                    <a:cxn ang="0">
                      <a:pos x="T2" y="T3"/>
                    </a:cxn>
                    <a:cxn ang="0">
                      <a:pos x="T4" y="T5"/>
                    </a:cxn>
                    <a:cxn ang="0">
                      <a:pos x="T6" y="T7"/>
                    </a:cxn>
                    <a:cxn ang="0">
                      <a:pos x="T8" y="T9"/>
                    </a:cxn>
                  </a:cxnLst>
                  <a:rect l="0" t="0" r="r" b="b"/>
                  <a:pathLst>
                    <a:path w="28" h="32">
                      <a:moveTo>
                        <a:pt x="0" y="24"/>
                      </a:moveTo>
                      <a:lnTo>
                        <a:pt x="17" y="32"/>
                      </a:lnTo>
                      <a:lnTo>
                        <a:pt x="28" y="8"/>
                      </a:lnTo>
                      <a:lnTo>
                        <a:pt x="11"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787" name="Freeform 766">
                  <a:extLst>
                    <a:ext uri="{FF2B5EF4-FFF2-40B4-BE49-F238E27FC236}">
                      <a16:creationId xmlns:a16="http://schemas.microsoft.com/office/drawing/2014/main" id="{DE70D2CE-E792-04EC-EAB0-5F9096C22090}"/>
                    </a:ext>
                  </a:extLst>
                </p:cNvPr>
                <p:cNvSpPr>
                  <a:spLocks/>
                </p:cNvSpPr>
                <p:nvPr/>
              </p:nvSpPr>
              <p:spPr bwMode="auto">
                <a:xfrm>
                  <a:off x="8678" y="3830"/>
                  <a:ext cx="28" cy="30"/>
                </a:xfrm>
                <a:custGeom>
                  <a:avLst/>
                  <a:gdLst>
                    <a:gd name="T0" fmla="*/ 0 w 28"/>
                    <a:gd name="T1" fmla="*/ 24 h 30"/>
                    <a:gd name="T2" fmla="*/ 19 w 28"/>
                    <a:gd name="T3" fmla="*/ 30 h 30"/>
                    <a:gd name="T4" fmla="*/ 28 w 28"/>
                    <a:gd name="T5" fmla="*/ 6 h 30"/>
                    <a:gd name="T6" fmla="*/ 8 w 28"/>
                    <a:gd name="T7" fmla="*/ 0 h 30"/>
                    <a:gd name="T8" fmla="*/ 0 w 28"/>
                    <a:gd name="T9" fmla="*/ 24 h 30"/>
                  </a:gdLst>
                  <a:ahLst/>
                  <a:cxnLst>
                    <a:cxn ang="0">
                      <a:pos x="T0" y="T1"/>
                    </a:cxn>
                    <a:cxn ang="0">
                      <a:pos x="T2" y="T3"/>
                    </a:cxn>
                    <a:cxn ang="0">
                      <a:pos x="T4" y="T5"/>
                    </a:cxn>
                    <a:cxn ang="0">
                      <a:pos x="T6" y="T7"/>
                    </a:cxn>
                    <a:cxn ang="0">
                      <a:pos x="T8" y="T9"/>
                    </a:cxn>
                  </a:cxnLst>
                  <a:rect l="0" t="0" r="r" b="b"/>
                  <a:pathLst>
                    <a:path w="28" h="30">
                      <a:moveTo>
                        <a:pt x="0" y="24"/>
                      </a:moveTo>
                      <a:lnTo>
                        <a:pt x="19" y="30"/>
                      </a:lnTo>
                      <a:lnTo>
                        <a:pt x="28" y="6"/>
                      </a:lnTo>
                      <a:lnTo>
                        <a:pt x="8"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788" name="Freeform 767">
                  <a:extLst>
                    <a:ext uri="{FF2B5EF4-FFF2-40B4-BE49-F238E27FC236}">
                      <a16:creationId xmlns:a16="http://schemas.microsoft.com/office/drawing/2014/main" id="{81674C01-2B1D-6BD9-1E7D-CAA30DB1F444}"/>
                    </a:ext>
                  </a:extLst>
                </p:cNvPr>
                <p:cNvSpPr>
                  <a:spLocks/>
                </p:cNvSpPr>
                <p:nvPr/>
              </p:nvSpPr>
              <p:spPr bwMode="auto">
                <a:xfrm>
                  <a:off x="8686" y="3808"/>
                  <a:ext cx="29" cy="28"/>
                </a:xfrm>
                <a:custGeom>
                  <a:avLst/>
                  <a:gdLst>
                    <a:gd name="T0" fmla="*/ 0 w 29"/>
                    <a:gd name="T1" fmla="*/ 22 h 28"/>
                    <a:gd name="T2" fmla="*/ 20 w 29"/>
                    <a:gd name="T3" fmla="*/ 28 h 28"/>
                    <a:gd name="T4" fmla="*/ 29 w 29"/>
                    <a:gd name="T5" fmla="*/ 7 h 28"/>
                    <a:gd name="T6" fmla="*/ 9 w 29"/>
                    <a:gd name="T7" fmla="*/ 0 h 28"/>
                    <a:gd name="T8" fmla="*/ 0 w 29"/>
                    <a:gd name="T9" fmla="*/ 22 h 28"/>
                  </a:gdLst>
                  <a:ahLst/>
                  <a:cxnLst>
                    <a:cxn ang="0">
                      <a:pos x="T0" y="T1"/>
                    </a:cxn>
                    <a:cxn ang="0">
                      <a:pos x="T2" y="T3"/>
                    </a:cxn>
                    <a:cxn ang="0">
                      <a:pos x="T4" y="T5"/>
                    </a:cxn>
                    <a:cxn ang="0">
                      <a:pos x="T6" y="T7"/>
                    </a:cxn>
                    <a:cxn ang="0">
                      <a:pos x="T8" y="T9"/>
                    </a:cxn>
                  </a:cxnLst>
                  <a:rect l="0" t="0" r="r" b="b"/>
                  <a:pathLst>
                    <a:path w="29" h="28">
                      <a:moveTo>
                        <a:pt x="0" y="22"/>
                      </a:moveTo>
                      <a:lnTo>
                        <a:pt x="20" y="28"/>
                      </a:lnTo>
                      <a:lnTo>
                        <a:pt x="29" y="7"/>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789" name="Freeform 768">
                  <a:extLst>
                    <a:ext uri="{FF2B5EF4-FFF2-40B4-BE49-F238E27FC236}">
                      <a16:creationId xmlns:a16="http://schemas.microsoft.com/office/drawing/2014/main" id="{F0E94F87-417E-DBE7-8E64-36D4C0BD2066}"/>
                    </a:ext>
                  </a:extLst>
                </p:cNvPr>
                <p:cNvSpPr>
                  <a:spLocks/>
                </p:cNvSpPr>
                <p:nvPr/>
              </p:nvSpPr>
              <p:spPr bwMode="auto">
                <a:xfrm>
                  <a:off x="8695" y="3784"/>
                  <a:ext cx="28" cy="31"/>
                </a:xfrm>
                <a:custGeom>
                  <a:avLst/>
                  <a:gdLst>
                    <a:gd name="T0" fmla="*/ 0 w 28"/>
                    <a:gd name="T1" fmla="*/ 24 h 31"/>
                    <a:gd name="T2" fmla="*/ 20 w 28"/>
                    <a:gd name="T3" fmla="*/ 31 h 31"/>
                    <a:gd name="T4" fmla="*/ 28 w 28"/>
                    <a:gd name="T5" fmla="*/ 7 h 31"/>
                    <a:gd name="T6" fmla="*/ 9 w 28"/>
                    <a:gd name="T7" fmla="*/ 0 h 31"/>
                    <a:gd name="T8" fmla="*/ 0 w 28"/>
                    <a:gd name="T9" fmla="*/ 24 h 31"/>
                  </a:gdLst>
                  <a:ahLst/>
                  <a:cxnLst>
                    <a:cxn ang="0">
                      <a:pos x="T0" y="T1"/>
                    </a:cxn>
                    <a:cxn ang="0">
                      <a:pos x="T2" y="T3"/>
                    </a:cxn>
                    <a:cxn ang="0">
                      <a:pos x="T4" y="T5"/>
                    </a:cxn>
                    <a:cxn ang="0">
                      <a:pos x="T6" y="T7"/>
                    </a:cxn>
                    <a:cxn ang="0">
                      <a:pos x="T8" y="T9"/>
                    </a:cxn>
                  </a:cxnLst>
                  <a:rect l="0" t="0" r="r" b="b"/>
                  <a:pathLst>
                    <a:path w="28" h="31">
                      <a:moveTo>
                        <a:pt x="0" y="24"/>
                      </a:moveTo>
                      <a:lnTo>
                        <a:pt x="20" y="31"/>
                      </a:lnTo>
                      <a:lnTo>
                        <a:pt x="28"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790" name="Freeform 769">
                  <a:extLst>
                    <a:ext uri="{FF2B5EF4-FFF2-40B4-BE49-F238E27FC236}">
                      <a16:creationId xmlns:a16="http://schemas.microsoft.com/office/drawing/2014/main" id="{CC857665-54A6-6047-A44D-6127E221D546}"/>
                    </a:ext>
                  </a:extLst>
                </p:cNvPr>
                <p:cNvSpPr>
                  <a:spLocks/>
                </p:cNvSpPr>
                <p:nvPr/>
              </p:nvSpPr>
              <p:spPr bwMode="auto">
                <a:xfrm>
                  <a:off x="8704" y="3760"/>
                  <a:ext cx="28" cy="31"/>
                </a:xfrm>
                <a:custGeom>
                  <a:avLst/>
                  <a:gdLst>
                    <a:gd name="T0" fmla="*/ 0 w 28"/>
                    <a:gd name="T1" fmla="*/ 24 h 31"/>
                    <a:gd name="T2" fmla="*/ 19 w 28"/>
                    <a:gd name="T3" fmla="*/ 31 h 31"/>
                    <a:gd name="T4" fmla="*/ 28 w 28"/>
                    <a:gd name="T5" fmla="*/ 7 h 31"/>
                    <a:gd name="T6" fmla="*/ 9 w 28"/>
                    <a:gd name="T7" fmla="*/ 0 h 31"/>
                    <a:gd name="T8" fmla="*/ 0 w 28"/>
                    <a:gd name="T9" fmla="*/ 24 h 31"/>
                  </a:gdLst>
                  <a:ahLst/>
                  <a:cxnLst>
                    <a:cxn ang="0">
                      <a:pos x="T0" y="T1"/>
                    </a:cxn>
                    <a:cxn ang="0">
                      <a:pos x="T2" y="T3"/>
                    </a:cxn>
                    <a:cxn ang="0">
                      <a:pos x="T4" y="T5"/>
                    </a:cxn>
                    <a:cxn ang="0">
                      <a:pos x="T6" y="T7"/>
                    </a:cxn>
                    <a:cxn ang="0">
                      <a:pos x="T8" y="T9"/>
                    </a:cxn>
                  </a:cxnLst>
                  <a:rect l="0" t="0" r="r" b="b"/>
                  <a:pathLst>
                    <a:path w="28" h="31">
                      <a:moveTo>
                        <a:pt x="0" y="24"/>
                      </a:moveTo>
                      <a:lnTo>
                        <a:pt x="19" y="31"/>
                      </a:lnTo>
                      <a:lnTo>
                        <a:pt x="28"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791" name="Freeform 770">
                  <a:extLst>
                    <a:ext uri="{FF2B5EF4-FFF2-40B4-BE49-F238E27FC236}">
                      <a16:creationId xmlns:a16="http://schemas.microsoft.com/office/drawing/2014/main" id="{ADB46F61-7E1C-881B-59CE-3AA20CE45D2B}"/>
                    </a:ext>
                  </a:extLst>
                </p:cNvPr>
                <p:cNvSpPr>
                  <a:spLocks/>
                </p:cNvSpPr>
                <p:nvPr/>
              </p:nvSpPr>
              <p:spPr bwMode="auto">
                <a:xfrm>
                  <a:off x="8713" y="3738"/>
                  <a:ext cx="26" cy="29"/>
                </a:xfrm>
                <a:custGeom>
                  <a:avLst/>
                  <a:gdLst>
                    <a:gd name="T0" fmla="*/ 0 w 26"/>
                    <a:gd name="T1" fmla="*/ 20 h 29"/>
                    <a:gd name="T2" fmla="*/ 17 w 26"/>
                    <a:gd name="T3" fmla="*/ 29 h 29"/>
                    <a:gd name="T4" fmla="*/ 26 w 26"/>
                    <a:gd name="T5" fmla="*/ 9 h 29"/>
                    <a:gd name="T6" fmla="*/ 8 w 26"/>
                    <a:gd name="T7" fmla="*/ 0 h 29"/>
                    <a:gd name="T8" fmla="*/ 0 w 26"/>
                    <a:gd name="T9" fmla="*/ 20 h 29"/>
                  </a:gdLst>
                  <a:ahLst/>
                  <a:cxnLst>
                    <a:cxn ang="0">
                      <a:pos x="T0" y="T1"/>
                    </a:cxn>
                    <a:cxn ang="0">
                      <a:pos x="T2" y="T3"/>
                    </a:cxn>
                    <a:cxn ang="0">
                      <a:pos x="T4" y="T5"/>
                    </a:cxn>
                    <a:cxn ang="0">
                      <a:pos x="T6" y="T7"/>
                    </a:cxn>
                    <a:cxn ang="0">
                      <a:pos x="T8" y="T9"/>
                    </a:cxn>
                  </a:cxnLst>
                  <a:rect l="0" t="0" r="r" b="b"/>
                  <a:pathLst>
                    <a:path w="26" h="29">
                      <a:moveTo>
                        <a:pt x="0" y="20"/>
                      </a:moveTo>
                      <a:lnTo>
                        <a:pt x="17" y="29"/>
                      </a:lnTo>
                      <a:lnTo>
                        <a:pt x="26" y="9"/>
                      </a:lnTo>
                      <a:lnTo>
                        <a:pt x="8"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792" name="Freeform 771">
                  <a:extLst>
                    <a:ext uri="{FF2B5EF4-FFF2-40B4-BE49-F238E27FC236}">
                      <a16:creationId xmlns:a16="http://schemas.microsoft.com/office/drawing/2014/main" id="{E8B2E587-59D3-BA31-D32E-0D3803DF927A}"/>
                    </a:ext>
                  </a:extLst>
                </p:cNvPr>
                <p:cNvSpPr>
                  <a:spLocks/>
                </p:cNvSpPr>
                <p:nvPr/>
              </p:nvSpPr>
              <p:spPr bwMode="auto">
                <a:xfrm>
                  <a:off x="8721" y="3716"/>
                  <a:ext cx="29" cy="31"/>
                </a:xfrm>
                <a:custGeom>
                  <a:avLst/>
                  <a:gdLst>
                    <a:gd name="T0" fmla="*/ 0 w 29"/>
                    <a:gd name="T1" fmla="*/ 24 h 31"/>
                    <a:gd name="T2" fmla="*/ 20 w 29"/>
                    <a:gd name="T3" fmla="*/ 31 h 31"/>
                    <a:gd name="T4" fmla="*/ 29 w 29"/>
                    <a:gd name="T5" fmla="*/ 7 h 31"/>
                    <a:gd name="T6" fmla="*/ 9 w 29"/>
                    <a:gd name="T7" fmla="*/ 0 h 31"/>
                    <a:gd name="T8" fmla="*/ 0 w 29"/>
                    <a:gd name="T9" fmla="*/ 24 h 31"/>
                  </a:gdLst>
                  <a:ahLst/>
                  <a:cxnLst>
                    <a:cxn ang="0">
                      <a:pos x="T0" y="T1"/>
                    </a:cxn>
                    <a:cxn ang="0">
                      <a:pos x="T2" y="T3"/>
                    </a:cxn>
                    <a:cxn ang="0">
                      <a:pos x="T4" y="T5"/>
                    </a:cxn>
                    <a:cxn ang="0">
                      <a:pos x="T6" y="T7"/>
                    </a:cxn>
                    <a:cxn ang="0">
                      <a:pos x="T8" y="T9"/>
                    </a:cxn>
                  </a:cxnLst>
                  <a:rect l="0" t="0" r="r" b="b"/>
                  <a:pathLst>
                    <a:path w="29" h="31">
                      <a:moveTo>
                        <a:pt x="0" y="24"/>
                      </a:moveTo>
                      <a:lnTo>
                        <a:pt x="20" y="31"/>
                      </a:lnTo>
                      <a:lnTo>
                        <a:pt x="29"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793" name="Freeform 772">
                  <a:extLst>
                    <a:ext uri="{FF2B5EF4-FFF2-40B4-BE49-F238E27FC236}">
                      <a16:creationId xmlns:a16="http://schemas.microsoft.com/office/drawing/2014/main" id="{9F0EF5BA-4B36-9D68-3B8B-1F7C3A328896}"/>
                    </a:ext>
                  </a:extLst>
                </p:cNvPr>
                <p:cNvSpPr>
                  <a:spLocks/>
                </p:cNvSpPr>
                <p:nvPr/>
              </p:nvSpPr>
              <p:spPr bwMode="auto">
                <a:xfrm>
                  <a:off x="8730" y="3692"/>
                  <a:ext cx="28" cy="31"/>
                </a:xfrm>
                <a:custGeom>
                  <a:avLst/>
                  <a:gdLst>
                    <a:gd name="T0" fmla="*/ 0 w 28"/>
                    <a:gd name="T1" fmla="*/ 22 h 31"/>
                    <a:gd name="T2" fmla="*/ 17 w 28"/>
                    <a:gd name="T3" fmla="*/ 31 h 31"/>
                    <a:gd name="T4" fmla="*/ 28 w 28"/>
                    <a:gd name="T5" fmla="*/ 9 h 31"/>
                    <a:gd name="T6" fmla="*/ 11 w 28"/>
                    <a:gd name="T7" fmla="*/ 0 h 31"/>
                    <a:gd name="T8" fmla="*/ 0 w 28"/>
                    <a:gd name="T9" fmla="*/ 22 h 31"/>
                  </a:gdLst>
                  <a:ahLst/>
                  <a:cxnLst>
                    <a:cxn ang="0">
                      <a:pos x="T0" y="T1"/>
                    </a:cxn>
                    <a:cxn ang="0">
                      <a:pos x="T2" y="T3"/>
                    </a:cxn>
                    <a:cxn ang="0">
                      <a:pos x="T4" y="T5"/>
                    </a:cxn>
                    <a:cxn ang="0">
                      <a:pos x="T6" y="T7"/>
                    </a:cxn>
                    <a:cxn ang="0">
                      <a:pos x="T8" y="T9"/>
                    </a:cxn>
                  </a:cxnLst>
                  <a:rect l="0" t="0" r="r" b="b"/>
                  <a:pathLst>
                    <a:path w="28" h="31">
                      <a:moveTo>
                        <a:pt x="0" y="22"/>
                      </a:moveTo>
                      <a:lnTo>
                        <a:pt x="17" y="31"/>
                      </a:lnTo>
                      <a:lnTo>
                        <a:pt x="28" y="9"/>
                      </a:lnTo>
                      <a:lnTo>
                        <a:pt x="11"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794" name="Freeform 773">
                  <a:extLst>
                    <a:ext uri="{FF2B5EF4-FFF2-40B4-BE49-F238E27FC236}">
                      <a16:creationId xmlns:a16="http://schemas.microsoft.com/office/drawing/2014/main" id="{DE63917D-67A0-14E9-DE02-E2C520440301}"/>
                    </a:ext>
                  </a:extLst>
                </p:cNvPr>
                <p:cNvSpPr>
                  <a:spLocks/>
                </p:cNvSpPr>
                <p:nvPr/>
              </p:nvSpPr>
              <p:spPr bwMode="auto">
                <a:xfrm>
                  <a:off x="8741" y="3673"/>
                  <a:ext cx="28" cy="28"/>
                </a:xfrm>
                <a:custGeom>
                  <a:avLst/>
                  <a:gdLst>
                    <a:gd name="T0" fmla="*/ 0 w 28"/>
                    <a:gd name="T1" fmla="*/ 22 h 28"/>
                    <a:gd name="T2" fmla="*/ 20 w 28"/>
                    <a:gd name="T3" fmla="*/ 28 h 28"/>
                    <a:gd name="T4" fmla="*/ 28 w 28"/>
                    <a:gd name="T5" fmla="*/ 6 h 28"/>
                    <a:gd name="T6" fmla="*/ 9 w 28"/>
                    <a:gd name="T7" fmla="*/ 0 h 28"/>
                    <a:gd name="T8" fmla="*/ 0 w 28"/>
                    <a:gd name="T9" fmla="*/ 22 h 28"/>
                  </a:gdLst>
                  <a:ahLst/>
                  <a:cxnLst>
                    <a:cxn ang="0">
                      <a:pos x="T0" y="T1"/>
                    </a:cxn>
                    <a:cxn ang="0">
                      <a:pos x="T2" y="T3"/>
                    </a:cxn>
                    <a:cxn ang="0">
                      <a:pos x="T4" y="T5"/>
                    </a:cxn>
                    <a:cxn ang="0">
                      <a:pos x="T6" y="T7"/>
                    </a:cxn>
                    <a:cxn ang="0">
                      <a:pos x="T8" y="T9"/>
                    </a:cxn>
                  </a:cxnLst>
                  <a:rect l="0" t="0" r="r" b="b"/>
                  <a:pathLst>
                    <a:path w="28" h="28">
                      <a:moveTo>
                        <a:pt x="0" y="22"/>
                      </a:moveTo>
                      <a:lnTo>
                        <a:pt x="20" y="28"/>
                      </a:lnTo>
                      <a:lnTo>
                        <a:pt x="28" y="6"/>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795" name="Freeform 774">
                  <a:extLst>
                    <a:ext uri="{FF2B5EF4-FFF2-40B4-BE49-F238E27FC236}">
                      <a16:creationId xmlns:a16="http://schemas.microsoft.com/office/drawing/2014/main" id="{7412ECC7-411C-4991-E0F3-638AD0CFAC6C}"/>
                    </a:ext>
                  </a:extLst>
                </p:cNvPr>
                <p:cNvSpPr>
                  <a:spLocks/>
                </p:cNvSpPr>
                <p:nvPr/>
              </p:nvSpPr>
              <p:spPr bwMode="auto">
                <a:xfrm>
                  <a:off x="8750" y="3651"/>
                  <a:ext cx="26" cy="28"/>
                </a:xfrm>
                <a:custGeom>
                  <a:avLst/>
                  <a:gdLst>
                    <a:gd name="T0" fmla="*/ 0 w 26"/>
                    <a:gd name="T1" fmla="*/ 20 h 28"/>
                    <a:gd name="T2" fmla="*/ 17 w 26"/>
                    <a:gd name="T3" fmla="*/ 28 h 28"/>
                    <a:gd name="T4" fmla="*/ 26 w 26"/>
                    <a:gd name="T5" fmla="*/ 9 h 28"/>
                    <a:gd name="T6" fmla="*/ 8 w 26"/>
                    <a:gd name="T7" fmla="*/ 0 h 28"/>
                    <a:gd name="T8" fmla="*/ 0 w 26"/>
                    <a:gd name="T9" fmla="*/ 20 h 28"/>
                  </a:gdLst>
                  <a:ahLst/>
                  <a:cxnLst>
                    <a:cxn ang="0">
                      <a:pos x="T0" y="T1"/>
                    </a:cxn>
                    <a:cxn ang="0">
                      <a:pos x="T2" y="T3"/>
                    </a:cxn>
                    <a:cxn ang="0">
                      <a:pos x="T4" y="T5"/>
                    </a:cxn>
                    <a:cxn ang="0">
                      <a:pos x="T6" y="T7"/>
                    </a:cxn>
                    <a:cxn ang="0">
                      <a:pos x="T8" y="T9"/>
                    </a:cxn>
                  </a:cxnLst>
                  <a:rect l="0" t="0" r="r" b="b"/>
                  <a:pathLst>
                    <a:path w="26" h="28">
                      <a:moveTo>
                        <a:pt x="0" y="20"/>
                      </a:moveTo>
                      <a:lnTo>
                        <a:pt x="17" y="28"/>
                      </a:lnTo>
                      <a:lnTo>
                        <a:pt x="26" y="9"/>
                      </a:lnTo>
                      <a:lnTo>
                        <a:pt x="8"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796" name="Freeform 775">
                  <a:extLst>
                    <a:ext uri="{FF2B5EF4-FFF2-40B4-BE49-F238E27FC236}">
                      <a16:creationId xmlns:a16="http://schemas.microsoft.com/office/drawing/2014/main" id="{C9E103D2-2D33-A962-1FEA-B3EB5A979E53}"/>
                    </a:ext>
                  </a:extLst>
                </p:cNvPr>
                <p:cNvSpPr>
                  <a:spLocks/>
                </p:cNvSpPr>
                <p:nvPr/>
              </p:nvSpPr>
              <p:spPr bwMode="auto">
                <a:xfrm>
                  <a:off x="8758" y="3634"/>
                  <a:ext cx="27" cy="26"/>
                </a:xfrm>
                <a:custGeom>
                  <a:avLst/>
                  <a:gdLst>
                    <a:gd name="T0" fmla="*/ 0 w 27"/>
                    <a:gd name="T1" fmla="*/ 19 h 26"/>
                    <a:gd name="T2" fmla="*/ 20 w 27"/>
                    <a:gd name="T3" fmla="*/ 26 h 26"/>
                    <a:gd name="T4" fmla="*/ 27 w 27"/>
                    <a:gd name="T5" fmla="*/ 6 h 26"/>
                    <a:gd name="T6" fmla="*/ 7 w 27"/>
                    <a:gd name="T7" fmla="*/ 0 h 26"/>
                    <a:gd name="T8" fmla="*/ 0 w 27"/>
                    <a:gd name="T9" fmla="*/ 19 h 26"/>
                  </a:gdLst>
                  <a:ahLst/>
                  <a:cxnLst>
                    <a:cxn ang="0">
                      <a:pos x="T0" y="T1"/>
                    </a:cxn>
                    <a:cxn ang="0">
                      <a:pos x="T2" y="T3"/>
                    </a:cxn>
                    <a:cxn ang="0">
                      <a:pos x="T4" y="T5"/>
                    </a:cxn>
                    <a:cxn ang="0">
                      <a:pos x="T6" y="T7"/>
                    </a:cxn>
                    <a:cxn ang="0">
                      <a:pos x="T8" y="T9"/>
                    </a:cxn>
                  </a:cxnLst>
                  <a:rect l="0" t="0" r="r" b="b"/>
                  <a:pathLst>
                    <a:path w="27" h="26">
                      <a:moveTo>
                        <a:pt x="0" y="19"/>
                      </a:moveTo>
                      <a:lnTo>
                        <a:pt x="20" y="26"/>
                      </a:lnTo>
                      <a:lnTo>
                        <a:pt x="27" y="6"/>
                      </a:lnTo>
                      <a:lnTo>
                        <a:pt x="7" y="0"/>
                      </a:lnTo>
                      <a:lnTo>
                        <a:pt x="0" y="19"/>
                      </a:lnTo>
                      <a:close/>
                    </a:path>
                  </a:pathLst>
                </a:custGeom>
                <a:solidFill>
                  <a:srgbClr val="FF0000"/>
                </a:solidFill>
                <a:ln w="38100" cmpd="sng">
                  <a:solidFill>
                    <a:srgbClr val="FF0000"/>
                  </a:solidFill>
                  <a:round/>
                  <a:headEnd/>
                  <a:tailEnd/>
                </a:ln>
              </p:spPr>
              <p:txBody>
                <a:bodyPr/>
                <a:lstStyle/>
                <a:p>
                  <a:endParaRPr lang="en-GB"/>
                </a:p>
              </p:txBody>
            </p:sp>
            <p:sp>
              <p:nvSpPr>
                <p:cNvPr id="797" name="Freeform 776">
                  <a:extLst>
                    <a:ext uri="{FF2B5EF4-FFF2-40B4-BE49-F238E27FC236}">
                      <a16:creationId xmlns:a16="http://schemas.microsoft.com/office/drawing/2014/main" id="{9F82890A-AE91-E0A9-D1F7-D046462592BA}"/>
                    </a:ext>
                  </a:extLst>
                </p:cNvPr>
                <p:cNvSpPr>
                  <a:spLocks/>
                </p:cNvSpPr>
                <p:nvPr/>
              </p:nvSpPr>
              <p:spPr bwMode="auto">
                <a:xfrm>
                  <a:off x="8765" y="3612"/>
                  <a:ext cx="28" cy="30"/>
                </a:xfrm>
                <a:custGeom>
                  <a:avLst/>
                  <a:gdLst>
                    <a:gd name="T0" fmla="*/ 0 w 28"/>
                    <a:gd name="T1" fmla="*/ 19 h 30"/>
                    <a:gd name="T2" fmla="*/ 17 w 28"/>
                    <a:gd name="T3" fmla="*/ 30 h 30"/>
                    <a:gd name="T4" fmla="*/ 28 w 28"/>
                    <a:gd name="T5" fmla="*/ 11 h 30"/>
                    <a:gd name="T6" fmla="*/ 11 w 28"/>
                    <a:gd name="T7" fmla="*/ 0 h 30"/>
                    <a:gd name="T8" fmla="*/ 0 w 28"/>
                    <a:gd name="T9" fmla="*/ 19 h 30"/>
                  </a:gdLst>
                  <a:ahLst/>
                  <a:cxnLst>
                    <a:cxn ang="0">
                      <a:pos x="T0" y="T1"/>
                    </a:cxn>
                    <a:cxn ang="0">
                      <a:pos x="T2" y="T3"/>
                    </a:cxn>
                    <a:cxn ang="0">
                      <a:pos x="T4" y="T5"/>
                    </a:cxn>
                    <a:cxn ang="0">
                      <a:pos x="T6" y="T7"/>
                    </a:cxn>
                    <a:cxn ang="0">
                      <a:pos x="T8" y="T9"/>
                    </a:cxn>
                  </a:cxnLst>
                  <a:rect l="0" t="0" r="r" b="b"/>
                  <a:pathLst>
                    <a:path w="28" h="30">
                      <a:moveTo>
                        <a:pt x="0" y="19"/>
                      </a:moveTo>
                      <a:lnTo>
                        <a:pt x="17" y="30"/>
                      </a:lnTo>
                      <a:lnTo>
                        <a:pt x="28" y="11"/>
                      </a:lnTo>
                      <a:lnTo>
                        <a:pt x="11" y="0"/>
                      </a:lnTo>
                      <a:lnTo>
                        <a:pt x="0" y="19"/>
                      </a:lnTo>
                      <a:close/>
                    </a:path>
                  </a:pathLst>
                </a:custGeom>
                <a:solidFill>
                  <a:srgbClr val="FF0000"/>
                </a:solidFill>
                <a:ln w="38100" cmpd="sng">
                  <a:solidFill>
                    <a:srgbClr val="FF0000"/>
                  </a:solidFill>
                  <a:round/>
                  <a:headEnd/>
                  <a:tailEnd/>
                </a:ln>
              </p:spPr>
              <p:txBody>
                <a:bodyPr/>
                <a:lstStyle/>
                <a:p>
                  <a:endParaRPr lang="en-GB"/>
                </a:p>
              </p:txBody>
            </p:sp>
            <p:sp>
              <p:nvSpPr>
                <p:cNvPr id="798" name="Freeform 777">
                  <a:extLst>
                    <a:ext uri="{FF2B5EF4-FFF2-40B4-BE49-F238E27FC236}">
                      <a16:creationId xmlns:a16="http://schemas.microsoft.com/office/drawing/2014/main" id="{3AC11CC2-C0BC-3ED6-B6BC-B5CF3926F4FF}"/>
                    </a:ext>
                  </a:extLst>
                </p:cNvPr>
                <p:cNvSpPr>
                  <a:spLocks/>
                </p:cNvSpPr>
                <p:nvPr/>
              </p:nvSpPr>
              <p:spPr bwMode="auto">
                <a:xfrm>
                  <a:off x="8776" y="3592"/>
                  <a:ext cx="28" cy="28"/>
                </a:xfrm>
                <a:custGeom>
                  <a:avLst/>
                  <a:gdLst>
                    <a:gd name="T0" fmla="*/ 0 w 28"/>
                    <a:gd name="T1" fmla="*/ 22 h 28"/>
                    <a:gd name="T2" fmla="*/ 19 w 28"/>
                    <a:gd name="T3" fmla="*/ 28 h 28"/>
                    <a:gd name="T4" fmla="*/ 28 w 28"/>
                    <a:gd name="T5" fmla="*/ 7 h 28"/>
                    <a:gd name="T6" fmla="*/ 9 w 28"/>
                    <a:gd name="T7" fmla="*/ 0 h 28"/>
                    <a:gd name="T8" fmla="*/ 0 w 28"/>
                    <a:gd name="T9" fmla="*/ 22 h 28"/>
                  </a:gdLst>
                  <a:ahLst/>
                  <a:cxnLst>
                    <a:cxn ang="0">
                      <a:pos x="T0" y="T1"/>
                    </a:cxn>
                    <a:cxn ang="0">
                      <a:pos x="T2" y="T3"/>
                    </a:cxn>
                    <a:cxn ang="0">
                      <a:pos x="T4" y="T5"/>
                    </a:cxn>
                    <a:cxn ang="0">
                      <a:pos x="T6" y="T7"/>
                    </a:cxn>
                    <a:cxn ang="0">
                      <a:pos x="T8" y="T9"/>
                    </a:cxn>
                  </a:cxnLst>
                  <a:rect l="0" t="0" r="r" b="b"/>
                  <a:pathLst>
                    <a:path w="28" h="28">
                      <a:moveTo>
                        <a:pt x="0" y="22"/>
                      </a:moveTo>
                      <a:lnTo>
                        <a:pt x="19" y="28"/>
                      </a:lnTo>
                      <a:lnTo>
                        <a:pt x="28" y="7"/>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799" name="Freeform 778">
                  <a:extLst>
                    <a:ext uri="{FF2B5EF4-FFF2-40B4-BE49-F238E27FC236}">
                      <a16:creationId xmlns:a16="http://schemas.microsoft.com/office/drawing/2014/main" id="{5E6702B6-1B72-B24D-0EDE-CEAA2276C54F}"/>
                    </a:ext>
                  </a:extLst>
                </p:cNvPr>
                <p:cNvSpPr>
                  <a:spLocks/>
                </p:cNvSpPr>
                <p:nvPr/>
              </p:nvSpPr>
              <p:spPr bwMode="auto">
                <a:xfrm>
                  <a:off x="8785" y="3572"/>
                  <a:ext cx="26" cy="27"/>
                </a:xfrm>
                <a:custGeom>
                  <a:avLst/>
                  <a:gdLst>
                    <a:gd name="T0" fmla="*/ 0 w 26"/>
                    <a:gd name="T1" fmla="*/ 18 h 27"/>
                    <a:gd name="T2" fmla="*/ 17 w 26"/>
                    <a:gd name="T3" fmla="*/ 27 h 27"/>
                    <a:gd name="T4" fmla="*/ 26 w 26"/>
                    <a:gd name="T5" fmla="*/ 9 h 27"/>
                    <a:gd name="T6" fmla="*/ 8 w 26"/>
                    <a:gd name="T7" fmla="*/ 0 h 27"/>
                    <a:gd name="T8" fmla="*/ 0 w 26"/>
                    <a:gd name="T9" fmla="*/ 18 h 27"/>
                  </a:gdLst>
                  <a:ahLst/>
                  <a:cxnLst>
                    <a:cxn ang="0">
                      <a:pos x="T0" y="T1"/>
                    </a:cxn>
                    <a:cxn ang="0">
                      <a:pos x="T2" y="T3"/>
                    </a:cxn>
                    <a:cxn ang="0">
                      <a:pos x="T4" y="T5"/>
                    </a:cxn>
                    <a:cxn ang="0">
                      <a:pos x="T6" y="T7"/>
                    </a:cxn>
                    <a:cxn ang="0">
                      <a:pos x="T8" y="T9"/>
                    </a:cxn>
                  </a:cxnLst>
                  <a:rect l="0" t="0" r="r" b="b"/>
                  <a:pathLst>
                    <a:path w="26" h="27">
                      <a:moveTo>
                        <a:pt x="0" y="18"/>
                      </a:moveTo>
                      <a:lnTo>
                        <a:pt x="17" y="27"/>
                      </a:lnTo>
                      <a:lnTo>
                        <a:pt x="26" y="9"/>
                      </a:lnTo>
                      <a:lnTo>
                        <a:pt x="8" y="0"/>
                      </a:lnTo>
                      <a:lnTo>
                        <a:pt x="0" y="18"/>
                      </a:lnTo>
                      <a:close/>
                    </a:path>
                  </a:pathLst>
                </a:custGeom>
                <a:solidFill>
                  <a:srgbClr val="FF0000"/>
                </a:solidFill>
                <a:ln w="38100" cmpd="sng">
                  <a:solidFill>
                    <a:srgbClr val="FF0000"/>
                  </a:solidFill>
                  <a:round/>
                  <a:headEnd/>
                  <a:tailEnd/>
                </a:ln>
              </p:spPr>
              <p:txBody>
                <a:bodyPr/>
                <a:lstStyle/>
                <a:p>
                  <a:endParaRPr lang="en-GB"/>
                </a:p>
              </p:txBody>
            </p:sp>
            <p:sp>
              <p:nvSpPr>
                <p:cNvPr id="800" name="Freeform 779">
                  <a:extLst>
                    <a:ext uri="{FF2B5EF4-FFF2-40B4-BE49-F238E27FC236}">
                      <a16:creationId xmlns:a16="http://schemas.microsoft.com/office/drawing/2014/main" id="{6978FCC5-A6AF-70AA-8C26-AED39B641F0F}"/>
                    </a:ext>
                  </a:extLst>
                </p:cNvPr>
                <p:cNvSpPr>
                  <a:spLocks/>
                </p:cNvSpPr>
                <p:nvPr/>
              </p:nvSpPr>
              <p:spPr bwMode="auto">
                <a:xfrm>
                  <a:off x="8793" y="3553"/>
                  <a:ext cx="29" cy="28"/>
                </a:xfrm>
                <a:custGeom>
                  <a:avLst/>
                  <a:gdLst>
                    <a:gd name="T0" fmla="*/ 0 w 29"/>
                    <a:gd name="T1" fmla="*/ 22 h 28"/>
                    <a:gd name="T2" fmla="*/ 20 w 29"/>
                    <a:gd name="T3" fmla="*/ 28 h 28"/>
                    <a:gd name="T4" fmla="*/ 29 w 29"/>
                    <a:gd name="T5" fmla="*/ 6 h 28"/>
                    <a:gd name="T6" fmla="*/ 9 w 29"/>
                    <a:gd name="T7" fmla="*/ 0 h 28"/>
                    <a:gd name="T8" fmla="*/ 0 w 29"/>
                    <a:gd name="T9" fmla="*/ 22 h 28"/>
                  </a:gdLst>
                  <a:ahLst/>
                  <a:cxnLst>
                    <a:cxn ang="0">
                      <a:pos x="T0" y="T1"/>
                    </a:cxn>
                    <a:cxn ang="0">
                      <a:pos x="T2" y="T3"/>
                    </a:cxn>
                    <a:cxn ang="0">
                      <a:pos x="T4" y="T5"/>
                    </a:cxn>
                    <a:cxn ang="0">
                      <a:pos x="T6" y="T7"/>
                    </a:cxn>
                    <a:cxn ang="0">
                      <a:pos x="T8" y="T9"/>
                    </a:cxn>
                  </a:cxnLst>
                  <a:rect l="0" t="0" r="r" b="b"/>
                  <a:pathLst>
                    <a:path w="29" h="28">
                      <a:moveTo>
                        <a:pt x="0" y="22"/>
                      </a:moveTo>
                      <a:lnTo>
                        <a:pt x="20" y="28"/>
                      </a:lnTo>
                      <a:lnTo>
                        <a:pt x="29" y="6"/>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801" name="Freeform 780">
                  <a:extLst>
                    <a:ext uri="{FF2B5EF4-FFF2-40B4-BE49-F238E27FC236}">
                      <a16:creationId xmlns:a16="http://schemas.microsoft.com/office/drawing/2014/main" id="{EB60341C-4BED-36E8-9B92-61CDEDF2EF99}"/>
                    </a:ext>
                  </a:extLst>
                </p:cNvPr>
                <p:cNvSpPr>
                  <a:spLocks/>
                </p:cNvSpPr>
                <p:nvPr/>
              </p:nvSpPr>
              <p:spPr bwMode="auto">
                <a:xfrm>
                  <a:off x="8802" y="3533"/>
                  <a:ext cx="26" cy="26"/>
                </a:xfrm>
                <a:custGeom>
                  <a:avLst/>
                  <a:gdLst>
                    <a:gd name="T0" fmla="*/ 0 w 26"/>
                    <a:gd name="T1" fmla="*/ 18 h 26"/>
                    <a:gd name="T2" fmla="*/ 17 w 26"/>
                    <a:gd name="T3" fmla="*/ 26 h 26"/>
                    <a:gd name="T4" fmla="*/ 26 w 26"/>
                    <a:gd name="T5" fmla="*/ 9 h 26"/>
                    <a:gd name="T6" fmla="*/ 9 w 26"/>
                    <a:gd name="T7" fmla="*/ 0 h 26"/>
                    <a:gd name="T8" fmla="*/ 0 w 26"/>
                    <a:gd name="T9" fmla="*/ 18 h 26"/>
                  </a:gdLst>
                  <a:ahLst/>
                  <a:cxnLst>
                    <a:cxn ang="0">
                      <a:pos x="T0" y="T1"/>
                    </a:cxn>
                    <a:cxn ang="0">
                      <a:pos x="T2" y="T3"/>
                    </a:cxn>
                    <a:cxn ang="0">
                      <a:pos x="T4" y="T5"/>
                    </a:cxn>
                    <a:cxn ang="0">
                      <a:pos x="T6" y="T7"/>
                    </a:cxn>
                    <a:cxn ang="0">
                      <a:pos x="T8" y="T9"/>
                    </a:cxn>
                  </a:cxnLst>
                  <a:rect l="0" t="0" r="r" b="b"/>
                  <a:pathLst>
                    <a:path w="26" h="26">
                      <a:moveTo>
                        <a:pt x="0" y="18"/>
                      </a:moveTo>
                      <a:lnTo>
                        <a:pt x="17" y="26"/>
                      </a:lnTo>
                      <a:lnTo>
                        <a:pt x="26" y="9"/>
                      </a:lnTo>
                      <a:lnTo>
                        <a:pt x="9" y="0"/>
                      </a:lnTo>
                      <a:lnTo>
                        <a:pt x="0" y="18"/>
                      </a:lnTo>
                      <a:close/>
                    </a:path>
                  </a:pathLst>
                </a:custGeom>
                <a:solidFill>
                  <a:srgbClr val="FF0000"/>
                </a:solidFill>
                <a:ln w="38100" cmpd="sng">
                  <a:solidFill>
                    <a:srgbClr val="FF0000"/>
                  </a:solidFill>
                  <a:round/>
                  <a:headEnd/>
                  <a:tailEnd/>
                </a:ln>
              </p:spPr>
              <p:txBody>
                <a:bodyPr/>
                <a:lstStyle/>
                <a:p>
                  <a:endParaRPr lang="en-GB"/>
                </a:p>
              </p:txBody>
            </p:sp>
            <p:sp>
              <p:nvSpPr>
                <p:cNvPr id="802" name="Freeform 781">
                  <a:extLst>
                    <a:ext uri="{FF2B5EF4-FFF2-40B4-BE49-F238E27FC236}">
                      <a16:creationId xmlns:a16="http://schemas.microsoft.com/office/drawing/2014/main" id="{8B7E77D5-2607-E881-54DB-C9F58F45C170}"/>
                    </a:ext>
                  </a:extLst>
                </p:cNvPr>
                <p:cNvSpPr>
                  <a:spLocks/>
                </p:cNvSpPr>
                <p:nvPr/>
              </p:nvSpPr>
              <p:spPr bwMode="auto">
                <a:xfrm>
                  <a:off x="8811" y="3514"/>
                  <a:ext cx="26" cy="28"/>
                </a:xfrm>
                <a:custGeom>
                  <a:avLst/>
                  <a:gdLst>
                    <a:gd name="T0" fmla="*/ 0 w 26"/>
                    <a:gd name="T1" fmla="*/ 19 h 28"/>
                    <a:gd name="T2" fmla="*/ 17 w 26"/>
                    <a:gd name="T3" fmla="*/ 28 h 28"/>
                    <a:gd name="T4" fmla="*/ 26 w 26"/>
                    <a:gd name="T5" fmla="*/ 8 h 28"/>
                    <a:gd name="T6" fmla="*/ 8 w 26"/>
                    <a:gd name="T7" fmla="*/ 0 h 28"/>
                    <a:gd name="T8" fmla="*/ 0 w 26"/>
                    <a:gd name="T9" fmla="*/ 19 h 28"/>
                  </a:gdLst>
                  <a:ahLst/>
                  <a:cxnLst>
                    <a:cxn ang="0">
                      <a:pos x="T0" y="T1"/>
                    </a:cxn>
                    <a:cxn ang="0">
                      <a:pos x="T2" y="T3"/>
                    </a:cxn>
                    <a:cxn ang="0">
                      <a:pos x="T4" y="T5"/>
                    </a:cxn>
                    <a:cxn ang="0">
                      <a:pos x="T6" y="T7"/>
                    </a:cxn>
                    <a:cxn ang="0">
                      <a:pos x="T8" y="T9"/>
                    </a:cxn>
                  </a:cxnLst>
                  <a:rect l="0" t="0" r="r" b="b"/>
                  <a:pathLst>
                    <a:path w="26" h="28">
                      <a:moveTo>
                        <a:pt x="0" y="19"/>
                      </a:moveTo>
                      <a:lnTo>
                        <a:pt x="17" y="28"/>
                      </a:lnTo>
                      <a:lnTo>
                        <a:pt x="26" y="8"/>
                      </a:lnTo>
                      <a:lnTo>
                        <a:pt x="8" y="0"/>
                      </a:lnTo>
                      <a:lnTo>
                        <a:pt x="0" y="19"/>
                      </a:lnTo>
                      <a:close/>
                    </a:path>
                  </a:pathLst>
                </a:custGeom>
                <a:solidFill>
                  <a:srgbClr val="FF0000"/>
                </a:solidFill>
                <a:ln w="38100" cmpd="sng">
                  <a:solidFill>
                    <a:srgbClr val="FF0000"/>
                  </a:solidFill>
                  <a:round/>
                  <a:headEnd/>
                  <a:tailEnd/>
                </a:ln>
              </p:spPr>
              <p:txBody>
                <a:bodyPr/>
                <a:lstStyle/>
                <a:p>
                  <a:endParaRPr lang="en-GB"/>
                </a:p>
              </p:txBody>
            </p:sp>
            <p:sp>
              <p:nvSpPr>
                <p:cNvPr id="803" name="Freeform 782">
                  <a:extLst>
                    <a:ext uri="{FF2B5EF4-FFF2-40B4-BE49-F238E27FC236}">
                      <a16:creationId xmlns:a16="http://schemas.microsoft.com/office/drawing/2014/main" id="{6A189411-5B57-F7C1-64CC-E967089B8BAB}"/>
                    </a:ext>
                  </a:extLst>
                </p:cNvPr>
                <p:cNvSpPr>
                  <a:spLocks/>
                </p:cNvSpPr>
                <p:nvPr/>
              </p:nvSpPr>
              <p:spPr bwMode="auto">
                <a:xfrm>
                  <a:off x="8819" y="3496"/>
                  <a:ext cx="27" cy="26"/>
                </a:xfrm>
                <a:custGeom>
                  <a:avLst/>
                  <a:gdLst>
                    <a:gd name="T0" fmla="*/ 0 w 27"/>
                    <a:gd name="T1" fmla="*/ 18 h 26"/>
                    <a:gd name="T2" fmla="*/ 18 w 27"/>
                    <a:gd name="T3" fmla="*/ 26 h 26"/>
                    <a:gd name="T4" fmla="*/ 27 w 27"/>
                    <a:gd name="T5" fmla="*/ 9 h 26"/>
                    <a:gd name="T6" fmla="*/ 9 w 27"/>
                    <a:gd name="T7" fmla="*/ 0 h 26"/>
                    <a:gd name="T8" fmla="*/ 0 w 27"/>
                    <a:gd name="T9" fmla="*/ 18 h 26"/>
                  </a:gdLst>
                  <a:ahLst/>
                  <a:cxnLst>
                    <a:cxn ang="0">
                      <a:pos x="T0" y="T1"/>
                    </a:cxn>
                    <a:cxn ang="0">
                      <a:pos x="T2" y="T3"/>
                    </a:cxn>
                    <a:cxn ang="0">
                      <a:pos x="T4" y="T5"/>
                    </a:cxn>
                    <a:cxn ang="0">
                      <a:pos x="T6" y="T7"/>
                    </a:cxn>
                    <a:cxn ang="0">
                      <a:pos x="T8" y="T9"/>
                    </a:cxn>
                  </a:cxnLst>
                  <a:rect l="0" t="0" r="r" b="b"/>
                  <a:pathLst>
                    <a:path w="27" h="26">
                      <a:moveTo>
                        <a:pt x="0" y="18"/>
                      </a:moveTo>
                      <a:lnTo>
                        <a:pt x="18" y="26"/>
                      </a:lnTo>
                      <a:lnTo>
                        <a:pt x="27" y="9"/>
                      </a:lnTo>
                      <a:lnTo>
                        <a:pt x="9" y="0"/>
                      </a:lnTo>
                      <a:lnTo>
                        <a:pt x="0" y="18"/>
                      </a:lnTo>
                      <a:close/>
                    </a:path>
                  </a:pathLst>
                </a:custGeom>
                <a:solidFill>
                  <a:srgbClr val="FF0000"/>
                </a:solidFill>
                <a:ln w="38100" cmpd="sng">
                  <a:solidFill>
                    <a:srgbClr val="FF0000"/>
                  </a:solidFill>
                  <a:round/>
                  <a:headEnd/>
                  <a:tailEnd/>
                </a:ln>
              </p:spPr>
              <p:txBody>
                <a:bodyPr/>
                <a:lstStyle/>
                <a:p>
                  <a:endParaRPr lang="en-GB"/>
                </a:p>
              </p:txBody>
            </p:sp>
            <p:sp>
              <p:nvSpPr>
                <p:cNvPr id="804" name="Freeform 783">
                  <a:extLst>
                    <a:ext uri="{FF2B5EF4-FFF2-40B4-BE49-F238E27FC236}">
                      <a16:creationId xmlns:a16="http://schemas.microsoft.com/office/drawing/2014/main" id="{15985DC1-6FE2-E1D7-2BBB-72600AC1E6D1}"/>
                    </a:ext>
                  </a:extLst>
                </p:cNvPr>
                <p:cNvSpPr>
                  <a:spLocks/>
                </p:cNvSpPr>
                <p:nvPr/>
              </p:nvSpPr>
              <p:spPr bwMode="auto">
                <a:xfrm>
                  <a:off x="8828" y="3479"/>
                  <a:ext cx="29" cy="28"/>
                </a:xfrm>
                <a:custGeom>
                  <a:avLst/>
                  <a:gdLst>
                    <a:gd name="T0" fmla="*/ 0 w 29"/>
                    <a:gd name="T1" fmla="*/ 17 h 28"/>
                    <a:gd name="T2" fmla="*/ 18 w 29"/>
                    <a:gd name="T3" fmla="*/ 28 h 28"/>
                    <a:gd name="T4" fmla="*/ 29 w 29"/>
                    <a:gd name="T5" fmla="*/ 11 h 28"/>
                    <a:gd name="T6" fmla="*/ 11 w 29"/>
                    <a:gd name="T7" fmla="*/ 0 h 28"/>
                    <a:gd name="T8" fmla="*/ 0 w 29"/>
                    <a:gd name="T9" fmla="*/ 17 h 28"/>
                  </a:gdLst>
                  <a:ahLst/>
                  <a:cxnLst>
                    <a:cxn ang="0">
                      <a:pos x="T0" y="T1"/>
                    </a:cxn>
                    <a:cxn ang="0">
                      <a:pos x="T2" y="T3"/>
                    </a:cxn>
                    <a:cxn ang="0">
                      <a:pos x="T4" y="T5"/>
                    </a:cxn>
                    <a:cxn ang="0">
                      <a:pos x="T6" y="T7"/>
                    </a:cxn>
                    <a:cxn ang="0">
                      <a:pos x="T8" y="T9"/>
                    </a:cxn>
                  </a:cxnLst>
                  <a:rect l="0" t="0" r="r" b="b"/>
                  <a:pathLst>
                    <a:path w="29" h="28">
                      <a:moveTo>
                        <a:pt x="0" y="17"/>
                      </a:moveTo>
                      <a:lnTo>
                        <a:pt x="18" y="28"/>
                      </a:lnTo>
                      <a:lnTo>
                        <a:pt x="29" y="11"/>
                      </a:lnTo>
                      <a:lnTo>
                        <a:pt x="11" y="0"/>
                      </a:lnTo>
                      <a:lnTo>
                        <a:pt x="0" y="17"/>
                      </a:lnTo>
                      <a:close/>
                    </a:path>
                  </a:pathLst>
                </a:custGeom>
                <a:solidFill>
                  <a:srgbClr val="FF0000"/>
                </a:solidFill>
                <a:ln w="38100" cmpd="sng">
                  <a:solidFill>
                    <a:srgbClr val="FF0000"/>
                  </a:solidFill>
                  <a:round/>
                  <a:headEnd/>
                  <a:tailEnd/>
                </a:ln>
              </p:spPr>
              <p:txBody>
                <a:bodyPr/>
                <a:lstStyle/>
                <a:p>
                  <a:endParaRPr lang="en-GB"/>
                </a:p>
              </p:txBody>
            </p:sp>
            <p:sp>
              <p:nvSpPr>
                <p:cNvPr id="805" name="Freeform 784">
                  <a:extLst>
                    <a:ext uri="{FF2B5EF4-FFF2-40B4-BE49-F238E27FC236}">
                      <a16:creationId xmlns:a16="http://schemas.microsoft.com/office/drawing/2014/main" id="{9DCDA8C7-ED72-9389-0117-077C411722E6}"/>
                    </a:ext>
                  </a:extLst>
                </p:cNvPr>
                <p:cNvSpPr>
                  <a:spLocks/>
                </p:cNvSpPr>
                <p:nvPr/>
              </p:nvSpPr>
              <p:spPr bwMode="auto">
                <a:xfrm>
                  <a:off x="8839" y="3463"/>
                  <a:ext cx="26" cy="27"/>
                </a:xfrm>
                <a:custGeom>
                  <a:avLst/>
                  <a:gdLst>
                    <a:gd name="T0" fmla="*/ 0 w 26"/>
                    <a:gd name="T1" fmla="*/ 16 h 27"/>
                    <a:gd name="T2" fmla="*/ 18 w 26"/>
                    <a:gd name="T3" fmla="*/ 27 h 27"/>
                    <a:gd name="T4" fmla="*/ 26 w 26"/>
                    <a:gd name="T5" fmla="*/ 11 h 27"/>
                    <a:gd name="T6" fmla="*/ 9 w 26"/>
                    <a:gd name="T7" fmla="*/ 0 h 27"/>
                    <a:gd name="T8" fmla="*/ 0 w 26"/>
                    <a:gd name="T9" fmla="*/ 16 h 27"/>
                  </a:gdLst>
                  <a:ahLst/>
                  <a:cxnLst>
                    <a:cxn ang="0">
                      <a:pos x="T0" y="T1"/>
                    </a:cxn>
                    <a:cxn ang="0">
                      <a:pos x="T2" y="T3"/>
                    </a:cxn>
                    <a:cxn ang="0">
                      <a:pos x="T4" y="T5"/>
                    </a:cxn>
                    <a:cxn ang="0">
                      <a:pos x="T6" y="T7"/>
                    </a:cxn>
                    <a:cxn ang="0">
                      <a:pos x="T8" y="T9"/>
                    </a:cxn>
                  </a:cxnLst>
                  <a:rect l="0" t="0" r="r" b="b"/>
                  <a:pathLst>
                    <a:path w="26" h="27">
                      <a:moveTo>
                        <a:pt x="0" y="16"/>
                      </a:moveTo>
                      <a:lnTo>
                        <a:pt x="18" y="27"/>
                      </a:lnTo>
                      <a:lnTo>
                        <a:pt x="26" y="11"/>
                      </a:lnTo>
                      <a:lnTo>
                        <a:pt x="9" y="0"/>
                      </a:lnTo>
                      <a:lnTo>
                        <a:pt x="0" y="16"/>
                      </a:lnTo>
                      <a:close/>
                    </a:path>
                  </a:pathLst>
                </a:custGeom>
                <a:solidFill>
                  <a:srgbClr val="FF0000"/>
                </a:solidFill>
                <a:ln w="38100" cmpd="sng">
                  <a:solidFill>
                    <a:srgbClr val="FF0000"/>
                  </a:solidFill>
                  <a:round/>
                  <a:headEnd/>
                  <a:tailEnd/>
                </a:ln>
              </p:spPr>
              <p:txBody>
                <a:bodyPr/>
                <a:lstStyle/>
                <a:p>
                  <a:endParaRPr lang="en-GB"/>
                </a:p>
              </p:txBody>
            </p:sp>
            <p:sp>
              <p:nvSpPr>
                <p:cNvPr id="806" name="Freeform 785">
                  <a:extLst>
                    <a:ext uri="{FF2B5EF4-FFF2-40B4-BE49-F238E27FC236}">
                      <a16:creationId xmlns:a16="http://schemas.microsoft.com/office/drawing/2014/main" id="{42E0B296-5C46-E019-6749-65395D3D46F4}"/>
                    </a:ext>
                  </a:extLst>
                </p:cNvPr>
                <p:cNvSpPr>
                  <a:spLocks/>
                </p:cNvSpPr>
                <p:nvPr/>
              </p:nvSpPr>
              <p:spPr bwMode="auto">
                <a:xfrm>
                  <a:off x="8848" y="3446"/>
                  <a:ext cx="26" cy="26"/>
                </a:xfrm>
                <a:custGeom>
                  <a:avLst/>
                  <a:gdLst>
                    <a:gd name="T0" fmla="*/ 0 w 26"/>
                    <a:gd name="T1" fmla="*/ 17 h 26"/>
                    <a:gd name="T2" fmla="*/ 17 w 26"/>
                    <a:gd name="T3" fmla="*/ 26 h 26"/>
                    <a:gd name="T4" fmla="*/ 26 w 26"/>
                    <a:gd name="T5" fmla="*/ 9 h 26"/>
                    <a:gd name="T6" fmla="*/ 9 w 26"/>
                    <a:gd name="T7" fmla="*/ 0 h 26"/>
                    <a:gd name="T8" fmla="*/ 0 w 26"/>
                    <a:gd name="T9" fmla="*/ 17 h 26"/>
                  </a:gdLst>
                  <a:ahLst/>
                  <a:cxnLst>
                    <a:cxn ang="0">
                      <a:pos x="T0" y="T1"/>
                    </a:cxn>
                    <a:cxn ang="0">
                      <a:pos x="T2" y="T3"/>
                    </a:cxn>
                    <a:cxn ang="0">
                      <a:pos x="T4" y="T5"/>
                    </a:cxn>
                    <a:cxn ang="0">
                      <a:pos x="T6" y="T7"/>
                    </a:cxn>
                    <a:cxn ang="0">
                      <a:pos x="T8" y="T9"/>
                    </a:cxn>
                  </a:cxnLst>
                  <a:rect l="0" t="0" r="r" b="b"/>
                  <a:pathLst>
                    <a:path w="26" h="26">
                      <a:moveTo>
                        <a:pt x="0" y="17"/>
                      </a:moveTo>
                      <a:lnTo>
                        <a:pt x="17" y="26"/>
                      </a:lnTo>
                      <a:lnTo>
                        <a:pt x="26" y="9"/>
                      </a:lnTo>
                      <a:lnTo>
                        <a:pt x="9" y="0"/>
                      </a:lnTo>
                      <a:lnTo>
                        <a:pt x="0" y="17"/>
                      </a:lnTo>
                      <a:close/>
                    </a:path>
                  </a:pathLst>
                </a:custGeom>
                <a:solidFill>
                  <a:srgbClr val="FF0000"/>
                </a:solidFill>
                <a:ln w="38100" cmpd="sng">
                  <a:solidFill>
                    <a:srgbClr val="FF0000"/>
                  </a:solidFill>
                  <a:round/>
                  <a:headEnd/>
                  <a:tailEnd/>
                </a:ln>
              </p:spPr>
              <p:txBody>
                <a:bodyPr/>
                <a:lstStyle/>
                <a:p>
                  <a:endParaRPr lang="en-GB"/>
                </a:p>
              </p:txBody>
            </p:sp>
            <p:sp>
              <p:nvSpPr>
                <p:cNvPr id="807" name="Freeform 786">
                  <a:extLst>
                    <a:ext uri="{FF2B5EF4-FFF2-40B4-BE49-F238E27FC236}">
                      <a16:creationId xmlns:a16="http://schemas.microsoft.com/office/drawing/2014/main" id="{4AE6E436-8FB5-CE72-D1D1-F5DFCD69D852}"/>
                    </a:ext>
                  </a:extLst>
                </p:cNvPr>
                <p:cNvSpPr>
                  <a:spLocks/>
                </p:cNvSpPr>
                <p:nvPr/>
              </p:nvSpPr>
              <p:spPr bwMode="auto">
                <a:xfrm>
                  <a:off x="8857" y="3428"/>
                  <a:ext cx="26" cy="27"/>
                </a:xfrm>
                <a:custGeom>
                  <a:avLst/>
                  <a:gdLst>
                    <a:gd name="T0" fmla="*/ 0 w 26"/>
                    <a:gd name="T1" fmla="*/ 18 h 27"/>
                    <a:gd name="T2" fmla="*/ 17 w 26"/>
                    <a:gd name="T3" fmla="*/ 27 h 27"/>
                    <a:gd name="T4" fmla="*/ 26 w 26"/>
                    <a:gd name="T5" fmla="*/ 9 h 27"/>
                    <a:gd name="T6" fmla="*/ 8 w 26"/>
                    <a:gd name="T7" fmla="*/ 0 h 27"/>
                    <a:gd name="T8" fmla="*/ 0 w 26"/>
                    <a:gd name="T9" fmla="*/ 18 h 27"/>
                  </a:gdLst>
                  <a:ahLst/>
                  <a:cxnLst>
                    <a:cxn ang="0">
                      <a:pos x="T0" y="T1"/>
                    </a:cxn>
                    <a:cxn ang="0">
                      <a:pos x="T2" y="T3"/>
                    </a:cxn>
                    <a:cxn ang="0">
                      <a:pos x="T4" y="T5"/>
                    </a:cxn>
                    <a:cxn ang="0">
                      <a:pos x="T6" y="T7"/>
                    </a:cxn>
                    <a:cxn ang="0">
                      <a:pos x="T8" y="T9"/>
                    </a:cxn>
                  </a:cxnLst>
                  <a:rect l="0" t="0" r="r" b="b"/>
                  <a:pathLst>
                    <a:path w="26" h="27">
                      <a:moveTo>
                        <a:pt x="0" y="18"/>
                      </a:moveTo>
                      <a:lnTo>
                        <a:pt x="17" y="27"/>
                      </a:lnTo>
                      <a:lnTo>
                        <a:pt x="26" y="9"/>
                      </a:lnTo>
                      <a:lnTo>
                        <a:pt x="8" y="0"/>
                      </a:lnTo>
                      <a:lnTo>
                        <a:pt x="0" y="18"/>
                      </a:lnTo>
                      <a:close/>
                    </a:path>
                  </a:pathLst>
                </a:custGeom>
                <a:solidFill>
                  <a:srgbClr val="FF0000"/>
                </a:solidFill>
                <a:ln w="38100" cmpd="sng">
                  <a:solidFill>
                    <a:srgbClr val="FF0000"/>
                  </a:solidFill>
                  <a:round/>
                  <a:headEnd/>
                  <a:tailEnd/>
                </a:ln>
              </p:spPr>
              <p:txBody>
                <a:bodyPr/>
                <a:lstStyle/>
                <a:p>
                  <a:endParaRPr lang="en-GB"/>
                </a:p>
              </p:txBody>
            </p:sp>
            <p:sp>
              <p:nvSpPr>
                <p:cNvPr id="808" name="Freeform 787">
                  <a:extLst>
                    <a:ext uri="{FF2B5EF4-FFF2-40B4-BE49-F238E27FC236}">
                      <a16:creationId xmlns:a16="http://schemas.microsoft.com/office/drawing/2014/main" id="{07BA00DC-BB39-C22A-F35C-2C98F4A23C0A}"/>
                    </a:ext>
                  </a:extLst>
                </p:cNvPr>
                <p:cNvSpPr>
                  <a:spLocks/>
                </p:cNvSpPr>
                <p:nvPr/>
              </p:nvSpPr>
              <p:spPr bwMode="auto">
                <a:xfrm>
                  <a:off x="8865" y="3413"/>
                  <a:ext cx="26" cy="26"/>
                </a:xfrm>
                <a:custGeom>
                  <a:avLst/>
                  <a:gdLst>
                    <a:gd name="T0" fmla="*/ 0 w 26"/>
                    <a:gd name="T1" fmla="*/ 15 h 26"/>
                    <a:gd name="T2" fmla="*/ 18 w 26"/>
                    <a:gd name="T3" fmla="*/ 26 h 26"/>
                    <a:gd name="T4" fmla="*/ 26 w 26"/>
                    <a:gd name="T5" fmla="*/ 11 h 26"/>
                    <a:gd name="T6" fmla="*/ 9 w 26"/>
                    <a:gd name="T7" fmla="*/ 0 h 26"/>
                    <a:gd name="T8" fmla="*/ 0 w 26"/>
                    <a:gd name="T9" fmla="*/ 15 h 26"/>
                  </a:gdLst>
                  <a:ahLst/>
                  <a:cxnLst>
                    <a:cxn ang="0">
                      <a:pos x="T0" y="T1"/>
                    </a:cxn>
                    <a:cxn ang="0">
                      <a:pos x="T2" y="T3"/>
                    </a:cxn>
                    <a:cxn ang="0">
                      <a:pos x="T4" y="T5"/>
                    </a:cxn>
                    <a:cxn ang="0">
                      <a:pos x="T6" y="T7"/>
                    </a:cxn>
                    <a:cxn ang="0">
                      <a:pos x="T8" y="T9"/>
                    </a:cxn>
                  </a:cxnLst>
                  <a:rect l="0" t="0" r="r" b="b"/>
                  <a:pathLst>
                    <a:path w="26" h="26">
                      <a:moveTo>
                        <a:pt x="0" y="15"/>
                      </a:moveTo>
                      <a:lnTo>
                        <a:pt x="18" y="26"/>
                      </a:lnTo>
                      <a:lnTo>
                        <a:pt x="26" y="11"/>
                      </a:lnTo>
                      <a:lnTo>
                        <a:pt x="9"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809" name="Freeform 788">
                  <a:extLst>
                    <a:ext uri="{FF2B5EF4-FFF2-40B4-BE49-F238E27FC236}">
                      <a16:creationId xmlns:a16="http://schemas.microsoft.com/office/drawing/2014/main" id="{37889FA7-FE1C-EA94-3F79-570531F9E550}"/>
                    </a:ext>
                  </a:extLst>
                </p:cNvPr>
                <p:cNvSpPr>
                  <a:spLocks/>
                </p:cNvSpPr>
                <p:nvPr/>
              </p:nvSpPr>
              <p:spPr bwMode="auto">
                <a:xfrm>
                  <a:off x="8874" y="3398"/>
                  <a:ext cx="26" cy="26"/>
                </a:xfrm>
                <a:custGeom>
                  <a:avLst/>
                  <a:gdLst>
                    <a:gd name="T0" fmla="*/ 0 w 26"/>
                    <a:gd name="T1" fmla="*/ 15 h 26"/>
                    <a:gd name="T2" fmla="*/ 17 w 26"/>
                    <a:gd name="T3" fmla="*/ 26 h 26"/>
                    <a:gd name="T4" fmla="*/ 26 w 26"/>
                    <a:gd name="T5" fmla="*/ 11 h 26"/>
                    <a:gd name="T6" fmla="*/ 9 w 26"/>
                    <a:gd name="T7" fmla="*/ 0 h 26"/>
                    <a:gd name="T8" fmla="*/ 0 w 26"/>
                    <a:gd name="T9" fmla="*/ 15 h 26"/>
                  </a:gdLst>
                  <a:ahLst/>
                  <a:cxnLst>
                    <a:cxn ang="0">
                      <a:pos x="T0" y="T1"/>
                    </a:cxn>
                    <a:cxn ang="0">
                      <a:pos x="T2" y="T3"/>
                    </a:cxn>
                    <a:cxn ang="0">
                      <a:pos x="T4" y="T5"/>
                    </a:cxn>
                    <a:cxn ang="0">
                      <a:pos x="T6" y="T7"/>
                    </a:cxn>
                    <a:cxn ang="0">
                      <a:pos x="T8" y="T9"/>
                    </a:cxn>
                  </a:cxnLst>
                  <a:rect l="0" t="0" r="r" b="b"/>
                  <a:pathLst>
                    <a:path w="26" h="26">
                      <a:moveTo>
                        <a:pt x="0" y="15"/>
                      </a:moveTo>
                      <a:lnTo>
                        <a:pt x="17" y="26"/>
                      </a:lnTo>
                      <a:lnTo>
                        <a:pt x="26" y="11"/>
                      </a:lnTo>
                      <a:lnTo>
                        <a:pt x="9"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810" name="Freeform 789">
                  <a:extLst>
                    <a:ext uri="{FF2B5EF4-FFF2-40B4-BE49-F238E27FC236}">
                      <a16:creationId xmlns:a16="http://schemas.microsoft.com/office/drawing/2014/main" id="{2D40AB55-5364-F420-8B3B-B4777FA9A5BE}"/>
                    </a:ext>
                  </a:extLst>
                </p:cNvPr>
                <p:cNvSpPr>
                  <a:spLocks/>
                </p:cNvSpPr>
                <p:nvPr/>
              </p:nvSpPr>
              <p:spPr bwMode="auto">
                <a:xfrm>
                  <a:off x="8883" y="3383"/>
                  <a:ext cx="26" cy="26"/>
                </a:xfrm>
                <a:custGeom>
                  <a:avLst/>
                  <a:gdLst>
                    <a:gd name="T0" fmla="*/ 0 w 26"/>
                    <a:gd name="T1" fmla="*/ 15 h 26"/>
                    <a:gd name="T2" fmla="*/ 17 w 26"/>
                    <a:gd name="T3" fmla="*/ 26 h 26"/>
                    <a:gd name="T4" fmla="*/ 26 w 26"/>
                    <a:gd name="T5" fmla="*/ 11 h 26"/>
                    <a:gd name="T6" fmla="*/ 8 w 26"/>
                    <a:gd name="T7" fmla="*/ 0 h 26"/>
                    <a:gd name="T8" fmla="*/ 0 w 26"/>
                    <a:gd name="T9" fmla="*/ 15 h 26"/>
                  </a:gdLst>
                  <a:ahLst/>
                  <a:cxnLst>
                    <a:cxn ang="0">
                      <a:pos x="T0" y="T1"/>
                    </a:cxn>
                    <a:cxn ang="0">
                      <a:pos x="T2" y="T3"/>
                    </a:cxn>
                    <a:cxn ang="0">
                      <a:pos x="T4" y="T5"/>
                    </a:cxn>
                    <a:cxn ang="0">
                      <a:pos x="T6" y="T7"/>
                    </a:cxn>
                    <a:cxn ang="0">
                      <a:pos x="T8" y="T9"/>
                    </a:cxn>
                  </a:cxnLst>
                  <a:rect l="0" t="0" r="r" b="b"/>
                  <a:pathLst>
                    <a:path w="26" h="26">
                      <a:moveTo>
                        <a:pt x="0" y="15"/>
                      </a:moveTo>
                      <a:lnTo>
                        <a:pt x="17" y="26"/>
                      </a:lnTo>
                      <a:lnTo>
                        <a:pt x="26" y="11"/>
                      </a:lnTo>
                      <a:lnTo>
                        <a:pt x="8"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811" name="Freeform 790">
                  <a:extLst>
                    <a:ext uri="{FF2B5EF4-FFF2-40B4-BE49-F238E27FC236}">
                      <a16:creationId xmlns:a16="http://schemas.microsoft.com/office/drawing/2014/main" id="{27057D29-FB7B-0AB0-C0D8-03878C5281EA}"/>
                    </a:ext>
                  </a:extLst>
                </p:cNvPr>
                <p:cNvSpPr>
                  <a:spLocks/>
                </p:cNvSpPr>
                <p:nvPr/>
              </p:nvSpPr>
              <p:spPr bwMode="auto">
                <a:xfrm>
                  <a:off x="8891" y="3367"/>
                  <a:ext cx="27" cy="27"/>
                </a:xfrm>
                <a:custGeom>
                  <a:avLst/>
                  <a:gdLst>
                    <a:gd name="T0" fmla="*/ 0 w 27"/>
                    <a:gd name="T1" fmla="*/ 16 h 27"/>
                    <a:gd name="T2" fmla="*/ 18 w 27"/>
                    <a:gd name="T3" fmla="*/ 27 h 27"/>
                    <a:gd name="T4" fmla="*/ 27 w 27"/>
                    <a:gd name="T5" fmla="*/ 11 h 27"/>
                    <a:gd name="T6" fmla="*/ 9 w 27"/>
                    <a:gd name="T7" fmla="*/ 0 h 27"/>
                    <a:gd name="T8" fmla="*/ 0 w 27"/>
                    <a:gd name="T9" fmla="*/ 16 h 27"/>
                  </a:gdLst>
                  <a:ahLst/>
                  <a:cxnLst>
                    <a:cxn ang="0">
                      <a:pos x="T0" y="T1"/>
                    </a:cxn>
                    <a:cxn ang="0">
                      <a:pos x="T2" y="T3"/>
                    </a:cxn>
                    <a:cxn ang="0">
                      <a:pos x="T4" y="T5"/>
                    </a:cxn>
                    <a:cxn ang="0">
                      <a:pos x="T6" y="T7"/>
                    </a:cxn>
                    <a:cxn ang="0">
                      <a:pos x="T8" y="T9"/>
                    </a:cxn>
                  </a:cxnLst>
                  <a:rect l="0" t="0" r="r" b="b"/>
                  <a:pathLst>
                    <a:path w="27" h="27">
                      <a:moveTo>
                        <a:pt x="0" y="16"/>
                      </a:moveTo>
                      <a:lnTo>
                        <a:pt x="18" y="27"/>
                      </a:lnTo>
                      <a:lnTo>
                        <a:pt x="27" y="11"/>
                      </a:lnTo>
                      <a:lnTo>
                        <a:pt x="9" y="0"/>
                      </a:lnTo>
                      <a:lnTo>
                        <a:pt x="0" y="16"/>
                      </a:lnTo>
                      <a:close/>
                    </a:path>
                  </a:pathLst>
                </a:custGeom>
                <a:solidFill>
                  <a:srgbClr val="FF0000"/>
                </a:solidFill>
                <a:ln w="38100" cmpd="sng">
                  <a:solidFill>
                    <a:srgbClr val="FF0000"/>
                  </a:solidFill>
                  <a:round/>
                  <a:headEnd/>
                  <a:tailEnd/>
                </a:ln>
              </p:spPr>
              <p:txBody>
                <a:bodyPr/>
                <a:lstStyle/>
                <a:p>
                  <a:endParaRPr lang="en-GB"/>
                </a:p>
              </p:txBody>
            </p:sp>
            <p:sp>
              <p:nvSpPr>
                <p:cNvPr id="812" name="Freeform 791">
                  <a:extLst>
                    <a:ext uri="{FF2B5EF4-FFF2-40B4-BE49-F238E27FC236}">
                      <a16:creationId xmlns:a16="http://schemas.microsoft.com/office/drawing/2014/main" id="{67660725-6BB2-8F48-F841-B1141C05B0E9}"/>
                    </a:ext>
                  </a:extLst>
                </p:cNvPr>
                <p:cNvSpPr>
                  <a:spLocks/>
                </p:cNvSpPr>
                <p:nvPr/>
              </p:nvSpPr>
              <p:spPr bwMode="auto">
                <a:xfrm>
                  <a:off x="8902" y="3352"/>
                  <a:ext cx="27" cy="26"/>
                </a:xfrm>
                <a:custGeom>
                  <a:avLst/>
                  <a:gdLst>
                    <a:gd name="T0" fmla="*/ 0 w 27"/>
                    <a:gd name="T1" fmla="*/ 13 h 26"/>
                    <a:gd name="T2" fmla="*/ 16 w 27"/>
                    <a:gd name="T3" fmla="*/ 26 h 26"/>
                    <a:gd name="T4" fmla="*/ 27 w 27"/>
                    <a:gd name="T5" fmla="*/ 13 h 26"/>
                    <a:gd name="T6" fmla="*/ 11 w 27"/>
                    <a:gd name="T7" fmla="*/ 0 h 26"/>
                    <a:gd name="T8" fmla="*/ 0 w 27"/>
                    <a:gd name="T9" fmla="*/ 13 h 26"/>
                  </a:gdLst>
                  <a:ahLst/>
                  <a:cxnLst>
                    <a:cxn ang="0">
                      <a:pos x="T0" y="T1"/>
                    </a:cxn>
                    <a:cxn ang="0">
                      <a:pos x="T2" y="T3"/>
                    </a:cxn>
                    <a:cxn ang="0">
                      <a:pos x="T4" y="T5"/>
                    </a:cxn>
                    <a:cxn ang="0">
                      <a:pos x="T6" y="T7"/>
                    </a:cxn>
                    <a:cxn ang="0">
                      <a:pos x="T8" y="T9"/>
                    </a:cxn>
                  </a:cxnLst>
                  <a:rect l="0" t="0" r="r" b="b"/>
                  <a:pathLst>
                    <a:path w="27" h="26">
                      <a:moveTo>
                        <a:pt x="0" y="13"/>
                      </a:moveTo>
                      <a:lnTo>
                        <a:pt x="16" y="26"/>
                      </a:lnTo>
                      <a:lnTo>
                        <a:pt x="27" y="13"/>
                      </a:lnTo>
                      <a:lnTo>
                        <a:pt x="11"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813" name="Freeform 792">
                  <a:extLst>
                    <a:ext uri="{FF2B5EF4-FFF2-40B4-BE49-F238E27FC236}">
                      <a16:creationId xmlns:a16="http://schemas.microsoft.com/office/drawing/2014/main" id="{32B694A7-26D5-E593-049F-AFF76B603C89}"/>
                    </a:ext>
                  </a:extLst>
                </p:cNvPr>
                <p:cNvSpPr>
                  <a:spLocks/>
                </p:cNvSpPr>
                <p:nvPr/>
              </p:nvSpPr>
              <p:spPr bwMode="auto">
                <a:xfrm>
                  <a:off x="8911" y="3339"/>
                  <a:ext cx="26" cy="26"/>
                </a:xfrm>
                <a:custGeom>
                  <a:avLst/>
                  <a:gdLst>
                    <a:gd name="T0" fmla="*/ 0 w 26"/>
                    <a:gd name="T1" fmla="*/ 15 h 26"/>
                    <a:gd name="T2" fmla="*/ 18 w 26"/>
                    <a:gd name="T3" fmla="*/ 26 h 26"/>
                    <a:gd name="T4" fmla="*/ 26 w 26"/>
                    <a:gd name="T5" fmla="*/ 11 h 26"/>
                    <a:gd name="T6" fmla="*/ 9 w 26"/>
                    <a:gd name="T7" fmla="*/ 0 h 26"/>
                    <a:gd name="T8" fmla="*/ 0 w 26"/>
                    <a:gd name="T9" fmla="*/ 15 h 26"/>
                  </a:gdLst>
                  <a:ahLst/>
                  <a:cxnLst>
                    <a:cxn ang="0">
                      <a:pos x="T0" y="T1"/>
                    </a:cxn>
                    <a:cxn ang="0">
                      <a:pos x="T2" y="T3"/>
                    </a:cxn>
                    <a:cxn ang="0">
                      <a:pos x="T4" y="T5"/>
                    </a:cxn>
                    <a:cxn ang="0">
                      <a:pos x="T6" y="T7"/>
                    </a:cxn>
                    <a:cxn ang="0">
                      <a:pos x="T8" y="T9"/>
                    </a:cxn>
                  </a:cxnLst>
                  <a:rect l="0" t="0" r="r" b="b"/>
                  <a:pathLst>
                    <a:path w="26" h="26">
                      <a:moveTo>
                        <a:pt x="0" y="15"/>
                      </a:moveTo>
                      <a:lnTo>
                        <a:pt x="18" y="26"/>
                      </a:lnTo>
                      <a:lnTo>
                        <a:pt x="26" y="11"/>
                      </a:lnTo>
                      <a:lnTo>
                        <a:pt x="9"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814" name="Freeform 793">
                  <a:extLst>
                    <a:ext uri="{FF2B5EF4-FFF2-40B4-BE49-F238E27FC236}">
                      <a16:creationId xmlns:a16="http://schemas.microsoft.com/office/drawing/2014/main" id="{11810F83-BDBC-E94F-8506-AAEBC0574A90}"/>
                    </a:ext>
                  </a:extLst>
                </p:cNvPr>
                <p:cNvSpPr>
                  <a:spLocks/>
                </p:cNvSpPr>
                <p:nvPr/>
              </p:nvSpPr>
              <p:spPr bwMode="auto">
                <a:xfrm>
                  <a:off x="8922" y="3326"/>
                  <a:ext cx="24" cy="24"/>
                </a:xfrm>
                <a:custGeom>
                  <a:avLst/>
                  <a:gdLst>
                    <a:gd name="T0" fmla="*/ 0 w 24"/>
                    <a:gd name="T1" fmla="*/ 11 h 24"/>
                    <a:gd name="T2" fmla="*/ 15 w 24"/>
                    <a:gd name="T3" fmla="*/ 24 h 24"/>
                    <a:gd name="T4" fmla="*/ 24 w 24"/>
                    <a:gd name="T5" fmla="*/ 13 h 24"/>
                    <a:gd name="T6" fmla="*/ 9 w 24"/>
                    <a:gd name="T7" fmla="*/ 0 h 24"/>
                    <a:gd name="T8" fmla="*/ 0 w 24"/>
                    <a:gd name="T9" fmla="*/ 11 h 24"/>
                  </a:gdLst>
                  <a:ahLst/>
                  <a:cxnLst>
                    <a:cxn ang="0">
                      <a:pos x="T0" y="T1"/>
                    </a:cxn>
                    <a:cxn ang="0">
                      <a:pos x="T2" y="T3"/>
                    </a:cxn>
                    <a:cxn ang="0">
                      <a:pos x="T4" y="T5"/>
                    </a:cxn>
                    <a:cxn ang="0">
                      <a:pos x="T6" y="T7"/>
                    </a:cxn>
                    <a:cxn ang="0">
                      <a:pos x="T8" y="T9"/>
                    </a:cxn>
                  </a:cxnLst>
                  <a:rect l="0" t="0" r="r" b="b"/>
                  <a:pathLst>
                    <a:path w="24" h="24">
                      <a:moveTo>
                        <a:pt x="0" y="11"/>
                      </a:moveTo>
                      <a:lnTo>
                        <a:pt x="15" y="24"/>
                      </a:lnTo>
                      <a:lnTo>
                        <a:pt x="24" y="13"/>
                      </a:lnTo>
                      <a:lnTo>
                        <a:pt x="9"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815" name="Freeform 794">
                  <a:extLst>
                    <a:ext uri="{FF2B5EF4-FFF2-40B4-BE49-F238E27FC236}">
                      <a16:creationId xmlns:a16="http://schemas.microsoft.com/office/drawing/2014/main" id="{D3C82E5A-0ADD-932B-68F8-7AD67362B0A4}"/>
                    </a:ext>
                  </a:extLst>
                </p:cNvPr>
                <p:cNvSpPr>
                  <a:spLocks/>
                </p:cNvSpPr>
                <p:nvPr/>
              </p:nvSpPr>
              <p:spPr bwMode="auto">
                <a:xfrm>
                  <a:off x="8929" y="3313"/>
                  <a:ext cx="26" cy="26"/>
                </a:xfrm>
                <a:custGeom>
                  <a:avLst/>
                  <a:gdLst>
                    <a:gd name="T0" fmla="*/ 0 w 26"/>
                    <a:gd name="T1" fmla="*/ 15 h 26"/>
                    <a:gd name="T2" fmla="*/ 17 w 26"/>
                    <a:gd name="T3" fmla="*/ 26 h 26"/>
                    <a:gd name="T4" fmla="*/ 26 w 26"/>
                    <a:gd name="T5" fmla="*/ 11 h 26"/>
                    <a:gd name="T6" fmla="*/ 8 w 26"/>
                    <a:gd name="T7" fmla="*/ 0 h 26"/>
                    <a:gd name="T8" fmla="*/ 0 w 26"/>
                    <a:gd name="T9" fmla="*/ 15 h 26"/>
                  </a:gdLst>
                  <a:ahLst/>
                  <a:cxnLst>
                    <a:cxn ang="0">
                      <a:pos x="T0" y="T1"/>
                    </a:cxn>
                    <a:cxn ang="0">
                      <a:pos x="T2" y="T3"/>
                    </a:cxn>
                    <a:cxn ang="0">
                      <a:pos x="T4" y="T5"/>
                    </a:cxn>
                    <a:cxn ang="0">
                      <a:pos x="T6" y="T7"/>
                    </a:cxn>
                    <a:cxn ang="0">
                      <a:pos x="T8" y="T9"/>
                    </a:cxn>
                  </a:cxnLst>
                  <a:rect l="0" t="0" r="r" b="b"/>
                  <a:pathLst>
                    <a:path w="26" h="26">
                      <a:moveTo>
                        <a:pt x="0" y="15"/>
                      </a:moveTo>
                      <a:lnTo>
                        <a:pt x="17" y="26"/>
                      </a:lnTo>
                      <a:lnTo>
                        <a:pt x="26" y="11"/>
                      </a:lnTo>
                      <a:lnTo>
                        <a:pt x="8"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816" name="Freeform 795">
                  <a:extLst>
                    <a:ext uri="{FF2B5EF4-FFF2-40B4-BE49-F238E27FC236}">
                      <a16:creationId xmlns:a16="http://schemas.microsoft.com/office/drawing/2014/main" id="{17DB847D-EB93-E948-0734-7E918029F73E}"/>
                    </a:ext>
                  </a:extLst>
                </p:cNvPr>
                <p:cNvSpPr>
                  <a:spLocks/>
                </p:cNvSpPr>
                <p:nvPr/>
              </p:nvSpPr>
              <p:spPr bwMode="auto">
                <a:xfrm>
                  <a:off x="8937" y="3300"/>
                  <a:ext cx="26" cy="24"/>
                </a:xfrm>
                <a:custGeom>
                  <a:avLst/>
                  <a:gdLst>
                    <a:gd name="T0" fmla="*/ 0 w 26"/>
                    <a:gd name="T1" fmla="*/ 13 h 24"/>
                    <a:gd name="T2" fmla="*/ 18 w 26"/>
                    <a:gd name="T3" fmla="*/ 24 h 24"/>
                    <a:gd name="T4" fmla="*/ 26 w 26"/>
                    <a:gd name="T5" fmla="*/ 11 h 24"/>
                    <a:gd name="T6" fmla="*/ 9 w 26"/>
                    <a:gd name="T7" fmla="*/ 0 h 24"/>
                    <a:gd name="T8" fmla="*/ 0 w 26"/>
                    <a:gd name="T9" fmla="*/ 13 h 24"/>
                  </a:gdLst>
                  <a:ahLst/>
                  <a:cxnLst>
                    <a:cxn ang="0">
                      <a:pos x="T0" y="T1"/>
                    </a:cxn>
                    <a:cxn ang="0">
                      <a:pos x="T2" y="T3"/>
                    </a:cxn>
                    <a:cxn ang="0">
                      <a:pos x="T4" y="T5"/>
                    </a:cxn>
                    <a:cxn ang="0">
                      <a:pos x="T6" y="T7"/>
                    </a:cxn>
                    <a:cxn ang="0">
                      <a:pos x="T8" y="T9"/>
                    </a:cxn>
                  </a:cxnLst>
                  <a:rect l="0" t="0" r="r" b="b"/>
                  <a:pathLst>
                    <a:path w="26" h="24">
                      <a:moveTo>
                        <a:pt x="0" y="13"/>
                      </a:moveTo>
                      <a:lnTo>
                        <a:pt x="18" y="24"/>
                      </a:lnTo>
                      <a:lnTo>
                        <a:pt x="26" y="11"/>
                      </a:lnTo>
                      <a:lnTo>
                        <a:pt x="9"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817" name="Freeform 796">
                  <a:extLst>
                    <a:ext uri="{FF2B5EF4-FFF2-40B4-BE49-F238E27FC236}">
                      <a16:creationId xmlns:a16="http://schemas.microsoft.com/office/drawing/2014/main" id="{B752FE88-A14E-7E5A-34F6-4DA9CC2893E3}"/>
                    </a:ext>
                  </a:extLst>
                </p:cNvPr>
                <p:cNvSpPr>
                  <a:spLocks/>
                </p:cNvSpPr>
                <p:nvPr/>
              </p:nvSpPr>
              <p:spPr bwMode="auto">
                <a:xfrm>
                  <a:off x="8948" y="3287"/>
                  <a:ext cx="24" cy="24"/>
                </a:xfrm>
                <a:custGeom>
                  <a:avLst/>
                  <a:gdLst>
                    <a:gd name="T0" fmla="*/ 0 w 24"/>
                    <a:gd name="T1" fmla="*/ 11 h 24"/>
                    <a:gd name="T2" fmla="*/ 15 w 24"/>
                    <a:gd name="T3" fmla="*/ 24 h 24"/>
                    <a:gd name="T4" fmla="*/ 24 w 24"/>
                    <a:gd name="T5" fmla="*/ 13 h 24"/>
                    <a:gd name="T6" fmla="*/ 9 w 24"/>
                    <a:gd name="T7" fmla="*/ 0 h 24"/>
                    <a:gd name="T8" fmla="*/ 0 w 24"/>
                    <a:gd name="T9" fmla="*/ 11 h 24"/>
                  </a:gdLst>
                  <a:ahLst/>
                  <a:cxnLst>
                    <a:cxn ang="0">
                      <a:pos x="T0" y="T1"/>
                    </a:cxn>
                    <a:cxn ang="0">
                      <a:pos x="T2" y="T3"/>
                    </a:cxn>
                    <a:cxn ang="0">
                      <a:pos x="T4" y="T5"/>
                    </a:cxn>
                    <a:cxn ang="0">
                      <a:pos x="T6" y="T7"/>
                    </a:cxn>
                    <a:cxn ang="0">
                      <a:pos x="T8" y="T9"/>
                    </a:cxn>
                  </a:cxnLst>
                  <a:rect l="0" t="0" r="r" b="b"/>
                  <a:pathLst>
                    <a:path w="24" h="24">
                      <a:moveTo>
                        <a:pt x="0" y="11"/>
                      </a:moveTo>
                      <a:lnTo>
                        <a:pt x="15" y="24"/>
                      </a:lnTo>
                      <a:lnTo>
                        <a:pt x="24" y="13"/>
                      </a:lnTo>
                      <a:lnTo>
                        <a:pt x="9"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818" name="Freeform 797">
                  <a:extLst>
                    <a:ext uri="{FF2B5EF4-FFF2-40B4-BE49-F238E27FC236}">
                      <a16:creationId xmlns:a16="http://schemas.microsoft.com/office/drawing/2014/main" id="{DEE6BE6B-5B0B-F9BD-57CD-8DEBAD88849B}"/>
                    </a:ext>
                  </a:extLst>
                </p:cNvPr>
                <p:cNvSpPr>
                  <a:spLocks/>
                </p:cNvSpPr>
                <p:nvPr/>
              </p:nvSpPr>
              <p:spPr bwMode="auto">
                <a:xfrm>
                  <a:off x="8957" y="3276"/>
                  <a:ext cx="24" cy="24"/>
                </a:xfrm>
                <a:custGeom>
                  <a:avLst/>
                  <a:gdLst>
                    <a:gd name="T0" fmla="*/ 0 w 24"/>
                    <a:gd name="T1" fmla="*/ 11 h 24"/>
                    <a:gd name="T2" fmla="*/ 15 w 24"/>
                    <a:gd name="T3" fmla="*/ 24 h 24"/>
                    <a:gd name="T4" fmla="*/ 24 w 24"/>
                    <a:gd name="T5" fmla="*/ 13 h 24"/>
                    <a:gd name="T6" fmla="*/ 9 w 24"/>
                    <a:gd name="T7" fmla="*/ 0 h 24"/>
                    <a:gd name="T8" fmla="*/ 0 w 24"/>
                    <a:gd name="T9" fmla="*/ 11 h 24"/>
                  </a:gdLst>
                  <a:ahLst/>
                  <a:cxnLst>
                    <a:cxn ang="0">
                      <a:pos x="T0" y="T1"/>
                    </a:cxn>
                    <a:cxn ang="0">
                      <a:pos x="T2" y="T3"/>
                    </a:cxn>
                    <a:cxn ang="0">
                      <a:pos x="T4" y="T5"/>
                    </a:cxn>
                    <a:cxn ang="0">
                      <a:pos x="T6" y="T7"/>
                    </a:cxn>
                    <a:cxn ang="0">
                      <a:pos x="T8" y="T9"/>
                    </a:cxn>
                  </a:cxnLst>
                  <a:rect l="0" t="0" r="r" b="b"/>
                  <a:pathLst>
                    <a:path w="24" h="24">
                      <a:moveTo>
                        <a:pt x="0" y="11"/>
                      </a:moveTo>
                      <a:lnTo>
                        <a:pt x="15" y="24"/>
                      </a:lnTo>
                      <a:lnTo>
                        <a:pt x="24" y="13"/>
                      </a:lnTo>
                      <a:lnTo>
                        <a:pt x="9"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819" name="Freeform 798">
                  <a:extLst>
                    <a:ext uri="{FF2B5EF4-FFF2-40B4-BE49-F238E27FC236}">
                      <a16:creationId xmlns:a16="http://schemas.microsoft.com/office/drawing/2014/main" id="{FC340C49-9553-EC5A-DC24-1CAED8463883}"/>
                    </a:ext>
                  </a:extLst>
                </p:cNvPr>
                <p:cNvSpPr>
                  <a:spLocks/>
                </p:cNvSpPr>
                <p:nvPr/>
              </p:nvSpPr>
              <p:spPr bwMode="auto">
                <a:xfrm>
                  <a:off x="8966" y="3265"/>
                  <a:ext cx="24" cy="24"/>
                </a:xfrm>
                <a:custGeom>
                  <a:avLst/>
                  <a:gdLst>
                    <a:gd name="T0" fmla="*/ 0 w 24"/>
                    <a:gd name="T1" fmla="*/ 11 h 24"/>
                    <a:gd name="T2" fmla="*/ 15 w 24"/>
                    <a:gd name="T3" fmla="*/ 24 h 24"/>
                    <a:gd name="T4" fmla="*/ 24 w 24"/>
                    <a:gd name="T5" fmla="*/ 13 h 24"/>
                    <a:gd name="T6" fmla="*/ 8 w 24"/>
                    <a:gd name="T7" fmla="*/ 0 h 24"/>
                    <a:gd name="T8" fmla="*/ 0 w 24"/>
                    <a:gd name="T9" fmla="*/ 11 h 24"/>
                  </a:gdLst>
                  <a:ahLst/>
                  <a:cxnLst>
                    <a:cxn ang="0">
                      <a:pos x="T0" y="T1"/>
                    </a:cxn>
                    <a:cxn ang="0">
                      <a:pos x="T2" y="T3"/>
                    </a:cxn>
                    <a:cxn ang="0">
                      <a:pos x="T4" y="T5"/>
                    </a:cxn>
                    <a:cxn ang="0">
                      <a:pos x="T6" y="T7"/>
                    </a:cxn>
                    <a:cxn ang="0">
                      <a:pos x="T8" y="T9"/>
                    </a:cxn>
                  </a:cxnLst>
                  <a:rect l="0" t="0" r="r" b="b"/>
                  <a:pathLst>
                    <a:path w="24" h="24">
                      <a:moveTo>
                        <a:pt x="0" y="11"/>
                      </a:moveTo>
                      <a:lnTo>
                        <a:pt x="15" y="24"/>
                      </a:lnTo>
                      <a:lnTo>
                        <a:pt x="24" y="13"/>
                      </a:lnTo>
                      <a:lnTo>
                        <a:pt x="8"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820" name="Freeform 799">
                  <a:extLst>
                    <a:ext uri="{FF2B5EF4-FFF2-40B4-BE49-F238E27FC236}">
                      <a16:creationId xmlns:a16="http://schemas.microsoft.com/office/drawing/2014/main" id="{B81501E5-3718-CBBA-D8FC-4B63F83D84D1}"/>
                    </a:ext>
                  </a:extLst>
                </p:cNvPr>
                <p:cNvSpPr>
                  <a:spLocks/>
                </p:cNvSpPr>
                <p:nvPr/>
              </p:nvSpPr>
              <p:spPr bwMode="auto">
                <a:xfrm>
                  <a:off x="8974" y="3254"/>
                  <a:ext cx="27" cy="26"/>
                </a:xfrm>
                <a:custGeom>
                  <a:avLst/>
                  <a:gdLst>
                    <a:gd name="T0" fmla="*/ 0 w 27"/>
                    <a:gd name="T1" fmla="*/ 11 h 26"/>
                    <a:gd name="T2" fmla="*/ 16 w 27"/>
                    <a:gd name="T3" fmla="*/ 26 h 26"/>
                    <a:gd name="T4" fmla="*/ 27 w 27"/>
                    <a:gd name="T5" fmla="*/ 15 h 26"/>
                    <a:gd name="T6" fmla="*/ 11 w 27"/>
                    <a:gd name="T7" fmla="*/ 0 h 26"/>
                    <a:gd name="T8" fmla="*/ 0 w 27"/>
                    <a:gd name="T9" fmla="*/ 11 h 26"/>
                  </a:gdLst>
                  <a:ahLst/>
                  <a:cxnLst>
                    <a:cxn ang="0">
                      <a:pos x="T0" y="T1"/>
                    </a:cxn>
                    <a:cxn ang="0">
                      <a:pos x="T2" y="T3"/>
                    </a:cxn>
                    <a:cxn ang="0">
                      <a:pos x="T4" y="T5"/>
                    </a:cxn>
                    <a:cxn ang="0">
                      <a:pos x="T6" y="T7"/>
                    </a:cxn>
                    <a:cxn ang="0">
                      <a:pos x="T8" y="T9"/>
                    </a:cxn>
                  </a:cxnLst>
                  <a:rect l="0" t="0" r="r" b="b"/>
                  <a:pathLst>
                    <a:path w="27" h="26">
                      <a:moveTo>
                        <a:pt x="0" y="11"/>
                      </a:moveTo>
                      <a:lnTo>
                        <a:pt x="16" y="26"/>
                      </a:lnTo>
                      <a:lnTo>
                        <a:pt x="27" y="15"/>
                      </a:lnTo>
                      <a:lnTo>
                        <a:pt x="11"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821" name="Freeform 800">
                  <a:extLst>
                    <a:ext uri="{FF2B5EF4-FFF2-40B4-BE49-F238E27FC236}">
                      <a16:creationId xmlns:a16="http://schemas.microsoft.com/office/drawing/2014/main" id="{BEFE81FE-F0CB-DDEA-387A-2D0E0A8532A2}"/>
                    </a:ext>
                  </a:extLst>
                </p:cNvPr>
                <p:cNvSpPr>
                  <a:spLocks/>
                </p:cNvSpPr>
                <p:nvPr/>
              </p:nvSpPr>
              <p:spPr bwMode="auto">
                <a:xfrm>
                  <a:off x="8983" y="3245"/>
                  <a:ext cx="24" cy="22"/>
                </a:xfrm>
                <a:custGeom>
                  <a:avLst/>
                  <a:gdLst>
                    <a:gd name="T0" fmla="*/ 0 w 24"/>
                    <a:gd name="T1" fmla="*/ 11 h 22"/>
                    <a:gd name="T2" fmla="*/ 18 w 24"/>
                    <a:gd name="T3" fmla="*/ 22 h 22"/>
                    <a:gd name="T4" fmla="*/ 24 w 24"/>
                    <a:gd name="T5" fmla="*/ 11 h 22"/>
                    <a:gd name="T6" fmla="*/ 7 w 24"/>
                    <a:gd name="T7" fmla="*/ 0 h 22"/>
                    <a:gd name="T8" fmla="*/ 0 w 24"/>
                    <a:gd name="T9" fmla="*/ 11 h 22"/>
                  </a:gdLst>
                  <a:ahLst/>
                  <a:cxnLst>
                    <a:cxn ang="0">
                      <a:pos x="T0" y="T1"/>
                    </a:cxn>
                    <a:cxn ang="0">
                      <a:pos x="T2" y="T3"/>
                    </a:cxn>
                    <a:cxn ang="0">
                      <a:pos x="T4" y="T5"/>
                    </a:cxn>
                    <a:cxn ang="0">
                      <a:pos x="T6" y="T7"/>
                    </a:cxn>
                    <a:cxn ang="0">
                      <a:pos x="T8" y="T9"/>
                    </a:cxn>
                  </a:cxnLst>
                  <a:rect l="0" t="0" r="r" b="b"/>
                  <a:pathLst>
                    <a:path w="24" h="22">
                      <a:moveTo>
                        <a:pt x="0" y="11"/>
                      </a:moveTo>
                      <a:lnTo>
                        <a:pt x="18" y="22"/>
                      </a:lnTo>
                      <a:lnTo>
                        <a:pt x="24" y="11"/>
                      </a:lnTo>
                      <a:lnTo>
                        <a:pt x="7"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822" name="Freeform 801">
                  <a:extLst>
                    <a:ext uri="{FF2B5EF4-FFF2-40B4-BE49-F238E27FC236}">
                      <a16:creationId xmlns:a16="http://schemas.microsoft.com/office/drawing/2014/main" id="{DCACBD10-AD92-CEDB-93C7-0B08D128F3F6}"/>
                    </a:ext>
                  </a:extLst>
                </p:cNvPr>
                <p:cNvSpPr>
                  <a:spLocks/>
                </p:cNvSpPr>
                <p:nvPr/>
              </p:nvSpPr>
              <p:spPr bwMode="auto">
                <a:xfrm>
                  <a:off x="8992" y="3234"/>
                  <a:ext cx="24" cy="24"/>
                </a:xfrm>
                <a:custGeom>
                  <a:avLst/>
                  <a:gdLst>
                    <a:gd name="T0" fmla="*/ 0 w 24"/>
                    <a:gd name="T1" fmla="*/ 9 h 24"/>
                    <a:gd name="T2" fmla="*/ 13 w 24"/>
                    <a:gd name="T3" fmla="*/ 24 h 24"/>
                    <a:gd name="T4" fmla="*/ 24 w 24"/>
                    <a:gd name="T5" fmla="*/ 16 h 24"/>
                    <a:gd name="T6" fmla="*/ 11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3" y="24"/>
                      </a:lnTo>
                      <a:lnTo>
                        <a:pt x="24" y="16"/>
                      </a:lnTo>
                      <a:lnTo>
                        <a:pt x="11"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823" name="Freeform 802">
                  <a:extLst>
                    <a:ext uri="{FF2B5EF4-FFF2-40B4-BE49-F238E27FC236}">
                      <a16:creationId xmlns:a16="http://schemas.microsoft.com/office/drawing/2014/main" id="{A6968DAB-BB5E-9553-9C02-3E8225B8974A}"/>
                    </a:ext>
                  </a:extLst>
                </p:cNvPr>
                <p:cNvSpPr>
                  <a:spLocks/>
                </p:cNvSpPr>
                <p:nvPr/>
              </p:nvSpPr>
              <p:spPr bwMode="auto">
                <a:xfrm>
                  <a:off x="9003" y="3226"/>
                  <a:ext cx="24" cy="24"/>
                </a:xfrm>
                <a:custGeom>
                  <a:avLst/>
                  <a:gdLst>
                    <a:gd name="T0" fmla="*/ 0 w 24"/>
                    <a:gd name="T1" fmla="*/ 8 h 24"/>
                    <a:gd name="T2" fmla="*/ 15 w 24"/>
                    <a:gd name="T3" fmla="*/ 24 h 24"/>
                    <a:gd name="T4" fmla="*/ 24 w 24"/>
                    <a:gd name="T5" fmla="*/ 15 h 24"/>
                    <a:gd name="T6" fmla="*/ 8 w 24"/>
                    <a:gd name="T7" fmla="*/ 0 h 24"/>
                    <a:gd name="T8" fmla="*/ 0 w 24"/>
                    <a:gd name="T9" fmla="*/ 8 h 24"/>
                  </a:gdLst>
                  <a:ahLst/>
                  <a:cxnLst>
                    <a:cxn ang="0">
                      <a:pos x="T0" y="T1"/>
                    </a:cxn>
                    <a:cxn ang="0">
                      <a:pos x="T2" y="T3"/>
                    </a:cxn>
                    <a:cxn ang="0">
                      <a:pos x="T4" y="T5"/>
                    </a:cxn>
                    <a:cxn ang="0">
                      <a:pos x="T6" y="T7"/>
                    </a:cxn>
                    <a:cxn ang="0">
                      <a:pos x="T8" y="T9"/>
                    </a:cxn>
                  </a:cxnLst>
                  <a:rect l="0" t="0" r="r" b="b"/>
                  <a:pathLst>
                    <a:path w="24" h="24">
                      <a:moveTo>
                        <a:pt x="0" y="8"/>
                      </a:moveTo>
                      <a:lnTo>
                        <a:pt x="15" y="24"/>
                      </a:lnTo>
                      <a:lnTo>
                        <a:pt x="24" y="15"/>
                      </a:lnTo>
                      <a:lnTo>
                        <a:pt x="8" y="0"/>
                      </a:lnTo>
                      <a:lnTo>
                        <a:pt x="0" y="8"/>
                      </a:lnTo>
                      <a:close/>
                    </a:path>
                  </a:pathLst>
                </a:custGeom>
                <a:solidFill>
                  <a:srgbClr val="FF0000"/>
                </a:solidFill>
                <a:ln w="38100" cmpd="sng">
                  <a:solidFill>
                    <a:srgbClr val="FF0000"/>
                  </a:solidFill>
                  <a:round/>
                  <a:headEnd/>
                  <a:tailEnd/>
                </a:ln>
              </p:spPr>
              <p:txBody>
                <a:bodyPr/>
                <a:lstStyle/>
                <a:p>
                  <a:endParaRPr lang="en-GB"/>
                </a:p>
              </p:txBody>
            </p:sp>
            <p:sp>
              <p:nvSpPr>
                <p:cNvPr id="824" name="Freeform 803">
                  <a:extLst>
                    <a:ext uri="{FF2B5EF4-FFF2-40B4-BE49-F238E27FC236}">
                      <a16:creationId xmlns:a16="http://schemas.microsoft.com/office/drawing/2014/main" id="{D874C99C-3076-A4C7-AA1C-4BAD0A3E3CFB}"/>
                    </a:ext>
                  </a:extLst>
                </p:cNvPr>
                <p:cNvSpPr>
                  <a:spLocks/>
                </p:cNvSpPr>
                <p:nvPr/>
              </p:nvSpPr>
              <p:spPr bwMode="auto">
                <a:xfrm>
                  <a:off x="9011" y="3217"/>
                  <a:ext cx="24" cy="24"/>
                </a:xfrm>
                <a:custGeom>
                  <a:avLst/>
                  <a:gdLst>
                    <a:gd name="T0" fmla="*/ 0 w 24"/>
                    <a:gd name="T1" fmla="*/ 9 h 24"/>
                    <a:gd name="T2" fmla="*/ 16 w 24"/>
                    <a:gd name="T3" fmla="*/ 24 h 24"/>
                    <a:gd name="T4" fmla="*/ 24 w 24"/>
                    <a:gd name="T5" fmla="*/ 15 h 24"/>
                    <a:gd name="T6" fmla="*/ 9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6" y="24"/>
                      </a:lnTo>
                      <a:lnTo>
                        <a:pt x="24" y="15"/>
                      </a:lnTo>
                      <a:lnTo>
                        <a:pt x="9"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825" name="Freeform 804">
                  <a:extLst>
                    <a:ext uri="{FF2B5EF4-FFF2-40B4-BE49-F238E27FC236}">
                      <a16:creationId xmlns:a16="http://schemas.microsoft.com/office/drawing/2014/main" id="{AFF7D12A-7646-B896-B227-83C7DC11385E}"/>
                    </a:ext>
                  </a:extLst>
                </p:cNvPr>
                <p:cNvSpPr>
                  <a:spLocks/>
                </p:cNvSpPr>
                <p:nvPr/>
              </p:nvSpPr>
              <p:spPr bwMode="auto">
                <a:xfrm>
                  <a:off x="9020" y="3208"/>
                  <a:ext cx="24" cy="24"/>
                </a:xfrm>
                <a:custGeom>
                  <a:avLst/>
                  <a:gdLst>
                    <a:gd name="T0" fmla="*/ 0 w 24"/>
                    <a:gd name="T1" fmla="*/ 9 h 24"/>
                    <a:gd name="T2" fmla="*/ 15 w 24"/>
                    <a:gd name="T3" fmla="*/ 24 h 24"/>
                    <a:gd name="T4" fmla="*/ 24 w 24"/>
                    <a:gd name="T5" fmla="*/ 15 h 24"/>
                    <a:gd name="T6" fmla="*/ 9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5" y="24"/>
                      </a:lnTo>
                      <a:lnTo>
                        <a:pt x="24" y="15"/>
                      </a:lnTo>
                      <a:lnTo>
                        <a:pt x="9"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826" name="Freeform 805">
                  <a:extLst>
                    <a:ext uri="{FF2B5EF4-FFF2-40B4-BE49-F238E27FC236}">
                      <a16:creationId xmlns:a16="http://schemas.microsoft.com/office/drawing/2014/main" id="{8FE146A6-84E4-3E49-0867-AE534209208F}"/>
                    </a:ext>
                  </a:extLst>
                </p:cNvPr>
                <p:cNvSpPr>
                  <a:spLocks/>
                </p:cNvSpPr>
                <p:nvPr/>
              </p:nvSpPr>
              <p:spPr bwMode="auto">
                <a:xfrm>
                  <a:off x="9029" y="3199"/>
                  <a:ext cx="22" cy="24"/>
                </a:xfrm>
                <a:custGeom>
                  <a:avLst/>
                  <a:gdLst>
                    <a:gd name="T0" fmla="*/ 0 w 22"/>
                    <a:gd name="T1" fmla="*/ 7 h 24"/>
                    <a:gd name="T2" fmla="*/ 13 w 22"/>
                    <a:gd name="T3" fmla="*/ 24 h 24"/>
                    <a:gd name="T4" fmla="*/ 22 w 22"/>
                    <a:gd name="T5" fmla="*/ 18 h 24"/>
                    <a:gd name="T6" fmla="*/ 9 w 22"/>
                    <a:gd name="T7" fmla="*/ 0 h 24"/>
                    <a:gd name="T8" fmla="*/ 0 w 22"/>
                    <a:gd name="T9" fmla="*/ 7 h 24"/>
                  </a:gdLst>
                  <a:ahLst/>
                  <a:cxnLst>
                    <a:cxn ang="0">
                      <a:pos x="T0" y="T1"/>
                    </a:cxn>
                    <a:cxn ang="0">
                      <a:pos x="T2" y="T3"/>
                    </a:cxn>
                    <a:cxn ang="0">
                      <a:pos x="T4" y="T5"/>
                    </a:cxn>
                    <a:cxn ang="0">
                      <a:pos x="T6" y="T7"/>
                    </a:cxn>
                    <a:cxn ang="0">
                      <a:pos x="T8" y="T9"/>
                    </a:cxn>
                  </a:cxnLst>
                  <a:rect l="0" t="0" r="r" b="b"/>
                  <a:pathLst>
                    <a:path w="22" h="24">
                      <a:moveTo>
                        <a:pt x="0" y="7"/>
                      </a:moveTo>
                      <a:lnTo>
                        <a:pt x="13" y="24"/>
                      </a:lnTo>
                      <a:lnTo>
                        <a:pt x="22" y="18"/>
                      </a:lnTo>
                      <a:lnTo>
                        <a:pt x="9" y="0"/>
                      </a:lnTo>
                      <a:lnTo>
                        <a:pt x="0" y="7"/>
                      </a:lnTo>
                      <a:close/>
                    </a:path>
                  </a:pathLst>
                </a:custGeom>
                <a:solidFill>
                  <a:srgbClr val="FF0000"/>
                </a:solidFill>
                <a:ln w="38100" cmpd="sng">
                  <a:solidFill>
                    <a:srgbClr val="FF0000"/>
                  </a:solidFill>
                  <a:round/>
                  <a:headEnd/>
                  <a:tailEnd/>
                </a:ln>
              </p:spPr>
              <p:txBody>
                <a:bodyPr/>
                <a:lstStyle/>
                <a:p>
                  <a:endParaRPr lang="en-GB"/>
                </a:p>
              </p:txBody>
            </p:sp>
            <p:sp>
              <p:nvSpPr>
                <p:cNvPr id="827" name="Freeform 806">
                  <a:extLst>
                    <a:ext uri="{FF2B5EF4-FFF2-40B4-BE49-F238E27FC236}">
                      <a16:creationId xmlns:a16="http://schemas.microsoft.com/office/drawing/2014/main" id="{343896B8-3C03-A9D8-2B50-BCE40F767E79}"/>
                    </a:ext>
                  </a:extLst>
                </p:cNvPr>
                <p:cNvSpPr>
                  <a:spLocks/>
                </p:cNvSpPr>
                <p:nvPr/>
              </p:nvSpPr>
              <p:spPr bwMode="auto">
                <a:xfrm>
                  <a:off x="9038" y="3193"/>
                  <a:ext cx="21" cy="24"/>
                </a:xfrm>
                <a:custGeom>
                  <a:avLst/>
                  <a:gdLst>
                    <a:gd name="T0" fmla="*/ 0 w 21"/>
                    <a:gd name="T1" fmla="*/ 6 h 24"/>
                    <a:gd name="T2" fmla="*/ 13 w 21"/>
                    <a:gd name="T3" fmla="*/ 24 h 24"/>
                    <a:gd name="T4" fmla="*/ 21 w 21"/>
                    <a:gd name="T5" fmla="*/ 17 h 24"/>
                    <a:gd name="T6" fmla="*/ 8 w 21"/>
                    <a:gd name="T7" fmla="*/ 0 h 24"/>
                    <a:gd name="T8" fmla="*/ 0 w 21"/>
                    <a:gd name="T9" fmla="*/ 6 h 24"/>
                  </a:gdLst>
                  <a:ahLst/>
                  <a:cxnLst>
                    <a:cxn ang="0">
                      <a:pos x="T0" y="T1"/>
                    </a:cxn>
                    <a:cxn ang="0">
                      <a:pos x="T2" y="T3"/>
                    </a:cxn>
                    <a:cxn ang="0">
                      <a:pos x="T4" y="T5"/>
                    </a:cxn>
                    <a:cxn ang="0">
                      <a:pos x="T6" y="T7"/>
                    </a:cxn>
                    <a:cxn ang="0">
                      <a:pos x="T8" y="T9"/>
                    </a:cxn>
                  </a:cxnLst>
                  <a:rect l="0" t="0" r="r" b="b"/>
                  <a:pathLst>
                    <a:path w="21" h="24">
                      <a:moveTo>
                        <a:pt x="0" y="6"/>
                      </a:moveTo>
                      <a:lnTo>
                        <a:pt x="13" y="24"/>
                      </a:lnTo>
                      <a:lnTo>
                        <a:pt x="21" y="17"/>
                      </a:lnTo>
                      <a:lnTo>
                        <a:pt x="8" y="0"/>
                      </a:lnTo>
                      <a:lnTo>
                        <a:pt x="0" y="6"/>
                      </a:lnTo>
                      <a:close/>
                    </a:path>
                  </a:pathLst>
                </a:custGeom>
                <a:solidFill>
                  <a:srgbClr val="FF0000"/>
                </a:solidFill>
                <a:ln w="38100" cmpd="sng">
                  <a:solidFill>
                    <a:srgbClr val="FF0000"/>
                  </a:solidFill>
                  <a:round/>
                  <a:headEnd/>
                  <a:tailEnd/>
                </a:ln>
              </p:spPr>
              <p:txBody>
                <a:bodyPr/>
                <a:lstStyle/>
                <a:p>
                  <a:endParaRPr lang="en-GB"/>
                </a:p>
              </p:txBody>
            </p:sp>
            <p:sp>
              <p:nvSpPr>
                <p:cNvPr id="828" name="Freeform 807">
                  <a:extLst>
                    <a:ext uri="{FF2B5EF4-FFF2-40B4-BE49-F238E27FC236}">
                      <a16:creationId xmlns:a16="http://schemas.microsoft.com/office/drawing/2014/main" id="{A863CFE7-16AA-A155-9D22-3B213BF66CDB}"/>
                    </a:ext>
                  </a:extLst>
                </p:cNvPr>
                <p:cNvSpPr>
                  <a:spLocks/>
                </p:cNvSpPr>
                <p:nvPr/>
              </p:nvSpPr>
              <p:spPr bwMode="auto">
                <a:xfrm>
                  <a:off x="9046" y="3186"/>
                  <a:ext cx="24" cy="24"/>
                </a:xfrm>
                <a:custGeom>
                  <a:avLst/>
                  <a:gdLst>
                    <a:gd name="T0" fmla="*/ 0 w 24"/>
                    <a:gd name="T1" fmla="*/ 9 h 24"/>
                    <a:gd name="T2" fmla="*/ 13 w 24"/>
                    <a:gd name="T3" fmla="*/ 24 h 24"/>
                    <a:gd name="T4" fmla="*/ 24 w 24"/>
                    <a:gd name="T5" fmla="*/ 16 h 24"/>
                    <a:gd name="T6" fmla="*/ 11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3" y="24"/>
                      </a:lnTo>
                      <a:lnTo>
                        <a:pt x="24" y="16"/>
                      </a:lnTo>
                      <a:lnTo>
                        <a:pt x="11"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829" name="Freeform 808">
                  <a:extLst>
                    <a:ext uri="{FF2B5EF4-FFF2-40B4-BE49-F238E27FC236}">
                      <a16:creationId xmlns:a16="http://schemas.microsoft.com/office/drawing/2014/main" id="{C6884E3A-78BD-C36D-4552-6CF813B57248}"/>
                    </a:ext>
                  </a:extLst>
                </p:cNvPr>
                <p:cNvSpPr>
                  <a:spLocks/>
                </p:cNvSpPr>
                <p:nvPr/>
              </p:nvSpPr>
              <p:spPr bwMode="auto">
                <a:xfrm>
                  <a:off x="9059" y="3180"/>
                  <a:ext cx="18" cy="22"/>
                </a:xfrm>
                <a:custGeom>
                  <a:avLst/>
                  <a:gdLst>
                    <a:gd name="T0" fmla="*/ 0 w 18"/>
                    <a:gd name="T1" fmla="*/ 4 h 22"/>
                    <a:gd name="T2" fmla="*/ 11 w 18"/>
                    <a:gd name="T3" fmla="*/ 22 h 22"/>
                    <a:gd name="T4" fmla="*/ 18 w 18"/>
                    <a:gd name="T5" fmla="*/ 17 h 22"/>
                    <a:gd name="T6" fmla="*/ 7 w 18"/>
                    <a:gd name="T7" fmla="*/ 0 h 22"/>
                    <a:gd name="T8" fmla="*/ 0 w 18"/>
                    <a:gd name="T9" fmla="*/ 4 h 22"/>
                  </a:gdLst>
                  <a:ahLst/>
                  <a:cxnLst>
                    <a:cxn ang="0">
                      <a:pos x="T0" y="T1"/>
                    </a:cxn>
                    <a:cxn ang="0">
                      <a:pos x="T2" y="T3"/>
                    </a:cxn>
                    <a:cxn ang="0">
                      <a:pos x="T4" y="T5"/>
                    </a:cxn>
                    <a:cxn ang="0">
                      <a:pos x="T6" y="T7"/>
                    </a:cxn>
                    <a:cxn ang="0">
                      <a:pos x="T8" y="T9"/>
                    </a:cxn>
                  </a:cxnLst>
                  <a:rect l="0" t="0" r="r" b="b"/>
                  <a:pathLst>
                    <a:path w="18" h="22">
                      <a:moveTo>
                        <a:pt x="0" y="4"/>
                      </a:moveTo>
                      <a:lnTo>
                        <a:pt x="11" y="22"/>
                      </a:lnTo>
                      <a:lnTo>
                        <a:pt x="18" y="17"/>
                      </a:lnTo>
                      <a:lnTo>
                        <a:pt x="7" y="0"/>
                      </a:lnTo>
                      <a:lnTo>
                        <a:pt x="0" y="4"/>
                      </a:lnTo>
                      <a:close/>
                    </a:path>
                  </a:pathLst>
                </a:custGeom>
                <a:solidFill>
                  <a:srgbClr val="FF0000"/>
                </a:solidFill>
                <a:ln w="38100" cmpd="sng">
                  <a:solidFill>
                    <a:srgbClr val="FF0000"/>
                  </a:solidFill>
                  <a:round/>
                  <a:headEnd/>
                  <a:tailEnd/>
                </a:ln>
              </p:spPr>
              <p:txBody>
                <a:bodyPr/>
                <a:lstStyle/>
                <a:p>
                  <a:endParaRPr lang="en-GB"/>
                </a:p>
              </p:txBody>
            </p:sp>
            <p:sp>
              <p:nvSpPr>
                <p:cNvPr id="830" name="Freeform 809">
                  <a:extLst>
                    <a:ext uri="{FF2B5EF4-FFF2-40B4-BE49-F238E27FC236}">
                      <a16:creationId xmlns:a16="http://schemas.microsoft.com/office/drawing/2014/main" id="{0184A0C2-17EE-82B6-F055-6E2E7C1AC069}"/>
                    </a:ext>
                  </a:extLst>
                </p:cNvPr>
                <p:cNvSpPr>
                  <a:spLocks/>
                </p:cNvSpPr>
                <p:nvPr/>
              </p:nvSpPr>
              <p:spPr bwMode="auto">
                <a:xfrm>
                  <a:off x="9066" y="3173"/>
                  <a:ext cx="22" cy="24"/>
                </a:xfrm>
                <a:custGeom>
                  <a:avLst/>
                  <a:gdLst>
                    <a:gd name="T0" fmla="*/ 0 w 22"/>
                    <a:gd name="T1" fmla="*/ 7 h 24"/>
                    <a:gd name="T2" fmla="*/ 11 w 22"/>
                    <a:gd name="T3" fmla="*/ 24 h 24"/>
                    <a:gd name="T4" fmla="*/ 22 w 22"/>
                    <a:gd name="T5" fmla="*/ 18 h 24"/>
                    <a:gd name="T6" fmla="*/ 11 w 22"/>
                    <a:gd name="T7" fmla="*/ 0 h 24"/>
                    <a:gd name="T8" fmla="*/ 0 w 22"/>
                    <a:gd name="T9" fmla="*/ 7 h 24"/>
                  </a:gdLst>
                  <a:ahLst/>
                  <a:cxnLst>
                    <a:cxn ang="0">
                      <a:pos x="T0" y="T1"/>
                    </a:cxn>
                    <a:cxn ang="0">
                      <a:pos x="T2" y="T3"/>
                    </a:cxn>
                    <a:cxn ang="0">
                      <a:pos x="T4" y="T5"/>
                    </a:cxn>
                    <a:cxn ang="0">
                      <a:pos x="T6" y="T7"/>
                    </a:cxn>
                    <a:cxn ang="0">
                      <a:pos x="T8" y="T9"/>
                    </a:cxn>
                  </a:cxnLst>
                  <a:rect l="0" t="0" r="r" b="b"/>
                  <a:pathLst>
                    <a:path w="22" h="24">
                      <a:moveTo>
                        <a:pt x="0" y="7"/>
                      </a:moveTo>
                      <a:lnTo>
                        <a:pt x="11" y="24"/>
                      </a:lnTo>
                      <a:lnTo>
                        <a:pt x="22" y="18"/>
                      </a:lnTo>
                      <a:lnTo>
                        <a:pt x="11" y="0"/>
                      </a:lnTo>
                      <a:lnTo>
                        <a:pt x="0" y="7"/>
                      </a:lnTo>
                      <a:close/>
                    </a:path>
                  </a:pathLst>
                </a:custGeom>
                <a:solidFill>
                  <a:srgbClr val="FF0000"/>
                </a:solidFill>
                <a:ln w="38100" cmpd="sng">
                  <a:solidFill>
                    <a:srgbClr val="FF0000"/>
                  </a:solidFill>
                  <a:round/>
                  <a:headEnd/>
                  <a:tailEnd/>
                </a:ln>
              </p:spPr>
              <p:txBody>
                <a:bodyPr/>
                <a:lstStyle/>
                <a:p>
                  <a:endParaRPr lang="en-GB"/>
                </a:p>
              </p:txBody>
            </p:sp>
            <p:sp>
              <p:nvSpPr>
                <p:cNvPr id="831" name="Freeform 810">
                  <a:extLst>
                    <a:ext uri="{FF2B5EF4-FFF2-40B4-BE49-F238E27FC236}">
                      <a16:creationId xmlns:a16="http://schemas.microsoft.com/office/drawing/2014/main" id="{93F92DB8-B6B6-2AE0-0F28-5318D0DED542}"/>
                    </a:ext>
                  </a:extLst>
                </p:cNvPr>
                <p:cNvSpPr>
                  <a:spLocks/>
                </p:cNvSpPr>
                <p:nvPr/>
              </p:nvSpPr>
              <p:spPr bwMode="auto">
                <a:xfrm>
                  <a:off x="9075" y="3167"/>
                  <a:ext cx="22" cy="24"/>
                </a:xfrm>
                <a:custGeom>
                  <a:avLst/>
                  <a:gdLst>
                    <a:gd name="T0" fmla="*/ 0 w 22"/>
                    <a:gd name="T1" fmla="*/ 6 h 24"/>
                    <a:gd name="T2" fmla="*/ 13 w 22"/>
                    <a:gd name="T3" fmla="*/ 24 h 24"/>
                    <a:gd name="T4" fmla="*/ 22 w 22"/>
                    <a:gd name="T5" fmla="*/ 17 h 24"/>
                    <a:gd name="T6" fmla="*/ 8 w 22"/>
                    <a:gd name="T7" fmla="*/ 0 h 24"/>
                    <a:gd name="T8" fmla="*/ 0 w 22"/>
                    <a:gd name="T9" fmla="*/ 6 h 24"/>
                  </a:gdLst>
                  <a:ahLst/>
                  <a:cxnLst>
                    <a:cxn ang="0">
                      <a:pos x="T0" y="T1"/>
                    </a:cxn>
                    <a:cxn ang="0">
                      <a:pos x="T2" y="T3"/>
                    </a:cxn>
                    <a:cxn ang="0">
                      <a:pos x="T4" y="T5"/>
                    </a:cxn>
                    <a:cxn ang="0">
                      <a:pos x="T6" y="T7"/>
                    </a:cxn>
                    <a:cxn ang="0">
                      <a:pos x="T8" y="T9"/>
                    </a:cxn>
                  </a:cxnLst>
                  <a:rect l="0" t="0" r="r" b="b"/>
                  <a:pathLst>
                    <a:path w="22" h="24">
                      <a:moveTo>
                        <a:pt x="0" y="6"/>
                      </a:moveTo>
                      <a:lnTo>
                        <a:pt x="13" y="24"/>
                      </a:lnTo>
                      <a:lnTo>
                        <a:pt x="22" y="17"/>
                      </a:lnTo>
                      <a:lnTo>
                        <a:pt x="8" y="0"/>
                      </a:lnTo>
                      <a:lnTo>
                        <a:pt x="0" y="6"/>
                      </a:lnTo>
                      <a:close/>
                    </a:path>
                  </a:pathLst>
                </a:custGeom>
                <a:solidFill>
                  <a:srgbClr val="FF0000"/>
                </a:solidFill>
                <a:ln w="38100" cmpd="sng">
                  <a:solidFill>
                    <a:srgbClr val="FF0000"/>
                  </a:solidFill>
                  <a:round/>
                  <a:headEnd/>
                  <a:tailEnd/>
                </a:ln>
              </p:spPr>
              <p:txBody>
                <a:bodyPr/>
                <a:lstStyle/>
                <a:p>
                  <a:endParaRPr lang="en-GB"/>
                </a:p>
              </p:txBody>
            </p:sp>
            <p:sp>
              <p:nvSpPr>
                <p:cNvPr id="832" name="Freeform 811">
                  <a:extLst>
                    <a:ext uri="{FF2B5EF4-FFF2-40B4-BE49-F238E27FC236}">
                      <a16:creationId xmlns:a16="http://schemas.microsoft.com/office/drawing/2014/main" id="{6611B4BE-1188-1354-267E-EF2964E181BA}"/>
                    </a:ext>
                  </a:extLst>
                </p:cNvPr>
                <p:cNvSpPr>
                  <a:spLocks/>
                </p:cNvSpPr>
                <p:nvPr/>
              </p:nvSpPr>
              <p:spPr bwMode="auto">
                <a:xfrm>
                  <a:off x="9088" y="3164"/>
                  <a:ext cx="13" cy="22"/>
                </a:xfrm>
                <a:custGeom>
                  <a:avLst/>
                  <a:gdLst>
                    <a:gd name="T0" fmla="*/ 0 w 13"/>
                    <a:gd name="T1" fmla="*/ 3 h 22"/>
                    <a:gd name="T2" fmla="*/ 4 w 13"/>
                    <a:gd name="T3" fmla="*/ 22 h 22"/>
                    <a:gd name="T4" fmla="*/ 13 w 13"/>
                    <a:gd name="T5" fmla="*/ 20 h 22"/>
                    <a:gd name="T6" fmla="*/ 9 w 13"/>
                    <a:gd name="T7" fmla="*/ 0 h 22"/>
                    <a:gd name="T8" fmla="*/ 0 w 13"/>
                    <a:gd name="T9" fmla="*/ 3 h 22"/>
                  </a:gdLst>
                  <a:ahLst/>
                  <a:cxnLst>
                    <a:cxn ang="0">
                      <a:pos x="T0" y="T1"/>
                    </a:cxn>
                    <a:cxn ang="0">
                      <a:pos x="T2" y="T3"/>
                    </a:cxn>
                    <a:cxn ang="0">
                      <a:pos x="T4" y="T5"/>
                    </a:cxn>
                    <a:cxn ang="0">
                      <a:pos x="T6" y="T7"/>
                    </a:cxn>
                    <a:cxn ang="0">
                      <a:pos x="T8" y="T9"/>
                    </a:cxn>
                  </a:cxnLst>
                  <a:rect l="0" t="0" r="r" b="b"/>
                  <a:pathLst>
                    <a:path w="13" h="22">
                      <a:moveTo>
                        <a:pt x="0" y="3"/>
                      </a:moveTo>
                      <a:lnTo>
                        <a:pt x="4" y="22"/>
                      </a:lnTo>
                      <a:lnTo>
                        <a:pt x="13" y="20"/>
                      </a:lnTo>
                      <a:lnTo>
                        <a:pt x="9" y="0"/>
                      </a:lnTo>
                      <a:lnTo>
                        <a:pt x="0" y="3"/>
                      </a:lnTo>
                      <a:close/>
                    </a:path>
                  </a:pathLst>
                </a:custGeom>
                <a:solidFill>
                  <a:srgbClr val="FF0000"/>
                </a:solidFill>
                <a:ln w="38100" cmpd="sng">
                  <a:solidFill>
                    <a:srgbClr val="FF0000"/>
                  </a:solidFill>
                  <a:round/>
                  <a:headEnd/>
                  <a:tailEnd/>
                </a:ln>
              </p:spPr>
              <p:txBody>
                <a:bodyPr/>
                <a:lstStyle/>
                <a:p>
                  <a:endParaRPr lang="en-GB"/>
                </a:p>
              </p:txBody>
            </p:sp>
            <p:sp>
              <p:nvSpPr>
                <p:cNvPr id="833" name="Freeform 812">
                  <a:extLst>
                    <a:ext uri="{FF2B5EF4-FFF2-40B4-BE49-F238E27FC236}">
                      <a16:creationId xmlns:a16="http://schemas.microsoft.com/office/drawing/2014/main" id="{36C4BBA9-8648-A430-1632-58C939F92768}"/>
                    </a:ext>
                  </a:extLst>
                </p:cNvPr>
                <p:cNvSpPr>
                  <a:spLocks/>
                </p:cNvSpPr>
                <p:nvPr/>
              </p:nvSpPr>
              <p:spPr bwMode="auto">
                <a:xfrm>
                  <a:off x="9094" y="3160"/>
                  <a:ext cx="18" cy="22"/>
                </a:xfrm>
                <a:custGeom>
                  <a:avLst/>
                  <a:gdLst>
                    <a:gd name="T0" fmla="*/ 0 w 18"/>
                    <a:gd name="T1" fmla="*/ 4 h 22"/>
                    <a:gd name="T2" fmla="*/ 9 w 18"/>
                    <a:gd name="T3" fmla="*/ 22 h 22"/>
                    <a:gd name="T4" fmla="*/ 18 w 18"/>
                    <a:gd name="T5" fmla="*/ 18 h 22"/>
                    <a:gd name="T6" fmla="*/ 9 w 18"/>
                    <a:gd name="T7" fmla="*/ 0 h 22"/>
                    <a:gd name="T8" fmla="*/ 0 w 18"/>
                    <a:gd name="T9" fmla="*/ 4 h 22"/>
                  </a:gdLst>
                  <a:ahLst/>
                  <a:cxnLst>
                    <a:cxn ang="0">
                      <a:pos x="T0" y="T1"/>
                    </a:cxn>
                    <a:cxn ang="0">
                      <a:pos x="T2" y="T3"/>
                    </a:cxn>
                    <a:cxn ang="0">
                      <a:pos x="T4" y="T5"/>
                    </a:cxn>
                    <a:cxn ang="0">
                      <a:pos x="T6" y="T7"/>
                    </a:cxn>
                    <a:cxn ang="0">
                      <a:pos x="T8" y="T9"/>
                    </a:cxn>
                  </a:cxnLst>
                  <a:rect l="0" t="0" r="r" b="b"/>
                  <a:pathLst>
                    <a:path w="18" h="22">
                      <a:moveTo>
                        <a:pt x="0" y="4"/>
                      </a:moveTo>
                      <a:lnTo>
                        <a:pt x="9" y="22"/>
                      </a:lnTo>
                      <a:lnTo>
                        <a:pt x="18" y="18"/>
                      </a:lnTo>
                      <a:lnTo>
                        <a:pt x="9" y="0"/>
                      </a:lnTo>
                      <a:lnTo>
                        <a:pt x="0" y="4"/>
                      </a:lnTo>
                      <a:close/>
                    </a:path>
                  </a:pathLst>
                </a:custGeom>
                <a:solidFill>
                  <a:srgbClr val="FF0000"/>
                </a:solidFill>
                <a:ln w="38100" cmpd="sng">
                  <a:solidFill>
                    <a:srgbClr val="FF0000"/>
                  </a:solidFill>
                  <a:round/>
                  <a:headEnd/>
                  <a:tailEnd/>
                </a:ln>
              </p:spPr>
              <p:txBody>
                <a:bodyPr/>
                <a:lstStyle/>
                <a:p>
                  <a:endParaRPr lang="en-GB"/>
                </a:p>
              </p:txBody>
            </p:sp>
            <p:sp>
              <p:nvSpPr>
                <p:cNvPr id="834" name="Freeform 813">
                  <a:extLst>
                    <a:ext uri="{FF2B5EF4-FFF2-40B4-BE49-F238E27FC236}">
                      <a16:creationId xmlns:a16="http://schemas.microsoft.com/office/drawing/2014/main" id="{F97982A1-0575-2E5D-168F-39B0D905118A}"/>
                    </a:ext>
                  </a:extLst>
                </p:cNvPr>
                <p:cNvSpPr>
                  <a:spLocks/>
                </p:cNvSpPr>
                <p:nvPr/>
              </p:nvSpPr>
              <p:spPr bwMode="auto">
                <a:xfrm>
                  <a:off x="9103" y="3154"/>
                  <a:ext cx="22" cy="24"/>
                </a:xfrm>
                <a:custGeom>
                  <a:avLst/>
                  <a:gdLst>
                    <a:gd name="T0" fmla="*/ 0 w 22"/>
                    <a:gd name="T1" fmla="*/ 6 h 24"/>
                    <a:gd name="T2" fmla="*/ 11 w 22"/>
                    <a:gd name="T3" fmla="*/ 24 h 24"/>
                    <a:gd name="T4" fmla="*/ 22 w 22"/>
                    <a:gd name="T5" fmla="*/ 17 h 24"/>
                    <a:gd name="T6" fmla="*/ 11 w 22"/>
                    <a:gd name="T7" fmla="*/ 0 h 24"/>
                    <a:gd name="T8" fmla="*/ 0 w 22"/>
                    <a:gd name="T9" fmla="*/ 6 h 24"/>
                  </a:gdLst>
                  <a:ahLst/>
                  <a:cxnLst>
                    <a:cxn ang="0">
                      <a:pos x="T0" y="T1"/>
                    </a:cxn>
                    <a:cxn ang="0">
                      <a:pos x="T2" y="T3"/>
                    </a:cxn>
                    <a:cxn ang="0">
                      <a:pos x="T4" y="T5"/>
                    </a:cxn>
                    <a:cxn ang="0">
                      <a:pos x="T6" y="T7"/>
                    </a:cxn>
                    <a:cxn ang="0">
                      <a:pos x="T8" y="T9"/>
                    </a:cxn>
                  </a:cxnLst>
                  <a:rect l="0" t="0" r="r" b="b"/>
                  <a:pathLst>
                    <a:path w="22" h="24">
                      <a:moveTo>
                        <a:pt x="0" y="6"/>
                      </a:moveTo>
                      <a:lnTo>
                        <a:pt x="11" y="24"/>
                      </a:lnTo>
                      <a:lnTo>
                        <a:pt x="22" y="17"/>
                      </a:lnTo>
                      <a:lnTo>
                        <a:pt x="11" y="0"/>
                      </a:lnTo>
                      <a:lnTo>
                        <a:pt x="0" y="6"/>
                      </a:lnTo>
                      <a:close/>
                    </a:path>
                  </a:pathLst>
                </a:custGeom>
                <a:solidFill>
                  <a:srgbClr val="FF0000"/>
                </a:solidFill>
                <a:ln w="38100" cmpd="sng">
                  <a:solidFill>
                    <a:srgbClr val="FF0000"/>
                  </a:solidFill>
                  <a:round/>
                  <a:headEnd/>
                  <a:tailEnd/>
                </a:ln>
              </p:spPr>
              <p:txBody>
                <a:bodyPr/>
                <a:lstStyle/>
                <a:p>
                  <a:endParaRPr lang="en-GB"/>
                </a:p>
              </p:txBody>
            </p:sp>
            <p:sp>
              <p:nvSpPr>
                <p:cNvPr id="835" name="Freeform 814">
                  <a:extLst>
                    <a:ext uri="{FF2B5EF4-FFF2-40B4-BE49-F238E27FC236}">
                      <a16:creationId xmlns:a16="http://schemas.microsoft.com/office/drawing/2014/main" id="{2931F8D2-A1AE-6C68-64B8-29B2EB09D9C9}"/>
                    </a:ext>
                  </a:extLst>
                </p:cNvPr>
                <p:cNvSpPr>
                  <a:spLocks/>
                </p:cNvSpPr>
                <p:nvPr/>
              </p:nvSpPr>
              <p:spPr bwMode="auto">
                <a:xfrm>
                  <a:off x="9116" y="3151"/>
                  <a:ext cx="13" cy="22"/>
                </a:xfrm>
                <a:custGeom>
                  <a:avLst/>
                  <a:gdLst>
                    <a:gd name="T0" fmla="*/ 0 w 13"/>
                    <a:gd name="T1" fmla="*/ 3 h 22"/>
                    <a:gd name="T2" fmla="*/ 7 w 13"/>
                    <a:gd name="T3" fmla="*/ 22 h 22"/>
                    <a:gd name="T4" fmla="*/ 13 w 13"/>
                    <a:gd name="T5" fmla="*/ 20 h 22"/>
                    <a:gd name="T6" fmla="*/ 7 w 13"/>
                    <a:gd name="T7" fmla="*/ 0 h 22"/>
                    <a:gd name="T8" fmla="*/ 0 w 13"/>
                    <a:gd name="T9" fmla="*/ 3 h 22"/>
                  </a:gdLst>
                  <a:ahLst/>
                  <a:cxnLst>
                    <a:cxn ang="0">
                      <a:pos x="T0" y="T1"/>
                    </a:cxn>
                    <a:cxn ang="0">
                      <a:pos x="T2" y="T3"/>
                    </a:cxn>
                    <a:cxn ang="0">
                      <a:pos x="T4" y="T5"/>
                    </a:cxn>
                    <a:cxn ang="0">
                      <a:pos x="T6" y="T7"/>
                    </a:cxn>
                    <a:cxn ang="0">
                      <a:pos x="T8" y="T9"/>
                    </a:cxn>
                  </a:cxnLst>
                  <a:rect l="0" t="0" r="r" b="b"/>
                  <a:pathLst>
                    <a:path w="13" h="22">
                      <a:moveTo>
                        <a:pt x="0" y="3"/>
                      </a:moveTo>
                      <a:lnTo>
                        <a:pt x="7" y="22"/>
                      </a:lnTo>
                      <a:lnTo>
                        <a:pt x="13" y="20"/>
                      </a:lnTo>
                      <a:lnTo>
                        <a:pt x="7" y="0"/>
                      </a:lnTo>
                      <a:lnTo>
                        <a:pt x="0" y="3"/>
                      </a:lnTo>
                      <a:close/>
                    </a:path>
                  </a:pathLst>
                </a:custGeom>
                <a:solidFill>
                  <a:srgbClr val="FF0000"/>
                </a:solidFill>
                <a:ln w="38100" cmpd="sng">
                  <a:solidFill>
                    <a:srgbClr val="FF0000"/>
                  </a:solidFill>
                  <a:round/>
                  <a:headEnd/>
                  <a:tailEnd/>
                </a:ln>
              </p:spPr>
              <p:txBody>
                <a:bodyPr/>
                <a:lstStyle/>
                <a:p>
                  <a:endParaRPr lang="en-GB"/>
                </a:p>
              </p:txBody>
            </p:sp>
            <p:sp>
              <p:nvSpPr>
                <p:cNvPr id="836" name="Freeform 815">
                  <a:extLst>
                    <a:ext uri="{FF2B5EF4-FFF2-40B4-BE49-F238E27FC236}">
                      <a16:creationId xmlns:a16="http://schemas.microsoft.com/office/drawing/2014/main" id="{C6D44097-73B3-6C3B-A9FD-2ADE1E1F3FDF}"/>
                    </a:ext>
                  </a:extLst>
                </p:cNvPr>
                <p:cNvSpPr>
                  <a:spLocks/>
                </p:cNvSpPr>
                <p:nvPr/>
              </p:nvSpPr>
              <p:spPr bwMode="auto">
                <a:xfrm>
                  <a:off x="9123" y="3149"/>
                  <a:ext cx="13" cy="22"/>
                </a:xfrm>
                <a:custGeom>
                  <a:avLst/>
                  <a:gdLst>
                    <a:gd name="T0" fmla="*/ 0 w 13"/>
                    <a:gd name="T1" fmla="*/ 2 h 22"/>
                    <a:gd name="T2" fmla="*/ 4 w 13"/>
                    <a:gd name="T3" fmla="*/ 22 h 22"/>
                    <a:gd name="T4" fmla="*/ 13 w 13"/>
                    <a:gd name="T5" fmla="*/ 20 h 22"/>
                    <a:gd name="T6" fmla="*/ 8 w 13"/>
                    <a:gd name="T7" fmla="*/ 0 h 22"/>
                    <a:gd name="T8" fmla="*/ 0 w 13"/>
                    <a:gd name="T9" fmla="*/ 2 h 22"/>
                  </a:gdLst>
                  <a:ahLst/>
                  <a:cxnLst>
                    <a:cxn ang="0">
                      <a:pos x="T0" y="T1"/>
                    </a:cxn>
                    <a:cxn ang="0">
                      <a:pos x="T2" y="T3"/>
                    </a:cxn>
                    <a:cxn ang="0">
                      <a:pos x="T4" y="T5"/>
                    </a:cxn>
                    <a:cxn ang="0">
                      <a:pos x="T6" y="T7"/>
                    </a:cxn>
                    <a:cxn ang="0">
                      <a:pos x="T8" y="T9"/>
                    </a:cxn>
                  </a:cxnLst>
                  <a:rect l="0" t="0" r="r" b="b"/>
                  <a:pathLst>
                    <a:path w="13" h="22">
                      <a:moveTo>
                        <a:pt x="0" y="2"/>
                      </a:moveTo>
                      <a:lnTo>
                        <a:pt x="4" y="22"/>
                      </a:lnTo>
                      <a:lnTo>
                        <a:pt x="13" y="20"/>
                      </a:lnTo>
                      <a:lnTo>
                        <a:pt x="8"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837" name="Freeform 816">
                  <a:extLst>
                    <a:ext uri="{FF2B5EF4-FFF2-40B4-BE49-F238E27FC236}">
                      <a16:creationId xmlns:a16="http://schemas.microsoft.com/office/drawing/2014/main" id="{420319DD-AA6C-AA05-60C4-F2CD995CA74A}"/>
                    </a:ext>
                  </a:extLst>
                </p:cNvPr>
                <p:cNvSpPr>
                  <a:spLocks/>
                </p:cNvSpPr>
                <p:nvPr/>
              </p:nvSpPr>
              <p:spPr bwMode="auto">
                <a:xfrm>
                  <a:off x="9131" y="3147"/>
                  <a:ext cx="13" cy="22"/>
                </a:xfrm>
                <a:custGeom>
                  <a:avLst/>
                  <a:gdLst>
                    <a:gd name="T0" fmla="*/ 0 w 13"/>
                    <a:gd name="T1" fmla="*/ 2 h 22"/>
                    <a:gd name="T2" fmla="*/ 5 w 13"/>
                    <a:gd name="T3" fmla="*/ 22 h 22"/>
                    <a:gd name="T4" fmla="*/ 13 w 13"/>
                    <a:gd name="T5" fmla="*/ 20 h 22"/>
                    <a:gd name="T6" fmla="*/ 9 w 13"/>
                    <a:gd name="T7" fmla="*/ 0 h 22"/>
                    <a:gd name="T8" fmla="*/ 0 w 13"/>
                    <a:gd name="T9" fmla="*/ 2 h 22"/>
                  </a:gdLst>
                  <a:ahLst/>
                  <a:cxnLst>
                    <a:cxn ang="0">
                      <a:pos x="T0" y="T1"/>
                    </a:cxn>
                    <a:cxn ang="0">
                      <a:pos x="T2" y="T3"/>
                    </a:cxn>
                    <a:cxn ang="0">
                      <a:pos x="T4" y="T5"/>
                    </a:cxn>
                    <a:cxn ang="0">
                      <a:pos x="T6" y="T7"/>
                    </a:cxn>
                    <a:cxn ang="0">
                      <a:pos x="T8" y="T9"/>
                    </a:cxn>
                  </a:cxnLst>
                  <a:rect l="0" t="0" r="r" b="b"/>
                  <a:pathLst>
                    <a:path w="13" h="22">
                      <a:moveTo>
                        <a:pt x="0" y="2"/>
                      </a:moveTo>
                      <a:lnTo>
                        <a:pt x="5" y="22"/>
                      </a:lnTo>
                      <a:lnTo>
                        <a:pt x="13" y="20"/>
                      </a:lnTo>
                      <a:lnTo>
                        <a:pt x="9"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838" name="Freeform 817">
                  <a:extLst>
                    <a:ext uri="{FF2B5EF4-FFF2-40B4-BE49-F238E27FC236}">
                      <a16:creationId xmlns:a16="http://schemas.microsoft.com/office/drawing/2014/main" id="{10A94C7F-AF38-4DE2-9F53-E6BBB88EBC0C}"/>
                    </a:ext>
                  </a:extLst>
                </p:cNvPr>
                <p:cNvSpPr>
                  <a:spLocks/>
                </p:cNvSpPr>
                <p:nvPr/>
              </p:nvSpPr>
              <p:spPr bwMode="auto">
                <a:xfrm>
                  <a:off x="9140" y="3145"/>
                  <a:ext cx="15" cy="22"/>
                </a:xfrm>
                <a:custGeom>
                  <a:avLst/>
                  <a:gdLst>
                    <a:gd name="T0" fmla="*/ 0 w 15"/>
                    <a:gd name="T1" fmla="*/ 2 h 22"/>
                    <a:gd name="T2" fmla="*/ 4 w 15"/>
                    <a:gd name="T3" fmla="*/ 22 h 22"/>
                    <a:gd name="T4" fmla="*/ 15 w 15"/>
                    <a:gd name="T5" fmla="*/ 19 h 22"/>
                    <a:gd name="T6" fmla="*/ 11 w 15"/>
                    <a:gd name="T7" fmla="*/ 0 h 22"/>
                    <a:gd name="T8" fmla="*/ 0 w 15"/>
                    <a:gd name="T9" fmla="*/ 2 h 22"/>
                  </a:gdLst>
                  <a:ahLst/>
                  <a:cxnLst>
                    <a:cxn ang="0">
                      <a:pos x="T0" y="T1"/>
                    </a:cxn>
                    <a:cxn ang="0">
                      <a:pos x="T2" y="T3"/>
                    </a:cxn>
                    <a:cxn ang="0">
                      <a:pos x="T4" y="T5"/>
                    </a:cxn>
                    <a:cxn ang="0">
                      <a:pos x="T6" y="T7"/>
                    </a:cxn>
                    <a:cxn ang="0">
                      <a:pos x="T8" y="T9"/>
                    </a:cxn>
                  </a:cxnLst>
                  <a:rect l="0" t="0" r="r" b="b"/>
                  <a:pathLst>
                    <a:path w="15" h="22">
                      <a:moveTo>
                        <a:pt x="0" y="2"/>
                      </a:moveTo>
                      <a:lnTo>
                        <a:pt x="4" y="22"/>
                      </a:lnTo>
                      <a:lnTo>
                        <a:pt x="15" y="19"/>
                      </a:lnTo>
                      <a:lnTo>
                        <a:pt x="11"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839" name="Freeform 818">
                  <a:extLst>
                    <a:ext uri="{FF2B5EF4-FFF2-40B4-BE49-F238E27FC236}">
                      <a16:creationId xmlns:a16="http://schemas.microsoft.com/office/drawing/2014/main" id="{6C8BA93F-3F7A-E167-7403-675C6D6172A1}"/>
                    </a:ext>
                  </a:extLst>
                </p:cNvPr>
                <p:cNvSpPr>
                  <a:spLocks/>
                </p:cNvSpPr>
                <p:nvPr/>
              </p:nvSpPr>
              <p:spPr bwMode="auto">
                <a:xfrm>
                  <a:off x="9151" y="3143"/>
                  <a:ext cx="13" cy="21"/>
                </a:xfrm>
                <a:custGeom>
                  <a:avLst/>
                  <a:gdLst>
                    <a:gd name="T0" fmla="*/ 0 w 13"/>
                    <a:gd name="T1" fmla="*/ 2 h 21"/>
                    <a:gd name="T2" fmla="*/ 4 w 13"/>
                    <a:gd name="T3" fmla="*/ 21 h 21"/>
                    <a:gd name="T4" fmla="*/ 13 w 13"/>
                    <a:gd name="T5" fmla="*/ 19 h 21"/>
                    <a:gd name="T6" fmla="*/ 9 w 13"/>
                    <a:gd name="T7" fmla="*/ 0 h 21"/>
                    <a:gd name="T8" fmla="*/ 0 w 13"/>
                    <a:gd name="T9" fmla="*/ 2 h 21"/>
                  </a:gdLst>
                  <a:ahLst/>
                  <a:cxnLst>
                    <a:cxn ang="0">
                      <a:pos x="T0" y="T1"/>
                    </a:cxn>
                    <a:cxn ang="0">
                      <a:pos x="T2" y="T3"/>
                    </a:cxn>
                    <a:cxn ang="0">
                      <a:pos x="T4" y="T5"/>
                    </a:cxn>
                    <a:cxn ang="0">
                      <a:pos x="T6" y="T7"/>
                    </a:cxn>
                    <a:cxn ang="0">
                      <a:pos x="T8" y="T9"/>
                    </a:cxn>
                  </a:cxnLst>
                  <a:rect l="0" t="0" r="r" b="b"/>
                  <a:pathLst>
                    <a:path w="13" h="21">
                      <a:moveTo>
                        <a:pt x="0" y="2"/>
                      </a:moveTo>
                      <a:lnTo>
                        <a:pt x="4" y="21"/>
                      </a:lnTo>
                      <a:lnTo>
                        <a:pt x="13" y="19"/>
                      </a:lnTo>
                      <a:lnTo>
                        <a:pt x="9"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840" name="Freeform 819">
                  <a:extLst>
                    <a:ext uri="{FF2B5EF4-FFF2-40B4-BE49-F238E27FC236}">
                      <a16:creationId xmlns:a16="http://schemas.microsoft.com/office/drawing/2014/main" id="{65CDF557-4F7A-8865-942E-7A1341785971}"/>
                    </a:ext>
                  </a:extLst>
                </p:cNvPr>
                <p:cNvSpPr>
                  <a:spLocks/>
                </p:cNvSpPr>
                <p:nvPr/>
              </p:nvSpPr>
              <p:spPr bwMode="auto">
                <a:xfrm>
                  <a:off x="9160" y="3143"/>
                  <a:ext cx="13" cy="21"/>
                </a:xfrm>
                <a:custGeom>
                  <a:avLst/>
                  <a:gdLst>
                    <a:gd name="T0" fmla="*/ 4 w 13"/>
                    <a:gd name="T1" fmla="*/ 0 h 21"/>
                    <a:gd name="T2" fmla="*/ 0 w 13"/>
                    <a:gd name="T3" fmla="*/ 19 h 21"/>
                    <a:gd name="T4" fmla="*/ 8 w 13"/>
                    <a:gd name="T5" fmla="*/ 21 h 21"/>
                    <a:gd name="T6" fmla="*/ 13 w 13"/>
                    <a:gd name="T7" fmla="*/ 2 h 21"/>
                    <a:gd name="T8" fmla="*/ 4 w 13"/>
                    <a:gd name="T9" fmla="*/ 0 h 21"/>
                  </a:gdLst>
                  <a:ahLst/>
                  <a:cxnLst>
                    <a:cxn ang="0">
                      <a:pos x="T0" y="T1"/>
                    </a:cxn>
                    <a:cxn ang="0">
                      <a:pos x="T2" y="T3"/>
                    </a:cxn>
                    <a:cxn ang="0">
                      <a:pos x="T4" y="T5"/>
                    </a:cxn>
                    <a:cxn ang="0">
                      <a:pos x="T6" y="T7"/>
                    </a:cxn>
                    <a:cxn ang="0">
                      <a:pos x="T8" y="T9"/>
                    </a:cxn>
                  </a:cxnLst>
                  <a:rect l="0" t="0" r="r" b="b"/>
                  <a:pathLst>
                    <a:path w="13" h="21">
                      <a:moveTo>
                        <a:pt x="4" y="0"/>
                      </a:moveTo>
                      <a:lnTo>
                        <a:pt x="0" y="19"/>
                      </a:lnTo>
                      <a:lnTo>
                        <a:pt x="8" y="21"/>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grpSp>
          <p:sp>
            <p:nvSpPr>
              <p:cNvPr id="17" name="Rectangle 820">
                <a:extLst>
                  <a:ext uri="{FF2B5EF4-FFF2-40B4-BE49-F238E27FC236}">
                    <a16:creationId xmlns:a16="http://schemas.microsoft.com/office/drawing/2014/main" id="{35A35108-90CB-BF4A-E14A-D1474AABE6B5}"/>
                  </a:ext>
                </a:extLst>
              </p:cNvPr>
              <p:cNvSpPr>
                <a:spLocks noChangeArrowheads="1"/>
              </p:cNvSpPr>
              <p:nvPr/>
            </p:nvSpPr>
            <p:spPr bwMode="auto">
              <a:xfrm>
                <a:off x="9284" y="4666"/>
                <a:ext cx="487" cy="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8" name="Rectangle 821">
                <a:extLst>
                  <a:ext uri="{FF2B5EF4-FFF2-40B4-BE49-F238E27FC236}">
                    <a16:creationId xmlns:a16="http://schemas.microsoft.com/office/drawing/2014/main" id="{84B67521-2A95-8572-2428-5075729E38CA}"/>
                  </a:ext>
                </a:extLst>
              </p:cNvPr>
              <p:cNvSpPr>
                <a:spLocks noChangeArrowheads="1"/>
              </p:cNvSpPr>
              <p:nvPr/>
            </p:nvSpPr>
            <p:spPr bwMode="auto">
              <a:xfrm>
                <a:off x="9323" y="4685"/>
                <a:ext cx="472" cy="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9" name="Rectangle 822">
                <a:extLst>
                  <a:ext uri="{FF2B5EF4-FFF2-40B4-BE49-F238E27FC236}">
                    <a16:creationId xmlns:a16="http://schemas.microsoft.com/office/drawing/2014/main" id="{604BA858-CD42-5A63-9B9C-0760B4121401}"/>
                  </a:ext>
                </a:extLst>
              </p:cNvPr>
              <p:cNvSpPr>
                <a:spLocks noChangeArrowheads="1"/>
              </p:cNvSpPr>
              <p:nvPr/>
            </p:nvSpPr>
            <p:spPr bwMode="auto">
              <a:xfrm>
                <a:off x="9778" y="4682"/>
                <a:ext cx="53"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altLang="en-US" sz="1100">
                    <a:solidFill>
                      <a:srgbClr val="000000"/>
                    </a:solidFill>
                    <a:latin typeface="Comic Sans MS" panose="030F0702030302020204" pitchFamily="66" charset="0"/>
                  </a:rPr>
                  <a:t> </a:t>
                </a:r>
                <a:endParaRPr lang="en-US" altLang="en-US" sz="1200"/>
              </a:p>
            </p:txBody>
          </p:sp>
          <p:grpSp>
            <p:nvGrpSpPr>
              <p:cNvPr id="29" name="Group 824">
                <a:extLst>
                  <a:ext uri="{FF2B5EF4-FFF2-40B4-BE49-F238E27FC236}">
                    <a16:creationId xmlns:a16="http://schemas.microsoft.com/office/drawing/2014/main" id="{0E193754-73F1-DD30-F0AE-20E4AC79B36D}"/>
                  </a:ext>
                </a:extLst>
              </p:cNvPr>
              <p:cNvGrpSpPr>
                <a:grpSpLocks/>
              </p:cNvGrpSpPr>
              <p:nvPr/>
            </p:nvGrpSpPr>
            <p:grpSpPr bwMode="auto">
              <a:xfrm>
                <a:off x="4251" y="6479"/>
                <a:ext cx="3286" cy="192"/>
                <a:chOff x="3479" y="5082"/>
                <a:chExt cx="3286" cy="192"/>
              </a:xfrm>
            </p:grpSpPr>
            <p:sp>
              <p:nvSpPr>
                <p:cNvPr id="31" name="Rectangle 825">
                  <a:extLst>
                    <a:ext uri="{FF2B5EF4-FFF2-40B4-BE49-F238E27FC236}">
                      <a16:creationId xmlns:a16="http://schemas.microsoft.com/office/drawing/2014/main" id="{6DA6B909-F145-C2F9-37C4-8E45BE663236}"/>
                    </a:ext>
                  </a:extLst>
                </p:cNvPr>
                <p:cNvSpPr>
                  <a:spLocks noChangeArrowheads="1"/>
                </p:cNvSpPr>
                <p:nvPr/>
              </p:nvSpPr>
              <p:spPr bwMode="auto">
                <a:xfrm>
                  <a:off x="3497" y="5161"/>
                  <a:ext cx="3250" cy="35"/>
                </a:xfrm>
                <a:prstGeom prst="rect">
                  <a:avLst/>
                </a:prstGeom>
                <a:solidFill>
                  <a:srgbClr val="008000"/>
                </a:solidFill>
                <a:ln w="28575">
                  <a:solidFill>
                    <a:srgbClr val="339966"/>
                  </a:solidFill>
                  <a:miter lim="800000"/>
                  <a:headEnd/>
                  <a:tailEnd/>
                </a:ln>
              </p:spPr>
              <p:txBody>
                <a:bodyPr/>
                <a:lstStyle/>
                <a:p>
                  <a:endParaRPr lang="en-GB"/>
                </a:p>
              </p:txBody>
            </p:sp>
            <p:sp>
              <p:nvSpPr>
                <p:cNvPr id="32" name="Freeform 826">
                  <a:extLst>
                    <a:ext uri="{FF2B5EF4-FFF2-40B4-BE49-F238E27FC236}">
                      <a16:creationId xmlns:a16="http://schemas.microsoft.com/office/drawing/2014/main" id="{71CE411F-3B8F-3E14-007C-AD3CDB584B67}"/>
                    </a:ext>
                  </a:extLst>
                </p:cNvPr>
                <p:cNvSpPr>
                  <a:spLocks/>
                </p:cNvSpPr>
                <p:nvPr/>
              </p:nvSpPr>
              <p:spPr bwMode="auto">
                <a:xfrm>
                  <a:off x="6579" y="5082"/>
                  <a:ext cx="186" cy="192"/>
                </a:xfrm>
                <a:custGeom>
                  <a:avLst/>
                  <a:gdLst>
                    <a:gd name="T0" fmla="*/ 0 w 186"/>
                    <a:gd name="T1" fmla="*/ 162 h 192"/>
                    <a:gd name="T2" fmla="*/ 15 w 186"/>
                    <a:gd name="T3" fmla="*/ 192 h 192"/>
                    <a:gd name="T4" fmla="*/ 177 w 186"/>
                    <a:gd name="T5" fmla="*/ 109 h 192"/>
                    <a:gd name="T6" fmla="*/ 181 w 186"/>
                    <a:gd name="T7" fmla="*/ 107 h 192"/>
                    <a:gd name="T8" fmla="*/ 183 w 186"/>
                    <a:gd name="T9" fmla="*/ 101 h 192"/>
                    <a:gd name="T10" fmla="*/ 186 w 186"/>
                    <a:gd name="T11" fmla="*/ 94 h 192"/>
                    <a:gd name="T12" fmla="*/ 183 w 186"/>
                    <a:gd name="T13" fmla="*/ 88 h 192"/>
                    <a:gd name="T14" fmla="*/ 181 w 186"/>
                    <a:gd name="T15" fmla="*/ 81 h 192"/>
                    <a:gd name="T16" fmla="*/ 177 w 186"/>
                    <a:gd name="T17" fmla="*/ 79 h 192"/>
                    <a:gd name="T18" fmla="*/ 15 w 186"/>
                    <a:gd name="T19" fmla="*/ 0 h 192"/>
                    <a:gd name="T20" fmla="*/ 0 w 186"/>
                    <a:gd name="T21" fmla="*/ 31 h 192"/>
                    <a:gd name="T22" fmla="*/ 162 w 186"/>
                    <a:gd name="T23" fmla="*/ 109 h 192"/>
                    <a:gd name="T24" fmla="*/ 155 w 186"/>
                    <a:gd name="T25" fmla="*/ 81 h 192"/>
                    <a:gd name="T26" fmla="*/ 153 w 186"/>
                    <a:gd name="T27" fmla="*/ 88 h 192"/>
                    <a:gd name="T28" fmla="*/ 151 w 186"/>
                    <a:gd name="T29" fmla="*/ 94 h 192"/>
                    <a:gd name="T30" fmla="*/ 153 w 186"/>
                    <a:gd name="T31" fmla="*/ 101 h 192"/>
                    <a:gd name="T32" fmla="*/ 155 w 186"/>
                    <a:gd name="T33" fmla="*/ 107 h 192"/>
                    <a:gd name="T34" fmla="*/ 168 w 186"/>
                    <a:gd name="T35" fmla="*/ 94 h 192"/>
                    <a:gd name="T36" fmla="*/ 162 w 186"/>
                    <a:gd name="T37" fmla="*/ 79 h 192"/>
                    <a:gd name="T38" fmla="*/ 0 w 186"/>
                    <a:gd name="T39" fmla="*/ 16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6" h="192">
                      <a:moveTo>
                        <a:pt x="0" y="162"/>
                      </a:moveTo>
                      <a:lnTo>
                        <a:pt x="15" y="192"/>
                      </a:lnTo>
                      <a:lnTo>
                        <a:pt x="177" y="109"/>
                      </a:lnTo>
                      <a:lnTo>
                        <a:pt x="181" y="107"/>
                      </a:lnTo>
                      <a:lnTo>
                        <a:pt x="183" y="101"/>
                      </a:lnTo>
                      <a:lnTo>
                        <a:pt x="186" y="94"/>
                      </a:lnTo>
                      <a:lnTo>
                        <a:pt x="183" y="88"/>
                      </a:lnTo>
                      <a:lnTo>
                        <a:pt x="181" y="81"/>
                      </a:lnTo>
                      <a:lnTo>
                        <a:pt x="177" y="79"/>
                      </a:lnTo>
                      <a:lnTo>
                        <a:pt x="15" y="0"/>
                      </a:lnTo>
                      <a:lnTo>
                        <a:pt x="0" y="31"/>
                      </a:lnTo>
                      <a:lnTo>
                        <a:pt x="162" y="109"/>
                      </a:lnTo>
                      <a:lnTo>
                        <a:pt x="155" y="81"/>
                      </a:lnTo>
                      <a:lnTo>
                        <a:pt x="153" y="88"/>
                      </a:lnTo>
                      <a:lnTo>
                        <a:pt x="151" y="94"/>
                      </a:lnTo>
                      <a:lnTo>
                        <a:pt x="153" y="101"/>
                      </a:lnTo>
                      <a:lnTo>
                        <a:pt x="155" y="107"/>
                      </a:lnTo>
                      <a:lnTo>
                        <a:pt x="168" y="94"/>
                      </a:lnTo>
                      <a:lnTo>
                        <a:pt x="162" y="79"/>
                      </a:lnTo>
                      <a:lnTo>
                        <a:pt x="0" y="162"/>
                      </a:lnTo>
                      <a:close/>
                    </a:path>
                  </a:pathLst>
                </a:custGeom>
                <a:solidFill>
                  <a:srgbClr val="008000"/>
                </a:solidFill>
                <a:ln w="28575" cmpd="sng">
                  <a:solidFill>
                    <a:srgbClr val="339966"/>
                  </a:solidFill>
                  <a:round/>
                  <a:headEnd/>
                  <a:tailEnd/>
                </a:ln>
              </p:spPr>
              <p:txBody>
                <a:bodyPr/>
                <a:lstStyle/>
                <a:p>
                  <a:endParaRPr lang="en-GB"/>
                </a:p>
              </p:txBody>
            </p:sp>
            <p:sp>
              <p:nvSpPr>
                <p:cNvPr id="33" name="Freeform 827">
                  <a:extLst>
                    <a:ext uri="{FF2B5EF4-FFF2-40B4-BE49-F238E27FC236}">
                      <a16:creationId xmlns:a16="http://schemas.microsoft.com/office/drawing/2014/main" id="{68F3AF7E-C32A-74F3-3941-EE0DFFBFDB22}"/>
                    </a:ext>
                  </a:extLst>
                </p:cNvPr>
                <p:cNvSpPr>
                  <a:spLocks/>
                </p:cNvSpPr>
                <p:nvPr/>
              </p:nvSpPr>
              <p:spPr bwMode="auto">
                <a:xfrm>
                  <a:off x="3479" y="5082"/>
                  <a:ext cx="188" cy="192"/>
                </a:xfrm>
                <a:custGeom>
                  <a:avLst/>
                  <a:gdLst>
                    <a:gd name="T0" fmla="*/ 188 w 188"/>
                    <a:gd name="T1" fmla="*/ 31 h 192"/>
                    <a:gd name="T2" fmla="*/ 173 w 188"/>
                    <a:gd name="T3" fmla="*/ 0 h 192"/>
                    <a:gd name="T4" fmla="*/ 11 w 188"/>
                    <a:gd name="T5" fmla="*/ 79 h 192"/>
                    <a:gd name="T6" fmla="*/ 5 w 188"/>
                    <a:gd name="T7" fmla="*/ 81 h 192"/>
                    <a:gd name="T8" fmla="*/ 3 w 188"/>
                    <a:gd name="T9" fmla="*/ 88 h 192"/>
                    <a:gd name="T10" fmla="*/ 0 w 188"/>
                    <a:gd name="T11" fmla="*/ 94 h 192"/>
                    <a:gd name="T12" fmla="*/ 3 w 188"/>
                    <a:gd name="T13" fmla="*/ 101 h 192"/>
                    <a:gd name="T14" fmla="*/ 5 w 188"/>
                    <a:gd name="T15" fmla="*/ 107 h 192"/>
                    <a:gd name="T16" fmla="*/ 11 w 188"/>
                    <a:gd name="T17" fmla="*/ 109 h 192"/>
                    <a:gd name="T18" fmla="*/ 173 w 188"/>
                    <a:gd name="T19" fmla="*/ 192 h 192"/>
                    <a:gd name="T20" fmla="*/ 188 w 188"/>
                    <a:gd name="T21" fmla="*/ 162 h 192"/>
                    <a:gd name="T22" fmla="*/ 27 w 188"/>
                    <a:gd name="T23" fmla="*/ 79 h 192"/>
                    <a:gd name="T24" fmla="*/ 31 w 188"/>
                    <a:gd name="T25" fmla="*/ 107 h 192"/>
                    <a:gd name="T26" fmla="*/ 33 w 188"/>
                    <a:gd name="T27" fmla="*/ 101 h 192"/>
                    <a:gd name="T28" fmla="*/ 35 w 188"/>
                    <a:gd name="T29" fmla="*/ 94 h 192"/>
                    <a:gd name="T30" fmla="*/ 33 w 188"/>
                    <a:gd name="T31" fmla="*/ 88 h 192"/>
                    <a:gd name="T32" fmla="*/ 31 w 188"/>
                    <a:gd name="T33" fmla="*/ 81 h 192"/>
                    <a:gd name="T34" fmla="*/ 18 w 188"/>
                    <a:gd name="T35" fmla="*/ 94 h 192"/>
                    <a:gd name="T36" fmla="*/ 27 w 188"/>
                    <a:gd name="T37" fmla="*/ 109 h 192"/>
                    <a:gd name="T38" fmla="*/ 188 w 188"/>
                    <a:gd name="T39" fmla="*/ 31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8" h="192">
                      <a:moveTo>
                        <a:pt x="188" y="31"/>
                      </a:moveTo>
                      <a:lnTo>
                        <a:pt x="173" y="0"/>
                      </a:lnTo>
                      <a:lnTo>
                        <a:pt x="11" y="79"/>
                      </a:lnTo>
                      <a:lnTo>
                        <a:pt x="5" y="81"/>
                      </a:lnTo>
                      <a:lnTo>
                        <a:pt x="3" y="88"/>
                      </a:lnTo>
                      <a:lnTo>
                        <a:pt x="0" y="94"/>
                      </a:lnTo>
                      <a:lnTo>
                        <a:pt x="3" y="101"/>
                      </a:lnTo>
                      <a:lnTo>
                        <a:pt x="5" y="107"/>
                      </a:lnTo>
                      <a:lnTo>
                        <a:pt x="11" y="109"/>
                      </a:lnTo>
                      <a:lnTo>
                        <a:pt x="173" y="192"/>
                      </a:lnTo>
                      <a:lnTo>
                        <a:pt x="188" y="162"/>
                      </a:lnTo>
                      <a:lnTo>
                        <a:pt x="27" y="79"/>
                      </a:lnTo>
                      <a:lnTo>
                        <a:pt x="31" y="107"/>
                      </a:lnTo>
                      <a:lnTo>
                        <a:pt x="33" y="101"/>
                      </a:lnTo>
                      <a:lnTo>
                        <a:pt x="35" y="94"/>
                      </a:lnTo>
                      <a:lnTo>
                        <a:pt x="33" y="88"/>
                      </a:lnTo>
                      <a:lnTo>
                        <a:pt x="31" y="81"/>
                      </a:lnTo>
                      <a:lnTo>
                        <a:pt x="18" y="94"/>
                      </a:lnTo>
                      <a:lnTo>
                        <a:pt x="27" y="109"/>
                      </a:lnTo>
                      <a:lnTo>
                        <a:pt x="188" y="31"/>
                      </a:lnTo>
                      <a:close/>
                    </a:path>
                  </a:pathLst>
                </a:custGeom>
                <a:solidFill>
                  <a:srgbClr val="008000"/>
                </a:solidFill>
                <a:ln w="28575" cmpd="sng">
                  <a:solidFill>
                    <a:srgbClr val="339966"/>
                  </a:solidFill>
                  <a:round/>
                  <a:headEnd/>
                  <a:tailEnd/>
                </a:ln>
              </p:spPr>
              <p:txBody>
                <a:bodyPr/>
                <a:lstStyle/>
                <a:p>
                  <a:endParaRPr lang="en-GB"/>
                </a:p>
              </p:txBody>
            </p:sp>
          </p:grpSp>
        </p:grpSp>
        <p:cxnSp>
          <p:nvCxnSpPr>
            <p:cNvPr id="13" name="Straight Arrow Connector 12"/>
            <p:cNvCxnSpPr/>
            <p:nvPr/>
          </p:nvCxnSpPr>
          <p:spPr>
            <a:xfrm flipH="1">
              <a:off x="5863772" y="2249760"/>
              <a:ext cx="7247" cy="1580663"/>
            </a:xfrm>
            <a:prstGeom prst="straightConnector1">
              <a:avLst/>
            </a:prstGeom>
            <a:ln w="38100">
              <a:solidFill>
                <a:schemeClr val="accent1">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4" name="Slide Number Placeholder 3">
            <a:extLst>
              <a:ext uri="{FF2B5EF4-FFF2-40B4-BE49-F238E27FC236}">
                <a16:creationId xmlns:a16="http://schemas.microsoft.com/office/drawing/2014/main" id="{6660B749-531B-21E4-D1C4-705F1420E68D}"/>
              </a:ext>
            </a:extLst>
          </p:cNvPr>
          <p:cNvSpPr>
            <a:spLocks noGrp="1"/>
          </p:cNvSpPr>
          <p:nvPr>
            <p:ph type="sldNum" sz="quarter" idx="12"/>
          </p:nvPr>
        </p:nvSpPr>
        <p:spPr/>
        <p:txBody>
          <a:bodyPr/>
          <a:lstStyle/>
          <a:p>
            <a:fld id="{25F4D205-A511-4D9F-BF18-0E193C9B365C}" type="slidenum">
              <a:rPr lang="en-GB" smtClean="0"/>
              <a:pPr/>
              <a:t>22</a:t>
            </a:fld>
            <a:endParaRPr lang="en-GB" dirty="0"/>
          </a:p>
        </p:txBody>
      </p:sp>
    </p:spTree>
    <p:extLst>
      <p:ext uri="{BB962C8B-B14F-4D97-AF65-F5344CB8AC3E}">
        <p14:creationId xmlns:p14="http://schemas.microsoft.com/office/powerpoint/2010/main" val="15906449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1" y="803325"/>
            <a:ext cx="5314536" cy="1325563"/>
          </a:xfrm>
          <a:solidFill>
            <a:srgbClr val="FFC000"/>
          </a:solidFill>
        </p:spPr>
        <p:style>
          <a:lnRef idx="0">
            <a:schemeClr val="accent2"/>
          </a:lnRef>
          <a:fillRef idx="3">
            <a:schemeClr val="accent2"/>
          </a:fillRef>
          <a:effectRef idx="3">
            <a:schemeClr val="accent2"/>
          </a:effectRef>
          <a:fontRef idx="minor">
            <a:schemeClr val="lt1"/>
          </a:fontRef>
        </p:style>
        <p:txBody>
          <a:bodyPr>
            <a:normAutofit/>
          </a:bodyPr>
          <a:lstStyle/>
          <a:p>
            <a:r>
              <a:rPr lang="en-GB" dirty="0"/>
              <a:t>Visible Light </a:t>
            </a:r>
            <a:br>
              <a:rPr lang="en-GB" dirty="0"/>
            </a:br>
            <a:r>
              <a:rPr lang="en-GB" dirty="0"/>
              <a:t>Learning Intentions</a:t>
            </a:r>
          </a:p>
        </p:txBody>
      </p:sp>
      <p:graphicFrame>
        <p:nvGraphicFramePr>
          <p:cNvPr id="50" name="Content Placeholder 2">
            <a:extLst>
              <a:ext uri="{FF2B5EF4-FFF2-40B4-BE49-F238E27FC236}">
                <a16:creationId xmlns:a16="http://schemas.microsoft.com/office/drawing/2014/main" id="{9B56A44C-85A5-F5CF-153B-64FBDEA98BDB}"/>
              </a:ext>
            </a:extLst>
          </p:cNvPr>
          <p:cNvGraphicFramePr>
            <a:graphicFrameLocks noGrp="1"/>
          </p:cNvGraphicFramePr>
          <p:nvPr>
            <p:ph idx="1"/>
            <p:extLst>
              <p:ext uri="{D42A27DB-BD31-4B8C-83A1-F6EECF244321}">
                <p14:modId xmlns:p14="http://schemas.microsoft.com/office/powerpoint/2010/main" val="3510324652"/>
              </p:ext>
            </p:extLst>
          </p:nvPr>
        </p:nvGraphicFramePr>
        <p:xfrm>
          <a:off x="762000" y="2279018"/>
          <a:ext cx="5820780" cy="38291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A7F0C4A9-1EFD-2DC5-1F38-3E29837D1D78}"/>
              </a:ext>
            </a:extLst>
          </p:cNvPr>
          <p:cNvSpPr>
            <a:spLocks noGrp="1"/>
          </p:cNvSpPr>
          <p:nvPr>
            <p:ph type="sldNum" sz="quarter" idx="12"/>
          </p:nvPr>
        </p:nvSpPr>
        <p:spPr>
          <a:xfrm>
            <a:off x="11000232" y="6108192"/>
            <a:ext cx="548640" cy="548640"/>
          </a:xfrm>
          <a:prstGeom prst="ellipse">
            <a:avLst/>
          </a:prstGeom>
          <a:solidFill>
            <a:srgbClr val="7F7F7F"/>
          </a:solidFill>
        </p:spPr>
        <p:txBody>
          <a:bodyPr anchor="ctr">
            <a:normAutofit fontScale="92500"/>
          </a:bodyPr>
          <a:lstStyle/>
          <a:p>
            <a:pPr algn="ctr">
              <a:spcAft>
                <a:spcPts val="600"/>
              </a:spcAft>
            </a:pPr>
            <a:fld id="{25F4D205-A511-4D9F-BF18-0E193C9B365C}" type="slidenum">
              <a:rPr lang="en-GB" sz="1500">
                <a:solidFill>
                  <a:srgbClr val="FFFFFF"/>
                </a:solidFill>
              </a:rPr>
              <a:pPr algn="ctr">
                <a:spcAft>
                  <a:spcPts val="600"/>
                </a:spcAft>
              </a:pPr>
              <a:t>23</a:t>
            </a:fld>
            <a:endParaRPr lang="en-GB" sz="1500">
              <a:solidFill>
                <a:srgbClr val="FFFFFF"/>
              </a:solidFill>
            </a:endParaRPr>
          </a:p>
        </p:txBody>
      </p:sp>
      <p:sp>
        <p:nvSpPr>
          <p:cNvPr id="4" name="Rectangle 3"/>
          <p:cNvSpPr/>
          <p:nvPr/>
        </p:nvSpPr>
        <p:spPr>
          <a:xfrm>
            <a:off x="8898174" y="398223"/>
            <a:ext cx="2686954" cy="923330"/>
          </a:xfrm>
          <a:prstGeom prst="rect">
            <a:avLst/>
          </a:prstGeom>
          <a:noFill/>
        </p:spPr>
        <p:txBody>
          <a:bodyPr wrap="none" lIns="91440" tIns="45720" rIns="91440" bIns="45720">
            <a:spAutoFit/>
          </a:bodyPr>
          <a:lstStyle/>
          <a:p>
            <a:pPr algn="ctr">
              <a:spcAft>
                <a:spcPts val="600"/>
              </a:spcAft>
            </a:pP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Lesson </a:t>
            </a:r>
            <a:r>
              <a:rPr lang="en-US" sz="5400" b="1" cap="none" spc="0" dirty="0">
                <a:ln w="13462">
                  <a:solidFill>
                    <a:schemeClr val="bg1"/>
                  </a:solidFill>
                  <a:prstDash val="solid"/>
                </a:ln>
                <a:solidFill>
                  <a:srgbClr val="FFC000"/>
                </a:solidFill>
                <a:effectLst>
                  <a:outerShdw dist="38100" dir="2700000" algn="bl" rotWithShape="0">
                    <a:schemeClr val="accent5"/>
                  </a:outerShdw>
                </a:effectLst>
              </a:rPr>
              <a:t>2</a:t>
            </a:r>
          </a:p>
        </p:txBody>
      </p:sp>
      <p:pic>
        <p:nvPicPr>
          <p:cNvPr id="9" name="Picture 8">
            <a:extLst>
              <a:ext uri="{FF2B5EF4-FFF2-40B4-BE49-F238E27FC236}">
                <a16:creationId xmlns:a16="http://schemas.microsoft.com/office/drawing/2014/main" id="{628CBF18-DF04-3FC5-AC40-DA6EA5638D3A}"/>
              </a:ext>
            </a:extLst>
          </p:cNvPr>
          <p:cNvPicPr>
            <a:picLocks noChangeAspect="1"/>
          </p:cNvPicPr>
          <p:nvPr/>
        </p:nvPicPr>
        <p:blipFill rotWithShape="1">
          <a:blip r:embed="rId7"/>
          <a:srcRect l="5987" t="30751" r="5791" b="31104"/>
          <a:stretch/>
        </p:blipFill>
        <p:spPr>
          <a:xfrm rot="2277311">
            <a:off x="6434666" y="1932775"/>
            <a:ext cx="5576711" cy="1705960"/>
          </a:xfrm>
          <a:prstGeom prst="rect">
            <a:avLst/>
          </a:prstGeom>
        </p:spPr>
      </p:pic>
    </p:spTree>
    <p:extLst>
      <p:ext uri="{BB962C8B-B14F-4D97-AF65-F5344CB8AC3E}">
        <p14:creationId xmlns:p14="http://schemas.microsoft.com/office/powerpoint/2010/main" val="39838868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a:extLst>
              <a:ext uri="{FF2B5EF4-FFF2-40B4-BE49-F238E27FC236}">
                <a16:creationId xmlns:a16="http://schemas.microsoft.com/office/drawing/2014/main" id="{D2E2ECE6-DED4-4116-89BF-FE332A949E28}"/>
              </a:ext>
            </a:extLst>
          </p:cNvPr>
          <p:cNvSpPr>
            <a:spLocks noGrp="1" noChangeArrowheads="1"/>
          </p:cNvSpPr>
          <p:nvPr>
            <p:ph idx="1"/>
          </p:nvPr>
        </p:nvSpPr>
        <p:spPr>
          <a:xfrm>
            <a:off x="1239253" y="416454"/>
            <a:ext cx="9713494" cy="2174875"/>
          </a:xfrm>
        </p:spPr>
        <p:txBody>
          <a:bodyPr>
            <a:normAutofit lnSpcReduction="10000"/>
          </a:bodyPr>
          <a:lstStyle/>
          <a:p>
            <a:pPr algn="ctr">
              <a:lnSpc>
                <a:spcPct val="90000"/>
              </a:lnSpc>
            </a:pPr>
            <a:r>
              <a:rPr lang="en-GB" altLang="en-US" sz="3600" dirty="0"/>
              <a:t>Light is an electromagnetic wave</a:t>
            </a:r>
          </a:p>
          <a:p>
            <a:pPr algn="ctr" eaLnBrk="1" hangingPunct="1">
              <a:lnSpc>
                <a:spcPct val="90000"/>
              </a:lnSpc>
            </a:pPr>
            <a:r>
              <a:rPr lang="en-GB" altLang="en-US" sz="3600" dirty="0"/>
              <a:t>Electromagnetic waves travel VERY FAST –</a:t>
            </a:r>
          </a:p>
          <a:p>
            <a:pPr marL="0" indent="0" algn="ctr" eaLnBrk="1" hangingPunct="1">
              <a:lnSpc>
                <a:spcPct val="90000"/>
              </a:lnSpc>
              <a:buNone/>
            </a:pPr>
            <a:r>
              <a:rPr lang="en-GB" altLang="en-US" sz="3600" dirty="0"/>
              <a:t>300, 000, 000 m/s or 300,000 kilometres per second (the speed of light).</a:t>
            </a:r>
          </a:p>
          <a:p>
            <a:pPr eaLnBrk="1" hangingPunct="1">
              <a:lnSpc>
                <a:spcPct val="90000"/>
              </a:lnSpc>
            </a:pPr>
            <a:endParaRPr lang="en-GB" altLang="en-US" dirty="0"/>
          </a:p>
        </p:txBody>
      </p:sp>
      <p:sp>
        <p:nvSpPr>
          <p:cNvPr id="2" name="Slide Number Placeholder 1">
            <a:extLst>
              <a:ext uri="{FF2B5EF4-FFF2-40B4-BE49-F238E27FC236}">
                <a16:creationId xmlns:a16="http://schemas.microsoft.com/office/drawing/2014/main" id="{E2AA2F77-A2E8-2F6F-4C88-A86592B5E73E}"/>
              </a:ext>
            </a:extLst>
          </p:cNvPr>
          <p:cNvSpPr>
            <a:spLocks noGrp="1"/>
          </p:cNvSpPr>
          <p:nvPr>
            <p:ph type="sldNum" sz="quarter" idx="12"/>
          </p:nvPr>
        </p:nvSpPr>
        <p:spPr/>
        <p:txBody>
          <a:bodyPr/>
          <a:lstStyle/>
          <a:p>
            <a:fld id="{25F4D205-A511-4D9F-BF18-0E193C9B365C}" type="slidenum">
              <a:rPr lang="en-GB" smtClean="0"/>
              <a:pPr/>
              <a:t>24</a:t>
            </a:fld>
            <a:endParaRPr lang="en-GB"/>
          </a:p>
        </p:txBody>
      </p:sp>
      <p:pic>
        <p:nvPicPr>
          <p:cNvPr id="5124" name="Picture 4" descr="EARTH">
            <a:extLst>
              <a:ext uri="{FF2B5EF4-FFF2-40B4-BE49-F238E27FC236}">
                <a16:creationId xmlns:a16="http://schemas.microsoft.com/office/drawing/2014/main" id="{E522A7F6-9A99-45ED-890F-0624543ECA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6106" b="6677"/>
          <a:stretch>
            <a:fillRect/>
          </a:stretch>
        </p:blipFill>
        <p:spPr bwMode="auto">
          <a:xfrm>
            <a:off x="6621464" y="2919414"/>
            <a:ext cx="3832225" cy="362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Text Box 5">
            <a:extLst>
              <a:ext uri="{FF2B5EF4-FFF2-40B4-BE49-F238E27FC236}">
                <a16:creationId xmlns:a16="http://schemas.microsoft.com/office/drawing/2014/main" id="{1B6BF99D-4F52-425A-A57B-13A9BE01784C}"/>
              </a:ext>
            </a:extLst>
          </p:cNvPr>
          <p:cNvSpPr txBox="1">
            <a:spLocks noChangeArrowheads="1"/>
          </p:cNvSpPr>
          <p:nvPr/>
        </p:nvSpPr>
        <p:spPr bwMode="auto">
          <a:xfrm>
            <a:off x="1010653" y="2652713"/>
            <a:ext cx="4772611"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800">
                <a:solidFill>
                  <a:schemeClr val="bg1"/>
                </a:solidFill>
                <a:latin typeface="Comic Sans MS" panose="030F0702030302020204" pitchFamily="66" charset="0"/>
              </a:defRPr>
            </a:lvl1pPr>
            <a:lvl2pPr marL="742950" indent="-285750">
              <a:defRPr sz="2800">
                <a:solidFill>
                  <a:schemeClr val="bg1"/>
                </a:solidFill>
                <a:latin typeface="Comic Sans MS" panose="030F0702030302020204" pitchFamily="66" charset="0"/>
              </a:defRPr>
            </a:lvl2pPr>
            <a:lvl3pPr marL="1143000" indent="-228600">
              <a:defRPr sz="2800">
                <a:solidFill>
                  <a:schemeClr val="bg1"/>
                </a:solidFill>
                <a:latin typeface="Comic Sans MS" panose="030F0702030302020204" pitchFamily="66" charset="0"/>
              </a:defRPr>
            </a:lvl3pPr>
            <a:lvl4pPr marL="1600200" indent="-228600">
              <a:defRPr sz="2800">
                <a:solidFill>
                  <a:schemeClr val="bg1"/>
                </a:solidFill>
                <a:latin typeface="Comic Sans MS" panose="030F0702030302020204" pitchFamily="66" charset="0"/>
              </a:defRPr>
            </a:lvl4pPr>
            <a:lvl5pPr marL="2057400" indent="-228600">
              <a:defRPr sz="2800">
                <a:solidFill>
                  <a:schemeClr val="bg1"/>
                </a:solidFill>
                <a:latin typeface="Comic Sans MS" panose="030F0702030302020204" pitchFamily="66" charset="0"/>
              </a:defRPr>
            </a:lvl5pPr>
            <a:lvl6pPr marL="2514600" indent="-228600" eaLnBrk="0" fontAlgn="base" hangingPunct="0">
              <a:spcBef>
                <a:spcPct val="0"/>
              </a:spcBef>
              <a:spcAft>
                <a:spcPct val="0"/>
              </a:spcAft>
              <a:defRPr sz="2800">
                <a:solidFill>
                  <a:schemeClr val="bg1"/>
                </a:solidFill>
                <a:latin typeface="Comic Sans MS" panose="030F0702030302020204" pitchFamily="66" charset="0"/>
              </a:defRPr>
            </a:lvl6pPr>
            <a:lvl7pPr marL="2971800" indent="-228600" eaLnBrk="0" fontAlgn="base" hangingPunct="0">
              <a:spcBef>
                <a:spcPct val="0"/>
              </a:spcBef>
              <a:spcAft>
                <a:spcPct val="0"/>
              </a:spcAft>
              <a:defRPr sz="2800">
                <a:solidFill>
                  <a:schemeClr val="bg1"/>
                </a:solidFill>
                <a:latin typeface="Comic Sans MS" panose="030F0702030302020204" pitchFamily="66" charset="0"/>
              </a:defRPr>
            </a:lvl7pPr>
            <a:lvl8pPr marL="3429000" indent="-228600" eaLnBrk="0" fontAlgn="base" hangingPunct="0">
              <a:spcBef>
                <a:spcPct val="0"/>
              </a:spcBef>
              <a:spcAft>
                <a:spcPct val="0"/>
              </a:spcAft>
              <a:defRPr sz="2800">
                <a:solidFill>
                  <a:schemeClr val="bg1"/>
                </a:solidFill>
                <a:latin typeface="Comic Sans MS" panose="030F0702030302020204" pitchFamily="66" charset="0"/>
              </a:defRPr>
            </a:lvl8pPr>
            <a:lvl9pPr marL="3886200" indent="-228600" eaLnBrk="0" fontAlgn="base" hangingPunct="0">
              <a:spcBef>
                <a:spcPct val="0"/>
              </a:spcBef>
              <a:spcAft>
                <a:spcPct val="0"/>
              </a:spcAft>
              <a:defRPr sz="2800">
                <a:solidFill>
                  <a:schemeClr val="bg1"/>
                </a:solidFill>
                <a:latin typeface="Comic Sans MS" panose="030F0702030302020204" pitchFamily="66" charset="0"/>
              </a:defRPr>
            </a:lvl9pPr>
          </a:lstStyle>
          <a:p>
            <a:pPr>
              <a:spcBef>
                <a:spcPct val="20000"/>
              </a:spcBef>
            </a:pPr>
            <a:r>
              <a:rPr lang="en-GB" altLang="en-US" i="1" dirty="0">
                <a:solidFill>
                  <a:srgbClr val="FF0000"/>
                </a:solidFill>
              </a:rPr>
              <a:t>At this speed the waves can travel the equivalent of 7.5 times around the world in one second. (but light travels in straight lines)</a:t>
            </a:r>
          </a:p>
          <a:p>
            <a:pPr eaLnBrk="1" hangingPunct="1">
              <a:spcBef>
                <a:spcPct val="50000"/>
              </a:spcBef>
            </a:pPr>
            <a:endParaRPr lang="en-GB" altLang="en-US" sz="2400" dirty="0">
              <a:solidFill>
                <a:schemeClr val="tx1"/>
              </a:solidFill>
              <a:latin typeface="Times New Roman" panose="02020603050405020304" pitchFamily="18" charset="0"/>
            </a:endParaRPr>
          </a:p>
        </p:txBody>
      </p:sp>
      <p:sp>
        <p:nvSpPr>
          <p:cNvPr id="5128" name="AutoShape 8">
            <a:extLst>
              <a:ext uri="{FF2B5EF4-FFF2-40B4-BE49-F238E27FC236}">
                <a16:creationId xmlns:a16="http://schemas.microsoft.com/office/drawing/2014/main" id="{7E5BDE89-E696-47DA-A8F5-C6137E1BA241}"/>
              </a:ext>
            </a:extLst>
          </p:cNvPr>
          <p:cNvSpPr>
            <a:spLocks noChangeArrowheads="1"/>
          </p:cNvSpPr>
          <p:nvPr/>
        </p:nvSpPr>
        <p:spPr bwMode="auto">
          <a:xfrm rot="17452126" flipH="1">
            <a:off x="6657976" y="3433763"/>
            <a:ext cx="908050" cy="2644775"/>
          </a:xfrm>
          <a:custGeom>
            <a:avLst/>
            <a:gdLst>
              <a:gd name="T0" fmla="*/ 743802 w 21600"/>
              <a:gd name="T1" fmla="*/ 304394 h 21600"/>
              <a:gd name="T2" fmla="*/ 174674 w 21600"/>
              <a:gd name="T3" fmla="*/ 640746 h 21600"/>
              <a:gd name="T4" fmla="*/ 629413 w 21600"/>
              <a:gd name="T5" fmla="*/ 706253 h 21600"/>
              <a:gd name="T6" fmla="*/ 892706 w 21600"/>
              <a:gd name="T7" fmla="*/ 2370992 h 21600"/>
              <a:gd name="T8" fmla="*/ 606796 w 21600"/>
              <a:gd name="T9" fmla="*/ 2453029 h 21600"/>
              <a:gd name="T10" fmla="*/ 578672 w 21600"/>
              <a:gd name="T11" fmla="*/ 1620292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852" y="14946"/>
                </a:moveTo>
                <a:cubicBezTo>
                  <a:pt x="16811" y="13777"/>
                  <a:pt x="17336" y="12312"/>
                  <a:pt x="17336" y="10800"/>
                </a:cubicBezTo>
                <a:cubicBezTo>
                  <a:pt x="17336" y="7190"/>
                  <a:pt x="14409" y="4264"/>
                  <a:pt x="10800" y="4264"/>
                </a:cubicBezTo>
                <a:cubicBezTo>
                  <a:pt x="8866" y="4263"/>
                  <a:pt x="7032" y="5120"/>
                  <a:pt x="5790" y="6602"/>
                </a:cubicBezTo>
                <a:lnTo>
                  <a:pt x="2521" y="3863"/>
                </a:lnTo>
                <a:cubicBezTo>
                  <a:pt x="4573" y="1414"/>
                  <a:pt x="7604" y="-1"/>
                  <a:pt x="10800" y="0"/>
                </a:cubicBezTo>
                <a:cubicBezTo>
                  <a:pt x="16764" y="0"/>
                  <a:pt x="21600" y="4835"/>
                  <a:pt x="21600" y="10800"/>
                </a:cubicBezTo>
                <a:cubicBezTo>
                  <a:pt x="21600" y="13298"/>
                  <a:pt x="20733" y="15720"/>
                  <a:pt x="19148" y="17651"/>
                </a:cubicBezTo>
                <a:lnTo>
                  <a:pt x="21235" y="19364"/>
                </a:lnTo>
                <a:lnTo>
                  <a:pt x="14434" y="20034"/>
                </a:lnTo>
                <a:lnTo>
                  <a:pt x="13765" y="13233"/>
                </a:lnTo>
                <a:lnTo>
                  <a:pt x="15852" y="14946"/>
                </a:lnTo>
                <a:close/>
              </a:path>
            </a:pathLst>
          </a:cu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Tree>
    <p:extLst>
      <p:ext uri="{BB962C8B-B14F-4D97-AF65-F5344CB8AC3E}">
        <p14:creationId xmlns:p14="http://schemas.microsoft.com/office/powerpoint/2010/main" val="748684021"/>
      </p:ext>
    </p:extLst>
  </p:cSld>
  <p:clrMapOvr>
    <a:masterClrMapping/>
  </p:clrMapOvr>
  <mc:AlternateContent xmlns:mc="http://schemas.openxmlformats.org/markup-compatibility/2006" xmlns:p14="http://schemas.microsoft.com/office/powerpoint/2010/main">
    <mc:Choice Requires="p14">
      <p:transition spd="slow" p14:dur="2000" advClick="0" advTm="11696"/>
    </mc:Choice>
    <mc:Fallback xmlns="">
      <p:transition spd="slow" advClick="0" advTm="11696"/>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125"/>
                                        </p:tgtEl>
                                        <p:attrNameLst>
                                          <p:attrName>style.visibility</p:attrName>
                                        </p:attrNameLst>
                                      </p:cBhvr>
                                      <p:to>
                                        <p:strVal val="visible"/>
                                      </p:to>
                                    </p:set>
                                    <p:anim to="" calcmode="lin" valueType="num">
                                      <p:cBhvr>
                                        <p:cTn id="7" dur="1" fill="hold"/>
                                        <p:tgtEl>
                                          <p:spTgt spid="5125"/>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nodeType="clickEffect">
                                  <p:stCondLst>
                                    <p:cond delay="0"/>
                                  </p:stCondLst>
                                  <p:childTnLst>
                                    <p:set>
                                      <p:cBhvr>
                                        <p:cTn id="11" dur="1" fill="hold">
                                          <p:stCondLst>
                                            <p:cond delay="0"/>
                                          </p:stCondLst>
                                        </p:cTn>
                                        <p:tgtEl>
                                          <p:spTgt spid="5124"/>
                                        </p:tgtEl>
                                        <p:attrNameLst>
                                          <p:attrName>style.visibility</p:attrName>
                                        </p:attrNameLst>
                                      </p:cBhvr>
                                      <p:to>
                                        <p:strVal val="visible"/>
                                      </p:to>
                                    </p:set>
                                    <p:anim to="" calcmode="lin" valueType="num">
                                      <p:cBhvr>
                                        <p:cTn id="12" dur="1" fill="hold"/>
                                        <p:tgtEl>
                                          <p:spTgt spid="5124"/>
                                        </p:tgtEl>
                                        <p:attrNameLst>
                                          <p:attrName/>
                                        </p:attrNameLst>
                                      </p:cBhvr>
                                    </p:anim>
                                  </p:childTnLst>
                                </p:cTn>
                              </p:par>
                            </p:childTnLst>
                          </p:cTn>
                        </p:par>
                        <p:par>
                          <p:cTn id="13" fill="hold" nodeType="afterGroup">
                            <p:stCondLst>
                              <p:cond delay="0"/>
                            </p:stCondLst>
                            <p:childTnLst>
                              <p:par>
                                <p:cTn id="14" presetID="17" presetClass="entr" presetSubtype="8" fill="hold" nodeType="afterEffect">
                                  <p:stCondLst>
                                    <p:cond delay="0"/>
                                  </p:stCondLst>
                                  <p:childTnLst>
                                    <p:set>
                                      <p:cBhvr>
                                        <p:cTn id="15" dur="1" fill="hold">
                                          <p:stCondLst>
                                            <p:cond delay="0"/>
                                          </p:stCondLst>
                                        </p:cTn>
                                        <p:tgtEl>
                                          <p:spTgt spid="5128"/>
                                        </p:tgtEl>
                                        <p:attrNameLst>
                                          <p:attrName>style.visibility</p:attrName>
                                        </p:attrNameLst>
                                      </p:cBhvr>
                                      <p:to>
                                        <p:strVal val="visible"/>
                                      </p:to>
                                    </p:set>
                                    <p:anim calcmode="lin" valueType="num">
                                      <p:cBhvr>
                                        <p:cTn id="16" dur="500" fill="hold"/>
                                        <p:tgtEl>
                                          <p:spTgt spid="5128"/>
                                        </p:tgtEl>
                                        <p:attrNameLst>
                                          <p:attrName>ppt_x</p:attrName>
                                        </p:attrNameLst>
                                      </p:cBhvr>
                                      <p:tavLst>
                                        <p:tav tm="0">
                                          <p:val>
                                            <p:strVal val="#ppt_x-#ppt_w/2"/>
                                          </p:val>
                                        </p:tav>
                                        <p:tav tm="100000">
                                          <p:val>
                                            <p:strVal val="#ppt_x"/>
                                          </p:val>
                                        </p:tav>
                                      </p:tavLst>
                                    </p:anim>
                                    <p:anim calcmode="lin" valueType="num">
                                      <p:cBhvr>
                                        <p:cTn id="17" dur="500" fill="hold"/>
                                        <p:tgtEl>
                                          <p:spTgt spid="5128"/>
                                        </p:tgtEl>
                                        <p:attrNameLst>
                                          <p:attrName>ppt_y</p:attrName>
                                        </p:attrNameLst>
                                      </p:cBhvr>
                                      <p:tavLst>
                                        <p:tav tm="0">
                                          <p:val>
                                            <p:strVal val="#ppt_y"/>
                                          </p:val>
                                        </p:tav>
                                        <p:tav tm="100000">
                                          <p:val>
                                            <p:strVal val="#ppt_y"/>
                                          </p:val>
                                        </p:tav>
                                      </p:tavLst>
                                    </p:anim>
                                    <p:anim calcmode="lin" valueType="num">
                                      <p:cBhvr>
                                        <p:cTn id="18" dur="500" fill="hold"/>
                                        <p:tgtEl>
                                          <p:spTgt spid="5128"/>
                                        </p:tgtEl>
                                        <p:attrNameLst>
                                          <p:attrName>ppt_w</p:attrName>
                                        </p:attrNameLst>
                                      </p:cBhvr>
                                      <p:tavLst>
                                        <p:tav tm="0">
                                          <p:val>
                                            <p:fltVal val="0"/>
                                          </p:val>
                                        </p:tav>
                                        <p:tav tm="100000">
                                          <p:val>
                                            <p:strVal val="#ppt_w"/>
                                          </p:val>
                                        </p:tav>
                                      </p:tavLst>
                                    </p:anim>
                                    <p:anim calcmode="lin" valueType="num">
                                      <p:cBhvr>
                                        <p:cTn id="19" dur="500" fill="hold"/>
                                        <p:tgtEl>
                                          <p:spTgt spid="512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5"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Group of candles lit up">
            <a:extLst>
              <a:ext uri="{FF2B5EF4-FFF2-40B4-BE49-F238E27FC236}">
                <a16:creationId xmlns:a16="http://schemas.microsoft.com/office/drawing/2014/main" id="{38C4168E-34D4-75DC-297F-F1554E5ECA8D}"/>
              </a:ext>
            </a:extLst>
          </p:cNvPr>
          <p:cNvPicPr>
            <a:picLocks noChangeAspect="1"/>
          </p:cNvPicPr>
          <p:nvPr/>
        </p:nvPicPr>
        <p:blipFill rotWithShape="1">
          <a:blip r:embed="rId3">
            <a:extLst>
              <a:ext uri="{28A0092B-C50C-407E-A947-70E740481C1C}">
                <a14:useLocalDpi xmlns:a14="http://schemas.microsoft.com/office/drawing/2010/main" val="0"/>
              </a:ext>
            </a:extLst>
          </a:blip>
          <a:srcRect l="15742" r="24924" b="-1"/>
          <a:stretch/>
        </p:blipFill>
        <p:spPr>
          <a:xfrm>
            <a:off x="20" y="10"/>
            <a:ext cx="6095980" cy="6857990"/>
          </a:xfrm>
          <a:prstGeom prst="rect">
            <a:avLst/>
          </a:prstGeom>
        </p:spPr>
      </p:pic>
      <p:pic>
        <p:nvPicPr>
          <p:cNvPr id="6" name="Picture 5" descr="Thermometer outdoors">
            <a:extLst>
              <a:ext uri="{FF2B5EF4-FFF2-40B4-BE49-F238E27FC236}">
                <a16:creationId xmlns:a16="http://schemas.microsoft.com/office/drawing/2014/main" id="{DF37E92C-D29A-A5D3-A70E-A2CD5A3ED235}"/>
              </a:ext>
            </a:extLst>
          </p:cNvPr>
          <p:cNvPicPr>
            <a:picLocks noChangeAspect="1"/>
          </p:cNvPicPr>
          <p:nvPr/>
        </p:nvPicPr>
        <p:blipFill rotWithShape="1">
          <a:blip r:embed="rId4">
            <a:extLst>
              <a:ext uri="{28A0092B-C50C-407E-A947-70E740481C1C}">
                <a14:useLocalDpi xmlns:a14="http://schemas.microsoft.com/office/drawing/2010/main" val="0"/>
              </a:ext>
            </a:extLst>
          </a:blip>
          <a:srcRect r="40666" b="-1"/>
          <a:stretch/>
        </p:blipFill>
        <p:spPr>
          <a:xfrm>
            <a:off x="6096000" y="10"/>
            <a:ext cx="6096000" cy="6857990"/>
          </a:xfrm>
          <a:prstGeom prst="rect">
            <a:avLst/>
          </a:prstGeom>
        </p:spPr>
      </p:pic>
      <p:sp>
        <p:nvSpPr>
          <p:cNvPr id="4" name="Slide Number Placeholder 3">
            <a:extLst>
              <a:ext uri="{FF2B5EF4-FFF2-40B4-BE49-F238E27FC236}">
                <a16:creationId xmlns:a16="http://schemas.microsoft.com/office/drawing/2014/main" id="{AAAFD8E0-58C6-6275-6E27-5F2D820B26BC}"/>
              </a:ext>
            </a:extLst>
          </p:cNvPr>
          <p:cNvSpPr>
            <a:spLocks noGrp="1"/>
          </p:cNvSpPr>
          <p:nvPr>
            <p:ph type="sldNum" sz="quarter" idx="12"/>
          </p:nvPr>
        </p:nvSpPr>
        <p:spPr>
          <a:xfrm>
            <a:off x="9301457" y="6356350"/>
            <a:ext cx="2568811" cy="365125"/>
          </a:xfrm>
        </p:spPr>
        <p:txBody>
          <a:bodyPr vert="horz" lIns="91440" tIns="45720" rIns="91440" bIns="45720" rtlCol="0" anchor="ctr">
            <a:normAutofit/>
          </a:bodyPr>
          <a:lstStyle/>
          <a:p>
            <a:pPr>
              <a:spcAft>
                <a:spcPts val="600"/>
              </a:spcAft>
            </a:pPr>
            <a:fld id="{25F4D205-A511-4D9F-BF18-0E193C9B365C}" type="slidenum">
              <a:rPr lang="en-US">
                <a:solidFill>
                  <a:srgbClr val="FFFFFF"/>
                </a:solidFill>
              </a:rPr>
              <a:pPr>
                <a:spcAft>
                  <a:spcPts val="600"/>
                </a:spcAft>
              </a:pPr>
              <a:t>25</a:t>
            </a:fld>
            <a:endParaRPr lang="en-US">
              <a:solidFill>
                <a:srgbClr val="FFFFFF"/>
              </a:solidFill>
            </a:endParaRPr>
          </a:p>
        </p:txBody>
      </p:sp>
      <p:sp>
        <p:nvSpPr>
          <p:cNvPr id="5" name="Rectangle 4">
            <a:extLst>
              <a:ext uri="{FF2B5EF4-FFF2-40B4-BE49-F238E27FC236}">
                <a16:creationId xmlns:a16="http://schemas.microsoft.com/office/drawing/2014/main" id="{64522F54-3896-8C4D-5F97-508A033BC8F6}"/>
              </a:ext>
            </a:extLst>
          </p:cNvPr>
          <p:cNvSpPr/>
          <p:nvPr/>
        </p:nvSpPr>
        <p:spPr>
          <a:xfrm>
            <a:off x="8703935" y="234893"/>
            <a:ext cx="2981458" cy="923330"/>
          </a:xfrm>
          <a:prstGeom prst="rect">
            <a:avLst/>
          </a:prstGeom>
          <a:noFill/>
        </p:spPr>
        <p:txBody>
          <a:bodyPr wrap="none" lIns="91440" tIns="45720" rIns="91440" bIns="45720">
            <a:spAutoFit/>
          </a:bodyPr>
          <a:lstStyle/>
          <a:p>
            <a:pPr algn="ctr"/>
            <a:r>
              <a:rPr lang="en-US" sz="5400" b="1" dirty="0">
                <a:ln w="22225">
                  <a:solidFill>
                    <a:schemeClr val="accent2"/>
                  </a:solidFill>
                  <a:prstDash val="solid"/>
                </a:ln>
                <a:solidFill>
                  <a:srgbClr val="FFC000"/>
                </a:solidFill>
              </a:rPr>
              <a:t>Extension</a:t>
            </a:r>
          </a:p>
        </p:txBody>
      </p:sp>
      <p:sp>
        <p:nvSpPr>
          <p:cNvPr id="7" name="Flowchart: Decision 6">
            <a:extLst>
              <a:ext uri="{FF2B5EF4-FFF2-40B4-BE49-F238E27FC236}">
                <a16:creationId xmlns:a16="http://schemas.microsoft.com/office/drawing/2014/main" id="{702F1E91-AAEF-BB78-5265-58C50D7E1B8D}"/>
              </a:ext>
            </a:extLst>
          </p:cNvPr>
          <p:cNvSpPr/>
          <p:nvPr/>
        </p:nvSpPr>
        <p:spPr>
          <a:xfrm>
            <a:off x="3815644" y="1740049"/>
            <a:ext cx="5125155" cy="4491418"/>
          </a:xfrm>
          <a:prstGeom prst="flowChartDecision">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kern="1200" dirty="0">
                <a:solidFill>
                  <a:srgbClr val="080808"/>
                </a:solidFill>
                <a:latin typeface="+mj-lt"/>
                <a:ea typeface="+mj-ea"/>
                <a:cs typeface="+mj-cs"/>
              </a:rPr>
              <a:t>Here is a simple question with a difficult answer!</a:t>
            </a:r>
          </a:p>
          <a:p>
            <a:pPr algn="ctr"/>
            <a:r>
              <a:rPr lang="en-US" sz="3200" b="1" kern="1200" dirty="0">
                <a:solidFill>
                  <a:srgbClr val="080808"/>
                </a:solidFill>
                <a:effectLst>
                  <a:outerShdw blurRad="38100" dist="38100" dir="2700000" algn="tl">
                    <a:srgbClr val="000000">
                      <a:alpha val="43137"/>
                    </a:srgbClr>
                  </a:outerShdw>
                </a:effectLst>
                <a:latin typeface="+mn-lt"/>
                <a:ea typeface="+mn-ea"/>
                <a:cs typeface="+mn-cs"/>
              </a:rPr>
              <a:t>How is light made?</a:t>
            </a:r>
          </a:p>
          <a:p>
            <a:pPr algn="ctr"/>
            <a:endParaRPr lang="en-GB" dirty="0"/>
          </a:p>
        </p:txBody>
      </p:sp>
    </p:spTree>
    <p:extLst>
      <p:ext uri="{BB962C8B-B14F-4D97-AF65-F5344CB8AC3E}">
        <p14:creationId xmlns:p14="http://schemas.microsoft.com/office/powerpoint/2010/main" val="4243989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CC6F1-22C0-C9AD-2FB9-77150FADE87F}"/>
              </a:ext>
            </a:extLst>
          </p:cNvPr>
          <p:cNvSpPr>
            <a:spLocks noGrp="1"/>
          </p:cNvSpPr>
          <p:nvPr>
            <p:ph type="title"/>
          </p:nvPr>
        </p:nvSpPr>
        <p:spPr>
          <a:xfrm>
            <a:off x="429409" y="428708"/>
            <a:ext cx="10515600" cy="504657"/>
          </a:xfrm>
          <a:solidFill>
            <a:srgbClr val="FFC000"/>
          </a:solidFill>
        </p:spPr>
        <p:txBody>
          <a:bodyPr>
            <a:normAutofit fontScale="90000"/>
          </a:bodyPr>
          <a:lstStyle/>
          <a:p>
            <a:pPr algn="ctr"/>
            <a:r>
              <a:rPr lang="en-GB" dirty="0"/>
              <a:t>Only for the most curious!</a:t>
            </a:r>
          </a:p>
        </p:txBody>
      </p:sp>
      <p:pic>
        <p:nvPicPr>
          <p:cNvPr id="14" name="Screen Recording 13">
            <a:hlinkClick r:id="" action="ppaction://media"/>
            <a:extLst>
              <a:ext uri="{FF2B5EF4-FFF2-40B4-BE49-F238E27FC236}">
                <a16:creationId xmlns:a16="http://schemas.microsoft.com/office/drawing/2014/main" id="{2FEFA53E-6BA1-6306-D767-07F2337D492D}"/>
              </a:ext>
            </a:extLst>
          </p:cNvPr>
          <p:cNvPicPr>
            <a:picLocks noGrp="1" noChangeAspect="1"/>
          </p:cNvPicPr>
          <p:nvPr>
            <p:ph idx="1"/>
            <a:videoFile r:link="rId1"/>
            <p:extLst>
              <p:ext uri="{DAA4B4D4-6D71-4841-9C94-3DE7FCFB9230}">
                <p14:media xmlns:p14="http://schemas.microsoft.com/office/powerpoint/2010/main" r:embed="rId2">
                  <p14:trim st="4058" end="3219.8"/>
                </p14:media>
              </p:ext>
            </p:extLst>
          </p:nvPr>
        </p:nvPicPr>
        <p:blipFill>
          <a:blip r:embed="rId4"/>
          <a:stretch>
            <a:fillRect/>
          </a:stretch>
        </p:blipFill>
        <p:spPr>
          <a:xfrm>
            <a:off x="1691810" y="1086522"/>
            <a:ext cx="8808379" cy="5111956"/>
          </a:xfrm>
        </p:spPr>
      </p:pic>
      <p:sp>
        <p:nvSpPr>
          <p:cNvPr id="4" name="Slide Number Placeholder 3">
            <a:extLst>
              <a:ext uri="{FF2B5EF4-FFF2-40B4-BE49-F238E27FC236}">
                <a16:creationId xmlns:a16="http://schemas.microsoft.com/office/drawing/2014/main" id="{A555BC08-B6C7-4496-A1EC-DDEE18C0CE46}"/>
              </a:ext>
            </a:extLst>
          </p:cNvPr>
          <p:cNvSpPr>
            <a:spLocks noGrp="1"/>
          </p:cNvSpPr>
          <p:nvPr>
            <p:ph type="sldNum" sz="quarter" idx="12"/>
          </p:nvPr>
        </p:nvSpPr>
        <p:spPr/>
        <p:txBody>
          <a:bodyPr/>
          <a:lstStyle/>
          <a:p>
            <a:fld id="{25F4D205-A511-4D9F-BF18-0E193C9B365C}" type="slidenum">
              <a:rPr lang="en-GB" smtClean="0"/>
              <a:pPr/>
              <a:t>26</a:t>
            </a:fld>
            <a:endParaRPr lang="en-GB" dirty="0"/>
          </a:p>
        </p:txBody>
      </p:sp>
      <p:sp>
        <p:nvSpPr>
          <p:cNvPr id="16" name="TextBox 15">
            <a:extLst>
              <a:ext uri="{FF2B5EF4-FFF2-40B4-BE49-F238E27FC236}">
                <a16:creationId xmlns:a16="http://schemas.microsoft.com/office/drawing/2014/main" id="{D870FF10-5220-07FE-D983-97E1596BEBA7}"/>
              </a:ext>
            </a:extLst>
          </p:cNvPr>
          <p:cNvSpPr txBox="1"/>
          <p:nvPr/>
        </p:nvSpPr>
        <p:spPr>
          <a:xfrm>
            <a:off x="723453" y="6308209"/>
            <a:ext cx="6094206" cy="646331"/>
          </a:xfrm>
          <a:prstGeom prst="rect">
            <a:avLst/>
          </a:prstGeom>
          <a:noFill/>
        </p:spPr>
        <p:txBody>
          <a:bodyPr wrap="square">
            <a:spAutoFit/>
          </a:bodyPr>
          <a:lstStyle/>
          <a:p>
            <a:r>
              <a:rPr lang="en-GB" dirty="0">
                <a:hlinkClick r:id="rId5"/>
              </a:rPr>
              <a:t>https://www.youtube.com/watch?v=N9nWdNadklE</a:t>
            </a:r>
            <a:endParaRPr lang="en-GB" dirty="0"/>
          </a:p>
          <a:p>
            <a:endParaRPr lang="en-GB" dirty="0"/>
          </a:p>
        </p:txBody>
      </p:sp>
    </p:spTree>
    <p:extLst>
      <p:ext uri="{BB962C8B-B14F-4D97-AF65-F5344CB8AC3E}">
        <p14:creationId xmlns:p14="http://schemas.microsoft.com/office/powerpoint/2010/main" val="3819995584"/>
      </p:ext>
    </p:extLst>
  </p:cSld>
  <p:clrMapOvr>
    <a:masterClrMapping/>
  </p:clrMapOvr>
  <mc:AlternateContent xmlns:mc="http://schemas.openxmlformats.org/markup-compatibility/2006" xmlns:p14="http://schemas.microsoft.com/office/powerpoint/2010/main">
    <mc:Choice Requires="p14">
      <p:transition spd="slow" p14:dur="2000" advTm="15881"/>
    </mc:Choice>
    <mc:Fallback xmlns="">
      <p:transition spd="slow" advTm="158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3709"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8FB35-745C-A69B-BF14-C96A96A0B93E}"/>
              </a:ext>
            </a:extLst>
          </p:cNvPr>
          <p:cNvSpPr>
            <a:spLocks noGrp="1"/>
          </p:cNvSpPr>
          <p:nvPr>
            <p:ph type="title"/>
          </p:nvPr>
        </p:nvSpPr>
        <p:spPr>
          <a:xfrm>
            <a:off x="510822" y="454819"/>
            <a:ext cx="10515600" cy="798865"/>
          </a:xfrm>
          <a:solidFill>
            <a:srgbClr val="FFC000"/>
          </a:solidFill>
          <a:ln>
            <a:solidFill>
              <a:srgbClr val="FFC000"/>
            </a:solidFill>
          </a:ln>
        </p:spPr>
        <p:style>
          <a:lnRef idx="0">
            <a:schemeClr val="accent2"/>
          </a:lnRef>
          <a:fillRef idx="3">
            <a:schemeClr val="accent2"/>
          </a:fillRef>
          <a:effectRef idx="3">
            <a:schemeClr val="accent2"/>
          </a:effectRef>
          <a:fontRef idx="minor">
            <a:schemeClr val="lt1"/>
          </a:fontRef>
        </p:style>
        <p:txBody>
          <a:bodyPr/>
          <a:lstStyle/>
          <a:p>
            <a:r>
              <a:rPr lang="en-GB" dirty="0"/>
              <a:t>Yes things that burn or get hot give off light</a:t>
            </a:r>
          </a:p>
        </p:txBody>
      </p:sp>
      <p:pic>
        <p:nvPicPr>
          <p:cNvPr id="5" name="Screen Recording 4">
            <a:hlinkClick r:id="" action="ppaction://media"/>
            <a:extLst>
              <a:ext uri="{FF2B5EF4-FFF2-40B4-BE49-F238E27FC236}">
                <a16:creationId xmlns:a16="http://schemas.microsoft.com/office/drawing/2014/main" id="{EAEDFA3B-2313-86D2-2277-BED925CD9ED8}"/>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454275" y="2366963"/>
            <a:ext cx="7283450" cy="3424237"/>
          </a:xfrm>
        </p:spPr>
      </p:pic>
      <p:sp>
        <p:nvSpPr>
          <p:cNvPr id="4" name="Slide Number Placeholder 3">
            <a:extLst>
              <a:ext uri="{FF2B5EF4-FFF2-40B4-BE49-F238E27FC236}">
                <a16:creationId xmlns:a16="http://schemas.microsoft.com/office/drawing/2014/main" id="{E173CDA0-885E-59D9-440B-E519B22D17A2}"/>
              </a:ext>
            </a:extLst>
          </p:cNvPr>
          <p:cNvSpPr>
            <a:spLocks noGrp="1"/>
          </p:cNvSpPr>
          <p:nvPr>
            <p:ph type="sldNum" sz="quarter" idx="12"/>
          </p:nvPr>
        </p:nvSpPr>
        <p:spPr/>
        <p:txBody>
          <a:bodyPr/>
          <a:lstStyle/>
          <a:p>
            <a:fld id="{25F4D205-A511-4D9F-BF18-0E193C9B365C}" type="slidenum">
              <a:rPr lang="en-GB" smtClean="0"/>
              <a:pPr/>
              <a:t>27</a:t>
            </a:fld>
            <a:endParaRPr lang="en-GB" dirty="0"/>
          </a:p>
        </p:txBody>
      </p:sp>
      <p:sp>
        <p:nvSpPr>
          <p:cNvPr id="6" name="Rectangle 5">
            <a:extLst>
              <a:ext uri="{FF2B5EF4-FFF2-40B4-BE49-F238E27FC236}">
                <a16:creationId xmlns:a16="http://schemas.microsoft.com/office/drawing/2014/main" id="{46D43433-89CB-2887-99D8-2506E92AFE8E}"/>
              </a:ext>
            </a:extLst>
          </p:cNvPr>
          <p:cNvSpPr/>
          <p:nvPr/>
        </p:nvSpPr>
        <p:spPr>
          <a:xfrm>
            <a:off x="5768622" y="1343378"/>
            <a:ext cx="5856111" cy="36237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F7384DD3-1D82-A663-C320-AD05A40D43EA}"/>
              </a:ext>
            </a:extLst>
          </p:cNvPr>
          <p:cNvSpPr txBox="1"/>
          <p:nvPr/>
        </p:nvSpPr>
        <p:spPr>
          <a:xfrm>
            <a:off x="992394" y="1573491"/>
            <a:ext cx="6094206" cy="369332"/>
          </a:xfrm>
          <a:prstGeom prst="rect">
            <a:avLst/>
          </a:prstGeom>
          <a:solidFill>
            <a:schemeClr val="bg1"/>
          </a:solidFill>
          <a:ln>
            <a:solidFill>
              <a:schemeClr val="bg1"/>
            </a:solidFill>
          </a:ln>
        </p:spPr>
        <p:txBody>
          <a:bodyPr wrap="square">
            <a:spAutoFit/>
          </a:bodyPr>
          <a:lstStyle/>
          <a:p>
            <a:r>
              <a:rPr lang="en-GB" dirty="0"/>
              <a:t>But how?</a:t>
            </a:r>
          </a:p>
        </p:txBody>
      </p:sp>
      <p:sp>
        <p:nvSpPr>
          <p:cNvPr id="9" name="Rectangle 8">
            <a:extLst>
              <a:ext uri="{FF2B5EF4-FFF2-40B4-BE49-F238E27FC236}">
                <a16:creationId xmlns:a16="http://schemas.microsoft.com/office/drawing/2014/main" id="{6AE9AE4C-56E8-1D0E-29EF-C5B4A33EABD0}"/>
              </a:ext>
            </a:extLst>
          </p:cNvPr>
          <p:cNvSpPr/>
          <p:nvPr/>
        </p:nvSpPr>
        <p:spPr>
          <a:xfrm rot="2114957">
            <a:off x="9279477" y="466214"/>
            <a:ext cx="2970685" cy="1754326"/>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Extension</a:t>
            </a:r>
          </a:p>
          <a:p>
            <a:pPr algn="ct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only</a:t>
            </a:r>
          </a:p>
        </p:txBody>
      </p:sp>
      <p:sp>
        <p:nvSpPr>
          <p:cNvPr id="10" name="TextBox 9">
            <a:extLst>
              <a:ext uri="{FF2B5EF4-FFF2-40B4-BE49-F238E27FC236}">
                <a16:creationId xmlns:a16="http://schemas.microsoft.com/office/drawing/2014/main" id="{42C4DDD3-713D-296D-360F-B26FEBA544E5}"/>
              </a:ext>
            </a:extLst>
          </p:cNvPr>
          <p:cNvSpPr txBox="1"/>
          <p:nvPr/>
        </p:nvSpPr>
        <p:spPr>
          <a:xfrm>
            <a:off x="785308" y="6045798"/>
            <a:ext cx="9428607" cy="369332"/>
          </a:xfrm>
          <a:prstGeom prst="rect">
            <a:avLst/>
          </a:prstGeom>
          <a:noFill/>
        </p:spPr>
        <p:txBody>
          <a:bodyPr wrap="none" rtlCol="0">
            <a:spAutoFit/>
          </a:bodyPr>
          <a:lstStyle/>
          <a:p>
            <a:r>
              <a:rPr lang="en-GB" dirty="0"/>
              <a:t>When electrons drop from different energy levels in atoms they give off energy as packets of light</a:t>
            </a:r>
          </a:p>
        </p:txBody>
      </p:sp>
    </p:spTree>
    <p:extLst>
      <p:ext uri="{BB962C8B-B14F-4D97-AF65-F5344CB8AC3E}">
        <p14:creationId xmlns:p14="http://schemas.microsoft.com/office/powerpoint/2010/main" val="543063786"/>
      </p:ext>
    </p:extLst>
  </p:cSld>
  <p:clrMapOvr>
    <a:masterClrMapping/>
  </p:clrMapOvr>
  <mc:AlternateContent xmlns:mc="http://schemas.openxmlformats.org/markup-compatibility/2006" xmlns:p14="http://schemas.microsoft.com/office/powerpoint/2010/main">
    <mc:Choice Requires="p14">
      <p:transition spd="slow" p14:dur="2000" advTm="30815"/>
    </mc:Choice>
    <mc:Fallback xmlns="">
      <p:transition spd="slow" advTm="308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81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E783-49ED-6696-9FFD-D8A32DD8F89E}"/>
              </a:ext>
            </a:extLst>
          </p:cNvPr>
          <p:cNvSpPr>
            <a:spLocks noGrp="1"/>
          </p:cNvSpPr>
          <p:nvPr>
            <p:ph type="title"/>
          </p:nvPr>
        </p:nvSpPr>
        <p:spPr>
          <a:xfrm>
            <a:off x="909333" y="903730"/>
            <a:ext cx="3582073" cy="1463472"/>
          </a:xfrm>
          <a:solidFill>
            <a:srgbClr val="D67D3A"/>
          </a:solidFill>
        </p:spPr>
        <p:txBody>
          <a:bodyPr vert="horz" lIns="91440" tIns="45720" rIns="91440" bIns="45720" rtlCol="0" anchor="t">
            <a:normAutofit/>
          </a:bodyPr>
          <a:lstStyle/>
          <a:p>
            <a:r>
              <a:rPr lang="en-US" sz="4800" kern="1200" dirty="0" err="1">
                <a:ln w="0"/>
                <a:effectLst>
                  <a:outerShdw blurRad="38100" dist="19050" dir="2700000" algn="tl" rotWithShape="0">
                    <a:schemeClr val="dk1">
                      <a:alpha val="40000"/>
                    </a:schemeClr>
                  </a:outerShdw>
                </a:effectLst>
                <a:latin typeface="+mj-lt"/>
                <a:ea typeface="+mj-ea"/>
                <a:cs typeface="+mj-cs"/>
              </a:rPr>
              <a:t>Colour</a:t>
            </a:r>
            <a:r>
              <a:rPr lang="en-US" sz="4800" kern="1200" dirty="0">
                <a:ln w="0"/>
                <a:effectLst>
                  <a:outerShdw blurRad="38100" dist="19050" dir="2700000" algn="tl" rotWithShape="0">
                    <a:schemeClr val="dk1">
                      <a:alpha val="40000"/>
                    </a:schemeClr>
                  </a:outerShdw>
                </a:effectLst>
                <a:latin typeface="+mj-lt"/>
                <a:ea typeface="+mj-ea"/>
                <a:cs typeface="+mj-cs"/>
              </a:rPr>
              <a:t> Mixing</a:t>
            </a:r>
          </a:p>
        </p:txBody>
      </p:sp>
      <p:sp>
        <p:nvSpPr>
          <p:cNvPr id="4" name="Slide Number Placeholder 3">
            <a:extLst>
              <a:ext uri="{FF2B5EF4-FFF2-40B4-BE49-F238E27FC236}">
                <a16:creationId xmlns:a16="http://schemas.microsoft.com/office/drawing/2014/main" id="{0F08CBD2-477D-AD3B-1364-893D1BE885FB}"/>
              </a:ext>
            </a:extLst>
          </p:cNvPr>
          <p:cNvSpPr>
            <a:spLocks noGrp="1"/>
          </p:cNvSpPr>
          <p:nvPr>
            <p:ph type="sldNum" sz="quarter" idx="12"/>
          </p:nvPr>
        </p:nvSpPr>
        <p:spPr>
          <a:xfrm>
            <a:off x="11146536" y="6035040"/>
            <a:ext cx="548640" cy="548640"/>
          </a:xfrm>
          <a:prstGeom prst="ellipse">
            <a:avLst/>
          </a:prstGeom>
          <a:solidFill>
            <a:schemeClr val="tx1">
              <a:alpha val="80000"/>
            </a:schemeClr>
          </a:solidFill>
        </p:spPr>
        <p:txBody>
          <a:bodyPr vert="horz" lIns="91440" tIns="45720" rIns="91440" bIns="45720" rtlCol="0" anchor="ctr">
            <a:normAutofit/>
          </a:bodyPr>
          <a:lstStyle/>
          <a:p>
            <a:pPr>
              <a:spcAft>
                <a:spcPts val="600"/>
              </a:spcAft>
            </a:pPr>
            <a:fld id="{25F4D205-A511-4D9F-BF18-0E193C9B365C}" type="slidenum">
              <a:rPr lang="en-US" sz="1200" smtClean="0">
                <a:solidFill>
                  <a:schemeClr val="bg1"/>
                </a:solidFill>
                <a:latin typeface="+mn-lt"/>
                <a:cs typeface="+mn-cs"/>
              </a:rPr>
              <a:pPr>
                <a:spcAft>
                  <a:spcPts val="600"/>
                </a:spcAft>
              </a:pPr>
              <a:t>28</a:t>
            </a:fld>
            <a:endParaRPr lang="en-US" sz="1200">
              <a:solidFill>
                <a:schemeClr val="bg1"/>
              </a:solidFill>
              <a:latin typeface="+mn-lt"/>
              <a:cs typeface="+mn-cs"/>
            </a:endParaRPr>
          </a:p>
        </p:txBody>
      </p:sp>
      <p:sp>
        <p:nvSpPr>
          <p:cNvPr id="9" name="TextBox 8">
            <a:extLst>
              <a:ext uri="{FF2B5EF4-FFF2-40B4-BE49-F238E27FC236}">
                <a16:creationId xmlns:a16="http://schemas.microsoft.com/office/drawing/2014/main" id="{18CE8AA4-A71E-51A8-70AC-92CDAE4FC441}"/>
              </a:ext>
            </a:extLst>
          </p:cNvPr>
          <p:cNvSpPr txBox="1"/>
          <p:nvPr/>
        </p:nvSpPr>
        <p:spPr>
          <a:xfrm>
            <a:off x="767290" y="3383121"/>
            <a:ext cx="3582072" cy="2793251"/>
          </a:xfrm>
          <a:prstGeom prst="rect">
            <a:avLst/>
          </a:prstGeom>
          <a:solidFill>
            <a:srgbClr val="D67D3A"/>
          </a:solidFill>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3600" dirty="0">
                <a:ln w="0"/>
                <a:effectLst>
                  <a:outerShdw blurRad="38100" dist="19050" dir="2700000" algn="tl" rotWithShape="0">
                    <a:schemeClr val="dk1">
                      <a:alpha val="40000"/>
                    </a:schemeClr>
                  </a:outerShdw>
                </a:effectLst>
              </a:rPr>
              <a:t>When people talk about </a:t>
            </a:r>
            <a:r>
              <a:rPr lang="en-US" sz="3600" dirty="0">
                <a:solidFill>
                  <a:srgbClr val="FF0000"/>
                </a:solidFill>
              </a:rPr>
              <a:t>PRIMARY </a:t>
            </a:r>
            <a:r>
              <a:rPr lang="en-US" sz="3600" dirty="0">
                <a:solidFill>
                  <a:schemeClr val="accent1"/>
                </a:solidFill>
              </a:rPr>
              <a:t>COLOURS</a:t>
            </a:r>
            <a:r>
              <a:rPr lang="en-US" sz="3600" dirty="0">
                <a:solidFill>
                  <a:schemeClr val="bg1"/>
                </a:solidFill>
              </a:rPr>
              <a:t> </a:t>
            </a:r>
            <a:r>
              <a:rPr lang="en-US" sz="3600" dirty="0">
                <a:ln w="0"/>
                <a:effectLst>
                  <a:outerShdw blurRad="38100" dist="19050" dir="2700000" algn="tl" rotWithShape="0">
                    <a:schemeClr val="dk1">
                      <a:alpha val="40000"/>
                    </a:schemeClr>
                  </a:outerShdw>
                </a:effectLst>
              </a:rPr>
              <a:t>what do they mean?</a:t>
            </a:r>
            <a:endParaRPr lang="en-US" sz="3600" dirty="0">
              <a:solidFill>
                <a:schemeClr val="bg1"/>
              </a:solidFill>
            </a:endParaRPr>
          </a:p>
        </p:txBody>
      </p:sp>
      <p:pic>
        <p:nvPicPr>
          <p:cNvPr id="8" name="Picture 7">
            <a:extLst>
              <a:ext uri="{FF2B5EF4-FFF2-40B4-BE49-F238E27FC236}">
                <a16:creationId xmlns:a16="http://schemas.microsoft.com/office/drawing/2014/main" id="{CEB1F97E-2470-AC7D-99AA-D613E9629CA0}"/>
              </a:ext>
            </a:extLst>
          </p:cNvPr>
          <p:cNvPicPr>
            <a:picLocks noChangeAspect="1"/>
          </p:cNvPicPr>
          <p:nvPr/>
        </p:nvPicPr>
        <p:blipFill>
          <a:blip r:embed="rId2"/>
          <a:stretch>
            <a:fillRect/>
          </a:stretch>
        </p:blipFill>
        <p:spPr>
          <a:xfrm>
            <a:off x="5277277" y="903730"/>
            <a:ext cx="6321281" cy="4472307"/>
          </a:xfrm>
          <a:prstGeom prst="rect">
            <a:avLst/>
          </a:prstGeom>
        </p:spPr>
      </p:pic>
    </p:spTree>
    <p:extLst>
      <p:ext uri="{BB962C8B-B14F-4D97-AF65-F5344CB8AC3E}">
        <p14:creationId xmlns:p14="http://schemas.microsoft.com/office/powerpoint/2010/main" val="33151974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ACE1B-727C-0FC0-6419-6A0459CEA27C}"/>
              </a:ext>
            </a:extLst>
          </p:cNvPr>
          <p:cNvSpPr>
            <a:spLocks noGrp="1"/>
          </p:cNvSpPr>
          <p:nvPr>
            <p:ph type="title"/>
          </p:nvPr>
        </p:nvSpPr>
        <p:spPr>
          <a:xfrm>
            <a:off x="337007" y="1099362"/>
            <a:ext cx="4103058" cy="1463472"/>
          </a:xfrm>
          <a:solidFill>
            <a:srgbClr val="002060"/>
          </a:solidFill>
        </p:spPr>
        <p:txBody>
          <a:bodyPr anchor="t">
            <a:normAutofit/>
          </a:bodyPr>
          <a:lstStyle/>
          <a:p>
            <a:r>
              <a:rPr lang="en-GB" sz="4800" dirty="0">
                <a:solidFill>
                  <a:schemeClr val="bg1"/>
                </a:solidFill>
              </a:rPr>
              <a:t>Who’s right?</a:t>
            </a:r>
            <a:br>
              <a:rPr lang="en-GB" sz="4800" dirty="0">
                <a:solidFill>
                  <a:schemeClr val="bg1"/>
                </a:solidFill>
              </a:rPr>
            </a:br>
            <a:r>
              <a:rPr lang="en-GB" sz="4800" dirty="0">
                <a:solidFill>
                  <a:schemeClr val="bg1"/>
                </a:solidFill>
              </a:rPr>
              <a:t>….both</a:t>
            </a:r>
          </a:p>
        </p:txBody>
      </p:sp>
      <p:sp>
        <p:nvSpPr>
          <p:cNvPr id="3" name="Content Placeholder 2">
            <a:extLst>
              <a:ext uri="{FF2B5EF4-FFF2-40B4-BE49-F238E27FC236}">
                <a16:creationId xmlns:a16="http://schemas.microsoft.com/office/drawing/2014/main" id="{1C45D3A5-07EB-3A6C-845B-A81DD0A8DD19}"/>
              </a:ext>
            </a:extLst>
          </p:cNvPr>
          <p:cNvSpPr>
            <a:spLocks noGrp="1"/>
          </p:cNvSpPr>
          <p:nvPr>
            <p:ph idx="1"/>
          </p:nvPr>
        </p:nvSpPr>
        <p:spPr>
          <a:xfrm>
            <a:off x="337007" y="4571568"/>
            <a:ext cx="3908882" cy="1839990"/>
          </a:xfrm>
          <a:solidFill>
            <a:srgbClr val="002060"/>
          </a:solidFill>
        </p:spPr>
        <p:txBody>
          <a:bodyPr anchor="t">
            <a:normAutofit lnSpcReduction="10000"/>
          </a:bodyPr>
          <a:lstStyle/>
          <a:p>
            <a:r>
              <a:rPr lang="en-GB" sz="2400" dirty="0">
                <a:solidFill>
                  <a:schemeClr val="bg1"/>
                </a:solidFill>
              </a:rPr>
              <a:t>In </a:t>
            </a:r>
            <a:r>
              <a:rPr lang="en-GB" sz="2400" dirty="0">
                <a:highlight>
                  <a:srgbClr val="FFFF00"/>
                </a:highlight>
              </a:rPr>
              <a:t>Science</a:t>
            </a:r>
            <a:r>
              <a:rPr lang="en-GB" sz="2400" dirty="0">
                <a:solidFill>
                  <a:schemeClr val="bg1"/>
                </a:solidFill>
              </a:rPr>
              <a:t> it is different</a:t>
            </a:r>
          </a:p>
          <a:p>
            <a:r>
              <a:rPr lang="en-GB" sz="2400" dirty="0">
                <a:solidFill>
                  <a:schemeClr val="bg1"/>
                </a:solidFill>
              </a:rPr>
              <a:t>the primary light colours are  </a:t>
            </a:r>
            <a:r>
              <a:rPr lang="en-GB" sz="2400" b="1" dirty="0">
                <a:solidFill>
                  <a:srgbClr val="FF0000"/>
                </a:solidFill>
              </a:rPr>
              <a:t>RED</a:t>
            </a:r>
            <a:r>
              <a:rPr lang="en-GB" sz="2400" dirty="0">
                <a:solidFill>
                  <a:schemeClr val="bg1"/>
                </a:solidFill>
              </a:rPr>
              <a:t>,  </a:t>
            </a:r>
            <a:r>
              <a:rPr lang="en-GB" sz="2400" b="1" dirty="0">
                <a:solidFill>
                  <a:schemeClr val="accent1">
                    <a:lumMod val="60000"/>
                    <a:lumOff val="40000"/>
                  </a:schemeClr>
                </a:solidFill>
              </a:rPr>
              <a:t>BLUE</a:t>
            </a:r>
            <a:r>
              <a:rPr lang="en-GB" sz="2400" dirty="0">
                <a:solidFill>
                  <a:schemeClr val="bg1"/>
                </a:solidFill>
              </a:rPr>
              <a:t>,  and  </a:t>
            </a:r>
            <a:r>
              <a:rPr lang="en-GB" sz="2400" b="1" dirty="0">
                <a:solidFill>
                  <a:srgbClr val="FFFF00"/>
                </a:solidFill>
                <a:highlight>
                  <a:srgbClr val="000000"/>
                </a:highlight>
              </a:rPr>
              <a:t>…….</a:t>
            </a:r>
          </a:p>
          <a:p>
            <a:endParaRPr lang="en-GB" sz="2000" b="1" dirty="0">
              <a:solidFill>
                <a:srgbClr val="FFFF00"/>
              </a:solidFill>
              <a:highlight>
                <a:srgbClr val="000000"/>
              </a:highlight>
            </a:endParaRPr>
          </a:p>
        </p:txBody>
      </p:sp>
      <p:sp>
        <p:nvSpPr>
          <p:cNvPr id="4" name="Slide Number Placeholder 3">
            <a:extLst>
              <a:ext uri="{FF2B5EF4-FFF2-40B4-BE49-F238E27FC236}">
                <a16:creationId xmlns:a16="http://schemas.microsoft.com/office/drawing/2014/main" id="{A868F4CD-2768-97F2-3145-AA165723544A}"/>
              </a:ext>
            </a:extLst>
          </p:cNvPr>
          <p:cNvSpPr>
            <a:spLocks noGrp="1"/>
          </p:cNvSpPr>
          <p:nvPr>
            <p:ph type="sldNum" sz="quarter" idx="12"/>
          </p:nvPr>
        </p:nvSpPr>
        <p:spPr>
          <a:xfrm>
            <a:off x="11146536" y="6035040"/>
            <a:ext cx="548640" cy="548640"/>
          </a:xfrm>
          <a:prstGeom prst="ellipse">
            <a:avLst/>
          </a:prstGeom>
          <a:solidFill>
            <a:schemeClr val="tx1">
              <a:alpha val="80000"/>
            </a:schemeClr>
          </a:solidFill>
        </p:spPr>
        <p:txBody>
          <a:bodyPr>
            <a:normAutofit fontScale="70000" lnSpcReduction="20000"/>
          </a:bodyPr>
          <a:lstStyle/>
          <a:p>
            <a:pPr>
              <a:lnSpc>
                <a:spcPct val="90000"/>
              </a:lnSpc>
              <a:spcAft>
                <a:spcPts val="600"/>
              </a:spcAft>
            </a:pPr>
            <a:fld id="{25F4D205-A511-4D9F-BF18-0E193C9B365C}" type="slidenum">
              <a:rPr lang="en-GB" sz="2000">
                <a:solidFill>
                  <a:schemeClr val="bg1"/>
                </a:solidFill>
              </a:rPr>
              <a:pPr>
                <a:lnSpc>
                  <a:spcPct val="90000"/>
                </a:lnSpc>
                <a:spcAft>
                  <a:spcPts val="600"/>
                </a:spcAft>
              </a:pPr>
              <a:t>29</a:t>
            </a:fld>
            <a:endParaRPr lang="en-GB" sz="2000">
              <a:solidFill>
                <a:schemeClr val="bg1"/>
              </a:solidFill>
            </a:endParaRPr>
          </a:p>
        </p:txBody>
      </p:sp>
      <p:pic>
        <p:nvPicPr>
          <p:cNvPr id="4098" name="Picture 2" descr="primary and secondary | Secondary color, List of primary colors, Primary  and secondary colors">
            <a:extLst>
              <a:ext uri="{FF2B5EF4-FFF2-40B4-BE49-F238E27FC236}">
                <a16:creationId xmlns:a16="http://schemas.microsoft.com/office/drawing/2014/main" id="{CBAC4042-0940-E3B4-3E2A-D59C785B387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571055" y="903730"/>
            <a:ext cx="5733726" cy="44723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con&#10;&#10;Description automatically generated">
            <a:extLst>
              <a:ext uri="{FF2B5EF4-FFF2-40B4-BE49-F238E27FC236}">
                <a16:creationId xmlns:a16="http://schemas.microsoft.com/office/drawing/2014/main" id="{D809AEAC-D9B4-D230-D48C-B9615ABBA6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5706" y="416363"/>
            <a:ext cx="7449287" cy="6858000"/>
          </a:xfrm>
          <a:prstGeom prst="rect">
            <a:avLst/>
          </a:prstGeom>
        </p:spPr>
      </p:pic>
      <p:sp>
        <p:nvSpPr>
          <p:cNvPr id="13" name="Content Placeholder 2">
            <a:extLst>
              <a:ext uri="{FF2B5EF4-FFF2-40B4-BE49-F238E27FC236}">
                <a16:creationId xmlns:a16="http://schemas.microsoft.com/office/drawing/2014/main" id="{0161ED39-EEB3-0367-AAA8-6CF57A27DE14}"/>
              </a:ext>
            </a:extLst>
          </p:cNvPr>
          <p:cNvSpPr txBox="1">
            <a:spLocks/>
          </p:cNvSpPr>
          <p:nvPr/>
        </p:nvSpPr>
        <p:spPr>
          <a:xfrm>
            <a:off x="337007" y="2831695"/>
            <a:ext cx="3582072" cy="1463472"/>
          </a:xfrm>
          <a:prstGeom prst="rect">
            <a:avLst/>
          </a:prstGeom>
          <a:solidFill>
            <a:srgbClr val="002060"/>
          </a:solidFill>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solidFill>
                  <a:schemeClr val="bg1"/>
                </a:solidFill>
              </a:rPr>
              <a:t>In </a:t>
            </a:r>
            <a:r>
              <a:rPr lang="en-GB" sz="2000" dirty="0">
                <a:highlight>
                  <a:srgbClr val="FFFF00"/>
                </a:highlight>
              </a:rPr>
              <a:t>Art</a:t>
            </a:r>
            <a:r>
              <a:rPr lang="en-GB" sz="2000" dirty="0">
                <a:solidFill>
                  <a:schemeClr val="bg1"/>
                </a:solidFill>
              </a:rPr>
              <a:t> you might have been taught that the primary colours are</a:t>
            </a:r>
          </a:p>
          <a:p>
            <a:r>
              <a:rPr lang="en-GB" sz="2000" b="1" dirty="0">
                <a:solidFill>
                  <a:srgbClr val="FF0000"/>
                </a:solidFill>
              </a:rPr>
              <a:t>RED</a:t>
            </a:r>
            <a:r>
              <a:rPr lang="en-GB" sz="2000" dirty="0">
                <a:solidFill>
                  <a:schemeClr val="bg1"/>
                </a:solidFill>
              </a:rPr>
              <a:t>, </a:t>
            </a:r>
            <a:r>
              <a:rPr lang="en-GB" sz="2000" b="1" dirty="0">
                <a:solidFill>
                  <a:schemeClr val="accent1">
                    <a:lumMod val="60000"/>
                    <a:lumOff val="40000"/>
                  </a:schemeClr>
                </a:solidFill>
              </a:rPr>
              <a:t>BLUE</a:t>
            </a:r>
            <a:r>
              <a:rPr lang="en-GB" sz="2000" dirty="0">
                <a:solidFill>
                  <a:schemeClr val="bg1"/>
                </a:solidFill>
              </a:rPr>
              <a:t>, and </a:t>
            </a:r>
            <a:r>
              <a:rPr lang="en-GB" sz="2000" b="1" dirty="0">
                <a:solidFill>
                  <a:srgbClr val="FFFF00"/>
                </a:solidFill>
                <a:highlight>
                  <a:srgbClr val="000000"/>
                </a:highlight>
              </a:rPr>
              <a:t>YELLOW</a:t>
            </a:r>
          </a:p>
          <a:p>
            <a:endParaRPr lang="en-GB" sz="2000" b="1" dirty="0">
              <a:solidFill>
                <a:srgbClr val="FFFF00"/>
              </a:solidFill>
              <a:highlight>
                <a:srgbClr val="000000"/>
              </a:highlight>
            </a:endParaRPr>
          </a:p>
        </p:txBody>
      </p:sp>
    </p:spTree>
    <p:extLst>
      <p:ext uri="{BB962C8B-B14F-4D97-AF65-F5344CB8AC3E}">
        <p14:creationId xmlns:p14="http://schemas.microsoft.com/office/powerpoint/2010/main" val="3116464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56A8B-8745-659B-6287-096E654D369B}"/>
              </a:ext>
            </a:extLst>
          </p:cNvPr>
          <p:cNvSpPr>
            <a:spLocks noGrp="1"/>
          </p:cNvSpPr>
          <p:nvPr>
            <p:ph type="ctrTitle"/>
          </p:nvPr>
        </p:nvSpPr>
        <p:spPr>
          <a:xfrm>
            <a:off x="686729" y="700589"/>
            <a:ext cx="3794760" cy="3072393"/>
          </a:xfrm>
        </p:spPr>
        <p:txBody>
          <a:bodyPr>
            <a:normAutofit/>
          </a:bodyPr>
          <a:lstStyle/>
          <a:p>
            <a:pPr algn="l"/>
            <a:r>
              <a:rPr lang="en-GB" sz="5600" dirty="0"/>
              <a:t>The Visible and Beyond!</a:t>
            </a:r>
          </a:p>
        </p:txBody>
      </p:sp>
      <p:sp>
        <p:nvSpPr>
          <p:cNvPr id="3" name="Subtitle 2">
            <a:extLst>
              <a:ext uri="{FF2B5EF4-FFF2-40B4-BE49-F238E27FC236}">
                <a16:creationId xmlns:a16="http://schemas.microsoft.com/office/drawing/2014/main" id="{0038FF11-B6D4-B7A1-2585-84E71DEF08CC}"/>
              </a:ext>
            </a:extLst>
          </p:cNvPr>
          <p:cNvSpPr>
            <a:spLocks noGrp="1"/>
          </p:cNvSpPr>
          <p:nvPr>
            <p:ph type="subTitle" idx="1"/>
          </p:nvPr>
        </p:nvSpPr>
        <p:spPr>
          <a:xfrm>
            <a:off x="798405" y="4763486"/>
            <a:ext cx="4170017" cy="1272831"/>
          </a:xfrm>
        </p:spPr>
        <p:txBody>
          <a:bodyPr anchor="t">
            <a:normAutofit fontScale="77500" lnSpcReduction="20000"/>
          </a:bodyPr>
          <a:lstStyle/>
          <a:p>
            <a:pPr algn="l"/>
            <a:r>
              <a:rPr lang="en-GB" dirty="0"/>
              <a:t>A Physics topic on the Electromagnetic Spectrum</a:t>
            </a:r>
          </a:p>
          <a:p>
            <a:pPr algn="l"/>
            <a:r>
              <a:rPr lang="en-GB" dirty="0"/>
              <a:t>But we need some background first</a:t>
            </a:r>
          </a:p>
        </p:txBody>
      </p:sp>
      <p:sp>
        <p:nvSpPr>
          <p:cNvPr id="4" name="Slide Number Placeholder 3">
            <a:extLst>
              <a:ext uri="{FF2B5EF4-FFF2-40B4-BE49-F238E27FC236}">
                <a16:creationId xmlns:a16="http://schemas.microsoft.com/office/drawing/2014/main" id="{4344DBF1-80A7-3ABB-F656-9057CCD7B402}"/>
              </a:ext>
            </a:extLst>
          </p:cNvPr>
          <p:cNvSpPr>
            <a:spLocks noGrp="1"/>
          </p:cNvSpPr>
          <p:nvPr>
            <p:ph type="sldNum" sz="quarter" idx="12"/>
          </p:nvPr>
        </p:nvSpPr>
        <p:spPr/>
        <p:txBody>
          <a:bodyPr/>
          <a:lstStyle/>
          <a:p>
            <a:fld id="{25F4D205-A511-4D9F-BF18-0E193C9B365C}" type="slidenum">
              <a:rPr lang="en-GB" smtClean="0"/>
              <a:pPr/>
              <a:t>3</a:t>
            </a:fld>
            <a:endParaRPr lang="en-GB"/>
          </a:p>
        </p:txBody>
      </p:sp>
      <p:pic>
        <p:nvPicPr>
          <p:cNvPr id="7" name="Picture 6" descr="A picture containing text&#10;&#10;Description automatically generated">
            <a:extLst>
              <a:ext uri="{FF2B5EF4-FFF2-40B4-BE49-F238E27FC236}">
                <a16:creationId xmlns:a16="http://schemas.microsoft.com/office/drawing/2014/main" id="{61FA4224-112A-D4A2-08BC-75CCFC8A3F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05400" y="1305171"/>
            <a:ext cx="6858000" cy="3857625"/>
          </a:xfrm>
          <a:prstGeom prst="rect">
            <a:avLst/>
          </a:prstGeom>
        </p:spPr>
      </p:pic>
    </p:spTree>
    <p:extLst>
      <p:ext uri="{BB962C8B-B14F-4D97-AF65-F5344CB8AC3E}">
        <p14:creationId xmlns:p14="http://schemas.microsoft.com/office/powerpoint/2010/main" val="13704147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22790EC5-ACA7-4536-8066-B60199F3C6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CAD20AEA-7CAF-4A83-BE2E-EAF010B8B7F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5" name="Rectangle 14">
            <a:extLst>
              <a:ext uri="{FF2B5EF4-FFF2-40B4-BE49-F238E27FC236}">
                <a16:creationId xmlns:a16="http://schemas.microsoft.com/office/drawing/2014/main" id="{2255CADE-DCE0-447F-B290-2AE78E5E55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245587C-701C-48A1-9B6B-10C3DF81A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330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2E5CF545-7AAF-4A13-8871-089E929E850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Content Placeholder 5">
            <a:extLst>
              <a:ext uri="{FF2B5EF4-FFF2-40B4-BE49-F238E27FC236}">
                <a16:creationId xmlns:a16="http://schemas.microsoft.com/office/drawing/2014/main" id="{9E78D65B-84B4-30FC-1673-2543684F28E9}"/>
              </a:ext>
            </a:extLst>
          </p:cNvPr>
          <p:cNvPicPr>
            <a:picLocks noGrp="1" noChangeAspect="1"/>
          </p:cNvPicPr>
          <p:nvPr>
            <p:ph idx="1"/>
          </p:nvPr>
        </p:nvPicPr>
        <p:blipFill rotWithShape="1">
          <a:blip r:embed="rId4"/>
          <a:srcRect l="21211" r="4326" b="-2"/>
          <a:stretch/>
        </p:blipFill>
        <p:spPr>
          <a:xfrm>
            <a:off x="8860" y="10"/>
            <a:ext cx="6924201" cy="6857990"/>
          </a:xfrm>
          <a:prstGeom prst="rect">
            <a:avLst/>
          </a:prstGeom>
        </p:spPr>
      </p:pic>
      <p:sp>
        <p:nvSpPr>
          <p:cNvPr id="2" name="Title 1">
            <a:extLst>
              <a:ext uri="{FF2B5EF4-FFF2-40B4-BE49-F238E27FC236}">
                <a16:creationId xmlns:a16="http://schemas.microsoft.com/office/drawing/2014/main" id="{865BEFE3-2A8C-1F5B-CEE1-912465F7D660}"/>
              </a:ext>
            </a:extLst>
          </p:cNvPr>
          <p:cNvSpPr>
            <a:spLocks noGrp="1"/>
          </p:cNvSpPr>
          <p:nvPr>
            <p:ph type="title"/>
          </p:nvPr>
        </p:nvSpPr>
        <p:spPr>
          <a:xfrm>
            <a:off x="7570382" y="1358901"/>
            <a:ext cx="3707844" cy="4161366"/>
          </a:xfrm>
        </p:spPr>
        <p:txBody>
          <a:bodyPr vert="horz" lIns="91440" tIns="45720" rIns="91440" bIns="45720" rtlCol="0" anchor="b">
            <a:normAutofit/>
          </a:bodyPr>
          <a:lstStyle/>
          <a:p>
            <a:r>
              <a:rPr lang="en-US" sz="4800" dirty="0"/>
              <a:t>Your teacher has Set up the </a:t>
            </a:r>
            <a:r>
              <a:rPr lang="en-US" sz="4800" dirty="0" err="1"/>
              <a:t>colour</a:t>
            </a:r>
            <a:r>
              <a:rPr lang="en-US" sz="4800" dirty="0"/>
              <a:t> mixer</a:t>
            </a:r>
          </a:p>
        </p:txBody>
      </p:sp>
      <p:sp>
        <p:nvSpPr>
          <p:cNvPr id="4" name="Slide Number Placeholder 3">
            <a:extLst>
              <a:ext uri="{FF2B5EF4-FFF2-40B4-BE49-F238E27FC236}">
                <a16:creationId xmlns:a16="http://schemas.microsoft.com/office/drawing/2014/main" id="{48B4263B-42DB-9321-CDCD-CAC4FF059C9C}"/>
              </a:ext>
            </a:extLst>
          </p:cNvPr>
          <p:cNvSpPr>
            <a:spLocks noGrp="1"/>
          </p:cNvSpPr>
          <p:nvPr>
            <p:ph type="sldNum" sz="quarter" idx="12"/>
          </p:nvPr>
        </p:nvSpPr>
        <p:spPr>
          <a:xfrm>
            <a:off x="10514011" y="5883275"/>
            <a:ext cx="764215" cy="365125"/>
          </a:xfrm>
        </p:spPr>
        <p:txBody>
          <a:bodyPr vert="horz" lIns="91440" tIns="45720" rIns="91440" bIns="45720" rtlCol="0" anchor="ctr">
            <a:normAutofit/>
          </a:bodyPr>
          <a:lstStyle/>
          <a:p>
            <a:pPr defTabSz="457200">
              <a:spcAft>
                <a:spcPts val="600"/>
              </a:spcAft>
            </a:pPr>
            <a:fld id="{25F4D205-A511-4D9F-BF18-0E193C9B365C}" type="slidenum">
              <a:rPr lang="en-US" smtClean="0"/>
              <a:pPr defTabSz="457200">
                <a:spcAft>
                  <a:spcPts val="600"/>
                </a:spcAft>
              </a:pPr>
              <a:t>30</a:t>
            </a:fld>
            <a:endParaRPr lang="en-US"/>
          </a:p>
        </p:txBody>
      </p:sp>
    </p:spTree>
    <p:extLst>
      <p:ext uri="{BB962C8B-B14F-4D97-AF65-F5344CB8AC3E}">
        <p14:creationId xmlns:p14="http://schemas.microsoft.com/office/powerpoint/2010/main" val="12780382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8A856-BE9B-E77B-21AD-9D85D4188C3F}"/>
              </a:ext>
            </a:extLst>
          </p:cNvPr>
          <p:cNvSpPr>
            <a:spLocks noGrp="1"/>
          </p:cNvSpPr>
          <p:nvPr>
            <p:ph type="title"/>
          </p:nvPr>
        </p:nvSpPr>
        <p:spPr/>
        <p:txBody>
          <a:bodyPr>
            <a:normAutofit/>
          </a:bodyPr>
          <a:lstStyle/>
          <a:p>
            <a:r>
              <a:rPr lang="en-GB" dirty="0">
                <a:hlinkClick r:id="rId2"/>
              </a:rPr>
              <a:t>https://physicsflashrepo.cyou/flash/physics-2-15/physics-2-15.html</a:t>
            </a:r>
            <a:br>
              <a:rPr lang="en-GB" dirty="0"/>
            </a:br>
            <a:endParaRPr lang="en-GB" dirty="0"/>
          </a:p>
        </p:txBody>
      </p:sp>
      <p:pic>
        <p:nvPicPr>
          <p:cNvPr id="6" name="Content Placeholder 5">
            <a:extLst>
              <a:ext uri="{FF2B5EF4-FFF2-40B4-BE49-F238E27FC236}">
                <a16:creationId xmlns:a16="http://schemas.microsoft.com/office/drawing/2014/main" id="{2E56312F-7F56-3D69-B002-035D8B46C760}"/>
              </a:ext>
            </a:extLst>
          </p:cNvPr>
          <p:cNvPicPr>
            <a:picLocks noGrp="1" noChangeAspect="1"/>
          </p:cNvPicPr>
          <p:nvPr>
            <p:ph idx="1"/>
          </p:nvPr>
        </p:nvPicPr>
        <p:blipFill>
          <a:blip r:embed="rId3"/>
          <a:stretch>
            <a:fillRect/>
          </a:stretch>
        </p:blipFill>
        <p:spPr>
          <a:xfrm>
            <a:off x="3184890" y="2322230"/>
            <a:ext cx="6384424" cy="3424237"/>
          </a:xfrm>
        </p:spPr>
      </p:pic>
      <p:sp>
        <p:nvSpPr>
          <p:cNvPr id="4" name="Slide Number Placeholder 3">
            <a:extLst>
              <a:ext uri="{FF2B5EF4-FFF2-40B4-BE49-F238E27FC236}">
                <a16:creationId xmlns:a16="http://schemas.microsoft.com/office/drawing/2014/main" id="{EC60CEB8-32B2-B1DA-8D65-5822D9B8D1F0}"/>
              </a:ext>
            </a:extLst>
          </p:cNvPr>
          <p:cNvSpPr>
            <a:spLocks noGrp="1"/>
          </p:cNvSpPr>
          <p:nvPr>
            <p:ph type="sldNum" sz="quarter" idx="12"/>
          </p:nvPr>
        </p:nvSpPr>
        <p:spPr/>
        <p:txBody>
          <a:bodyPr/>
          <a:lstStyle/>
          <a:p>
            <a:fld id="{25F4D205-A511-4D9F-BF18-0E193C9B365C}" type="slidenum">
              <a:rPr lang="en-GB" smtClean="0"/>
              <a:pPr/>
              <a:t>31</a:t>
            </a:fld>
            <a:endParaRPr lang="en-GB" dirty="0"/>
          </a:p>
        </p:txBody>
      </p:sp>
      <p:grpSp>
        <p:nvGrpSpPr>
          <p:cNvPr id="11" name="Group 10">
            <a:extLst>
              <a:ext uri="{FF2B5EF4-FFF2-40B4-BE49-F238E27FC236}">
                <a16:creationId xmlns:a16="http://schemas.microsoft.com/office/drawing/2014/main" id="{6475E668-2D5A-07AF-E851-156F20E508C3}"/>
              </a:ext>
            </a:extLst>
          </p:cNvPr>
          <p:cNvGrpSpPr/>
          <p:nvPr/>
        </p:nvGrpSpPr>
        <p:grpSpPr>
          <a:xfrm>
            <a:off x="7124331" y="3532761"/>
            <a:ext cx="3046472" cy="2006905"/>
            <a:chOff x="7124331" y="3532761"/>
            <a:chExt cx="3046472" cy="2006905"/>
          </a:xfrm>
        </p:grpSpPr>
        <p:sp>
          <p:nvSpPr>
            <p:cNvPr id="7" name="Oval 6">
              <a:extLst>
                <a:ext uri="{FF2B5EF4-FFF2-40B4-BE49-F238E27FC236}">
                  <a16:creationId xmlns:a16="http://schemas.microsoft.com/office/drawing/2014/main" id="{5739010A-2757-DEDE-6E61-0477B01D5F34}"/>
                </a:ext>
              </a:extLst>
            </p:cNvPr>
            <p:cNvSpPr/>
            <p:nvPr/>
          </p:nvSpPr>
          <p:spPr>
            <a:xfrm>
              <a:off x="7625918" y="4662311"/>
              <a:ext cx="2183907" cy="87735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Right 7">
              <a:extLst>
                <a:ext uri="{FF2B5EF4-FFF2-40B4-BE49-F238E27FC236}">
                  <a16:creationId xmlns:a16="http://schemas.microsoft.com/office/drawing/2014/main" id="{6EF4296C-D1F3-4FE6-52D9-F4DF52B7B04E}"/>
                </a:ext>
              </a:extLst>
            </p:cNvPr>
            <p:cNvSpPr/>
            <p:nvPr/>
          </p:nvSpPr>
          <p:spPr>
            <a:xfrm rot="1960641">
              <a:off x="7124331" y="4018351"/>
              <a:ext cx="1003176" cy="967666"/>
            </a:xfrm>
            <a:prstGeom prst="rightArrow">
              <a:avLst/>
            </a:prstGeom>
            <a:solidFill>
              <a:srgbClr val="0046D2"/>
            </a:solidFill>
            <a:ln>
              <a:solidFill>
                <a:srgbClr val="0046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Right 8">
              <a:extLst>
                <a:ext uri="{FF2B5EF4-FFF2-40B4-BE49-F238E27FC236}">
                  <a16:creationId xmlns:a16="http://schemas.microsoft.com/office/drawing/2014/main" id="{7FCE4CFA-9BCF-2F80-156F-FFC494EDDA1E}"/>
                </a:ext>
              </a:extLst>
            </p:cNvPr>
            <p:cNvSpPr/>
            <p:nvPr/>
          </p:nvSpPr>
          <p:spPr>
            <a:xfrm rot="5213846">
              <a:off x="8115672" y="3550516"/>
              <a:ext cx="1003176" cy="96766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Right 9">
              <a:extLst>
                <a:ext uri="{FF2B5EF4-FFF2-40B4-BE49-F238E27FC236}">
                  <a16:creationId xmlns:a16="http://schemas.microsoft.com/office/drawing/2014/main" id="{B4AF7E0B-1FD9-F961-0D0B-5027D74F3498}"/>
                </a:ext>
              </a:extLst>
            </p:cNvPr>
            <p:cNvSpPr/>
            <p:nvPr/>
          </p:nvSpPr>
          <p:spPr>
            <a:xfrm rot="7399893">
              <a:off x="9185382" y="3759382"/>
              <a:ext cx="1003176" cy="967666"/>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026771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423FB-6DAD-41A0-8B8C-3C487FB7CD09}"/>
              </a:ext>
            </a:extLst>
          </p:cNvPr>
          <p:cNvSpPr>
            <a:spLocks noGrp="1"/>
          </p:cNvSpPr>
          <p:nvPr>
            <p:ph type="title"/>
          </p:nvPr>
        </p:nvSpPr>
        <p:spPr>
          <a:xfrm>
            <a:off x="838200" y="365126"/>
            <a:ext cx="10515600" cy="753670"/>
          </a:xfrm>
          <a:solidFill>
            <a:srgbClr val="FFC000"/>
          </a:solidFill>
        </p:spPr>
        <p:txBody>
          <a:bodyPr>
            <a:normAutofit fontScale="90000"/>
          </a:bodyPr>
          <a:lstStyle/>
          <a:p>
            <a:pPr>
              <a:spcBef>
                <a:spcPts val="1200"/>
              </a:spcBef>
            </a:pPr>
            <a:br>
              <a:rPr lang="en-GB" b="1" dirty="0">
                <a:ea typeface="Calibri" panose="020F0502020204030204" pitchFamily="34" charset="0"/>
                <a:cs typeface="Times New Roman" panose="02020603050405020304" pitchFamily="18" charset="0"/>
              </a:rPr>
            </a:br>
            <a:r>
              <a:rPr lang="en-GB" b="1" dirty="0">
                <a:ea typeface="Calibri" panose="020F0502020204030204" pitchFamily="34" charset="0"/>
                <a:cs typeface="Times New Roman" panose="02020603050405020304" pitchFamily="18" charset="0"/>
              </a:rPr>
              <a:t>The Primary LIGHT Colours are</a:t>
            </a:r>
            <a:br>
              <a:rPr lang="en-GB" b="1" dirty="0">
                <a:ea typeface="Calibri" panose="020F0502020204030204" pitchFamily="34" charset="0"/>
                <a:cs typeface="Times New Roman" panose="02020603050405020304" pitchFamily="18" charset="0"/>
              </a:rPr>
            </a:br>
            <a:endParaRPr lang="en-GB" dirty="0"/>
          </a:p>
        </p:txBody>
      </p:sp>
      <p:sp>
        <p:nvSpPr>
          <p:cNvPr id="3" name="Content Placeholder 2">
            <a:extLst>
              <a:ext uri="{FF2B5EF4-FFF2-40B4-BE49-F238E27FC236}">
                <a16:creationId xmlns:a16="http://schemas.microsoft.com/office/drawing/2014/main" id="{3277F6C9-3EE6-6FAD-A836-25388B4E3517}"/>
              </a:ext>
            </a:extLst>
          </p:cNvPr>
          <p:cNvSpPr>
            <a:spLocks noGrp="1"/>
          </p:cNvSpPr>
          <p:nvPr>
            <p:ph idx="1"/>
          </p:nvPr>
        </p:nvSpPr>
        <p:spPr>
          <a:xfrm>
            <a:off x="656216" y="1452282"/>
            <a:ext cx="5513765" cy="4724681"/>
          </a:xfrm>
        </p:spPr>
        <p:txBody>
          <a:bodyPr>
            <a:normAutofit fontScale="77500" lnSpcReduction="20000"/>
          </a:bodyPr>
          <a:lstStyle/>
          <a:p>
            <a:pPr marL="342900" lvl="0" indent="-342900" algn="ctr">
              <a:lnSpc>
                <a:spcPct val="115000"/>
              </a:lnSpc>
              <a:buFont typeface="Symbol" panose="05050102010706020507" pitchFamily="18" charset="2"/>
              <a:buChar char=""/>
            </a:pPr>
            <a:r>
              <a:rPr lang="en-GB" sz="3800" b="1" dirty="0">
                <a:solidFill>
                  <a:srgbClr val="FF0000"/>
                </a:solidFill>
                <a:effectLst/>
                <a:ea typeface="Calibri" panose="020F0502020204030204" pitchFamily="34" charset="0"/>
                <a:cs typeface="Times New Roman" panose="02020603050405020304" pitchFamily="18" charset="0"/>
              </a:rPr>
              <a:t>Red , </a:t>
            </a:r>
            <a:r>
              <a:rPr lang="en-GB" sz="3800" b="1" dirty="0">
                <a:solidFill>
                  <a:srgbClr val="00B050"/>
                </a:solidFill>
                <a:effectLst/>
                <a:ea typeface="Calibri" panose="020F0502020204030204" pitchFamily="34" charset="0"/>
                <a:cs typeface="Times New Roman" panose="02020603050405020304" pitchFamily="18" charset="0"/>
              </a:rPr>
              <a:t>Green, </a:t>
            </a:r>
            <a:r>
              <a:rPr lang="en-GB" sz="3800" b="1" dirty="0">
                <a:solidFill>
                  <a:srgbClr val="548DD4"/>
                </a:solidFill>
                <a:effectLst/>
                <a:ea typeface="Calibri" panose="020F0502020204030204" pitchFamily="34" charset="0"/>
                <a:cs typeface="Times New Roman" panose="02020603050405020304" pitchFamily="18" charset="0"/>
              </a:rPr>
              <a:t>Blue</a:t>
            </a:r>
            <a:endParaRPr lang="en-GB" sz="3800" b="1" dirty="0">
              <a:effectLst/>
              <a:ea typeface="Calibri" panose="020F0502020204030204" pitchFamily="34" charset="0"/>
              <a:cs typeface="Times New Roman" panose="02020603050405020304" pitchFamily="18" charset="0"/>
            </a:endParaRPr>
          </a:p>
          <a:p>
            <a:pPr algn="ctr">
              <a:lnSpc>
                <a:spcPct val="115000"/>
              </a:lnSpc>
              <a:spcAft>
                <a:spcPts val="1000"/>
              </a:spcAft>
            </a:pPr>
            <a:r>
              <a:rPr lang="en-GB" sz="3800" b="1" dirty="0">
                <a:effectLst/>
                <a:ea typeface="Calibri" panose="020F0502020204030204" pitchFamily="34" charset="0"/>
                <a:cs typeface="Times New Roman" panose="02020603050405020304" pitchFamily="18" charset="0"/>
              </a:rPr>
              <a:t>The secondary colours are</a:t>
            </a:r>
          </a:p>
          <a:p>
            <a:pPr marL="342900" lvl="0" indent="-342900" algn="ctr">
              <a:lnSpc>
                <a:spcPct val="115000"/>
              </a:lnSpc>
              <a:buFont typeface="Symbol" panose="05050102010706020507" pitchFamily="18" charset="2"/>
              <a:buChar char=""/>
            </a:pPr>
            <a:r>
              <a:rPr lang="en-GB" sz="3800" b="1" dirty="0">
                <a:solidFill>
                  <a:srgbClr val="FF00FF"/>
                </a:solidFill>
                <a:effectLst/>
                <a:ea typeface="Calibri" panose="020F0502020204030204" pitchFamily="34" charset="0"/>
                <a:cs typeface="Times New Roman" panose="02020603050405020304" pitchFamily="18" charset="0"/>
              </a:rPr>
              <a:t>Magenta (mix </a:t>
            </a:r>
            <a:r>
              <a:rPr lang="en-GB" sz="3800" b="1" dirty="0">
                <a:solidFill>
                  <a:srgbClr val="FF0000"/>
                </a:solidFill>
                <a:effectLst/>
                <a:ea typeface="Calibri" panose="020F0502020204030204" pitchFamily="34" charset="0"/>
                <a:cs typeface="Times New Roman" panose="02020603050405020304" pitchFamily="18" charset="0"/>
              </a:rPr>
              <a:t>Red</a:t>
            </a:r>
            <a:r>
              <a:rPr lang="en-GB" sz="3800" b="1" dirty="0">
                <a:solidFill>
                  <a:srgbClr val="FF00FF"/>
                </a:solidFill>
                <a:effectLst/>
                <a:ea typeface="Calibri" panose="020F0502020204030204" pitchFamily="34" charset="0"/>
                <a:cs typeface="Times New Roman" panose="02020603050405020304" pitchFamily="18" charset="0"/>
              </a:rPr>
              <a:t> &amp; </a:t>
            </a:r>
            <a:r>
              <a:rPr lang="en-GB" sz="3800" b="1" dirty="0">
                <a:solidFill>
                  <a:srgbClr val="548DD4"/>
                </a:solidFill>
                <a:effectLst/>
                <a:ea typeface="Calibri" panose="020F0502020204030204" pitchFamily="34" charset="0"/>
                <a:cs typeface="Times New Roman" panose="02020603050405020304" pitchFamily="18" charset="0"/>
              </a:rPr>
              <a:t>Blue</a:t>
            </a:r>
            <a:r>
              <a:rPr lang="en-GB" sz="3800" b="1" dirty="0">
                <a:solidFill>
                  <a:srgbClr val="FF00FF"/>
                </a:solidFill>
                <a:effectLst/>
                <a:ea typeface="Calibri" panose="020F0502020204030204" pitchFamily="34" charset="0"/>
                <a:cs typeface="Times New Roman" panose="02020603050405020304" pitchFamily="18" charset="0"/>
              </a:rPr>
              <a:t>)</a:t>
            </a:r>
            <a:endParaRPr lang="en-GB" sz="3800" b="1" dirty="0">
              <a:effectLst/>
              <a:ea typeface="Calibri" panose="020F0502020204030204" pitchFamily="34" charset="0"/>
              <a:cs typeface="Times New Roman" panose="02020603050405020304" pitchFamily="18" charset="0"/>
            </a:endParaRPr>
          </a:p>
          <a:p>
            <a:pPr marL="342900" lvl="0" indent="-342900" algn="ctr">
              <a:lnSpc>
                <a:spcPct val="115000"/>
              </a:lnSpc>
              <a:buFont typeface="Symbol" panose="05050102010706020507" pitchFamily="18" charset="2"/>
              <a:buChar char=""/>
            </a:pPr>
            <a:r>
              <a:rPr lang="en-GB" sz="3800" b="1" dirty="0">
                <a:solidFill>
                  <a:srgbClr val="00FFFF"/>
                </a:solidFill>
                <a:effectLst/>
                <a:ea typeface="Calibri" panose="020F0502020204030204" pitchFamily="34" charset="0"/>
                <a:cs typeface="Times New Roman" panose="02020603050405020304" pitchFamily="18" charset="0"/>
              </a:rPr>
              <a:t>Cyan (mix </a:t>
            </a:r>
            <a:r>
              <a:rPr lang="en-GB" sz="3800" b="1" dirty="0">
                <a:solidFill>
                  <a:srgbClr val="548DD4"/>
                </a:solidFill>
                <a:effectLst/>
                <a:ea typeface="Calibri" panose="020F0502020204030204" pitchFamily="34" charset="0"/>
                <a:cs typeface="Times New Roman" panose="02020603050405020304" pitchFamily="18" charset="0"/>
              </a:rPr>
              <a:t>Blue </a:t>
            </a:r>
            <a:r>
              <a:rPr lang="en-GB" sz="3800" b="1" dirty="0">
                <a:solidFill>
                  <a:srgbClr val="00FFFF"/>
                </a:solidFill>
                <a:effectLst/>
                <a:ea typeface="Calibri" panose="020F0502020204030204" pitchFamily="34" charset="0"/>
                <a:cs typeface="Times New Roman" panose="02020603050405020304" pitchFamily="18" charset="0"/>
              </a:rPr>
              <a:t>&amp; </a:t>
            </a:r>
            <a:r>
              <a:rPr lang="en-GB" sz="3800" b="1" dirty="0">
                <a:solidFill>
                  <a:srgbClr val="00B050"/>
                </a:solidFill>
                <a:effectLst/>
                <a:ea typeface="Calibri" panose="020F0502020204030204" pitchFamily="34" charset="0"/>
                <a:cs typeface="Times New Roman" panose="02020603050405020304" pitchFamily="18" charset="0"/>
              </a:rPr>
              <a:t>Green</a:t>
            </a:r>
            <a:r>
              <a:rPr lang="en-GB" sz="3800" b="1" dirty="0">
                <a:solidFill>
                  <a:srgbClr val="00FFFF"/>
                </a:solidFill>
                <a:effectLst/>
                <a:ea typeface="Calibri" panose="020F0502020204030204" pitchFamily="34" charset="0"/>
                <a:cs typeface="Times New Roman" panose="02020603050405020304" pitchFamily="18" charset="0"/>
              </a:rPr>
              <a:t> )</a:t>
            </a:r>
            <a:endParaRPr lang="en-GB" sz="3800" b="1" dirty="0">
              <a:effectLst/>
              <a:ea typeface="Calibri" panose="020F0502020204030204" pitchFamily="34" charset="0"/>
              <a:cs typeface="Times New Roman" panose="02020603050405020304" pitchFamily="18" charset="0"/>
            </a:endParaRPr>
          </a:p>
          <a:p>
            <a:pPr marL="342900" lvl="0" indent="-342900" algn="ctr">
              <a:lnSpc>
                <a:spcPct val="115000"/>
              </a:lnSpc>
              <a:spcAft>
                <a:spcPts val="1000"/>
              </a:spcAft>
              <a:buFont typeface="Symbol" panose="05050102010706020507" pitchFamily="18" charset="2"/>
              <a:buChar char=""/>
            </a:pPr>
            <a:r>
              <a:rPr lang="en-GB" sz="3800" b="1" dirty="0">
                <a:solidFill>
                  <a:srgbClr val="FFFF00"/>
                </a:solidFill>
                <a:effectLst/>
                <a:highlight>
                  <a:srgbClr val="000000"/>
                </a:highlight>
                <a:ea typeface="Calibri" panose="020F0502020204030204" pitchFamily="34" charset="0"/>
                <a:cs typeface="Times New Roman" panose="02020603050405020304" pitchFamily="18" charset="0"/>
              </a:rPr>
              <a:t>Yellow (mix</a:t>
            </a:r>
            <a:r>
              <a:rPr lang="en-GB" sz="3800" b="1" dirty="0">
                <a:solidFill>
                  <a:srgbClr val="FF0000"/>
                </a:solidFill>
                <a:effectLst/>
                <a:highlight>
                  <a:srgbClr val="000000"/>
                </a:highlight>
                <a:ea typeface="Calibri" panose="020F0502020204030204" pitchFamily="34" charset="0"/>
                <a:cs typeface="Times New Roman" panose="02020603050405020304" pitchFamily="18" charset="0"/>
              </a:rPr>
              <a:t> Red</a:t>
            </a:r>
            <a:r>
              <a:rPr lang="en-GB" sz="3800" b="1" dirty="0">
                <a:solidFill>
                  <a:srgbClr val="FFFF00"/>
                </a:solidFill>
                <a:effectLst/>
                <a:highlight>
                  <a:srgbClr val="000000"/>
                </a:highlight>
                <a:ea typeface="Calibri" panose="020F0502020204030204" pitchFamily="34" charset="0"/>
                <a:cs typeface="Times New Roman" panose="02020603050405020304" pitchFamily="18" charset="0"/>
              </a:rPr>
              <a:t> &amp;</a:t>
            </a:r>
            <a:r>
              <a:rPr lang="en-GB" sz="3800" b="1" dirty="0">
                <a:solidFill>
                  <a:srgbClr val="00B050"/>
                </a:solidFill>
                <a:effectLst/>
                <a:highlight>
                  <a:srgbClr val="000000"/>
                </a:highlight>
                <a:ea typeface="Calibri" panose="020F0502020204030204" pitchFamily="34" charset="0"/>
                <a:cs typeface="Times New Roman" panose="02020603050405020304" pitchFamily="18" charset="0"/>
              </a:rPr>
              <a:t> Green)</a:t>
            </a:r>
            <a:endParaRPr lang="en-GB" sz="3800" b="1" dirty="0">
              <a:effectLst/>
              <a:ea typeface="Calibri" panose="020F0502020204030204" pitchFamily="34" charset="0"/>
              <a:cs typeface="Times New Roman" panose="02020603050405020304" pitchFamily="18" charset="0"/>
            </a:endParaRPr>
          </a:p>
          <a:p>
            <a:pPr algn="ctr">
              <a:lnSpc>
                <a:spcPct val="115000"/>
              </a:lnSpc>
              <a:spcAft>
                <a:spcPts val="1000"/>
              </a:spcAft>
            </a:pPr>
            <a:r>
              <a:rPr lang="en-GB" sz="3800" b="1" dirty="0">
                <a:solidFill>
                  <a:srgbClr val="FFFFFF"/>
                </a:solidFill>
                <a:effectLst/>
                <a:highlight>
                  <a:srgbClr val="000000"/>
                </a:highlight>
                <a:ea typeface="Calibri" panose="020F0502020204030204" pitchFamily="34" charset="0"/>
                <a:cs typeface="Times New Roman" panose="02020603050405020304" pitchFamily="18" charset="0"/>
              </a:rPr>
              <a:t>All the colours mixed make</a:t>
            </a:r>
            <a:endParaRPr lang="en-GB" sz="3800" b="1" dirty="0">
              <a:effectLst/>
              <a:ea typeface="Calibri" panose="020F0502020204030204" pitchFamily="34" charset="0"/>
              <a:cs typeface="Times New Roman" panose="02020603050405020304" pitchFamily="18" charset="0"/>
            </a:endParaRPr>
          </a:p>
          <a:p>
            <a:pPr algn="ctr">
              <a:lnSpc>
                <a:spcPct val="115000"/>
              </a:lnSpc>
              <a:spcAft>
                <a:spcPts val="1000"/>
              </a:spcAft>
            </a:pPr>
            <a:r>
              <a:rPr lang="en-GB" sz="3800" b="1" dirty="0">
                <a:solidFill>
                  <a:srgbClr val="FFFFFF"/>
                </a:solidFill>
                <a:effectLst/>
                <a:highlight>
                  <a:srgbClr val="000000"/>
                </a:highlight>
                <a:ea typeface="Calibri" panose="020F0502020204030204" pitchFamily="34" charset="0"/>
                <a:cs typeface="Times New Roman" panose="02020603050405020304" pitchFamily="18" charset="0"/>
              </a:rPr>
              <a:t>WHITE LIGHT</a:t>
            </a:r>
            <a:endParaRPr lang="en-GB" sz="3800" b="1" dirty="0">
              <a:effectLst/>
              <a:ea typeface="Calibri" panose="020F0502020204030204" pitchFamily="34" charset="0"/>
              <a:cs typeface="Times New Roman" panose="02020603050405020304" pitchFamily="18" charset="0"/>
            </a:endParaRPr>
          </a:p>
          <a:p>
            <a:endParaRPr lang="en-GB" dirty="0"/>
          </a:p>
        </p:txBody>
      </p:sp>
      <p:sp>
        <p:nvSpPr>
          <p:cNvPr id="4" name="Slide Number Placeholder 3">
            <a:extLst>
              <a:ext uri="{FF2B5EF4-FFF2-40B4-BE49-F238E27FC236}">
                <a16:creationId xmlns:a16="http://schemas.microsoft.com/office/drawing/2014/main" id="{285A35CB-2985-FDAD-0BCA-D2F8F5AAA7FF}"/>
              </a:ext>
            </a:extLst>
          </p:cNvPr>
          <p:cNvSpPr>
            <a:spLocks noGrp="1"/>
          </p:cNvSpPr>
          <p:nvPr>
            <p:ph type="sldNum" sz="quarter" idx="12"/>
          </p:nvPr>
        </p:nvSpPr>
        <p:spPr/>
        <p:txBody>
          <a:bodyPr/>
          <a:lstStyle/>
          <a:p>
            <a:fld id="{25F4D205-A511-4D9F-BF18-0E193C9B365C}" type="slidenum">
              <a:rPr lang="en-GB" smtClean="0"/>
              <a:pPr/>
              <a:t>32</a:t>
            </a:fld>
            <a:endParaRPr lang="en-GB" dirty="0"/>
          </a:p>
        </p:txBody>
      </p:sp>
      <p:pic>
        <p:nvPicPr>
          <p:cNvPr id="5" name="Picture 4" descr="Diagram, venn diagram&#10;&#10;Description automatically generated">
            <a:extLst>
              <a:ext uri="{FF2B5EF4-FFF2-40B4-BE49-F238E27FC236}">
                <a16:creationId xmlns:a16="http://schemas.microsoft.com/office/drawing/2014/main" id="{4F096CB9-3CBE-C47E-E9EA-5600199AB0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9979" y="1690688"/>
            <a:ext cx="4895259" cy="4506746"/>
          </a:xfrm>
          <a:prstGeom prst="rect">
            <a:avLst/>
          </a:prstGeom>
        </p:spPr>
      </p:pic>
      <p:pic>
        <p:nvPicPr>
          <p:cNvPr id="7" name="Picture 6">
            <a:extLst>
              <a:ext uri="{FF2B5EF4-FFF2-40B4-BE49-F238E27FC236}">
                <a16:creationId xmlns:a16="http://schemas.microsoft.com/office/drawing/2014/main" id="{F99C7E5B-996B-4F01-1949-955AFD9900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9769" y="365126"/>
            <a:ext cx="1476015" cy="1245220"/>
          </a:xfrm>
          <a:prstGeom prst="rect">
            <a:avLst/>
          </a:prstGeom>
        </p:spPr>
      </p:pic>
    </p:spTree>
    <p:extLst>
      <p:ext uri="{BB962C8B-B14F-4D97-AF65-F5344CB8AC3E}">
        <p14:creationId xmlns:p14="http://schemas.microsoft.com/office/powerpoint/2010/main" val="17495263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E961F-7F48-8DAF-0BF0-77890CA62055}"/>
              </a:ext>
            </a:extLst>
          </p:cNvPr>
          <p:cNvSpPr>
            <a:spLocks noGrp="1"/>
          </p:cNvSpPr>
          <p:nvPr>
            <p:ph type="title"/>
          </p:nvPr>
        </p:nvSpPr>
        <p:spPr>
          <a:xfrm>
            <a:off x="806974" y="471222"/>
            <a:ext cx="3667039" cy="1676603"/>
          </a:xfrm>
          <a:scene3d>
            <a:camera prst="orthographicFront">
              <a:rot lat="0" lon="0" rev="0"/>
            </a:camera>
            <a:lightRig rig="balanced" dir="t">
              <a:rot lat="0" lon="0" rev="1200000"/>
            </a:lightRig>
          </a:scene3d>
          <a:sp3d prstMaterial="plastic">
            <a:bevelT w="25400" h="25400" prst="angle"/>
          </a:sp3d>
        </p:spPr>
        <p:style>
          <a:lnRef idx="0">
            <a:schemeClr val="accent4"/>
          </a:lnRef>
          <a:fillRef idx="3">
            <a:schemeClr val="accent4"/>
          </a:fillRef>
          <a:effectRef idx="3">
            <a:schemeClr val="accent4"/>
          </a:effectRef>
          <a:fontRef idx="minor">
            <a:schemeClr val="lt1"/>
          </a:fontRef>
        </p:style>
        <p:txBody>
          <a:bodyPr>
            <a:normAutofit/>
          </a:bodyPr>
          <a:lstStyle/>
          <a:p>
            <a:r>
              <a:rPr lang="en-GB" sz="3600" dirty="0">
                <a:solidFill>
                  <a:schemeClr val="bg1"/>
                </a:solidFill>
              </a:rPr>
              <a:t>Colour Vision Simulator</a:t>
            </a:r>
          </a:p>
        </p:txBody>
      </p:sp>
      <p:sp>
        <p:nvSpPr>
          <p:cNvPr id="3" name="Content Placeholder 2">
            <a:extLst>
              <a:ext uri="{FF2B5EF4-FFF2-40B4-BE49-F238E27FC236}">
                <a16:creationId xmlns:a16="http://schemas.microsoft.com/office/drawing/2014/main" id="{18624877-87D6-CB18-5FCE-661DFF5864E3}"/>
              </a:ext>
            </a:extLst>
          </p:cNvPr>
          <p:cNvSpPr>
            <a:spLocks noGrp="1"/>
          </p:cNvSpPr>
          <p:nvPr>
            <p:ph idx="1"/>
          </p:nvPr>
        </p:nvSpPr>
        <p:spPr>
          <a:xfrm>
            <a:off x="648931" y="2438401"/>
            <a:ext cx="3667036" cy="3779520"/>
          </a:xfrm>
        </p:spPr>
        <p:txBody>
          <a:bodyPr>
            <a:normAutofit/>
          </a:bodyPr>
          <a:lstStyle/>
          <a:p>
            <a:r>
              <a:rPr lang="en-GB" sz="1800" dirty="0">
                <a:hlinkClick r:id="rId2"/>
              </a:rPr>
              <a:t>https://phet.colorado.edu/sims/html/color-vision/latest/color-vision_en.html</a:t>
            </a:r>
            <a:endParaRPr lang="en-GB" sz="1800" dirty="0"/>
          </a:p>
          <a:p>
            <a:endParaRPr lang="en-GB" sz="1800" dirty="0"/>
          </a:p>
          <a:p>
            <a:r>
              <a:rPr lang="en-GB" sz="1600" b="1" dirty="0">
                <a:solidFill>
                  <a:srgbClr val="FF9900"/>
                </a:solidFill>
              </a:rPr>
              <a:t>Can you make the colour orange?</a:t>
            </a:r>
          </a:p>
          <a:p>
            <a:r>
              <a:rPr lang="en-GB" sz="1600" b="1" dirty="0">
                <a:solidFill>
                  <a:schemeClr val="accent4">
                    <a:lumMod val="50000"/>
                  </a:schemeClr>
                </a:solidFill>
              </a:rPr>
              <a:t>Can you make the colour tan?</a:t>
            </a:r>
          </a:p>
          <a:p>
            <a:r>
              <a:rPr lang="en-GB" sz="1600" b="1" dirty="0">
                <a:solidFill>
                  <a:srgbClr val="6666FF"/>
                </a:solidFill>
              </a:rPr>
              <a:t>Try to make the colour indigo</a:t>
            </a:r>
          </a:p>
          <a:p>
            <a:endParaRPr lang="en-GB" sz="1600" dirty="0">
              <a:solidFill>
                <a:schemeClr val="bg1"/>
              </a:solidFill>
            </a:endParaRPr>
          </a:p>
          <a:p>
            <a:endParaRPr lang="en-GB" sz="1800" dirty="0"/>
          </a:p>
        </p:txBody>
      </p:sp>
      <p:sp>
        <p:nvSpPr>
          <p:cNvPr id="4" name="Slide Number Placeholder 3">
            <a:extLst>
              <a:ext uri="{FF2B5EF4-FFF2-40B4-BE49-F238E27FC236}">
                <a16:creationId xmlns:a16="http://schemas.microsoft.com/office/drawing/2014/main" id="{C50610E0-3B9F-9C60-79A6-64AFF49E172F}"/>
              </a:ext>
            </a:extLst>
          </p:cNvPr>
          <p:cNvSpPr>
            <a:spLocks noGrp="1"/>
          </p:cNvSpPr>
          <p:nvPr>
            <p:ph type="sldNum" sz="quarter" idx="12"/>
          </p:nvPr>
        </p:nvSpPr>
        <p:spPr>
          <a:xfrm>
            <a:off x="288635" y="6356350"/>
            <a:ext cx="685800" cy="365125"/>
          </a:xfrm>
        </p:spPr>
        <p:txBody>
          <a:bodyPr>
            <a:normAutofit/>
          </a:bodyPr>
          <a:lstStyle/>
          <a:p>
            <a:pPr>
              <a:lnSpc>
                <a:spcPct val="90000"/>
              </a:lnSpc>
              <a:spcAft>
                <a:spcPts val="600"/>
              </a:spcAft>
            </a:pPr>
            <a:fld id="{25F4D205-A511-4D9F-BF18-0E193C9B365C}" type="slidenum">
              <a:rPr lang="en-GB" sz="1900" smtClean="0"/>
              <a:pPr>
                <a:lnSpc>
                  <a:spcPct val="90000"/>
                </a:lnSpc>
                <a:spcAft>
                  <a:spcPts val="600"/>
                </a:spcAft>
              </a:pPr>
              <a:t>33</a:t>
            </a:fld>
            <a:endParaRPr lang="en-GB" sz="1900"/>
          </a:p>
        </p:txBody>
      </p:sp>
      <p:pic>
        <p:nvPicPr>
          <p:cNvPr id="6" name="Picture 5">
            <a:extLst>
              <a:ext uri="{FF2B5EF4-FFF2-40B4-BE49-F238E27FC236}">
                <a16:creationId xmlns:a16="http://schemas.microsoft.com/office/drawing/2014/main" id="{B54C32C3-867F-FA19-9FD0-3B26AC948C50}"/>
              </a:ext>
            </a:extLst>
          </p:cNvPr>
          <p:cNvPicPr>
            <a:picLocks noChangeAspect="1"/>
          </p:cNvPicPr>
          <p:nvPr/>
        </p:nvPicPr>
        <p:blipFill rotWithShape="1">
          <a:blip r:embed="rId3"/>
          <a:srcRect l="31362"/>
          <a:stretch/>
        </p:blipFill>
        <p:spPr>
          <a:xfrm>
            <a:off x="5276088" y="640082"/>
            <a:ext cx="6276250" cy="5577838"/>
          </a:xfrm>
          <a:prstGeom prst="rect">
            <a:avLst/>
          </a:prstGeom>
          <a:effectLst/>
        </p:spPr>
      </p:pic>
    </p:spTree>
    <p:extLst>
      <p:ext uri="{BB962C8B-B14F-4D97-AF65-F5344CB8AC3E}">
        <p14:creationId xmlns:p14="http://schemas.microsoft.com/office/powerpoint/2010/main" val="1380712149"/>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038A4-3C17-39CB-E2A2-4A98434FDAAB}"/>
              </a:ext>
            </a:extLst>
          </p:cNvPr>
          <p:cNvSpPr>
            <a:spLocks noGrp="1"/>
          </p:cNvSpPr>
          <p:nvPr>
            <p:ph type="title"/>
          </p:nvPr>
        </p:nvSpPr>
        <p:spPr>
          <a:xfrm>
            <a:off x="765051" y="662400"/>
            <a:ext cx="3384000" cy="1211556"/>
          </a:xfr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t">
            <a:normAutofit/>
          </a:bodyPr>
          <a:lstStyle/>
          <a:p>
            <a:pPr>
              <a:lnSpc>
                <a:spcPct val="100000"/>
              </a:lnSpc>
              <a:spcBef>
                <a:spcPts val="1800"/>
              </a:spcBef>
            </a:pPr>
            <a:r>
              <a:rPr lang="en-GB" dirty="0">
                <a:solidFill>
                  <a:srgbClr val="000000"/>
                </a:solidFill>
                <a:effectLst>
                  <a:outerShdw blurRad="38100" dist="38100" dir="2700000" algn="tl">
                    <a:srgbClr val="000000">
                      <a:alpha val="43137"/>
                    </a:srgbClr>
                  </a:outerShdw>
                </a:effectLst>
              </a:rPr>
              <a:t>Colour Mixing</a:t>
            </a:r>
          </a:p>
        </p:txBody>
      </p:sp>
      <p:sp>
        <p:nvSpPr>
          <p:cNvPr id="3" name="Content Placeholder 2">
            <a:extLst>
              <a:ext uri="{FF2B5EF4-FFF2-40B4-BE49-F238E27FC236}">
                <a16:creationId xmlns:a16="http://schemas.microsoft.com/office/drawing/2014/main" id="{1ED381D5-E3F8-1F24-34E8-D9793BCA9E19}"/>
              </a:ext>
            </a:extLst>
          </p:cNvPr>
          <p:cNvSpPr>
            <a:spLocks noGrp="1"/>
          </p:cNvSpPr>
          <p:nvPr>
            <p:ph idx="1"/>
          </p:nvPr>
        </p:nvSpPr>
        <p:spPr>
          <a:xfrm>
            <a:off x="765051" y="2286000"/>
            <a:ext cx="3384000" cy="3844800"/>
          </a:xfrm>
        </p:spPr>
        <p:txBody>
          <a:bodyPr>
            <a:normAutofit/>
          </a:bodyPr>
          <a:lstStyle/>
          <a:p>
            <a:r>
              <a:rPr lang="en-GB" sz="2000" dirty="0">
                <a:solidFill>
                  <a:schemeClr val="bg1">
                    <a:alpha val="60000"/>
                  </a:schemeClr>
                </a:solidFill>
                <a:hlinkClick r:id="rId2"/>
              </a:rPr>
              <a:t>https://www.cyberphysics.co.uk/topics/light/colorAddition.html</a:t>
            </a:r>
            <a:endParaRPr lang="en-GB" sz="2000" dirty="0">
              <a:solidFill>
                <a:schemeClr val="bg1">
                  <a:alpha val="60000"/>
                </a:schemeClr>
              </a:solidFill>
            </a:endParaRPr>
          </a:p>
          <a:p>
            <a:endParaRPr lang="en-GB" sz="2000" dirty="0">
              <a:solidFill>
                <a:schemeClr val="bg1">
                  <a:alpha val="60000"/>
                </a:schemeClr>
              </a:solidFill>
            </a:endParaRPr>
          </a:p>
        </p:txBody>
      </p:sp>
      <p:sp>
        <p:nvSpPr>
          <p:cNvPr id="4" name="Slide Number Placeholder 3">
            <a:extLst>
              <a:ext uri="{FF2B5EF4-FFF2-40B4-BE49-F238E27FC236}">
                <a16:creationId xmlns:a16="http://schemas.microsoft.com/office/drawing/2014/main" id="{56A917FD-D853-5163-B316-E4E880BBBD56}"/>
              </a:ext>
            </a:extLst>
          </p:cNvPr>
          <p:cNvSpPr>
            <a:spLocks noGrp="1"/>
          </p:cNvSpPr>
          <p:nvPr>
            <p:ph type="sldNum" sz="quarter" idx="12"/>
          </p:nvPr>
        </p:nvSpPr>
        <p:spPr>
          <a:xfrm>
            <a:off x="10365474" y="6375679"/>
            <a:ext cx="1059763" cy="345796"/>
          </a:xfrm>
        </p:spPr>
        <p:txBody>
          <a:bodyPr>
            <a:normAutofit/>
          </a:bodyPr>
          <a:lstStyle/>
          <a:p>
            <a:pPr>
              <a:lnSpc>
                <a:spcPct val="90000"/>
              </a:lnSpc>
              <a:spcAft>
                <a:spcPts val="600"/>
              </a:spcAft>
            </a:pPr>
            <a:fld id="{25F4D205-A511-4D9F-BF18-0E193C9B365C}" type="slidenum">
              <a:rPr lang="en-GB" sz="1700">
                <a:solidFill>
                  <a:schemeClr val="tx1">
                    <a:alpha val="60000"/>
                  </a:schemeClr>
                </a:solidFill>
              </a:rPr>
              <a:pPr>
                <a:lnSpc>
                  <a:spcPct val="90000"/>
                </a:lnSpc>
                <a:spcAft>
                  <a:spcPts val="600"/>
                </a:spcAft>
              </a:pPr>
              <a:t>34</a:t>
            </a:fld>
            <a:endParaRPr lang="en-GB" sz="1700">
              <a:solidFill>
                <a:schemeClr val="tx1">
                  <a:alpha val="60000"/>
                </a:schemeClr>
              </a:solidFill>
            </a:endParaRPr>
          </a:p>
        </p:txBody>
      </p:sp>
      <p:pic>
        <p:nvPicPr>
          <p:cNvPr id="5" name="Picture 4" descr="Diagram, venn diagram&#10;&#10;Description automatically generated">
            <a:extLst>
              <a:ext uri="{FF2B5EF4-FFF2-40B4-BE49-F238E27FC236}">
                <a16:creationId xmlns:a16="http://schemas.microsoft.com/office/drawing/2014/main" id="{9EC45025-E07E-F543-B4E9-73DFAB230D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8926" y="838811"/>
            <a:ext cx="6014185" cy="5536868"/>
          </a:xfrm>
          <a:prstGeom prst="rect">
            <a:avLst/>
          </a:prstGeom>
        </p:spPr>
      </p:pic>
      <p:sp>
        <p:nvSpPr>
          <p:cNvPr id="6" name="Rectangle 5">
            <a:extLst>
              <a:ext uri="{FF2B5EF4-FFF2-40B4-BE49-F238E27FC236}">
                <a16:creationId xmlns:a16="http://schemas.microsoft.com/office/drawing/2014/main" id="{CB7FC19E-53C4-D46B-C5B1-3F05498792F6}"/>
              </a:ext>
            </a:extLst>
          </p:cNvPr>
          <p:cNvSpPr/>
          <p:nvPr/>
        </p:nvSpPr>
        <p:spPr>
          <a:xfrm>
            <a:off x="9191619" y="200735"/>
            <a:ext cx="2702983" cy="923330"/>
          </a:xfrm>
          <a:prstGeom prst="rect">
            <a:avLst/>
          </a:prstGeom>
          <a:noFill/>
        </p:spPr>
        <p:txBody>
          <a:bodyPr wrap="none" lIns="91440" tIns="45720" rIns="91440" bIns="45720">
            <a:spAutoFit/>
          </a:bodyPr>
          <a:lstStyle/>
          <a:p>
            <a:pPr algn="ctr"/>
            <a:r>
              <a:rPr lang="en-US" sz="5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Extension</a:t>
            </a:r>
          </a:p>
        </p:txBody>
      </p:sp>
      <p:sp>
        <p:nvSpPr>
          <p:cNvPr id="7" name="TextBox 6">
            <a:extLst>
              <a:ext uri="{FF2B5EF4-FFF2-40B4-BE49-F238E27FC236}">
                <a16:creationId xmlns:a16="http://schemas.microsoft.com/office/drawing/2014/main" id="{C07DD170-CD05-5B0A-85A7-2D8A45A1C4AD}"/>
              </a:ext>
            </a:extLst>
          </p:cNvPr>
          <p:cNvSpPr txBox="1"/>
          <p:nvPr/>
        </p:nvSpPr>
        <p:spPr>
          <a:xfrm>
            <a:off x="637309" y="3694545"/>
            <a:ext cx="3694546" cy="923330"/>
          </a:xfrm>
          <a:prstGeom prst="rect">
            <a:avLst/>
          </a:prstGeom>
          <a:noFill/>
        </p:spPr>
        <p:txBody>
          <a:bodyPr wrap="square" rtlCol="0">
            <a:spAutoFit/>
          </a:bodyPr>
          <a:lstStyle/>
          <a:p>
            <a:r>
              <a:rPr lang="en-GB" dirty="0"/>
              <a:t>Going further, colour subtraction</a:t>
            </a:r>
          </a:p>
          <a:p>
            <a:r>
              <a:rPr lang="en-GB" dirty="0"/>
              <a:t>Why are the cartridges in a colour printer magenta, yellow and cyan?</a:t>
            </a:r>
          </a:p>
        </p:txBody>
      </p:sp>
    </p:spTree>
    <p:extLst>
      <p:ext uri="{BB962C8B-B14F-4D97-AF65-F5344CB8AC3E}">
        <p14:creationId xmlns:p14="http://schemas.microsoft.com/office/powerpoint/2010/main" val="26655260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73D02-B46D-634B-2459-625F12B80551}"/>
              </a:ext>
            </a:extLst>
          </p:cNvPr>
          <p:cNvSpPr>
            <a:spLocks noGrp="1"/>
          </p:cNvSpPr>
          <p:nvPr>
            <p:ph type="title"/>
          </p:nvPr>
        </p:nvSpPr>
        <p:spPr>
          <a:xfrm>
            <a:off x="594359" y="562111"/>
            <a:ext cx="6026574" cy="716356"/>
          </a:xfrm>
          <a:solidFill>
            <a:srgbClr val="F16A05"/>
          </a:solidFill>
        </p:spPr>
        <p:txBody>
          <a:bodyPr vert="horz" lIns="91440" tIns="45720" rIns="91440" bIns="45720" rtlCol="0">
            <a:normAutofit/>
          </a:bodyPr>
          <a:lstStyle/>
          <a:p>
            <a:r>
              <a:rPr lang="en-US" sz="4000" kern="1200" dirty="0">
                <a:latin typeface="+mj-lt"/>
                <a:ea typeface="+mj-ea"/>
                <a:cs typeface="+mj-cs"/>
              </a:rPr>
              <a:t>Exit Pass</a:t>
            </a:r>
          </a:p>
        </p:txBody>
      </p:sp>
      <p:sp>
        <p:nvSpPr>
          <p:cNvPr id="3" name="Content Placeholder 2">
            <a:extLst>
              <a:ext uri="{FF2B5EF4-FFF2-40B4-BE49-F238E27FC236}">
                <a16:creationId xmlns:a16="http://schemas.microsoft.com/office/drawing/2014/main" id="{9338CB81-EADF-28D2-6A43-6DFA72E036B0}"/>
              </a:ext>
            </a:extLst>
          </p:cNvPr>
          <p:cNvSpPr>
            <a:spLocks noGrp="1"/>
          </p:cNvSpPr>
          <p:nvPr>
            <p:ph idx="1"/>
          </p:nvPr>
        </p:nvSpPr>
        <p:spPr>
          <a:xfrm>
            <a:off x="594359" y="6274290"/>
            <a:ext cx="5321807" cy="529244"/>
          </a:xfrm>
        </p:spPr>
        <p:txBody>
          <a:bodyPr vert="horz" lIns="91440" tIns="45720" rIns="91440" bIns="45720" rtlCol="0" anchor="ctr">
            <a:normAutofit fontScale="85000" lnSpcReduction="10000"/>
          </a:bodyPr>
          <a:lstStyle/>
          <a:p>
            <a:pPr marL="0" indent="0">
              <a:buNone/>
            </a:pPr>
            <a:r>
              <a:rPr lang="en-US" sz="1800" kern="1200" dirty="0">
                <a:latin typeface="+mn-lt"/>
                <a:ea typeface="+mn-ea"/>
                <a:cs typeface="+mn-cs"/>
                <a:hlinkClick r:id="rId2"/>
              </a:rPr>
              <a:t>https://www.youtube.com/watch?v=-H8HjxGtoXw</a:t>
            </a:r>
            <a:endParaRPr lang="en-US" sz="1800" kern="1200" dirty="0">
              <a:latin typeface="+mn-lt"/>
              <a:ea typeface="+mn-ea"/>
              <a:cs typeface="+mn-cs"/>
            </a:endParaRPr>
          </a:p>
          <a:p>
            <a:pPr marL="0" indent="0">
              <a:buNone/>
            </a:pPr>
            <a:endParaRPr lang="en-US" sz="1800" kern="1200" dirty="0">
              <a:latin typeface="+mn-lt"/>
              <a:ea typeface="+mn-ea"/>
              <a:cs typeface="+mn-cs"/>
            </a:endParaRPr>
          </a:p>
        </p:txBody>
      </p:sp>
      <p:sp>
        <p:nvSpPr>
          <p:cNvPr id="4" name="Slide Number Placeholder 3">
            <a:extLst>
              <a:ext uri="{FF2B5EF4-FFF2-40B4-BE49-F238E27FC236}">
                <a16:creationId xmlns:a16="http://schemas.microsoft.com/office/drawing/2014/main" id="{8F77C677-9FD0-4C2D-0A3F-B4A24A813BC6}"/>
              </a:ext>
            </a:extLst>
          </p:cNvPr>
          <p:cNvSpPr>
            <a:spLocks noGrp="1"/>
          </p:cNvSpPr>
          <p:nvPr>
            <p:ph type="sldNum" sz="quarter" idx="12"/>
          </p:nvPr>
        </p:nvSpPr>
        <p:spPr/>
        <p:txBody>
          <a:bodyPr/>
          <a:lstStyle/>
          <a:p>
            <a:fld id="{25F4D205-A511-4D9F-BF18-0E193C9B365C}" type="slidenum">
              <a:rPr lang="en-GB" smtClean="0"/>
              <a:pPr/>
              <a:t>35</a:t>
            </a:fld>
            <a:endParaRPr lang="en-GB"/>
          </a:p>
        </p:txBody>
      </p:sp>
      <p:pic>
        <p:nvPicPr>
          <p:cNvPr id="6" name="Picture 5" descr="Text&#10;&#10;Description automatically generated with medium confidence">
            <a:extLst>
              <a:ext uri="{FF2B5EF4-FFF2-40B4-BE49-F238E27FC236}">
                <a16:creationId xmlns:a16="http://schemas.microsoft.com/office/drawing/2014/main" id="{2B478966-0237-68C4-E3AD-7D23AF3AC2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6088" y="440176"/>
            <a:ext cx="4608895" cy="5761119"/>
          </a:xfrm>
          <a:prstGeom prst="rect">
            <a:avLst/>
          </a:prstGeom>
        </p:spPr>
      </p:pic>
      <p:grpSp>
        <p:nvGrpSpPr>
          <p:cNvPr id="36" name="Group 35">
            <a:extLst>
              <a:ext uri="{FF2B5EF4-FFF2-40B4-BE49-F238E27FC236}">
                <a16:creationId xmlns:a16="http://schemas.microsoft.com/office/drawing/2014/main" id="{A9861667-B580-E756-C269-32BE2849BCC8}"/>
              </a:ext>
            </a:extLst>
          </p:cNvPr>
          <p:cNvGrpSpPr/>
          <p:nvPr/>
        </p:nvGrpSpPr>
        <p:grpSpPr>
          <a:xfrm>
            <a:off x="594359" y="1742838"/>
            <a:ext cx="6587850" cy="4458457"/>
            <a:chOff x="693664" y="2709332"/>
            <a:chExt cx="5528733" cy="3960027"/>
          </a:xfrm>
        </p:grpSpPr>
        <p:pic>
          <p:nvPicPr>
            <p:cNvPr id="38" name="Picture 4" descr="http://images.clipartpanda.com/post-it-notes-clipart-7eTMnGXin.png">
              <a:extLst>
                <a:ext uri="{FF2B5EF4-FFF2-40B4-BE49-F238E27FC236}">
                  <a16:creationId xmlns:a16="http://schemas.microsoft.com/office/drawing/2014/main" id="{8280D198-7E5A-F9A8-B63F-3C70B307FF4C}"/>
                </a:ext>
              </a:extLst>
            </p:cNvPr>
            <p:cNvPicPr>
              <a:picLocks noChangeAspect="1" noChangeArrowheads="1"/>
            </p:cNvPicPr>
            <p:nvPr/>
          </p:nvPicPr>
          <p:blipFill>
            <a:blip r:embed="rId4" cstate="print"/>
            <a:srcRect/>
            <a:stretch>
              <a:fillRect/>
            </a:stretch>
          </p:blipFill>
          <p:spPr bwMode="auto">
            <a:xfrm>
              <a:off x="693664" y="2709332"/>
              <a:ext cx="5528733" cy="3960027"/>
            </a:xfrm>
            <a:prstGeom prst="rect">
              <a:avLst/>
            </a:prstGeom>
            <a:noFill/>
          </p:spPr>
        </p:pic>
        <p:sp>
          <p:nvSpPr>
            <p:cNvPr id="39" name="TextBox 38">
              <a:extLst>
                <a:ext uri="{FF2B5EF4-FFF2-40B4-BE49-F238E27FC236}">
                  <a16:creationId xmlns:a16="http://schemas.microsoft.com/office/drawing/2014/main" id="{43C2E925-E095-F7FA-7529-B9B228ACFCB6}"/>
                </a:ext>
              </a:extLst>
            </p:cNvPr>
            <p:cNvSpPr txBox="1"/>
            <p:nvPr/>
          </p:nvSpPr>
          <p:spPr>
            <a:xfrm rot="20832804">
              <a:off x="1637758" y="3452036"/>
              <a:ext cx="3419774" cy="2706352"/>
            </a:xfrm>
            <a:prstGeom prst="rect">
              <a:avLst/>
            </a:prstGeom>
            <a:noFill/>
          </p:spPr>
          <p:txBody>
            <a:bodyPr wrap="square" rtlCol="0">
              <a:spAutoFit/>
            </a:bodyPr>
            <a:lstStyle/>
            <a:p>
              <a:pPr algn="ctr"/>
              <a:r>
                <a:rPr lang="en-GB" sz="3200" dirty="0">
                  <a:solidFill>
                    <a:srgbClr val="FF0000"/>
                  </a:solidFill>
                  <a:latin typeface="Abadi" panose="020B0604020104020204" pitchFamily="34" charset="0"/>
                </a:rPr>
                <a:t>Exit Ticket</a:t>
              </a:r>
            </a:p>
            <a:p>
              <a:pPr algn="ctr"/>
              <a:r>
                <a:rPr lang="en-GB" sz="3200" dirty="0">
                  <a:latin typeface="Abadi" panose="020B0604020104020204" pitchFamily="34" charset="0"/>
                </a:rPr>
                <a:t>Record at least 2 primary light colours and at least 1 secondary light colour.</a:t>
              </a:r>
            </a:p>
          </p:txBody>
        </p:sp>
      </p:grpSp>
    </p:spTree>
    <p:extLst>
      <p:ext uri="{BB962C8B-B14F-4D97-AF65-F5344CB8AC3E}">
        <p14:creationId xmlns:p14="http://schemas.microsoft.com/office/powerpoint/2010/main" val="24806054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a:xfrm>
            <a:off x="3911425" y="1733473"/>
            <a:ext cx="7953837" cy="4762500"/>
          </a:xfrm>
        </p:spPr>
        <p:txBody>
          <a:bodyPr>
            <a:normAutofit/>
          </a:bodyPr>
          <a:lstStyle/>
          <a:p>
            <a:pPr marL="514350" indent="-514350">
              <a:buFont typeface="+mj-lt"/>
              <a:buAutoNum type="arabicPeriod"/>
            </a:pPr>
            <a:r>
              <a:rPr lang="en-GB" sz="2800" dirty="0"/>
              <a:t>If 6 waves pass a point in 2s, CALCULATE the frequency of the waves?</a:t>
            </a:r>
          </a:p>
          <a:p>
            <a:pPr marL="514350" indent="-514350">
              <a:buFont typeface="+mj-lt"/>
              <a:buAutoNum type="arabicPeriod"/>
            </a:pPr>
            <a:r>
              <a:rPr lang="en-GB" sz="2800" dirty="0"/>
              <a:t>If 6 waves pass a point in 2s, CALCULATE the period of the waves?</a:t>
            </a:r>
            <a:endParaRPr lang="en-GB" sz="2800" i="1" dirty="0"/>
          </a:p>
          <a:p>
            <a:pPr marL="514350" indent="-514350">
              <a:buFont typeface="+mj-lt"/>
              <a:buAutoNum type="arabicPeriod"/>
            </a:pPr>
            <a:r>
              <a:rPr lang="en-GB" sz="2800" dirty="0"/>
              <a:t>State the primary light colours</a:t>
            </a:r>
          </a:p>
          <a:p>
            <a:pPr marL="514350" indent="-514350">
              <a:buFont typeface="+mj-lt"/>
              <a:buAutoNum type="arabicPeriod"/>
            </a:pPr>
            <a:r>
              <a:rPr lang="en-GB" sz="2800" dirty="0"/>
              <a:t>State what colours of light are needed to make the colour yellow</a:t>
            </a:r>
          </a:p>
          <a:p>
            <a:pPr marL="514350" indent="-514350">
              <a:buFont typeface="+mj-lt"/>
              <a:buAutoNum type="arabicPeriod"/>
            </a:pPr>
            <a:r>
              <a:rPr lang="en-GB" sz="2800" dirty="0"/>
              <a:t>How do we make orange with light?</a:t>
            </a:r>
          </a:p>
        </p:txBody>
      </p:sp>
      <p:sp>
        <p:nvSpPr>
          <p:cNvPr id="5" name="Slide Number Placeholder 4">
            <a:extLst>
              <a:ext uri="{FF2B5EF4-FFF2-40B4-BE49-F238E27FC236}">
                <a16:creationId xmlns:a16="http://schemas.microsoft.com/office/drawing/2014/main" id="{1DB45C49-31E1-992C-3F1C-9A46881143FD}"/>
              </a:ext>
            </a:extLst>
          </p:cNvPr>
          <p:cNvSpPr>
            <a:spLocks noGrp="1"/>
          </p:cNvSpPr>
          <p:nvPr>
            <p:ph type="sldNum" sz="quarter" idx="12"/>
          </p:nvPr>
        </p:nvSpPr>
        <p:spPr/>
        <p:txBody>
          <a:bodyPr/>
          <a:lstStyle/>
          <a:p>
            <a:fld id="{25F4D205-A511-4D9F-BF18-0E193C9B365C}" type="slidenum">
              <a:rPr lang="en-GB" smtClean="0"/>
              <a:pPr/>
              <a:t>36</a:t>
            </a:fld>
            <a:endParaRPr lang="en-GB"/>
          </a:p>
        </p:txBody>
      </p:sp>
      <p:sp>
        <p:nvSpPr>
          <p:cNvPr id="3" name="Rectangle 2"/>
          <p:cNvSpPr/>
          <p:nvPr/>
        </p:nvSpPr>
        <p:spPr>
          <a:xfrm>
            <a:off x="559156" y="425422"/>
            <a:ext cx="2226893" cy="769441"/>
          </a:xfrm>
          <a:prstGeom prst="rect">
            <a:avLst/>
          </a:prstGeom>
        </p:spPr>
        <p:txBody>
          <a:bodyPr wrap="none">
            <a:spAutoFit/>
          </a:bodyPr>
          <a:lstStyle/>
          <a:p>
            <a:pPr algn="ctr"/>
            <a:r>
              <a:rPr lang="en-US" sz="4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Lesson </a:t>
            </a:r>
            <a:r>
              <a:rPr lang="en-US" sz="4400" b="1" dirty="0">
                <a:ln w="13462">
                  <a:solidFill>
                    <a:schemeClr val="bg1"/>
                  </a:solidFill>
                  <a:prstDash val="solid"/>
                </a:ln>
                <a:solidFill>
                  <a:srgbClr val="FFFF00"/>
                </a:solidFill>
                <a:effectLst>
                  <a:outerShdw dist="38100" dir="2700000" algn="bl" rotWithShape="0">
                    <a:schemeClr val="accent5"/>
                  </a:outerShdw>
                </a:effectLst>
              </a:rPr>
              <a:t>3</a:t>
            </a:r>
          </a:p>
        </p:txBody>
      </p:sp>
      <p:sp>
        <p:nvSpPr>
          <p:cNvPr id="4" name="Rectangle 3">
            <a:extLst>
              <a:ext uri="{FF2B5EF4-FFF2-40B4-BE49-F238E27FC236}">
                <a16:creationId xmlns:a16="http://schemas.microsoft.com/office/drawing/2014/main" id="{E894D2BD-08D0-7EA0-97EE-2C2A718F832C}"/>
              </a:ext>
            </a:extLst>
          </p:cNvPr>
          <p:cNvSpPr/>
          <p:nvPr/>
        </p:nvSpPr>
        <p:spPr>
          <a:xfrm>
            <a:off x="4196383" y="810143"/>
            <a:ext cx="5209568" cy="923330"/>
          </a:xfrm>
          <a:prstGeom prst="rect">
            <a:avLst/>
          </a:prstGeom>
          <a:noFill/>
        </p:spPr>
        <p:txBody>
          <a:bodyPr wrap="none" lIns="91440" tIns="45720" rIns="91440" bIns="45720">
            <a:spAutoFit/>
          </a:bodyPr>
          <a:lstStyle/>
          <a:p>
            <a:pPr algn="ctr"/>
            <a:r>
              <a:rPr lang="en-GB"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Starter Questions</a:t>
            </a:r>
          </a:p>
        </p:txBody>
      </p:sp>
      <p:pic>
        <p:nvPicPr>
          <p:cNvPr id="841" name="Picture 840">
            <a:extLst>
              <a:ext uri="{FF2B5EF4-FFF2-40B4-BE49-F238E27FC236}">
                <a16:creationId xmlns:a16="http://schemas.microsoft.com/office/drawing/2014/main" id="{87168844-428C-B1A9-03A8-7D42D8FF3C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697" y="1517631"/>
            <a:ext cx="2857500" cy="4762500"/>
          </a:xfrm>
          <a:prstGeom prst="rect">
            <a:avLst/>
          </a:prstGeom>
        </p:spPr>
      </p:pic>
    </p:spTree>
    <p:extLst>
      <p:ext uri="{BB962C8B-B14F-4D97-AF65-F5344CB8AC3E}">
        <p14:creationId xmlns:p14="http://schemas.microsoft.com/office/powerpoint/2010/main" val="36563204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1B39A3A3-B227-BCB6-6ACE-28DF87DC78BF}"/>
              </a:ext>
            </a:extLst>
          </p:cNvPr>
          <p:cNvGrpSpPr/>
          <p:nvPr/>
        </p:nvGrpSpPr>
        <p:grpSpPr>
          <a:xfrm>
            <a:off x="286623" y="0"/>
            <a:ext cx="5566068" cy="2004495"/>
            <a:chOff x="275334" y="-3573"/>
            <a:chExt cx="6121040" cy="2571500"/>
          </a:xfrm>
        </p:grpSpPr>
        <p:pic>
          <p:nvPicPr>
            <p:cNvPr id="4" name="Picture 3" descr="A picture containing text, clipart&#10;&#10;Description automatically generated">
              <a:extLst>
                <a:ext uri="{FF2B5EF4-FFF2-40B4-BE49-F238E27FC236}">
                  <a16:creationId xmlns:a16="http://schemas.microsoft.com/office/drawing/2014/main" id="{1EDE7AAF-C13C-E562-CCA5-E30435173453}"/>
                </a:ext>
              </a:extLst>
            </p:cNvPr>
            <p:cNvPicPr>
              <a:picLocks noChangeAspect="1"/>
            </p:cNvPicPr>
            <p:nvPr/>
          </p:nvPicPr>
          <p:blipFill>
            <a:blip r:embed="rId3"/>
            <a:stretch>
              <a:fillRect/>
            </a:stretch>
          </p:blipFill>
          <p:spPr>
            <a:xfrm>
              <a:off x="327349" y="-3573"/>
              <a:ext cx="6069025" cy="1304840"/>
            </a:xfrm>
            <a:prstGeom prst="rect">
              <a:avLst/>
            </a:prstGeom>
          </p:spPr>
        </p:pic>
        <p:pic>
          <p:nvPicPr>
            <p:cNvPr id="5" name="Picture 4" descr="A picture containing text, clipart&#10;&#10;Description automatically generated">
              <a:extLst>
                <a:ext uri="{FF2B5EF4-FFF2-40B4-BE49-F238E27FC236}">
                  <a16:creationId xmlns:a16="http://schemas.microsoft.com/office/drawing/2014/main" id="{C0524632-068D-C7DC-CC88-3C7C8E2F2634}"/>
                </a:ext>
              </a:extLst>
            </p:cNvPr>
            <p:cNvPicPr>
              <a:picLocks noChangeAspect="1"/>
            </p:cNvPicPr>
            <p:nvPr/>
          </p:nvPicPr>
          <p:blipFill>
            <a:blip r:embed="rId3"/>
            <a:stretch>
              <a:fillRect/>
            </a:stretch>
          </p:blipFill>
          <p:spPr>
            <a:xfrm flipV="1">
              <a:off x="275334" y="1263087"/>
              <a:ext cx="6069022" cy="1304840"/>
            </a:xfrm>
            <a:prstGeom prst="rect">
              <a:avLst/>
            </a:prstGeom>
          </p:spPr>
        </p:pic>
      </p:grpSp>
      <p:graphicFrame>
        <p:nvGraphicFramePr>
          <p:cNvPr id="7" name="Content Placeholder 2">
            <a:extLst>
              <a:ext uri="{FF2B5EF4-FFF2-40B4-BE49-F238E27FC236}">
                <a16:creationId xmlns:a16="http://schemas.microsoft.com/office/drawing/2014/main" id="{3AA43241-6AAB-F9C7-7539-39C06996D366}"/>
              </a:ext>
            </a:extLst>
          </p:cNvPr>
          <p:cNvGraphicFramePr>
            <a:graphicFrameLocks noGrp="1"/>
          </p:cNvGraphicFramePr>
          <p:nvPr>
            <p:ph idx="1"/>
            <p:extLst>
              <p:ext uri="{D42A27DB-BD31-4B8C-83A1-F6EECF244321}">
                <p14:modId xmlns:p14="http://schemas.microsoft.com/office/powerpoint/2010/main" val="129936105"/>
              </p:ext>
            </p:extLst>
          </p:nvPr>
        </p:nvGraphicFramePr>
        <p:xfrm>
          <a:off x="184020" y="1904104"/>
          <a:ext cx="11721357" cy="49538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Rectangle 1"/>
          <p:cNvSpPr/>
          <p:nvPr/>
        </p:nvSpPr>
        <p:spPr>
          <a:xfrm>
            <a:off x="8898174" y="398223"/>
            <a:ext cx="2686954" cy="923330"/>
          </a:xfrm>
          <a:prstGeom prst="rect">
            <a:avLst/>
          </a:prstGeom>
          <a:noFill/>
        </p:spPr>
        <p:txBody>
          <a:bodyPr wrap="none" lIns="91440" tIns="45720" rIns="91440" bIns="45720">
            <a:spAutoFit/>
          </a:bodyPr>
          <a:lstStyle/>
          <a:p>
            <a:pPr algn="ct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Lesson </a:t>
            </a:r>
            <a:r>
              <a:rPr lang="en-US" sz="5400" b="1" cap="none" spc="0" dirty="0">
                <a:ln w="13462">
                  <a:solidFill>
                    <a:schemeClr val="bg1"/>
                  </a:solidFill>
                  <a:prstDash val="solid"/>
                </a:ln>
                <a:solidFill>
                  <a:srgbClr val="FFFF00"/>
                </a:solidFill>
                <a:effectLst>
                  <a:outerShdw dist="38100" dir="2700000" algn="bl" rotWithShape="0">
                    <a:schemeClr val="accent5"/>
                  </a:outerShdw>
                </a:effectLst>
              </a:rPr>
              <a:t>3</a:t>
            </a:r>
          </a:p>
        </p:txBody>
      </p:sp>
      <p:sp>
        <p:nvSpPr>
          <p:cNvPr id="3" name="Slide Number Placeholder 2">
            <a:extLst>
              <a:ext uri="{FF2B5EF4-FFF2-40B4-BE49-F238E27FC236}">
                <a16:creationId xmlns:a16="http://schemas.microsoft.com/office/drawing/2014/main" id="{07FE6DDC-CA8C-466B-B3CA-E6DEEA795362}"/>
              </a:ext>
            </a:extLst>
          </p:cNvPr>
          <p:cNvSpPr>
            <a:spLocks noGrp="1"/>
          </p:cNvSpPr>
          <p:nvPr>
            <p:ph type="sldNum" sz="quarter" idx="12"/>
          </p:nvPr>
        </p:nvSpPr>
        <p:spPr/>
        <p:txBody>
          <a:bodyPr/>
          <a:lstStyle/>
          <a:p>
            <a:fld id="{25F4D205-A511-4D9F-BF18-0E193C9B365C}" type="slidenum">
              <a:rPr lang="en-GB" smtClean="0"/>
              <a:pPr/>
              <a:t>37</a:t>
            </a:fld>
            <a:endParaRPr lang="en-GB" dirty="0"/>
          </a:p>
        </p:txBody>
      </p:sp>
    </p:spTree>
    <p:extLst>
      <p:ext uri="{BB962C8B-B14F-4D97-AF65-F5344CB8AC3E}">
        <p14:creationId xmlns:p14="http://schemas.microsoft.com/office/powerpoint/2010/main" val="17289181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838200" y="365125"/>
            <a:ext cx="10515600" cy="1059961"/>
          </a:xfrm>
          <a:solidFill>
            <a:srgbClr val="FFFF00"/>
          </a:solidFill>
        </p:spPr>
        <p:txBody>
          <a:bodyPr/>
          <a:lstStyle/>
          <a:p>
            <a:r>
              <a:rPr lang="en-GB" altLang="en-US" dirty="0"/>
              <a:t>Reflection of Light</a:t>
            </a:r>
          </a:p>
        </p:txBody>
      </p:sp>
      <p:grpSp>
        <p:nvGrpSpPr>
          <p:cNvPr id="11267" name="Group 31"/>
          <p:cNvGrpSpPr>
            <a:grpSpLocks/>
          </p:cNvGrpSpPr>
          <p:nvPr/>
        </p:nvGrpSpPr>
        <p:grpSpPr bwMode="auto">
          <a:xfrm>
            <a:off x="3113314" y="1557339"/>
            <a:ext cx="4998811" cy="2927575"/>
            <a:chOff x="1565" y="1752"/>
            <a:chExt cx="2631" cy="1542"/>
          </a:xfrm>
        </p:grpSpPr>
        <p:sp>
          <p:nvSpPr>
            <p:cNvPr id="11274" name="Rectangle 30"/>
            <p:cNvSpPr>
              <a:spLocks noChangeArrowheads="1"/>
            </p:cNvSpPr>
            <p:nvPr/>
          </p:nvSpPr>
          <p:spPr bwMode="auto">
            <a:xfrm>
              <a:off x="1565" y="1752"/>
              <a:ext cx="2631" cy="1542"/>
            </a:xfrm>
            <a:prstGeom prst="rect">
              <a:avLst/>
            </a:prstGeom>
            <a:solidFill>
              <a:schemeClr val="bg1"/>
            </a:solidFill>
            <a:ln w="9525">
              <a:solidFill>
                <a:schemeClr val="tx1"/>
              </a:solidFill>
              <a:miter lim="800000"/>
              <a:headEnd/>
              <a:tailEnd/>
            </a:ln>
          </p:spPr>
          <p:txBody>
            <a:bodyPr wrap="none" anchor="ctr"/>
            <a:lstStyle>
              <a:lvl1pPr eaLnBrk="0" hangingPunct="0">
                <a:spcBef>
                  <a:spcPct val="20000"/>
                </a:spcBef>
                <a:defRPr sz="3200">
                  <a:solidFill>
                    <a:schemeClr val="bg1"/>
                  </a:solidFill>
                  <a:latin typeface="Comic Sans MS" panose="030F0702030302020204" pitchFamily="66" charset="0"/>
                </a:defRPr>
              </a:lvl1pPr>
              <a:lvl2pPr marL="742950" indent="-285750" eaLnBrk="0" hangingPunct="0">
                <a:spcBef>
                  <a:spcPct val="20000"/>
                </a:spcBef>
                <a:buChar char="–"/>
                <a:defRPr sz="2800">
                  <a:solidFill>
                    <a:schemeClr val="bg1"/>
                  </a:solidFill>
                  <a:latin typeface="Comic Sans MS" panose="030F0702030302020204" pitchFamily="66" charset="0"/>
                </a:defRPr>
              </a:lvl2pPr>
              <a:lvl3pPr marL="1143000" indent="-228600" eaLnBrk="0" hangingPunct="0">
                <a:spcBef>
                  <a:spcPct val="20000"/>
                </a:spcBef>
                <a:defRPr sz="2400">
                  <a:solidFill>
                    <a:schemeClr val="bg1"/>
                  </a:solidFill>
                  <a:latin typeface="Comic Sans MS" panose="030F0702030302020204" pitchFamily="66" charset="0"/>
                </a:defRPr>
              </a:lvl3pPr>
              <a:lvl4pPr marL="1600200" indent="-228600" eaLnBrk="0" hangingPunct="0">
                <a:spcBef>
                  <a:spcPct val="20000"/>
                </a:spcBef>
                <a:buChar char="–"/>
                <a:defRPr sz="2000">
                  <a:solidFill>
                    <a:schemeClr val="bg1"/>
                  </a:solidFill>
                  <a:latin typeface="Comic Sans MS" panose="030F0702030302020204" pitchFamily="66" charset="0"/>
                </a:defRPr>
              </a:lvl4pPr>
              <a:lvl5pPr marL="2057400" indent="-228600" eaLnBrk="0" hangingPunct="0">
                <a:spcBef>
                  <a:spcPct val="20000"/>
                </a:spcBef>
                <a:buChar char="»"/>
                <a:defRPr sz="2000">
                  <a:solidFill>
                    <a:schemeClr val="bg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bg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bg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bg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bg1"/>
                  </a:solidFill>
                  <a:latin typeface="Comic Sans MS" panose="030F0702030302020204" pitchFamily="66" charset="0"/>
                </a:defRPr>
              </a:lvl9pPr>
            </a:lstStyle>
            <a:p>
              <a:pPr eaLnBrk="1" hangingPunct="1">
                <a:spcBef>
                  <a:spcPct val="0"/>
                </a:spcBef>
              </a:pPr>
              <a:endParaRPr lang="en-US" altLang="en-US" sz="1800">
                <a:solidFill>
                  <a:schemeClr val="tx1"/>
                </a:solidFill>
                <a:latin typeface="Arial" panose="020B0604020202020204" pitchFamily="34" charset="0"/>
              </a:endParaRPr>
            </a:p>
          </p:txBody>
        </p:sp>
        <p:grpSp>
          <p:nvGrpSpPr>
            <p:cNvPr id="11275" name="Group 5"/>
            <p:cNvGrpSpPr>
              <a:grpSpLocks/>
            </p:cNvGrpSpPr>
            <p:nvPr/>
          </p:nvGrpSpPr>
          <p:grpSpPr bwMode="auto">
            <a:xfrm>
              <a:off x="1701" y="1933"/>
              <a:ext cx="2262" cy="1170"/>
              <a:chOff x="2895" y="6869"/>
              <a:chExt cx="5655" cy="2926"/>
            </a:xfrm>
          </p:grpSpPr>
          <p:sp>
            <p:nvSpPr>
              <p:cNvPr id="11276" name="Rectangle 6"/>
              <p:cNvSpPr>
                <a:spLocks noChangeArrowheads="1"/>
              </p:cNvSpPr>
              <p:nvPr/>
            </p:nvSpPr>
            <p:spPr bwMode="auto">
              <a:xfrm>
                <a:off x="3105" y="6869"/>
                <a:ext cx="5430" cy="2926"/>
              </a:xfrm>
              <a:prstGeom prst="rect">
                <a:avLst/>
              </a:prstGeom>
              <a:noFill/>
              <a:ln w="9525" algn="ctr">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defRPr sz="3200">
                    <a:solidFill>
                      <a:schemeClr val="bg1"/>
                    </a:solidFill>
                    <a:latin typeface="Comic Sans MS" panose="030F0702030302020204" pitchFamily="66" charset="0"/>
                  </a:defRPr>
                </a:lvl1pPr>
                <a:lvl2pPr marL="742950" indent="-285750" eaLnBrk="0" hangingPunct="0">
                  <a:spcBef>
                    <a:spcPct val="20000"/>
                  </a:spcBef>
                  <a:buChar char="–"/>
                  <a:defRPr sz="2800">
                    <a:solidFill>
                      <a:schemeClr val="bg1"/>
                    </a:solidFill>
                    <a:latin typeface="Comic Sans MS" panose="030F0702030302020204" pitchFamily="66" charset="0"/>
                  </a:defRPr>
                </a:lvl2pPr>
                <a:lvl3pPr marL="1143000" indent="-228600" eaLnBrk="0" hangingPunct="0">
                  <a:spcBef>
                    <a:spcPct val="20000"/>
                  </a:spcBef>
                  <a:defRPr sz="2400">
                    <a:solidFill>
                      <a:schemeClr val="bg1"/>
                    </a:solidFill>
                    <a:latin typeface="Comic Sans MS" panose="030F0702030302020204" pitchFamily="66" charset="0"/>
                  </a:defRPr>
                </a:lvl3pPr>
                <a:lvl4pPr marL="1600200" indent="-228600" eaLnBrk="0" hangingPunct="0">
                  <a:spcBef>
                    <a:spcPct val="20000"/>
                  </a:spcBef>
                  <a:buChar char="–"/>
                  <a:defRPr sz="2000">
                    <a:solidFill>
                      <a:schemeClr val="bg1"/>
                    </a:solidFill>
                    <a:latin typeface="Comic Sans MS" panose="030F0702030302020204" pitchFamily="66" charset="0"/>
                  </a:defRPr>
                </a:lvl4pPr>
                <a:lvl5pPr marL="2057400" indent="-228600" eaLnBrk="0" hangingPunct="0">
                  <a:spcBef>
                    <a:spcPct val="20000"/>
                  </a:spcBef>
                  <a:buChar char="»"/>
                  <a:defRPr sz="2000">
                    <a:solidFill>
                      <a:schemeClr val="bg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bg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bg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bg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bg1"/>
                    </a:solidFill>
                    <a:latin typeface="Comic Sans MS" panose="030F0702030302020204" pitchFamily="66" charset="0"/>
                  </a:defRPr>
                </a:lvl9pPr>
              </a:lstStyle>
              <a:p>
                <a:pPr eaLnBrk="1" hangingPunct="1">
                  <a:spcBef>
                    <a:spcPct val="0"/>
                  </a:spcBef>
                </a:pPr>
                <a:endParaRPr lang="en-US" altLang="en-US" sz="1800">
                  <a:solidFill>
                    <a:schemeClr val="tx1"/>
                  </a:solidFill>
                  <a:latin typeface="Arial" panose="020B0604020202020204" pitchFamily="34" charset="0"/>
                </a:endParaRPr>
              </a:p>
            </p:txBody>
          </p:sp>
          <p:cxnSp>
            <p:nvCxnSpPr>
              <p:cNvPr id="11277" name="AutoShape 7"/>
              <p:cNvCxnSpPr>
                <a:cxnSpLocks noChangeShapeType="1"/>
              </p:cNvCxnSpPr>
              <p:nvPr/>
            </p:nvCxnSpPr>
            <p:spPr bwMode="auto">
              <a:xfrm flipV="1">
                <a:off x="3870" y="8309"/>
                <a:ext cx="1110" cy="1156"/>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1278" name="AutoShape 8"/>
              <p:cNvCxnSpPr>
                <a:cxnSpLocks noChangeShapeType="1"/>
              </p:cNvCxnSpPr>
              <p:nvPr/>
            </p:nvCxnSpPr>
            <p:spPr bwMode="auto">
              <a:xfrm flipV="1">
                <a:off x="3870" y="7425"/>
                <a:ext cx="1935" cy="2040"/>
              </a:xfrm>
              <a:prstGeom prst="straightConnector1">
                <a:avLst/>
              </a:prstGeom>
              <a:noFill/>
              <a:ln w="22225">
                <a:solidFill>
                  <a:srgbClr val="000000"/>
                </a:solidFill>
                <a:round/>
                <a:headEnd/>
                <a:tailEnd/>
              </a:ln>
              <a:extLst>
                <a:ext uri="{909E8E84-426E-40DD-AFC4-6F175D3DCCD1}">
                  <a14:hiddenFill xmlns:a14="http://schemas.microsoft.com/office/drawing/2010/main">
                    <a:noFill/>
                  </a14:hiddenFill>
                </a:ext>
              </a:extLst>
            </p:spPr>
          </p:cxnSp>
          <p:cxnSp>
            <p:nvCxnSpPr>
              <p:cNvPr id="11279" name="AutoShape 9"/>
              <p:cNvCxnSpPr>
                <a:cxnSpLocks noChangeShapeType="1"/>
              </p:cNvCxnSpPr>
              <p:nvPr/>
            </p:nvCxnSpPr>
            <p:spPr bwMode="auto">
              <a:xfrm>
                <a:off x="3645" y="7425"/>
                <a:ext cx="4365"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1280" name="AutoShape 10"/>
              <p:cNvCxnSpPr>
                <a:cxnSpLocks noChangeShapeType="1"/>
              </p:cNvCxnSpPr>
              <p:nvPr/>
            </p:nvCxnSpPr>
            <p:spPr bwMode="auto">
              <a:xfrm>
                <a:off x="5805" y="7425"/>
                <a:ext cx="0" cy="2040"/>
              </a:xfrm>
              <a:prstGeom prst="straightConnector1">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cxnSp>
          <p:sp>
            <p:nvSpPr>
              <p:cNvPr id="11281" name="Freeform 11"/>
              <p:cNvSpPr>
                <a:spLocks/>
              </p:cNvSpPr>
              <p:nvPr/>
            </p:nvSpPr>
            <p:spPr bwMode="auto">
              <a:xfrm>
                <a:off x="5370" y="7920"/>
                <a:ext cx="435" cy="296"/>
              </a:xfrm>
              <a:custGeom>
                <a:avLst/>
                <a:gdLst>
                  <a:gd name="T0" fmla="*/ 0 w 435"/>
                  <a:gd name="T1" fmla="*/ 0 h 296"/>
                  <a:gd name="T2" fmla="*/ 195 w 435"/>
                  <a:gd name="T3" fmla="*/ 254 h 296"/>
                  <a:gd name="T4" fmla="*/ 435 w 435"/>
                  <a:gd name="T5" fmla="*/ 254 h 296"/>
                  <a:gd name="T6" fmla="*/ 0 60000 65536"/>
                  <a:gd name="T7" fmla="*/ 0 60000 65536"/>
                  <a:gd name="T8" fmla="*/ 0 60000 65536"/>
                  <a:gd name="T9" fmla="*/ 0 w 435"/>
                  <a:gd name="T10" fmla="*/ 0 h 296"/>
                  <a:gd name="T11" fmla="*/ 435 w 435"/>
                  <a:gd name="T12" fmla="*/ 296 h 296"/>
                </a:gdLst>
                <a:ahLst/>
                <a:cxnLst>
                  <a:cxn ang="T6">
                    <a:pos x="T0" y="T1"/>
                  </a:cxn>
                  <a:cxn ang="T7">
                    <a:pos x="T2" y="T3"/>
                  </a:cxn>
                  <a:cxn ang="T8">
                    <a:pos x="T4" y="T5"/>
                  </a:cxn>
                </a:cxnLst>
                <a:rect l="T9" t="T10" r="T11" b="T12"/>
                <a:pathLst>
                  <a:path w="435" h="296">
                    <a:moveTo>
                      <a:pt x="0" y="0"/>
                    </a:moveTo>
                    <a:cubicBezTo>
                      <a:pt x="61" y="106"/>
                      <a:pt x="123" y="212"/>
                      <a:pt x="195" y="254"/>
                    </a:cubicBezTo>
                    <a:cubicBezTo>
                      <a:pt x="267" y="296"/>
                      <a:pt x="351" y="275"/>
                      <a:pt x="435" y="254"/>
                    </a:cubicBezTo>
                  </a:path>
                </a:pathLst>
              </a:custGeom>
              <a:noFill/>
              <a:ln w="9525" cap="flat"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282" name="Text Box 12"/>
              <p:cNvSpPr txBox="1">
                <a:spLocks noChangeArrowheads="1"/>
              </p:cNvSpPr>
              <p:nvPr/>
            </p:nvSpPr>
            <p:spPr bwMode="auto">
              <a:xfrm>
                <a:off x="5130" y="8077"/>
                <a:ext cx="675" cy="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spcBef>
                    <a:spcPct val="20000"/>
                  </a:spcBef>
                  <a:defRPr sz="3200">
                    <a:solidFill>
                      <a:schemeClr val="bg1"/>
                    </a:solidFill>
                    <a:latin typeface="Comic Sans MS" panose="030F0702030302020204" pitchFamily="66" charset="0"/>
                  </a:defRPr>
                </a:lvl1pPr>
                <a:lvl2pPr marL="742950" indent="-285750" eaLnBrk="0" hangingPunct="0">
                  <a:spcBef>
                    <a:spcPct val="20000"/>
                  </a:spcBef>
                  <a:buChar char="–"/>
                  <a:defRPr sz="2800">
                    <a:solidFill>
                      <a:schemeClr val="bg1"/>
                    </a:solidFill>
                    <a:latin typeface="Comic Sans MS" panose="030F0702030302020204" pitchFamily="66" charset="0"/>
                  </a:defRPr>
                </a:lvl2pPr>
                <a:lvl3pPr marL="1143000" indent="-228600" eaLnBrk="0" hangingPunct="0">
                  <a:spcBef>
                    <a:spcPct val="20000"/>
                  </a:spcBef>
                  <a:defRPr sz="2400">
                    <a:solidFill>
                      <a:schemeClr val="bg1"/>
                    </a:solidFill>
                    <a:latin typeface="Comic Sans MS" panose="030F0702030302020204" pitchFamily="66" charset="0"/>
                  </a:defRPr>
                </a:lvl3pPr>
                <a:lvl4pPr marL="1600200" indent="-228600" eaLnBrk="0" hangingPunct="0">
                  <a:spcBef>
                    <a:spcPct val="20000"/>
                  </a:spcBef>
                  <a:buChar char="–"/>
                  <a:defRPr sz="2000">
                    <a:solidFill>
                      <a:schemeClr val="bg1"/>
                    </a:solidFill>
                    <a:latin typeface="Comic Sans MS" panose="030F0702030302020204" pitchFamily="66" charset="0"/>
                  </a:defRPr>
                </a:lvl4pPr>
                <a:lvl5pPr marL="2057400" indent="-228600" eaLnBrk="0" hangingPunct="0">
                  <a:spcBef>
                    <a:spcPct val="20000"/>
                  </a:spcBef>
                  <a:buChar char="»"/>
                  <a:defRPr sz="2000">
                    <a:solidFill>
                      <a:schemeClr val="bg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bg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bg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bg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bg1"/>
                    </a:solidFill>
                    <a:latin typeface="Comic Sans MS" panose="030F0702030302020204" pitchFamily="66" charset="0"/>
                  </a:defRPr>
                </a:lvl9pPr>
              </a:lstStyle>
              <a:p>
                <a:pPr algn="ctr" eaLnBrk="1" hangingPunct="1">
                  <a:spcBef>
                    <a:spcPct val="0"/>
                  </a:spcBef>
                </a:pPr>
                <a:r>
                  <a:rPr lang="en-GB" altLang="en-US" sz="1200">
                    <a:solidFill>
                      <a:schemeClr val="tx1"/>
                    </a:solidFill>
                  </a:rPr>
                  <a:t>i</a:t>
                </a:r>
                <a:endParaRPr lang="en-GB" altLang="en-US" sz="1800">
                  <a:solidFill>
                    <a:schemeClr val="tx1"/>
                  </a:solidFill>
                  <a:latin typeface="Arial" panose="020B0604020202020204" pitchFamily="34" charset="0"/>
                </a:endParaRPr>
              </a:p>
            </p:txBody>
          </p:sp>
          <p:cxnSp>
            <p:nvCxnSpPr>
              <p:cNvPr id="11283" name="AutoShape 13"/>
              <p:cNvCxnSpPr>
                <a:cxnSpLocks noChangeShapeType="1"/>
              </p:cNvCxnSpPr>
              <p:nvPr/>
            </p:nvCxnSpPr>
            <p:spPr bwMode="auto">
              <a:xfrm flipV="1">
                <a:off x="3645" y="7290"/>
                <a:ext cx="225" cy="13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1284" name="AutoShape 14"/>
              <p:cNvCxnSpPr>
                <a:cxnSpLocks noChangeShapeType="1"/>
              </p:cNvCxnSpPr>
              <p:nvPr/>
            </p:nvCxnSpPr>
            <p:spPr bwMode="auto">
              <a:xfrm flipV="1">
                <a:off x="4110" y="7290"/>
                <a:ext cx="225" cy="13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1285" name="AutoShape 15"/>
              <p:cNvCxnSpPr>
                <a:cxnSpLocks noChangeShapeType="1"/>
              </p:cNvCxnSpPr>
              <p:nvPr/>
            </p:nvCxnSpPr>
            <p:spPr bwMode="auto">
              <a:xfrm flipV="1">
                <a:off x="4605" y="7290"/>
                <a:ext cx="225" cy="13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1286" name="AutoShape 16"/>
              <p:cNvCxnSpPr>
                <a:cxnSpLocks noChangeShapeType="1"/>
              </p:cNvCxnSpPr>
              <p:nvPr/>
            </p:nvCxnSpPr>
            <p:spPr bwMode="auto">
              <a:xfrm flipV="1">
                <a:off x="5145" y="7290"/>
                <a:ext cx="225" cy="13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1287" name="AutoShape 17"/>
              <p:cNvCxnSpPr>
                <a:cxnSpLocks noChangeShapeType="1"/>
              </p:cNvCxnSpPr>
              <p:nvPr/>
            </p:nvCxnSpPr>
            <p:spPr bwMode="auto">
              <a:xfrm flipV="1">
                <a:off x="5670" y="7290"/>
                <a:ext cx="225" cy="13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1288" name="AutoShape 18"/>
              <p:cNvCxnSpPr>
                <a:cxnSpLocks noChangeShapeType="1"/>
              </p:cNvCxnSpPr>
              <p:nvPr/>
            </p:nvCxnSpPr>
            <p:spPr bwMode="auto">
              <a:xfrm flipV="1">
                <a:off x="6240" y="7290"/>
                <a:ext cx="225" cy="13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1289" name="AutoShape 19"/>
              <p:cNvCxnSpPr>
                <a:cxnSpLocks noChangeShapeType="1"/>
              </p:cNvCxnSpPr>
              <p:nvPr/>
            </p:nvCxnSpPr>
            <p:spPr bwMode="auto">
              <a:xfrm flipV="1">
                <a:off x="6765" y="7290"/>
                <a:ext cx="225" cy="13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1290" name="AutoShape 20"/>
              <p:cNvCxnSpPr>
                <a:cxnSpLocks noChangeShapeType="1"/>
              </p:cNvCxnSpPr>
              <p:nvPr/>
            </p:nvCxnSpPr>
            <p:spPr bwMode="auto">
              <a:xfrm flipV="1">
                <a:off x="7365" y="7290"/>
                <a:ext cx="225" cy="13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11291" name="Text Box 21"/>
              <p:cNvSpPr txBox="1">
                <a:spLocks noChangeArrowheads="1"/>
              </p:cNvSpPr>
              <p:nvPr/>
            </p:nvSpPr>
            <p:spPr bwMode="auto">
              <a:xfrm>
                <a:off x="5670" y="6869"/>
                <a:ext cx="2085" cy="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spcBef>
                    <a:spcPct val="20000"/>
                  </a:spcBef>
                  <a:defRPr sz="3200">
                    <a:solidFill>
                      <a:schemeClr val="bg1"/>
                    </a:solidFill>
                    <a:latin typeface="Comic Sans MS" panose="030F0702030302020204" pitchFamily="66" charset="0"/>
                  </a:defRPr>
                </a:lvl1pPr>
                <a:lvl2pPr marL="742950" indent="-285750" eaLnBrk="0" hangingPunct="0">
                  <a:spcBef>
                    <a:spcPct val="20000"/>
                  </a:spcBef>
                  <a:buChar char="–"/>
                  <a:defRPr sz="2800">
                    <a:solidFill>
                      <a:schemeClr val="bg1"/>
                    </a:solidFill>
                    <a:latin typeface="Comic Sans MS" panose="030F0702030302020204" pitchFamily="66" charset="0"/>
                  </a:defRPr>
                </a:lvl2pPr>
                <a:lvl3pPr marL="1143000" indent="-228600" eaLnBrk="0" hangingPunct="0">
                  <a:spcBef>
                    <a:spcPct val="20000"/>
                  </a:spcBef>
                  <a:defRPr sz="2400">
                    <a:solidFill>
                      <a:schemeClr val="bg1"/>
                    </a:solidFill>
                    <a:latin typeface="Comic Sans MS" panose="030F0702030302020204" pitchFamily="66" charset="0"/>
                  </a:defRPr>
                </a:lvl3pPr>
                <a:lvl4pPr marL="1600200" indent="-228600" eaLnBrk="0" hangingPunct="0">
                  <a:spcBef>
                    <a:spcPct val="20000"/>
                  </a:spcBef>
                  <a:buChar char="–"/>
                  <a:defRPr sz="2000">
                    <a:solidFill>
                      <a:schemeClr val="bg1"/>
                    </a:solidFill>
                    <a:latin typeface="Comic Sans MS" panose="030F0702030302020204" pitchFamily="66" charset="0"/>
                  </a:defRPr>
                </a:lvl4pPr>
                <a:lvl5pPr marL="2057400" indent="-228600" eaLnBrk="0" hangingPunct="0">
                  <a:spcBef>
                    <a:spcPct val="20000"/>
                  </a:spcBef>
                  <a:buChar char="»"/>
                  <a:defRPr sz="2000">
                    <a:solidFill>
                      <a:schemeClr val="bg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bg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bg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bg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bg1"/>
                    </a:solidFill>
                    <a:latin typeface="Comic Sans MS" panose="030F0702030302020204" pitchFamily="66" charset="0"/>
                  </a:defRPr>
                </a:lvl9pPr>
              </a:lstStyle>
              <a:p>
                <a:pPr algn="ctr" eaLnBrk="1" hangingPunct="1">
                  <a:spcBef>
                    <a:spcPct val="0"/>
                  </a:spcBef>
                </a:pPr>
                <a:r>
                  <a:rPr lang="en-GB" altLang="en-US" sz="1200">
                    <a:solidFill>
                      <a:schemeClr val="tx1"/>
                    </a:solidFill>
                  </a:rPr>
                  <a:t>Mirror</a:t>
                </a:r>
                <a:endParaRPr lang="en-GB" altLang="en-US" sz="1800">
                  <a:solidFill>
                    <a:schemeClr val="tx1"/>
                  </a:solidFill>
                  <a:latin typeface="Arial" panose="020B0604020202020204" pitchFamily="34" charset="0"/>
                </a:endParaRPr>
              </a:p>
            </p:txBody>
          </p:sp>
          <p:sp>
            <p:nvSpPr>
              <p:cNvPr id="11292" name="Text Box 22"/>
              <p:cNvSpPr txBox="1">
                <a:spLocks noChangeArrowheads="1"/>
              </p:cNvSpPr>
              <p:nvPr/>
            </p:nvSpPr>
            <p:spPr bwMode="auto">
              <a:xfrm>
                <a:off x="4335" y="9030"/>
                <a:ext cx="2085" cy="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spcBef>
                    <a:spcPct val="20000"/>
                  </a:spcBef>
                  <a:defRPr sz="3200">
                    <a:solidFill>
                      <a:schemeClr val="bg1"/>
                    </a:solidFill>
                    <a:latin typeface="Comic Sans MS" panose="030F0702030302020204" pitchFamily="66" charset="0"/>
                  </a:defRPr>
                </a:lvl1pPr>
                <a:lvl2pPr marL="742950" indent="-285750" eaLnBrk="0" hangingPunct="0">
                  <a:spcBef>
                    <a:spcPct val="20000"/>
                  </a:spcBef>
                  <a:buChar char="–"/>
                  <a:defRPr sz="2800">
                    <a:solidFill>
                      <a:schemeClr val="bg1"/>
                    </a:solidFill>
                    <a:latin typeface="Comic Sans MS" panose="030F0702030302020204" pitchFamily="66" charset="0"/>
                  </a:defRPr>
                </a:lvl2pPr>
                <a:lvl3pPr marL="1143000" indent="-228600" eaLnBrk="0" hangingPunct="0">
                  <a:spcBef>
                    <a:spcPct val="20000"/>
                  </a:spcBef>
                  <a:defRPr sz="2400">
                    <a:solidFill>
                      <a:schemeClr val="bg1"/>
                    </a:solidFill>
                    <a:latin typeface="Comic Sans MS" panose="030F0702030302020204" pitchFamily="66" charset="0"/>
                  </a:defRPr>
                </a:lvl3pPr>
                <a:lvl4pPr marL="1600200" indent="-228600" eaLnBrk="0" hangingPunct="0">
                  <a:spcBef>
                    <a:spcPct val="20000"/>
                  </a:spcBef>
                  <a:buChar char="–"/>
                  <a:defRPr sz="2000">
                    <a:solidFill>
                      <a:schemeClr val="bg1"/>
                    </a:solidFill>
                    <a:latin typeface="Comic Sans MS" panose="030F0702030302020204" pitchFamily="66" charset="0"/>
                  </a:defRPr>
                </a:lvl4pPr>
                <a:lvl5pPr marL="2057400" indent="-228600" eaLnBrk="0" hangingPunct="0">
                  <a:spcBef>
                    <a:spcPct val="20000"/>
                  </a:spcBef>
                  <a:buChar char="»"/>
                  <a:defRPr sz="2000">
                    <a:solidFill>
                      <a:schemeClr val="bg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bg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bg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bg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bg1"/>
                    </a:solidFill>
                    <a:latin typeface="Comic Sans MS" panose="030F0702030302020204" pitchFamily="66" charset="0"/>
                  </a:defRPr>
                </a:lvl9pPr>
              </a:lstStyle>
              <a:p>
                <a:pPr algn="ctr" eaLnBrk="1" hangingPunct="1">
                  <a:spcBef>
                    <a:spcPct val="0"/>
                  </a:spcBef>
                </a:pPr>
                <a:r>
                  <a:rPr lang="en-GB" altLang="en-US" sz="1200">
                    <a:solidFill>
                      <a:schemeClr val="tx1"/>
                    </a:solidFill>
                  </a:rPr>
                  <a:t>Normal</a:t>
                </a:r>
                <a:endParaRPr lang="en-GB" altLang="en-US" sz="1800">
                  <a:solidFill>
                    <a:schemeClr val="tx1"/>
                  </a:solidFill>
                  <a:latin typeface="Arial" panose="020B0604020202020204" pitchFamily="34" charset="0"/>
                </a:endParaRPr>
              </a:p>
            </p:txBody>
          </p:sp>
          <p:sp>
            <p:nvSpPr>
              <p:cNvPr id="11293" name="Text Box 23"/>
              <p:cNvSpPr txBox="1">
                <a:spLocks noChangeArrowheads="1"/>
              </p:cNvSpPr>
              <p:nvPr/>
            </p:nvSpPr>
            <p:spPr bwMode="auto">
              <a:xfrm>
                <a:off x="2895" y="7920"/>
                <a:ext cx="2085" cy="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spcBef>
                    <a:spcPct val="20000"/>
                  </a:spcBef>
                  <a:defRPr sz="3200">
                    <a:solidFill>
                      <a:schemeClr val="bg1"/>
                    </a:solidFill>
                    <a:latin typeface="Comic Sans MS" panose="030F0702030302020204" pitchFamily="66" charset="0"/>
                  </a:defRPr>
                </a:lvl1pPr>
                <a:lvl2pPr marL="742950" indent="-285750" eaLnBrk="0" hangingPunct="0">
                  <a:spcBef>
                    <a:spcPct val="20000"/>
                  </a:spcBef>
                  <a:buChar char="–"/>
                  <a:defRPr sz="2800">
                    <a:solidFill>
                      <a:schemeClr val="bg1"/>
                    </a:solidFill>
                    <a:latin typeface="Comic Sans MS" panose="030F0702030302020204" pitchFamily="66" charset="0"/>
                  </a:defRPr>
                </a:lvl2pPr>
                <a:lvl3pPr marL="1143000" indent="-228600" eaLnBrk="0" hangingPunct="0">
                  <a:spcBef>
                    <a:spcPct val="20000"/>
                  </a:spcBef>
                  <a:defRPr sz="2400">
                    <a:solidFill>
                      <a:schemeClr val="bg1"/>
                    </a:solidFill>
                    <a:latin typeface="Comic Sans MS" panose="030F0702030302020204" pitchFamily="66" charset="0"/>
                  </a:defRPr>
                </a:lvl3pPr>
                <a:lvl4pPr marL="1600200" indent="-228600" eaLnBrk="0" hangingPunct="0">
                  <a:spcBef>
                    <a:spcPct val="20000"/>
                  </a:spcBef>
                  <a:buChar char="–"/>
                  <a:defRPr sz="2000">
                    <a:solidFill>
                      <a:schemeClr val="bg1"/>
                    </a:solidFill>
                    <a:latin typeface="Comic Sans MS" panose="030F0702030302020204" pitchFamily="66" charset="0"/>
                  </a:defRPr>
                </a:lvl4pPr>
                <a:lvl5pPr marL="2057400" indent="-228600" eaLnBrk="0" hangingPunct="0">
                  <a:spcBef>
                    <a:spcPct val="20000"/>
                  </a:spcBef>
                  <a:buChar char="»"/>
                  <a:defRPr sz="2000">
                    <a:solidFill>
                      <a:schemeClr val="bg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bg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bg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bg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bg1"/>
                    </a:solidFill>
                    <a:latin typeface="Comic Sans MS" panose="030F0702030302020204" pitchFamily="66" charset="0"/>
                  </a:defRPr>
                </a:lvl9pPr>
              </a:lstStyle>
              <a:p>
                <a:pPr algn="ctr" eaLnBrk="1" hangingPunct="1">
                  <a:spcBef>
                    <a:spcPct val="0"/>
                  </a:spcBef>
                </a:pPr>
                <a:r>
                  <a:rPr lang="en-GB" altLang="en-US" sz="1200">
                    <a:solidFill>
                      <a:schemeClr val="tx1"/>
                    </a:solidFill>
                  </a:rPr>
                  <a:t>Incident Ray</a:t>
                </a:r>
                <a:endParaRPr lang="en-GB" altLang="en-US" sz="1800">
                  <a:solidFill>
                    <a:schemeClr val="tx1"/>
                  </a:solidFill>
                  <a:latin typeface="Arial" panose="020B0604020202020204" pitchFamily="34" charset="0"/>
                </a:endParaRPr>
              </a:p>
            </p:txBody>
          </p:sp>
          <p:grpSp>
            <p:nvGrpSpPr>
              <p:cNvPr id="11294" name="Group 24"/>
              <p:cNvGrpSpPr>
                <a:grpSpLocks/>
              </p:cNvGrpSpPr>
              <p:nvPr/>
            </p:nvGrpSpPr>
            <p:grpSpPr bwMode="auto">
              <a:xfrm flipV="1">
                <a:off x="5805" y="7425"/>
                <a:ext cx="1560" cy="1861"/>
                <a:chOff x="4575" y="2471"/>
                <a:chExt cx="1935" cy="2040"/>
              </a:xfrm>
            </p:grpSpPr>
            <p:cxnSp>
              <p:nvCxnSpPr>
                <p:cNvPr id="11298" name="AutoShape 25"/>
                <p:cNvCxnSpPr>
                  <a:cxnSpLocks noChangeShapeType="1"/>
                </p:cNvCxnSpPr>
                <p:nvPr/>
              </p:nvCxnSpPr>
              <p:spPr bwMode="auto">
                <a:xfrm flipV="1">
                  <a:off x="4575" y="3355"/>
                  <a:ext cx="1110" cy="1156"/>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1299" name="AutoShape 26"/>
                <p:cNvCxnSpPr>
                  <a:cxnSpLocks noChangeShapeType="1"/>
                </p:cNvCxnSpPr>
                <p:nvPr/>
              </p:nvCxnSpPr>
              <p:spPr bwMode="auto">
                <a:xfrm flipV="1">
                  <a:off x="4575" y="2471"/>
                  <a:ext cx="1935" cy="2040"/>
                </a:xfrm>
                <a:prstGeom prst="straightConnector1">
                  <a:avLst/>
                </a:prstGeom>
                <a:noFill/>
                <a:ln w="22225">
                  <a:solidFill>
                    <a:srgbClr val="000000"/>
                  </a:solidFill>
                  <a:round/>
                  <a:headEnd/>
                  <a:tailEnd/>
                </a:ln>
                <a:extLst>
                  <a:ext uri="{909E8E84-426E-40DD-AFC4-6F175D3DCCD1}">
                    <a14:hiddenFill xmlns:a14="http://schemas.microsoft.com/office/drawing/2010/main">
                      <a:noFill/>
                    </a14:hiddenFill>
                  </a:ext>
                </a:extLst>
              </p:spPr>
            </p:cxnSp>
          </p:grpSp>
          <p:sp>
            <p:nvSpPr>
              <p:cNvPr id="11295" name="Text Box 27"/>
              <p:cNvSpPr txBox="1">
                <a:spLocks noChangeArrowheads="1"/>
              </p:cNvSpPr>
              <p:nvPr/>
            </p:nvSpPr>
            <p:spPr bwMode="auto">
              <a:xfrm>
                <a:off x="5745" y="8077"/>
                <a:ext cx="675" cy="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spcBef>
                    <a:spcPct val="20000"/>
                  </a:spcBef>
                  <a:defRPr sz="3200">
                    <a:solidFill>
                      <a:schemeClr val="bg1"/>
                    </a:solidFill>
                    <a:latin typeface="Comic Sans MS" panose="030F0702030302020204" pitchFamily="66" charset="0"/>
                  </a:defRPr>
                </a:lvl1pPr>
                <a:lvl2pPr marL="742950" indent="-285750" eaLnBrk="0" hangingPunct="0">
                  <a:spcBef>
                    <a:spcPct val="20000"/>
                  </a:spcBef>
                  <a:buChar char="–"/>
                  <a:defRPr sz="2800">
                    <a:solidFill>
                      <a:schemeClr val="bg1"/>
                    </a:solidFill>
                    <a:latin typeface="Comic Sans MS" panose="030F0702030302020204" pitchFamily="66" charset="0"/>
                  </a:defRPr>
                </a:lvl2pPr>
                <a:lvl3pPr marL="1143000" indent="-228600" eaLnBrk="0" hangingPunct="0">
                  <a:spcBef>
                    <a:spcPct val="20000"/>
                  </a:spcBef>
                  <a:defRPr sz="2400">
                    <a:solidFill>
                      <a:schemeClr val="bg1"/>
                    </a:solidFill>
                    <a:latin typeface="Comic Sans MS" panose="030F0702030302020204" pitchFamily="66" charset="0"/>
                  </a:defRPr>
                </a:lvl3pPr>
                <a:lvl4pPr marL="1600200" indent="-228600" eaLnBrk="0" hangingPunct="0">
                  <a:spcBef>
                    <a:spcPct val="20000"/>
                  </a:spcBef>
                  <a:buChar char="–"/>
                  <a:defRPr sz="2000">
                    <a:solidFill>
                      <a:schemeClr val="bg1"/>
                    </a:solidFill>
                    <a:latin typeface="Comic Sans MS" panose="030F0702030302020204" pitchFamily="66" charset="0"/>
                  </a:defRPr>
                </a:lvl4pPr>
                <a:lvl5pPr marL="2057400" indent="-228600" eaLnBrk="0" hangingPunct="0">
                  <a:spcBef>
                    <a:spcPct val="20000"/>
                  </a:spcBef>
                  <a:buChar char="»"/>
                  <a:defRPr sz="2000">
                    <a:solidFill>
                      <a:schemeClr val="bg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bg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bg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bg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bg1"/>
                    </a:solidFill>
                    <a:latin typeface="Comic Sans MS" panose="030F0702030302020204" pitchFamily="66" charset="0"/>
                  </a:defRPr>
                </a:lvl9pPr>
              </a:lstStyle>
              <a:p>
                <a:pPr algn="ctr" eaLnBrk="1" hangingPunct="1">
                  <a:spcBef>
                    <a:spcPct val="0"/>
                  </a:spcBef>
                </a:pPr>
                <a:r>
                  <a:rPr lang="en-GB" altLang="en-US" sz="1200">
                    <a:solidFill>
                      <a:schemeClr val="tx1"/>
                    </a:solidFill>
                  </a:rPr>
                  <a:t>r</a:t>
                </a:r>
                <a:endParaRPr lang="en-GB" altLang="en-US" sz="1800">
                  <a:solidFill>
                    <a:schemeClr val="tx1"/>
                  </a:solidFill>
                  <a:latin typeface="Arial" panose="020B0604020202020204" pitchFamily="34" charset="0"/>
                </a:endParaRPr>
              </a:p>
            </p:txBody>
          </p:sp>
          <p:sp>
            <p:nvSpPr>
              <p:cNvPr id="11296" name="Freeform 28"/>
              <p:cNvSpPr>
                <a:spLocks/>
              </p:cNvSpPr>
              <p:nvPr/>
            </p:nvSpPr>
            <p:spPr bwMode="auto">
              <a:xfrm>
                <a:off x="5805" y="7950"/>
                <a:ext cx="405" cy="266"/>
              </a:xfrm>
              <a:custGeom>
                <a:avLst/>
                <a:gdLst>
                  <a:gd name="T0" fmla="*/ 0 w 405"/>
                  <a:gd name="T1" fmla="*/ 266 h 266"/>
                  <a:gd name="T2" fmla="*/ 293 w 405"/>
                  <a:gd name="T3" fmla="*/ 127 h 266"/>
                  <a:gd name="T4" fmla="*/ 405 w 405"/>
                  <a:gd name="T5" fmla="*/ 0 h 266"/>
                  <a:gd name="T6" fmla="*/ 0 60000 65536"/>
                  <a:gd name="T7" fmla="*/ 0 60000 65536"/>
                  <a:gd name="T8" fmla="*/ 0 60000 65536"/>
                  <a:gd name="T9" fmla="*/ 0 w 405"/>
                  <a:gd name="T10" fmla="*/ 0 h 266"/>
                  <a:gd name="T11" fmla="*/ 405 w 405"/>
                  <a:gd name="T12" fmla="*/ 266 h 266"/>
                </a:gdLst>
                <a:ahLst/>
                <a:cxnLst>
                  <a:cxn ang="T6">
                    <a:pos x="T0" y="T1"/>
                  </a:cxn>
                  <a:cxn ang="T7">
                    <a:pos x="T2" y="T3"/>
                  </a:cxn>
                  <a:cxn ang="T8">
                    <a:pos x="T4" y="T5"/>
                  </a:cxn>
                </a:cxnLst>
                <a:rect l="T9" t="T10" r="T11" b="T12"/>
                <a:pathLst>
                  <a:path w="405" h="266">
                    <a:moveTo>
                      <a:pt x="0" y="266"/>
                    </a:moveTo>
                    <a:cubicBezTo>
                      <a:pt x="122" y="221"/>
                      <a:pt x="226" y="171"/>
                      <a:pt x="293" y="127"/>
                    </a:cubicBezTo>
                    <a:cubicBezTo>
                      <a:pt x="360" y="83"/>
                      <a:pt x="382" y="26"/>
                      <a:pt x="405" y="0"/>
                    </a:cubicBezTo>
                  </a:path>
                </a:pathLst>
              </a:custGeom>
              <a:noFill/>
              <a:ln w="9525" cap="flat"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297" name="Text Box 29"/>
              <p:cNvSpPr txBox="1">
                <a:spLocks noChangeArrowheads="1"/>
              </p:cNvSpPr>
              <p:nvPr/>
            </p:nvSpPr>
            <p:spPr bwMode="auto">
              <a:xfrm>
                <a:off x="6465" y="8040"/>
                <a:ext cx="2085" cy="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spcBef>
                    <a:spcPct val="20000"/>
                  </a:spcBef>
                  <a:defRPr sz="3200">
                    <a:solidFill>
                      <a:schemeClr val="bg1"/>
                    </a:solidFill>
                    <a:latin typeface="Comic Sans MS" panose="030F0702030302020204" pitchFamily="66" charset="0"/>
                  </a:defRPr>
                </a:lvl1pPr>
                <a:lvl2pPr marL="742950" indent="-285750" eaLnBrk="0" hangingPunct="0">
                  <a:spcBef>
                    <a:spcPct val="20000"/>
                  </a:spcBef>
                  <a:buChar char="–"/>
                  <a:defRPr sz="2800">
                    <a:solidFill>
                      <a:schemeClr val="bg1"/>
                    </a:solidFill>
                    <a:latin typeface="Comic Sans MS" panose="030F0702030302020204" pitchFamily="66" charset="0"/>
                  </a:defRPr>
                </a:lvl2pPr>
                <a:lvl3pPr marL="1143000" indent="-228600" eaLnBrk="0" hangingPunct="0">
                  <a:spcBef>
                    <a:spcPct val="20000"/>
                  </a:spcBef>
                  <a:defRPr sz="2400">
                    <a:solidFill>
                      <a:schemeClr val="bg1"/>
                    </a:solidFill>
                    <a:latin typeface="Comic Sans MS" panose="030F0702030302020204" pitchFamily="66" charset="0"/>
                  </a:defRPr>
                </a:lvl3pPr>
                <a:lvl4pPr marL="1600200" indent="-228600" eaLnBrk="0" hangingPunct="0">
                  <a:spcBef>
                    <a:spcPct val="20000"/>
                  </a:spcBef>
                  <a:buChar char="–"/>
                  <a:defRPr sz="2000">
                    <a:solidFill>
                      <a:schemeClr val="bg1"/>
                    </a:solidFill>
                    <a:latin typeface="Comic Sans MS" panose="030F0702030302020204" pitchFamily="66" charset="0"/>
                  </a:defRPr>
                </a:lvl4pPr>
                <a:lvl5pPr marL="2057400" indent="-228600" eaLnBrk="0" hangingPunct="0">
                  <a:spcBef>
                    <a:spcPct val="20000"/>
                  </a:spcBef>
                  <a:buChar char="»"/>
                  <a:defRPr sz="2000">
                    <a:solidFill>
                      <a:schemeClr val="bg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bg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bg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bg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bg1"/>
                    </a:solidFill>
                    <a:latin typeface="Comic Sans MS" panose="030F0702030302020204" pitchFamily="66" charset="0"/>
                  </a:defRPr>
                </a:lvl9pPr>
              </a:lstStyle>
              <a:p>
                <a:pPr algn="ctr" eaLnBrk="1" hangingPunct="1">
                  <a:spcBef>
                    <a:spcPct val="0"/>
                  </a:spcBef>
                </a:pPr>
                <a:r>
                  <a:rPr lang="en-GB" altLang="en-US" sz="1200">
                    <a:solidFill>
                      <a:schemeClr val="tx1"/>
                    </a:solidFill>
                  </a:rPr>
                  <a:t>Reflected Ray</a:t>
                </a:r>
                <a:endParaRPr lang="en-GB" altLang="en-US" sz="1800">
                  <a:solidFill>
                    <a:schemeClr val="tx1"/>
                  </a:solidFill>
                  <a:latin typeface="Arial" panose="020B0604020202020204" pitchFamily="34" charset="0"/>
                </a:endParaRPr>
              </a:p>
            </p:txBody>
          </p:sp>
        </p:grpSp>
      </p:grpSp>
      <p:sp>
        <p:nvSpPr>
          <p:cNvPr id="11269" name="Rectangle 37"/>
          <p:cNvSpPr>
            <a:spLocks noChangeArrowheads="1"/>
          </p:cNvSpPr>
          <p:nvPr/>
        </p:nvSpPr>
        <p:spPr bwMode="auto">
          <a:xfrm>
            <a:off x="2495550" y="4581525"/>
            <a:ext cx="7423150" cy="1657350"/>
          </a:xfrm>
          <a:prstGeom prst="rect">
            <a:avLst/>
          </a:prstGeom>
          <a:solidFill>
            <a:srgbClr val="FFFF00"/>
          </a:solidFill>
          <a:ln w="9525">
            <a:solidFill>
              <a:srgbClr val="3366FF"/>
            </a:solidFill>
            <a:miter lim="800000"/>
            <a:headEnd/>
            <a:tailEnd/>
          </a:ln>
        </p:spPr>
        <p:txBody>
          <a:bodyPr anchor="ctr">
            <a:spAutoFit/>
          </a:bodyPr>
          <a:lstStyle>
            <a:lvl1pPr eaLnBrk="0" hangingPunct="0">
              <a:spcBef>
                <a:spcPct val="20000"/>
              </a:spcBef>
              <a:defRPr sz="3200">
                <a:solidFill>
                  <a:schemeClr val="bg1"/>
                </a:solidFill>
                <a:latin typeface="Comic Sans MS" panose="030F0702030302020204" pitchFamily="66" charset="0"/>
              </a:defRPr>
            </a:lvl1pPr>
            <a:lvl2pPr marL="742950" indent="-285750" eaLnBrk="0" hangingPunct="0">
              <a:spcBef>
                <a:spcPct val="20000"/>
              </a:spcBef>
              <a:buChar char="–"/>
              <a:defRPr sz="2800">
                <a:solidFill>
                  <a:schemeClr val="bg1"/>
                </a:solidFill>
                <a:latin typeface="Comic Sans MS" panose="030F0702030302020204" pitchFamily="66" charset="0"/>
              </a:defRPr>
            </a:lvl2pPr>
            <a:lvl3pPr marL="1143000" indent="-228600" eaLnBrk="0" hangingPunct="0">
              <a:spcBef>
                <a:spcPct val="20000"/>
              </a:spcBef>
              <a:defRPr sz="2400">
                <a:solidFill>
                  <a:schemeClr val="bg1"/>
                </a:solidFill>
                <a:latin typeface="Comic Sans MS" panose="030F0702030302020204" pitchFamily="66" charset="0"/>
              </a:defRPr>
            </a:lvl3pPr>
            <a:lvl4pPr marL="1600200" indent="-228600" eaLnBrk="0" hangingPunct="0">
              <a:spcBef>
                <a:spcPct val="20000"/>
              </a:spcBef>
              <a:buChar char="–"/>
              <a:defRPr sz="2000">
                <a:solidFill>
                  <a:schemeClr val="bg1"/>
                </a:solidFill>
                <a:latin typeface="Comic Sans MS" panose="030F0702030302020204" pitchFamily="66" charset="0"/>
              </a:defRPr>
            </a:lvl4pPr>
            <a:lvl5pPr marL="2057400" indent="-228600" eaLnBrk="0" hangingPunct="0">
              <a:spcBef>
                <a:spcPct val="20000"/>
              </a:spcBef>
              <a:buChar char="»"/>
              <a:defRPr sz="2000">
                <a:solidFill>
                  <a:schemeClr val="bg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bg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bg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bg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bg1"/>
                </a:solidFill>
                <a:latin typeface="Comic Sans MS" panose="030F0702030302020204" pitchFamily="66" charset="0"/>
              </a:defRPr>
            </a:lvl9pPr>
          </a:lstStyle>
          <a:p>
            <a:pPr algn="ctr" eaLnBrk="1" hangingPunct="1">
              <a:spcBef>
                <a:spcPct val="0"/>
              </a:spcBef>
            </a:pPr>
            <a:r>
              <a:rPr lang="en-GB" altLang="en-US" sz="2800" b="1" dirty="0">
                <a:solidFill>
                  <a:schemeClr val="tx1"/>
                </a:solidFill>
                <a:latin typeface="Century Gothic" panose="020B0502020202020204" pitchFamily="34" charset="0"/>
              </a:rPr>
              <a:t>When light reflects off a mirror, we can study what happens to it. However, we need to understand some terms first of all.</a:t>
            </a:r>
          </a:p>
          <a:p>
            <a:pPr algn="ctr" eaLnBrk="1" hangingPunct="1">
              <a:spcBef>
                <a:spcPct val="0"/>
              </a:spcBef>
            </a:pPr>
            <a:endParaRPr lang="en-GB" altLang="en-US" sz="1800" dirty="0"/>
          </a:p>
        </p:txBody>
      </p:sp>
      <p:sp>
        <p:nvSpPr>
          <p:cNvPr id="2" name="Slide Number Placeholder 1">
            <a:extLst>
              <a:ext uri="{FF2B5EF4-FFF2-40B4-BE49-F238E27FC236}">
                <a16:creationId xmlns:a16="http://schemas.microsoft.com/office/drawing/2014/main" id="{4465C2FB-8DCE-2159-6ADE-49C9BFFBF93E}"/>
              </a:ext>
            </a:extLst>
          </p:cNvPr>
          <p:cNvSpPr>
            <a:spLocks noGrp="1"/>
          </p:cNvSpPr>
          <p:nvPr>
            <p:ph type="sldNum" sz="quarter" idx="12"/>
          </p:nvPr>
        </p:nvSpPr>
        <p:spPr/>
        <p:txBody>
          <a:bodyPr/>
          <a:lstStyle/>
          <a:p>
            <a:fld id="{25F4D205-A511-4D9F-BF18-0E193C9B365C}" type="slidenum">
              <a:rPr lang="en-GB" smtClean="0"/>
              <a:pPr/>
              <a:t>38</a:t>
            </a:fld>
            <a:endParaRPr lang="en-GB" dirty="0"/>
          </a:p>
        </p:txBody>
      </p:sp>
    </p:spTree>
    <p:extLst>
      <p:ext uri="{BB962C8B-B14F-4D97-AF65-F5344CB8AC3E}">
        <p14:creationId xmlns:p14="http://schemas.microsoft.com/office/powerpoint/2010/main" val="5150499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C6639-63A1-DA62-ACF3-58403CC1251C}"/>
              </a:ext>
            </a:extLst>
          </p:cNvPr>
          <p:cNvSpPr>
            <a:spLocks noGrp="1"/>
          </p:cNvSpPr>
          <p:nvPr>
            <p:ph type="title"/>
          </p:nvPr>
        </p:nvSpPr>
        <p:spPr>
          <a:xfrm>
            <a:off x="1833294" y="272606"/>
            <a:ext cx="3505495" cy="893050"/>
          </a:xfrm>
        </p:spPr>
        <p:txBody>
          <a:bodyPr>
            <a:normAutofit/>
          </a:bodyPr>
          <a:lstStyle/>
          <a:p>
            <a:r>
              <a:rPr lang="en-GB" dirty="0" err="1"/>
              <a:t>Wordbank</a:t>
            </a:r>
            <a:endParaRPr lang="en-GB" dirty="0"/>
          </a:p>
        </p:txBody>
      </p:sp>
      <p:sp>
        <p:nvSpPr>
          <p:cNvPr id="3" name="Content Placeholder 2">
            <a:extLst>
              <a:ext uri="{FF2B5EF4-FFF2-40B4-BE49-F238E27FC236}">
                <a16:creationId xmlns:a16="http://schemas.microsoft.com/office/drawing/2014/main" id="{C4116E30-A55E-D1EB-9B69-BE0E947CB2EA}"/>
              </a:ext>
            </a:extLst>
          </p:cNvPr>
          <p:cNvSpPr>
            <a:spLocks noGrp="1"/>
          </p:cNvSpPr>
          <p:nvPr>
            <p:ph idx="1"/>
          </p:nvPr>
        </p:nvSpPr>
        <p:spPr>
          <a:xfrm>
            <a:off x="291878" y="1280160"/>
            <a:ext cx="5323614" cy="2883049"/>
          </a:xfrm>
        </p:spPr>
        <p:txBody>
          <a:bodyPr>
            <a:noAutofit/>
          </a:bodyPr>
          <a:lstStyle/>
          <a:p>
            <a:pPr>
              <a:lnSpc>
                <a:spcPct val="110000"/>
              </a:lnSpc>
              <a:spcBef>
                <a:spcPts val="0"/>
              </a:spcBef>
            </a:pPr>
            <a:r>
              <a:rPr lang="en-GB" sz="2800" b="1" cap="none" dirty="0">
                <a:highlight>
                  <a:srgbClr val="FFFF00"/>
                </a:highlight>
                <a:latin typeface="Trebuchet MS" panose="020B0603020202020204" pitchFamily="34" charset="0"/>
              </a:rPr>
              <a:t>Normal</a:t>
            </a:r>
            <a:r>
              <a:rPr lang="en-GB" sz="2800" cap="none" dirty="0">
                <a:latin typeface="Trebuchet MS" panose="020B0603020202020204" pitchFamily="34" charset="0"/>
              </a:rPr>
              <a:t>: an imaginary line at right angles from a surface at the point where the incident ray strikes the mirror. All angles are measured from the normal</a:t>
            </a:r>
          </a:p>
        </p:txBody>
      </p:sp>
      <p:pic>
        <p:nvPicPr>
          <p:cNvPr id="5" name="Picture 4">
            <a:extLst>
              <a:ext uri="{FF2B5EF4-FFF2-40B4-BE49-F238E27FC236}">
                <a16:creationId xmlns:a16="http://schemas.microsoft.com/office/drawing/2014/main" id="{1C970F46-BEBB-A3E3-216D-B2EB06C22B6A}"/>
              </a:ext>
            </a:extLst>
          </p:cNvPr>
          <p:cNvPicPr>
            <a:picLocks noChangeAspect="1"/>
          </p:cNvPicPr>
          <p:nvPr/>
        </p:nvPicPr>
        <p:blipFill rotWithShape="1">
          <a:blip r:embed="rId2"/>
          <a:srcRect r="16812"/>
          <a:stretch/>
        </p:blipFill>
        <p:spPr>
          <a:xfrm>
            <a:off x="6096000" y="78935"/>
            <a:ext cx="5738978" cy="3535634"/>
          </a:xfrm>
          <a:prstGeom prst="rect">
            <a:avLst/>
          </a:prstGeom>
          <a:effectLst/>
        </p:spPr>
      </p:pic>
      <p:pic>
        <p:nvPicPr>
          <p:cNvPr id="8" name="Picture 7">
            <a:extLst>
              <a:ext uri="{FF2B5EF4-FFF2-40B4-BE49-F238E27FC236}">
                <a16:creationId xmlns:a16="http://schemas.microsoft.com/office/drawing/2014/main" id="{89FD57C0-5C61-C362-48BF-819462D87A8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0892" y="78935"/>
            <a:ext cx="1268188" cy="1069889"/>
          </a:xfrm>
          <a:prstGeom prst="rect">
            <a:avLst/>
          </a:prstGeom>
        </p:spPr>
      </p:pic>
      <p:sp>
        <p:nvSpPr>
          <p:cNvPr id="4" name="Slide Number Placeholder 3">
            <a:extLst>
              <a:ext uri="{FF2B5EF4-FFF2-40B4-BE49-F238E27FC236}">
                <a16:creationId xmlns:a16="http://schemas.microsoft.com/office/drawing/2014/main" id="{5A0DD489-FF74-F0E9-DC09-CA1D9AE92D90}"/>
              </a:ext>
            </a:extLst>
          </p:cNvPr>
          <p:cNvSpPr>
            <a:spLocks noGrp="1"/>
          </p:cNvSpPr>
          <p:nvPr>
            <p:ph type="sldNum" sz="quarter" idx="12"/>
          </p:nvPr>
        </p:nvSpPr>
        <p:spPr/>
        <p:txBody>
          <a:bodyPr/>
          <a:lstStyle/>
          <a:p>
            <a:fld id="{25F4D205-A511-4D9F-BF18-0E193C9B365C}" type="slidenum">
              <a:rPr lang="en-GB" smtClean="0"/>
              <a:pPr/>
              <a:t>39</a:t>
            </a:fld>
            <a:endParaRPr lang="en-GB" dirty="0"/>
          </a:p>
        </p:txBody>
      </p:sp>
      <p:sp>
        <p:nvSpPr>
          <p:cNvPr id="9" name="TextBox 8">
            <a:extLst>
              <a:ext uri="{FF2B5EF4-FFF2-40B4-BE49-F238E27FC236}">
                <a16:creationId xmlns:a16="http://schemas.microsoft.com/office/drawing/2014/main" id="{BC8E5B75-FCA0-EC03-7E2B-56FDF2C06120}"/>
              </a:ext>
            </a:extLst>
          </p:cNvPr>
          <p:cNvSpPr txBox="1"/>
          <p:nvPr/>
        </p:nvSpPr>
        <p:spPr>
          <a:xfrm>
            <a:off x="538938" y="4289859"/>
            <a:ext cx="11466596" cy="2217915"/>
          </a:xfrm>
          <a:prstGeom prst="rect">
            <a:avLst/>
          </a:prstGeom>
          <a:noFill/>
        </p:spPr>
        <p:txBody>
          <a:bodyPr wrap="square">
            <a:spAutoFit/>
          </a:bodyPr>
          <a:lstStyle/>
          <a:p>
            <a:pPr>
              <a:lnSpc>
                <a:spcPct val="110000"/>
              </a:lnSpc>
              <a:spcBef>
                <a:spcPts val="0"/>
              </a:spcBef>
            </a:pPr>
            <a:r>
              <a:rPr lang="en-GB" sz="3200" b="1" cap="none" dirty="0">
                <a:highlight>
                  <a:srgbClr val="FFFF00"/>
                </a:highlight>
                <a:latin typeface="Trebuchet MS" panose="020B0603020202020204" pitchFamily="34" charset="0"/>
              </a:rPr>
              <a:t>Incident ray</a:t>
            </a:r>
            <a:r>
              <a:rPr lang="en-GB" sz="3200" cap="none" dirty="0">
                <a:latin typeface="Trebuchet MS" panose="020B0603020202020204" pitchFamily="34" charset="0"/>
              </a:rPr>
              <a:t>: the incident ray is the beam of light that is being shone on to a mirror.</a:t>
            </a:r>
          </a:p>
          <a:p>
            <a:pPr>
              <a:lnSpc>
                <a:spcPct val="110000"/>
              </a:lnSpc>
              <a:spcBef>
                <a:spcPts val="0"/>
              </a:spcBef>
            </a:pPr>
            <a:r>
              <a:rPr lang="en-GB" sz="3200" b="1" cap="none" dirty="0">
                <a:highlight>
                  <a:srgbClr val="FFFF00"/>
                </a:highlight>
                <a:latin typeface="Trebuchet MS" panose="020B0603020202020204" pitchFamily="34" charset="0"/>
              </a:rPr>
              <a:t>Reflected ray</a:t>
            </a:r>
            <a:r>
              <a:rPr lang="en-GB" sz="3200" cap="none" dirty="0">
                <a:latin typeface="Trebuchet MS" panose="020B0603020202020204" pitchFamily="34" charset="0"/>
              </a:rPr>
              <a:t>: is the beam of light that has bounced off a mirror.</a:t>
            </a:r>
          </a:p>
        </p:txBody>
      </p:sp>
    </p:spTree>
    <p:extLst>
      <p:ext uri="{BB962C8B-B14F-4D97-AF65-F5344CB8AC3E}">
        <p14:creationId xmlns:p14="http://schemas.microsoft.com/office/powerpoint/2010/main" val="291566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BEBD0-5558-25FC-1A49-7799F0CA4289}"/>
              </a:ext>
            </a:extLst>
          </p:cNvPr>
          <p:cNvSpPr>
            <a:spLocks noGrp="1"/>
          </p:cNvSpPr>
          <p:nvPr>
            <p:ph type="title"/>
          </p:nvPr>
        </p:nvSpPr>
        <p:spPr>
          <a:xfrm>
            <a:off x="451820" y="355113"/>
            <a:ext cx="11064989" cy="771217"/>
          </a:xfrm>
          <a:solidFill>
            <a:srgbClr val="FF0000"/>
          </a:solidFill>
        </p:spPr>
        <p:txBody>
          <a:bodyPr>
            <a:normAutofit/>
          </a:bodyPr>
          <a:lstStyle/>
          <a:p>
            <a:pPr algn="l"/>
            <a:r>
              <a:rPr lang="en-GB"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Learning Intentions: Describing Waves             </a:t>
            </a:r>
          </a:p>
        </p:txBody>
      </p:sp>
      <mc:AlternateContent xmlns:mc="http://schemas.openxmlformats.org/markup-compatibility/2006" xmlns:a14="http://schemas.microsoft.com/office/drawing/2010/main">
        <mc:Choice Requires="a14">
          <p:graphicFrame>
            <p:nvGraphicFramePr>
              <p:cNvPr id="25" name="Content Placeholder 2">
                <a:extLst>
                  <a:ext uri="{FF2B5EF4-FFF2-40B4-BE49-F238E27FC236}">
                    <a16:creationId xmlns:a16="http://schemas.microsoft.com/office/drawing/2014/main" id="{3BCD9540-2E11-CD8D-4D2B-447DC2CCEF85}"/>
                  </a:ext>
                </a:extLst>
              </p:cNvPr>
              <p:cNvGraphicFramePr>
                <a:graphicFrameLocks noGrp="1"/>
              </p:cNvGraphicFramePr>
              <p:nvPr>
                <p:ph idx="1"/>
                <p:extLst>
                  <p:ext uri="{D42A27DB-BD31-4B8C-83A1-F6EECF244321}">
                    <p14:modId xmlns:p14="http://schemas.microsoft.com/office/powerpoint/2010/main" val="2237565182"/>
                  </p:ext>
                </p:extLst>
              </p:nvPr>
            </p:nvGraphicFramePr>
            <p:xfrm>
              <a:off x="451821" y="1280160"/>
              <a:ext cx="11274013" cy="53465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mc:Choice>
        <mc:Fallback xmlns="">
          <p:graphicFrame>
            <p:nvGraphicFramePr>
              <p:cNvPr id="25" name="Content Placeholder 2">
                <a:extLst>
                  <a:ext uri="{FF2B5EF4-FFF2-40B4-BE49-F238E27FC236}">
                    <a16:creationId xmlns:a16="http://schemas.microsoft.com/office/drawing/2014/main" id="{3BCD9540-2E11-CD8D-4D2B-447DC2CCEF85}"/>
                  </a:ext>
                </a:extLst>
              </p:cNvPr>
              <p:cNvGraphicFramePr>
                <a:graphicFrameLocks noGrp="1"/>
              </p:cNvGraphicFramePr>
              <p:nvPr>
                <p:ph idx="1"/>
                <p:extLst>
                  <p:ext uri="{D42A27DB-BD31-4B8C-83A1-F6EECF244321}">
                    <p14:modId xmlns:p14="http://schemas.microsoft.com/office/powerpoint/2010/main" val="2237565182"/>
                  </p:ext>
                </p:extLst>
              </p:nvPr>
            </p:nvGraphicFramePr>
            <p:xfrm>
              <a:off x="451821" y="1280160"/>
              <a:ext cx="11274013" cy="534655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mc:Fallback>
      </mc:AlternateContent>
      <p:sp>
        <p:nvSpPr>
          <p:cNvPr id="4" name="Slide Number Placeholder 3">
            <a:extLst>
              <a:ext uri="{FF2B5EF4-FFF2-40B4-BE49-F238E27FC236}">
                <a16:creationId xmlns:a16="http://schemas.microsoft.com/office/drawing/2014/main" id="{82241080-EE05-93B1-BB73-B2D95DECE4FD}"/>
              </a:ext>
            </a:extLst>
          </p:cNvPr>
          <p:cNvSpPr>
            <a:spLocks noGrp="1"/>
          </p:cNvSpPr>
          <p:nvPr>
            <p:ph type="sldNum" sz="quarter" idx="12"/>
          </p:nvPr>
        </p:nvSpPr>
        <p:spPr/>
        <p:txBody>
          <a:bodyPr>
            <a:normAutofit/>
          </a:bodyPr>
          <a:lstStyle/>
          <a:p>
            <a:pPr>
              <a:lnSpc>
                <a:spcPct val="90000"/>
              </a:lnSpc>
              <a:spcAft>
                <a:spcPts val="600"/>
              </a:spcAft>
            </a:pPr>
            <a:fld id="{25F4D205-A511-4D9F-BF18-0E193C9B365C}" type="slidenum">
              <a:rPr lang="en-GB" sz="1900" smtClean="0"/>
              <a:pPr>
                <a:lnSpc>
                  <a:spcPct val="90000"/>
                </a:lnSpc>
                <a:spcAft>
                  <a:spcPts val="600"/>
                </a:spcAft>
              </a:pPr>
              <a:t>4</a:t>
            </a:fld>
            <a:endParaRPr lang="en-GB" sz="1900"/>
          </a:p>
        </p:txBody>
      </p:sp>
      <p:sp>
        <p:nvSpPr>
          <p:cNvPr id="6" name="TextBox 5">
            <a:extLst>
              <a:ext uri="{FF2B5EF4-FFF2-40B4-BE49-F238E27FC236}">
                <a16:creationId xmlns:a16="http://schemas.microsoft.com/office/drawing/2014/main" id="{2FE09545-B863-8AEF-CBE6-C37E894F7331}"/>
              </a:ext>
            </a:extLst>
          </p:cNvPr>
          <p:cNvSpPr txBox="1"/>
          <p:nvPr/>
        </p:nvSpPr>
        <p:spPr>
          <a:xfrm>
            <a:off x="10190179" y="448335"/>
            <a:ext cx="1847625" cy="584775"/>
          </a:xfrm>
          <a:prstGeom prst="rect">
            <a:avLst/>
          </a:prstGeom>
          <a:noFill/>
        </p:spPr>
        <p:txBody>
          <a:bodyPr wrap="square">
            <a:spAutoFit/>
          </a:bodyPr>
          <a:lstStyle/>
          <a:p>
            <a:pPr algn="ctr">
              <a:spcAft>
                <a:spcPts val="600"/>
              </a:spcAft>
            </a:pPr>
            <a:r>
              <a:rPr lang="en-US"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Lesson </a:t>
            </a:r>
            <a:r>
              <a:rPr lang="en-US" sz="3200" b="1" cap="none" spc="0" dirty="0">
                <a:ln w="13462">
                  <a:solidFill>
                    <a:schemeClr val="bg1"/>
                  </a:solidFill>
                  <a:prstDash val="solid"/>
                </a:ln>
                <a:solidFill>
                  <a:srgbClr val="FF0000"/>
                </a:solidFill>
                <a:effectLst>
                  <a:outerShdw dist="38100" dir="2700000" algn="bl" rotWithShape="0">
                    <a:schemeClr val="accent5"/>
                  </a:outerShdw>
                </a:effectLst>
              </a:rPr>
              <a:t>1</a:t>
            </a:r>
          </a:p>
        </p:txBody>
      </p:sp>
    </p:spTree>
    <p:extLst>
      <p:ext uri="{BB962C8B-B14F-4D97-AF65-F5344CB8AC3E}">
        <p14:creationId xmlns:p14="http://schemas.microsoft.com/office/powerpoint/2010/main" val="9466122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FA4C1ACB-70F2-11FB-95D0-D049771EEFE0}"/>
              </a:ext>
            </a:extLst>
          </p:cNvPr>
          <p:cNvSpPr>
            <a:spLocks noGrp="1"/>
          </p:cNvSpPr>
          <p:nvPr>
            <p:ph type="title"/>
          </p:nvPr>
        </p:nvSpPr>
        <p:spPr>
          <a:xfrm>
            <a:off x="1520456" y="322263"/>
            <a:ext cx="10028607" cy="1135062"/>
          </a:xfrm>
        </p:spPr>
        <p:txBody>
          <a:bodyPr>
            <a:normAutofit/>
          </a:bodyPr>
          <a:lstStyle/>
          <a:p>
            <a:r>
              <a:rPr lang="en-GB" dirty="0" err="1"/>
              <a:t>Wordbank</a:t>
            </a:r>
            <a:r>
              <a:rPr lang="en-GB" dirty="0"/>
              <a:t> (continued)</a:t>
            </a:r>
          </a:p>
        </p:txBody>
      </p:sp>
      <p:sp>
        <p:nvSpPr>
          <p:cNvPr id="3" name="Content Placeholder 2">
            <a:extLst>
              <a:ext uri="{FF2B5EF4-FFF2-40B4-BE49-F238E27FC236}">
                <a16:creationId xmlns:a16="http://schemas.microsoft.com/office/drawing/2014/main" id="{54AFB76D-5A9E-27FE-59C0-EE50BC095F95}"/>
              </a:ext>
            </a:extLst>
          </p:cNvPr>
          <p:cNvSpPr>
            <a:spLocks noGrp="1"/>
          </p:cNvSpPr>
          <p:nvPr>
            <p:ph idx="1"/>
          </p:nvPr>
        </p:nvSpPr>
        <p:spPr>
          <a:xfrm>
            <a:off x="643469" y="1311737"/>
            <a:ext cx="5187176" cy="4865226"/>
          </a:xfrm>
        </p:spPr>
        <p:txBody>
          <a:bodyPr>
            <a:normAutofit fontScale="92500" lnSpcReduction="20000"/>
          </a:bodyPr>
          <a:lstStyle/>
          <a:p>
            <a:r>
              <a:rPr lang="en-GB" sz="3900" b="1" cap="none" dirty="0">
                <a:highlight>
                  <a:srgbClr val="FFFF00"/>
                </a:highlight>
              </a:rPr>
              <a:t>Angle of incidence</a:t>
            </a:r>
            <a:r>
              <a:rPr lang="en-GB" sz="3900" cap="none" dirty="0"/>
              <a:t>: the angle measured from the normal to the incident ray</a:t>
            </a:r>
          </a:p>
          <a:p>
            <a:r>
              <a:rPr lang="en-GB" sz="3900" b="1" cap="none" dirty="0">
                <a:highlight>
                  <a:srgbClr val="FFFF00"/>
                </a:highlight>
              </a:rPr>
              <a:t>Reflected ray</a:t>
            </a:r>
            <a:r>
              <a:rPr lang="en-GB" sz="3900" cap="none" dirty="0"/>
              <a:t>: the angle measured from the normal to the reflected ray.</a:t>
            </a:r>
          </a:p>
          <a:p>
            <a:r>
              <a:rPr lang="en-GB" sz="2000" dirty="0"/>
              <a:t>All angles are measured from the normal</a:t>
            </a:r>
          </a:p>
        </p:txBody>
      </p:sp>
      <p:pic>
        <p:nvPicPr>
          <p:cNvPr id="5" name="Picture 4">
            <a:extLst>
              <a:ext uri="{FF2B5EF4-FFF2-40B4-BE49-F238E27FC236}">
                <a16:creationId xmlns:a16="http://schemas.microsoft.com/office/drawing/2014/main" id="{A70450AC-FE94-346E-6D15-F77BEB47D9B3}"/>
              </a:ext>
            </a:extLst>
          </p:cNvPr>
          <p:cNvPicPr>
            <a:picLocks noChangeAspect="1"/>
          </p:cNvPicPr>
          <p:nvPr/>
        </p:nvPicPr>
        <p:blipFill>
          <a:blip r:embed="rId2"/>
          <a:stretch>
            <a:fillRect/>
          </a:stretch>
        </p:blipFill>
        <p:spPr>
          <a:xfrm>
            <a:off x="5607292" y="1794337"/>
            <a:ext cx="6253212" cy="3751926"/>
          </a:xfrm>
          <a:prstGeom prst="rect">
            <a:avLst/>
          </a:prstGeom>
        </p:spPr>
      </p:pic>
      <p:pic>
        <p:nvPicPr>
          <p:cNvPr id="19" name="Picture 18">
            <a:extLst>
              <a:ext uri="{FF2B5EF4-FFF2-40B4-BE49-F238E27FC236}">
                <a16:creationId xmlns:a16="http://schemas.microsoft.com/office/drawing/2014/main" id="{7E14685E-CAD4-CE41-F538-DB97B3D2316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0892" y="78935"/>
            <a:ext cx="1268188" cy="1069889"/>
          </a:xfrm>
          <a:prstGeom prst="rect">
            <a:avLst/>
          </a:prstGeom>
        </p:spPr>
      </p:pic>
      <p:sp>
        <p:nvSpPr>
          <p:cNvPr id="2" name="Slide Number Placeholder 1">
            <a:extLst>
              <a:ext uri="{FF2B5EF4-FFF2-40B4-BE49-F238E27FC236}">
                <a16:creationId xmlns:a16="http://schemas.microsoft.com/office/drawing/2014/main" id="{203A55FA-B651-829D-E307-6E747684C318}"/>
              </a:ext>
            </a:extLst>
          </p:cNvPr>
          <p:cNvSpPr>
            <a:spLocks noGrp="1"/>
          </p:cNvSpPr>
          <p:nvPr>
            <p:ph type="sldNum" sz="quarter" idx="12"/>
          </p:nvPr>
        </p:nvSpPr>
        <p:spPr/>
        <p:txBody>
          <a:bodyPr/>
          <a:lstStyle/>
          <a:p>
            <a:fld id="{25F4D205-A511-4D9F-BF18-0E193C9B365C}" type="slidenum">
              <a:rPr lang="en-GB" smtClean="0"/>
              <a:pPr/>
              <a:t>40</a:t>
            </a:fld>
            <a:endParaRPr lang="en-GB" dirty="0"/>
          </a:p>
        </p:txBody>
      </p:sp>
    </p:spTree>
    <p:extLst>
      <p:ext uri="{BB962C8B-B14F-4D97-AF65-F5344CB8AC3E}">
        <p14:creationId xmlns:p14="http://schemas.microsoft.com/office/powerpoint/2010/main" val="15405083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1" name="AutoShape 5">
            <a:extLst>
              <a:ext uri="{FF2B5EF4-FFF2-40B4-BE49-F238E27FC236}">
                <a16:creationId xmlns:a16="http://schemas.microsoft.com/office/drawing/2014/main" id="{A4983281-4AAA-0325-05F5-5E0BDD88E16C}"/>
              </a:ext>
            </a:extLst>
          </p:cNvPr>
          <p:cNvSpPr>
            <a:spLocks noChangeArrowheads="1"/>
          </p:cNvSpPr>
          <p:nvPr/>
        </p:nvSpPr>
        <p:spPr bwMode="auto">
          <a:xfrm>
            <a:off x="3695700" y="38101"/>
            <a:ext cx="4611688" cy="466725"/>
          </a:xfrm>
          <a:prstGeom prst="flowChartAlternateProcess">
            <a:avLst/>
          </a:prstGeom>
          <a:gradFill rotWithShape="1">
            <a:gsLst>
              <a:gs pos="0">
                <a:srgbClr val="6C92F2"/>
              </a:gs>
              <a:gs pos="100000">
                <a:srgbClr val="819BDD">
                  <a:alpha val="33000"/>
                </a:srgbClr>
              </a:gs>
            </a:gsLst>
            <a:lin ang="5400000" scaled="1"/>
          </a:gradFill>
          <a:ln>
            <a:noFill/>
          </a:ln>
          <a:effectLst>
            <a:prstShdw prst="shdw18" dist="17961" dir="13500000">
              <a:srgbClr val="6C92F2">
                <a:gamma/>
                <a:shade val="60000"/>
                <a:invGamma/>
              </a:srgbClr>
            </a:prst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algn="ctr"/>
            <a:r>
              <a:rPr lang="en-GB" altLang="en-US" sz="2400" i="1">
                <a:solidFill>
                  <a:srgbClr val="FFFFFF"/>
                </a:solidFill>
                <a:effectLst>
                  <a:outerShdw blurRad="38100" dist="38100" dir="2700000" algn="tl">
                    <a:srgbClr val="000000"/>
                  </a:outerShdw>
                </a:effectLst>
              </a:rPr>
              <a:t>Reflection</a:t>
            </a:r>
            <a:endParaRPr lang="en-GB" altLang="en-US"/>
          </a:p>
        </p:txBody>
      </p:sp>
      <p:sp>
        <p:nvSpPr>
          <p:cNvPr id="60423" name="Rectangle 7">
            <a:extLst>
              <a:ext uri="{FF2B5EF4-FFF2-40B4-BE49-F238E27FC236}">
                <a16:creationId xmlns:a16="http://schemas.microsoft.com/office/drawing/2014/main" id="{B0186F37-2753-DA22-9482-515256928951}"/>
              </a:ext>
            </a:extLst>
          </p:cNvPr>
          <p:cNvSpPr>
            <a:spLocks noGrp="1" noChangeArrowheads="1"/>
          </p:cNvSpPr>
          <p:nvPr>
            <p:ph type="ctrTitle"/>
          </p:nvPr>
        </p:nvSpPr>
        <p:spPr bwMode="auto">
          <a:xfrm>
            <a:off x="4618038" y="6767513"/>
            <a:ext cx="2087562" cy="19050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rmAutofit/>
          </a:bodyPr>
          <a:lstStyle/>
          <a:p>
            <a:r>
              <a:rPr lang="en-GB" altLang="en-US" sz="700">
                <a:solidFill>
                  <a:srgbClr val="3333CC"/>
                </a:solidFill>
              </a:rPr>
              <a:t>Reflection</a:t>
            </a:r>
          </a:p>
        </p:txBody>
      </p:sp>
    </p:spTree>
    <p:controls>
      <mc:AlternateContent xmlns:mc="http://schemas.openxmlformats.org/markup-compatibility/2006">
        <mc:Choice xmlns:v="urn:schemas-microsoft-com:vml" Requires="v">
          <p:control r:id="rId1" imgW="8042350" imgH="5219048"/>
        </mc:Choice>
        <mc:Fallback>
          <p:control r:id="rId1" imgW="8042350" imgH="5219048">
            <p:pic>
              <p:nvPicPr>
                <p:cNvPr id="60419" name="ShockwaveFlash1">
                  <a:extLst>
                    <a:ext uri="{FF2B5EF4-FFF2-40B4-BE49-F238E27FC236}">
                      <a16:creationId xmlns:a16="http://schemas.microsoft.com/office/drawing/2014/main" id="{C81CD3F6-2AFE-9352-B5B0-4CCE9532169A}"/>
                    </a:ext>
                  </a:extLst>
                </p:cNvPr>
                <p:cNvPicPr preferRelativeResize="0">
                  <a:picLocks noChangeArrowheads="1" noChangeShapeType="1"/>
                </p:cNvPicPr>
                <p:nvPr/>
              </p:nvPicPr>
              <p:blipFill>
                <a:blip r:embed="rId3">
                  <a:extLst>
                    <a:ext uri="{28A0092B-C50C-407E-A947-70E740481C1C}">
                      <a14:useLocalDpi xmlns:a14="http://schemas.microsoft.com/office/drawing/2010/main" val="0"/>
                    </a:ext>
                  </a:extLst>
                </a:blip>
                <a:srcRect/>
                <a:stretch>
                  <a:fillRect/>
                </a:stretch>
              </p:blipFill>
              <p:spPr bwMode="auto">
                <a:xfrm>
                  <a:off x="2035176" y="912813"/>
                  <a:ext cx="8042275" cy="52197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8240EEE8-859E-22F1-A5F4-CE00E611726A}"/>
              </a:ext>
            </a:extLst>
          </p:cNvPr>
          <p:cNvSpPr>
            <a:spLocks noGrp="1"/>
          </p:cNvSpPr>
          <p:nvPr>
            <p:ph type="title"/>
          </p:nvPr>
        </p:nvSpPr>
        <p:spPr>
          <a:xfrm>
            <a:off x="524257" y="503684"/>
            <a:ext cx="4781522" cy="1284274"/>
          </a:xfrm>
          <a:solidFill>
            <a:srgbClr val="FFFF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r>
              <a:rPr lang="en-US" altLang="en-US" b="1" dirty="0">
                <a:latin typeface="+mj-lt"/>
              </a:rPr>
              <a:t>Reflection of Light</a:t>
            </a:r>
            <a:endParaRPr lang="en-GB" b="1" dirty="0"/>
          </a:p>
        </p:txBody>
      </p:sp>
      <p:sp>
        <p:nvSpPr>
          <p:cNvPr id="8" name="Content Placeholder 7">
            <a:extLst>
              <a:ext uri="{FF2B5EF4-FFF2-40B4-BE49-F238E27FC236}">
                <a16:creationId xmlns:a16="http://schemas.microsoft.com/office/drawing/2014/main" id="{DFDB417B-4A83-C22D-6787-7B6C93DD9FDA}"/>
              </a:ext>
            </a:extLst>
          </p:cNvPr>
          <p:cNvSpPr>
            <a:spLocks noGrp="1"/>
          </p:cNvSpPr>
          <p:nvPr>
            <p:ph idx="1"/>
          </p:nvPr>
        </p:nvSpPr>
        <p:spPr>
          <a:xfrm>
            <a:off x="7639807" y="503684"/>
            <a:ext cx="4223010" cy="5914871"/>
          </a:xfrm>
        </p:spPr>
        <p:txBody>
          <a:bodyPr anchor="ctr">
            <a:normAutofit fontScale="85000" lnSpcReduction="10000"/>
          </a:bodyPr>
          <a:lstStyle/>
          <a:p>
            <a:pPr marL="266700" indent="-266700">
              <a:lnSpc>
                <a:spcPct val="120000"/>
              </a:lnSpc>
              <a:spcBef>
                <a:spcPts val="0"/>
              </a:spcBef>
              <a:buFont typeface="+mj-lt"/>
              <a:buAutoNum type="arabicPeriod"/>
            </a:pPr>
            <a:r>
              <a:rPr lang="en-US" sz="2400" b="1" dirty="0"/>
              <a:t>Collect a sheet (one each)</a:t>
            </a:r>
          </a:p>
          <a:p>
            <a:pPr marL="266700" indent="-266700">
              <a:lnSpc>
                <a:spcPct val="120000"/>
              </a:lnSpc>
              <a:spcBef>
                <a:spcPts val="0"/>
              </a:spcBef>
              <a:buFont typeface="+mj-lt"/>
              <a:buAutoNum type="arabicPeriod"/>
            </a:pPr>
            <a:r>
              <a:rPr lang="en-US" sz="2400" b="1" dirty="0"/>
              <a:t>Set up the equipment as shown</a:t>
            </a:r>
          </a:p>
          <a:p>
            <a:pPr marL="266700" indent="-266700">
              <a:lnSpc>
                <a:spcPct val="120000"/>
              </a:lnSpc>
              <a:spcBef>
                <a:spcPts val="0"/>
              </a:spcBef>
              <a:buFont typeface="+mj-lt"/>
              <a:buAutoNum type="arabicPeriod"/>
            </a:pPr>
            <a:r>
              <a:rPr lang="en-US" sz="2400" b="1" dirty="0"/>
              <a:t>Carefully hold the mirror along the line marked. You’ll need a friend to help you.</a:t>
            </a:r>
          </a:p>
          <a:p>
            <a:pPr marL="266700" indent="-266700">
              <a:lnSpc>
                <a:spcPct val="120000"/>
              </a:lnSpc>
              <a:spcBef>
                <a:spcPts val="0"/>
              </a:spcBef>
              <a:buFont typeface="+mj-lt"/>
              <a:buAutoNum type="arabicPeriod"/>
            </a:pPr>
            <a:r>
              <a:rPr lang="en-US" sz="2400" b="1" dirty="0"/>
              <a:t>Shine a thin beam of light 10</a:t>
            </a:r>
            <a:r>
              <a:rPr lang="en-US" sz="2400" b="1" dirty="0">
                <a:sym typeface="Symbol" panose="05050102010706020507" pitchFamily="18" charset="2"/>
              </a:rPr>
              <a:t> from the normal, </a:t>
            </a:r>
          </a:p>
          <a:p>
            <a:pPr marL="266700" indent="-266700">
              <a:lnSpc>
                <a:spcPct val="120000"/>
              </a:lnSpc>
              <a:spcBef>
                <a:spcPts val="0"/>
              </a:spcBef>
              <a:buFont typeface="+mj-lt"/>
              <a:buAutoNum type="arabicPeriod"/>
            </a:pPr>
            <a:r>
              <a:rPr lang="en-US" sz="2400" b="1" dirty="0">
                <a:sym typeface="Symbol" panose="05050102010706020507" pitchFamily="18" charset="2"/>
              </a:rPr>
              <a:t>Mark where it comes out (the reflected ray)</a:t>
            </a:r>
          </a:p>
          <a:p>
            <a:pPr marL="266700" indent="-266700">
              <a:lnSpc>
                <a:spcPct val="120000"/>
              </a:lnSpc>
              <a:spcBef>
                <a:spcPts val="0"/>
              </a:spcBef>
              <a:buFont typeface="+mj-lt"/>
              <a:buAutoNum type="arabicPeriod"/>
            </a:pPr>
            <a:r>
              <a:rPr lang="en-US" sz="2400" b="1" dirty="0">
                <a:sym typeface="Symbol" panose="05050102010706020507" pitchFamily="18" charset="2"/>
              </a:rPr>
              <a:t>Move the box to the 2</a:t>
            </a:r>
            <a:r>
              <a:rPr lang="en-US" sz="2400" b="1" dirty="0"/>
              <a:t>0</a:t>
            </a:r>
            <a:r>
              <a:rPr lang="en-US" sz="2400" b="1" dirty="0">
                <a:sym typeface="Symbol" panose="05050102010706020507" pitchFamily="18" charset="2"/>
              </a:rPr>
              <a:t> line and mark where it comes out</a:t>
            </a:r>
          </a:p>
          <a:p>
            <a:pPr marL="266700" indent="-266700">
              <a:lnSpc>
                <a:spcPct val="120000"/>
              </a:lnSpc>
              <a:spcBef>
                <a:spcPts val="0"/>
              </a:spcBef>
              <a:buFont typeface="+mj-lt"/>
              <a:buAutoNum type="arabicPeriod"/>
            </a:pPr>
            <a:r>
              <a:rPr lang="en-US" sz="2400" b="1" dirty="0">
                <a:sym typeface="Symbol" panose="05050102010706020507" pitchFamily="18" charset="2"/>
              </a:rPr>
              <a:t>Repeat for all angles</a:t>
            </a:r>
          </a:p>
          <a:p>
            <a:pPr marL="266700" indent="-266700">
              <a:lnSpc>
                <a:spcPct val="120000"/>
              </a:lnSpc>
              <a:spcBef>
                <a:spcPts val="0"/>
              </a:spcBef>
              <a:buFont typeface="+mj-lt"/>
              <a:buAutoNum type="arabicPeriod"/>
            </a:pPr>
            <a:r>
              <a:rPr lang="en-US" sz="2400" b="1" dirty="0">
                <a:sym typeface="Symbol" panose="05050102010706020507" pitchFamily="18" charset="2"/>
              </a:rPr>
              <a:t>Repeat by shining the ray along the </a:t>
            </a:r>
            <a:r>
              <a:rPr lang="en-US" sz="2400" b="1" dirty="0"/>
              <a:t>10</a:t>
            </a:r>
            <a:r>
              <a:rPr lang="en-US" sz="2400" b="1" dirty="0">
                <a:sym typeface="Symbol" panose="05050102010706020507" pitchFamily="18" charset="2"/>
              </a:rPr>
              <a:t>  angle of reflection line. What do you notice?</a:t>
            </a:r>
            <a:endParaRPr lang="en-US" sz="2400" b="1" dirty="0"/>
          </a:p>
        </p:txBody>
      </p:sp>
      <p:sp>
        <p:nvSpPr>
          <p:cNvPr id="2" name="Slide Number Placeholder 1">
            <a:extLst>
              <a:ext uri="{FF2B5EF4-FFF2-40B4-BE49-F238E27FC236}">
                <a16:creationId xmlns:a16="http://schemas.microsoft.com/office/drawing/2014/main" id="{A638E2A3-8F75-D96A-54BA-A5CADAAC7360}"/>
              </a:ext>
            </a:extLst>
          </p:cNvPr>
          <p:cNvSpPr>
            <a:spLocks noGrp="1"/>
          </p:cNvSpPr>
          <p:nvPr>
            <p:ph type="sldNum" sz="quarter" idx="12"/>
          </p:nvPr>
        </p:nvSpPr>
        <p:spPr>
          <a:xfrm>
            <a:off x="10830150" y="6535157"/>
            <a:ext cx="641035" cy="274320"/>
          </a:xfrm>
        </p:spPr>
        <p:txBody>
          <a:bodyPr>
            <a:normAutofit/>
          </a:bodyPr>
          <a:lstStyle/>
          <a:p>
            <a:pPr algn="r">
              <a:spcAft>
                <a:spcPts val="600"/>
              </a:spcAft>
            </a:pPr>
            <a:fld id="{25F4D205-A511-4D9F-BF18-0E193C9B365C}" type="slidenum">
              <a:rPr lang="en-GB" sz="1050">
                <a:solidFill>
                  <a:schemeClr val="tx1">
                    <a:lumMod val="50000"/>
                    <a:lumOff val="50000"/>
                  </a:schemeClr>
                </a:solidFill>
              </a:rPr>
              <a:pPr algn="r">
                <a:spcAft>
                  <a:spcPts val="600"/>
                </a:spcAft>
              </a:pPr>
              <a:t>42</a:t>
            </a:fld>
            <a:endParaRPr lang="en-GB" sz="1050">
              <a:solidFill>
                <a:schemeClr val="tx1">
                  <a:lumMod val="50000"/>
                  <a:lumOff val="50000"/>
                </a:schemeClr>
              </a:solidFill>
            </a:endParaRPr>
          </a:p>
        </p:txBody>
      </p:sp>
      <p:pic>
        <p:nvPicPr>
          <p:cNvPr id="9" name="Picture 8">
            <a:extLst>
              <a:ext uri="{FF2B5EF4-FFF2-40B4-BE49-F238E27FC236}">
                <a16:creationId xmlns:a16="http://schemas.microsoft.com/office/drawing/2014/main" id="{5EE8EC8B-5531-E25D-6710-40E9B73B60F4}"/>
              </a:ext>
            </a:extLst>
          </p:cNvPr>
          <p:cNvPicPr>
            <a:picLocks noChangeAspect="1"/>
          </p:cNvPicPr>
          <p:nvPr/>
        </p:nvPicPr>
        <p:blipFill rotWithShape="1">
          <a:blip r:embed="rId2"/>
          <a:srcRect b="16294"/>
          <a:stretch/>
        </p:blipFill>
        <p:spPr>
          <a:xfrm>
            <a:off x="349441" y="1787958"/>
            <a:ext cx="3067356" cy="3541461"/>
          </a:xfrm>
          <a:prstGeom prst="rect">
            <a:avLst/>
          </a:prstGeom>
        </p:spPr>
      </p:pic>
      <p:pic>
        <p:nvPicPr>
          <p:cNvPr id="14" name="Picture 13" descr="A picture containing text, plant&#10;&#10;Description automatically generated">
            <a:extLst>
              <a:ext uri="{FF2B5EF4-FFF2-40B4-BE49-F238E27FC236}">
                <a16:creationId xmlns:a16="http://schemas.microsoft.com/office/drawing/2014/main" id="{E804FFEC-3B3E-8D3C-EA4E-03D29A1EDA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6391" y="-234691"/>
            <a:ext cx="3184065" cy="2394417"/>
          </a:xfrm>
          <a:prstGeom prst="rect">
            <a:avLst/>
          </a:prstGeom>
        </p:spPr>
      </p:pic>
      <p:sp>
        <p:nvSpPr>
          <p:cNvPr id="15" name="TextBox 14">
            <a:extLst>
              <a:ext uri="{FF2B5EF4-FFF2-40B4-BE49-F238E27FC236}">
                <a16:creationId xmlns:a16="http://schemas.microsoft.com/office/drawing/2014/main" id="{08C11AE9-D47D-4E5F-58FB-37DE2408E32E}"/>
              </a:ext>
            </a:extLst>
          </p:cNvPr>
          <p:cNvSpPr txBox="1"/>
          <p:nvPr/>
        </p:nvSpPr>
        <p:spPr>
          <a:xfrm>
            <a:off x="3915052" y="2531494"/>
            <a:ext cx="3463189" cy="923330"/>
          </a:xfrm>
          <a:prstGeom prst="rect">
            <a:avLst/>
          </a:prstGeom>
          <a:solidFill>
            <a:srgbClr val="FFFF00"/>
          </a:solidFill>
          <a:scene3d>
            <a:camera prst="orthographicFront"/>
            <a:lightRig rig="threePt" dir="t"/>
          </a:scene3d>
          <a:sp3d>
            <a:bevelT/>
          </a:sp3d>
        </p:spPr>
        <p:txBody>
          <a:bodyPr wrap="square">
            <a:spAutoFit/>
          </a:bodyPr>
          <a:lstStyle/>
          <a:p>
            <a:pPr algn="ctr"/>
            <a:r>
              <a:rPr lang="en-US" altLang="en-US" b="1" dirty="0">
                <a:latin typeface="Century Gothic" panose="020B0502020202020204" pitchFamily="34" charset="0"/>
              </a:rPr>
              <a:t>how the angle of incidence relates to the angle of reflection</a:t>
            </a:r>
            <a:endParaRPr lang="en-GB" dirty="0">
              <a:latin typeface="Century Gothic" panose="020B0502020202020204" pitchFamily="34" charset="0"/>
            </a:endParaRPr>
          </a:p>
        </p:txBody>
      </p:sp>
      <p:pic>
        <p:nvPicPr>
          <p:cNvPr id="4" name="Picture 3">
            <a:extLst>
              <a:ext uri="{FF2B5EF4-FFF2-40B4-BE49-F238E27FC236}">
                <a16:creationId xmlns:a16="http://schemas.microsoft.com/office/drawing/2014/main" id="{43C55D46-3AE0-987E-EE6B-AEBD8D09012C}"/>
              </a:ext>
            </a:extLst>
          </p:cNvPr>
          <p:cNvPicPr>
            <a:picLocks noChangeAspect="1"/>
          </p:cNvPicPr>
          <p:nvPr/>
        </p:nvPicPr>
        <p:blipFill>
          <a:blip r:embed="rId4"/>
          <a:stretch>
            <a:fillRect/>
          </a:stretch>
        </p:blipFill>
        <p:spPr>
          <a:xfrm>
            <a:off x="3834885" y="4078530"/>
            <a:ext cx="3674139" cy="1651226"/>
          </a:xfrm>
          <a:prstGeom prst="rect">
            <a:avLst/>
          </a:prstGeom>
        </p:spPr>
      </p:pic>
    </p:spTree>
    <p:extLst>
      <p:ext uri="{BB962C8B-B14F-4D97-AF65-F5344CB8AC3E}">
        <p14:creationId xmlns:p14="http://schemas.microsoft.com/office/powerpoint/2010/main" val="42453266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536986" y="404179"/>
            <a:ext cx="10515600" cy="871539"/>
          </a:xfrm>
          <a:solidFill>
            <a:srgbClr val="FFFF00"/>
          </a:solidFill>
        </p:spPr>
        <p:txBody>
          <a:bodyPr/>
          <a:lstStyle/>
          <a:p>
            <a:r>
              <a:rPr lang="en-GB" alt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Reflection of Light</a:t>
            </a:r>
          </a:p>
        </p:txBody>
      </p:sp>
      <p:sp>
        <p:nvSpPr>
          <p:cNvPr id="2" name="Slide Number Placeholder 1">
            <a:extLst>
              <a:ext uri="{FF2B5EF4-FFF2-40B4-BE49-F238E27FC236}">
                <a16:creationId xmlns:a16="http://schemas.microsoft.com/office/drawing/2014/main" id="{800110CB-D4F3-EEC6-87F2-D211C8D0DC74}"/>
              </a:ext>
            </a:extLst>
          </p:cNvPr>
          <p:cNvSpPr>
            <a:spLocks noGrp="1"/>
          </p:cNvSpPr>
          <p:nvPr>
            <p:ph type="sldNum" sz="quarter" idx="12"/>
          </p:nvPr>
        </p:nvSpPr>
        <p:spPr/>
        <p:txBody>
          <a:bodyPr/>
          <a:lstStyle/>
          <a:p>
            <a:fld id="{25F4D205-A511-4D9F-BF18-0E193C9B365C}" type="slidenum">
              <a:rPr lang="en-GB" smtClean="0"/>
              <a:pPr/>
              <a:t>43</a:t>
            </a:fld>
            <a:endParaRPr lang="en-GB"/>
          </a:p>
        </p:txBody>
      </p:sp>
      <p:sp>
        <p:nvSpPr>
          <p:cNvPr id="15363" name="Rectangle 4"/>
          <p:cNvSpPr>
            <a:spLocks noChangeArrowheads="1"/>
          </p:cNvSpPr>
          <p:nvPr/>
        </p:nvSpPr>
        <p:spPr bwMode="auto">
          <a:xfrm>
            <a:off x="2424113" y="1557339"/>
            <a:ext cx="7423150" cy="528637"/>
          </a:xfrm>
          <a:prstGeom prst="rect">
            <a:avLst/>
          </a:prstGeom>
          <a:solidFill>
            <a:srgbClr val="FFFF00"/>
          </a:solidFill>
          <a:ln w="9525">
            <a:solidFill>
              <a:srgbClr val="3366FF"/>
            </a:solidFill>
            <a:miter lim="800000"/>
            <a:headEnd/>
            <a:tailEnd/>
          </a:ln>
        </p:spPr>
        <p:txBody>
          <a:bodyPr anchor="ctr">
            <a:spAutoFit/>
          </a:bodyPr>
          <a:lstStyle>
            <a:lvl1pPr eaLnBrk="0" hangingPunct="0">
              <a:spcBef>
                <a:spcPct val="20000"/>
              </a:spcBef>
              <a:defRPr sz="3200">
                <a:solidFill>
                  <a:schemeClr val="bg1"/>
                </a:solidFill>
                <a:latin typeface="Comic Sans MS" panose="030F0702030302020204" pitchFamily="66" charset="0"/>
              </a:defRPr>
            </a:lvl1pPr>
            <a:lvl2pPr marL="742950" indent="-285750" eaLnBrk="0" hangingPunct="0">
              <a:spcBef>
                <a:spcPct val="20000"/>
              </a:spcBef>
              <a:buChar char="–"/>
              <a:defRPr sz="2800">
                <a:solidFill>
                  <a:schemeClr val="bg1"/>
                </a:solidFill>
                <a:latin typeface="Comic Sans MS" panose="030F0702030302020204" pitchFamily="66" charset="0"/>
              </a:defRPr>
            </a:lvl2pPr>
            <a:lvl3pPr marL="1143000" indent="-228600" eaLnBrk="0" hangingPunct="0">
              <a:spcBef>
                <a:spcPct val="20000"/>
              </a:spcBef>
              <a:defRPr sz="2400">
                <a:solidFill>
                  <a:schemeClr val="bg1"/>
                </a:solidFill>
                <a:latin typeface="Comic Sans MS" panose="030F0702030302020204" pitchFamily="66" charset="0"/>
              </a:defRPr>
            </a:lvl3pPr>
            <a:lvl4pPr marL="1600200" indent="-228600" eaLnBrk="0" hangingPunct="0">
              <a:spcBef>
                <a:spcPct val="20000"/>
              </a:spcBef>
              <a:buChar char="–"/>
              <a:defRPr sz="2000">
                <a:solidFill>
                  <a:schemeClr val="bg1"/>
                </a:solidFill>
                <a:latin typeface="Comic Sans MS" panose="030F0702030302020204" pitchFamily="66" charset="0"/>
              </a:defRPr>
            </a:lvl4pPr>
            <a:lvl5pPr marL="2057400" indent="-228600" eaLnBrk="0" hangingPunct="0">
              <a:spcBef>
                <a:spcPct val="20000"/>
              </a:spcBef>
              <a:buChar char="»"/>
              <a:defRPr sz="2000">
                <a:solidFill>
                  <a:schemeClr val="bg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bg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bg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bg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bg1"/>
                </a:solidFill>
                <a:latin typeface="Comic Sans MS" panose="030F0702030302020204" pitchFamily="66" charset="0"/>
              </a:defRPr>
            </a:lvl9pPr>
          </a:lstStyle>
          <a:p>
            <a:pPr algn="ctr" eaLnBrk="1" hangingPunct="1">
              <a:spcBef>
                <a:spcPct val="0"/>
              </a:spcBef>
            </a:pPr>
            <a:r>
              <a:rPr lang="en-GB" altLang="en-US" sz="2800" b="1" u="sng" dirty="0">
                <a:solidFill>
                  <a:schemeClr val="tx1"/>
                </a:solidFill>
              </a:rPr>
              <a:t>Experiment</a:t>
            </a:r>
          </a:p>
        </p:txBody>
      </p:sp>
      <p:sp>
        <p:nvSpPr>
          <p:cNvPr id="15364" name="Rectangle 33"/>
          <p:cNvSpPr>
            <a:spLocks noChangeArrowheads="1"/>
          </p:cNvSpPr>
          <p:nvPr/>
        </p:nvSpPr>
        <p:spPr bwMode="auto">
          <a:xfrm>
            <a:off x="1919289" y="3573463"/>
            <a:ext cx="8353425" cy="3022600"/>
          </a:xfrm>
          <a:prstGeom prst="rect">
            <a:avLst/>
          </a:prstGeom>
          <a:solidFill>
            <a:srgbClr val="FFFF00"/>
          </a:solidFill>
          <a:ln w="9525">
            <a:solidFill>
              <a:srgbClr val="3366FF"/>
            </a:solidFill>
            <a:miter lim="800000"/>
            <a:headEnd/>
            <a:tailEnd/>
          </a:ln>
        </p:spPr>
        <p:txBody>
          <a:bodyPr anchor="ctr">
            <a:spAutoFit/>
          </a:bodyPr>
          <a:lstStyle>
            <a:lvl1pPr eaLnBrk="0" hangingPunct="0">
              <a:spcBef>
                <a:spcPct val="20000"/>
              </a:spcBef>
              <a:defRPr sz="3200">
                <a:solidFill>
                  <a:schemeClr val="bg1"/>
                </a:solidFill>
                <a:latin typeface="Comic Sans MS" panose="030F0702030302020204" pitchFamily="66" charset="0"/>
              </a:defRPr>
            </a:lvl1pPr>
            <a:lvl2pPr marL="742950" indent="-285750" eaLnBrk="0" hangingPunct="0">
              <a:spcBef>
                <a:spcPct val="20000"/>
              </a:spcBef>
              <a:buChar char="–"/>
              <a:defRPr sz="2800">
                <a:solidFill>
                  <a:schemeClr val="bg1"/>
                </a:solidFill>
                <a:latin typeface="Comic Sans MS" panose="030F0702030302020204" pitchFamily="66" charset="0"/>
              </a:defRPr>
            </a:lvl2pPr>
            <a:lvl3pPr marL="1143000" indent="-228600" eaLnBrk="0" hangingPunct="0">
              <a:spcBef>
                <a:spcPct val="20000"/>
              </a:spcBef>
              <a:defRPr sz="2400">
                <a:solidFill>
                  <a:schemeClr val="bg1"/>
                </a:solidFill>
                <a:latin typeface="Comic Sans MS" panose="030F0702030302020204" pitchFamily="66" charset="0"/>
              </a:defRPr>
            </a:lvl3pPr>
            <a:lvl4pPr marL="1600200" indent="-228600" eaLnBrk="0" hangingPunct="0">
              <a:spcBef>
                <a:spcPct val="20000"/>
              </a:spcBef>
              <a:buChar char="–"/>
              <a:defRPr sz="2000">
                <a:solidFill>
                  <a:schemeClr val="bg1"/>
                </a:solidFill>
                <a:latin typeface="Comic Sans MS" panose="030F0702030302020204" pitchFamily="66" charset="0"/>
              </a:defRPr>
            </a:lvl4pPr>
            <a:lvl5pPr marL="2057400" indent="-228600" eaLnBrk="0" hangingPunct="0">
              <a:spcBef>
                <a:spcPct val="20000"/>
              </a:spcBef>
              <a:buChar char="»"/>
              <a:defRPr sz="2000">
                <a:solidFill>
                  <a:schemeClr val="bg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bg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bg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bg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bg1"/>
                </a:solidFill>
                <a:latin typeface="Comic Sans MS" panose="030F0702030302020204" pitchFamily="66" charset="0"/>
              </a:defRPr>
            </a:lvl9pPr>
          </a:lstStyle>
          <a:p>
            <a:pPr algn="ctr" eaLnBrk="1" hangingPunct="1">
              <a:spcBef>
                <a:spcPct val="0"/>
              </a:spcBef>
            </a:pPr>
            <a:r>
              <a:rPr lang="en-GB" altLang="en-US" sz="2400" dirty="0">
                <a:solidFill>
                  <a:srgbClr val="FF0000"/>
                </a:solidFill>
              </a:rPr>
              <a:t>Aim:</a:t>
            </a:r>
            <a:r>
              <a:rPr lang="en-GB" altLang="en-US" sz="2400" dirty="0"/>
              <a:t> </a:t>
            </a:r>
            <a:r>
              <a:rPr lang="en-GB" altLang="en-US" sz="2400" dirty="0">
                <a:solidFill>
                  <a:schemeClr val="tx1"/>
                </a:solidFill>
              </a:rPr>
              <a:t>What are you trying to find out?</a:t>
            </a:r>
          </a:p>
          <a:p>
            <a:pPr algn="ctr" eaLnBrk="1" hangingPunct="1">
              <a:spcBef>
                <a:spcPct val="0"/>
              </a:spcBef>
            </a:pPr>
            <a:r>
              <a:rPr lang="en-GB" altLang="en-US" sz="2400" dirty="0">
                <a:solidFill>
                  <a:srgbClr val="FF0000"/>
                </a:solidFill>
              </a:rPr>
              <a:t>Method:</a:t>
            </a:r>
            <a:r>
              <a:rPr lang="en-GB" altLang="en-US" sz="2400" dirty="0"/>
              <a:t> </a:t>
            </a:r>
            <a:r>
              <a:rPr lang="en-GB" altLang="en-US" sz="2400" dirty="0">
                <a:solidFill>
                  <a:schemeClr val="tx1"/>
                </a:solidFill>
              </a:rPr>
              <a:t>How are you going to carry out the experiment? A labelled diagram is needed</a:t>
            </a:r>
            <a:r>
              <a:rPr lang="en-GB" altLang="en-US" sz="2400" dirty="0"/>
              <a:t>.</a:t>
            </a:r>
          </a:p>
          <a:p>
            <a:pPr algn="ctr" eaLnBrk="1" hangingPunct="1">
              <a:spcBef>
                <a:spcPct val="0"/>
              </a:spcBef>
            </a:pPr>
            <a:r>
              <a:rPr lang="en-GB" altLang="en-US" sz="2400" dirty="0">
                <a:solidFill>
                  <a:srgbClr val="FF0000"/>
                </a:solidFill>
              </a:rPr>
              <a:t>Hypothesis:</a:t>
            </a:r>
            <a:r>
              <a:rPr lang="en-GB" altLang="en-US" sz="2400" dirty="0"/>
              <a:t> </a:t>
            </a:r>
            <a:r>
              <a:rPr lang="en-GB" altLang="en-US" sz="2400" dirty="0">
                <a:solidFill>
                  <a:schemeClr val="tx1"/>
                </a:solidFill>
              </a:rPr>
              <a:t>What do you think will happen?</a:t>
            </a:r>
            <a:endParaRPr lang="en-GB" altLang="en-US" sz="2400" i="1" dirty="0">
              <a:solidFill>
                <a:schemeClr val="tx1"/>
              </a:solidFill>
            </a:endParaRPr>
          </a:p>
          <a:p>
            <a:pPr algn="ctr" eaLnBrk="1" hangingPunct="1">
              <a:spcBef>
                <a:spcPct val="0"/>
              </a:spcBef>
            </a:pPr>
            <a:r>
              <a:rPr lang="en-GB" altLang="en-US" sz="2400" i="1" dirty="0">
                <a:solidFill>
                  <a:srgbClr val="66FF66"/>
                </a:solidFill>
              </a:rPr>
              <a:t>At this point, you are ready to start the experiment.</a:t>
            </a:r>
            <a:endParaRPr lang="en-GB" altLang="en-US" sz="2400" dirty="0">
              <a:solidFill>
                <a:srgbClr val="66FF66"/>
              </a:solidFill>
            </a:endParaRPr>
          </a:p>
          <a:p>
            <a:pPr algn="ctr" eaLnBrk="1" hangingPunct="1">
              <a:spcBef>
                <a:spcPct val="0"/>
              </a:spcBef>
            </a:pPr>
            <a:r>
              <a:rPr lang="en-GB" altLang="en-US" sz="2400" dirty="0">
                <a:solidFill>
                  <a:srgbClr val="FF0000"/>
                </a:solidFill>
              </a:rPr>
              <a:t>Results:</a:t>
            </a:r>
            <a:r>
              <a:rPr lang="en-GB" altLang="en-US" sz="2400" dirty="0"/>
              <a:t> </a:t>
            </a:r>
            <a:r>
              <a:rPr lang="en-GB" altLang="en-US" sz="2400" dirty="0">
                <a:solidFill>
                  <a:schemeClr val="tx1"/>
                </a:solidFill>
              </a:rPr>
              <a:t>A table of results and a graph is often required</a:t>
            </a:r>
            <a:r>
              <a:rPr lang="en-GB" altLang="en-US" sz="2400" dirty="0"/>
              <a:t>.</a:t>
            </a:r>
          </a:p>
          <a:p>
            <a:pPr algn="ctr" eaLnBrk="1" hangingPunct="1">
              <a:spcBef>
                <a:spcPct val="0"/>
              </a:spcBef>
            </a:pPr>
            <a:r>
              <a:rPr lang="en-GB" altLang="en-US" sz="2400" dirty="0">
                <a:solidFill>
                  <a:srgbClr val="FF0000"/>
                </a:solidFill>
              </a:rPr>
              <a:t>Conclusion:</a:t>
            </a:r>
            <a:r>
              <a:rPr lang="en-GB" altLang="en-US" sz="2400" dirty="0"/>
              <a:t> </a:t>
            </a:r>
            <a:r>
              <a:rPr lang="en-GB" altLang="en-US" sz="2400" dirty="0">
                <a:solidFill>
                  <a:schemeClr val="tx1"/>
                </a:solidFill>
              </a:rPr>
              <a:t>What did you find out? Was your hypothesis correct?</a:t>
            </a:r>
          </a:p>
        </p:txBody>
      </p:sp>
      <p:sp>
        <p:nvSpPr>
          <p:cNvPr id="15365" name="Rectangle 34"/>
          <p:cNvSpPr>
            <a:spLocks noChangeArrowheads="1"/>
          </p:cNvSpPr>
          <p:nvPr/>
        </p:nvSpPr>
        <p:spPr bwMode="auto">
          <a:xfrm>
            <a:off x="1919289" y="2420938"/>
            <a:ext cx="8353425" cy="831850"/>
          </a:xfrm>
          <a:prstGeom prst="rect">
            <a:avLst/>
          </a:prstGeom>
          <a:solidFill>
            <a:srgbClr val="FFFF00"/>
          </a:solidFill>
          <a:ln w="9525">
            <a:solidFill>
              <a:srgbClr val="3366FF"/>
            </a:solidFill>
            <a:miter lim="800000"/>
            <a:headEnd/>
            <a:tailEnd/>
          </a:ln>
        </p:spPr>
        <p:txBody>
          <a:bodyPr anchor="ctr">
            <a:spAutoFit/>
          </a:bodyPr>
          <a:lstStyle>
            <a:lvl1pPr eaLnBrk="0" hangingPunct="0">
              <a:spcBef>
                <a:spcPct val="20000"/>
              </a:spcBef>
              <a:defRPr sz="3200">
                <a:solidFill>
                  <a:schemeClr val="bg1"/>
                </a:solidFill>
                <a:latin typeface="Comic Sans MS" panose="030F0702030302020204" pitchFamily="66" charset="0"/>
              </a:defRPr>
            </a:lvl1pPr>
            <a:lvl2pPr marL="742950" indent="-285750" eaLnBrk="0" hangingPunct="0">
              <a:spcBef>
                <a:spcPct val="20000"/>
              </a:spcBef>
              <a:buChar char="–"/>
              <a:defRPr sz="2800">
                <a:solidFill>
                  <a:schemeClr val="bg1"/>
                </a:solidFill>
                <a:latin typeface="Comic Sans MS" panose="030F0702030302020204" pitchFamily="66" charset="0"/>
              </a:defRPr>
            </a:lvl2pPr>
            <a:lvl3pPr marL="1143000" indent="-228600" eaLnBrk="0" hangingPunct="0">
              <a:spcBef>
                <a:spcPct val="20000"/>
              </a:spcBef>
              <a:defRPr sz="2400">
                <a:solidFill>
                  <a:schemeClr val="bg1"/>
                </a:solidFill>
                <a:latin typeface="Comic Sans MS" panose="030F0702030302020204" pitchFamily="66" charset="0"/>
              </a:defRPr>
            </a:lvl3pPr>
            <a:lvl4pPr marL="1600200" indent="-228600" eaLnBrk="0" hangingPunct="0">
              <a:spcBef>
                <a:spcPct val="20000"/>
              </a:spcBef>
              <a:buChar char="–"/>
              <a:defRPr sz="2000">
                <a:solidFill>
                  <a:schemeClr val="bg1"/>
                </a:solidFill>
                <a:latin typeface="Comic Sans MS" panose="030F0702030302020204" pitchFamily="66" charset="0"/>
              </a:defRPr>
            </a:lvl4pPr>
            <a:lvl5pPr marL="2057400" indent="-228600" eaLnBrk="0" hangingPunct="0">
              <a:spcBef>
                <a:spcPct val="20000"/>
              </a:spcBef>
              <a:buChar char="»"/>
              <a:defRPr sz="2000">
                <a:solidFill>
                  <a:schemeClr val="bg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bg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bg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bg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bg1"/>
                </a:solidFill>
                <a:latin typeface="Comic Sans MS" panose="030F0702030302020204" pitchFamily="66" charset="0"/>
              </a:defRPr>
            </a:lvl9pPr>
          </a:lstStyle>
          <a:p>
            <a:pPr algn="ctr" eaLnBrk="1" hangingPunct="1">
              <a:spcBef>
                <a:spcPct val="0"/>
              </a:spcBef>
            </a:pPr>
            <a:r>
              <a:rPr lang="en-GB" altLang="en-US" sz="2400" dirty="0">
                <a:solidFill>
                  <a:schemeClr val="tx1"/>
                </a:solidFill>
              </a:rPr>
              <a:t>Write out a brief scientific report in your jotter. This guide should help you:</a:t>
            </a:r>
          </a:p>
        </p:txBody>
      </p:sp>
    </p:spTree>
    <p:extLst>
      <p:ext uri="{BB962C8B-B14F-4D97-AF65-F5344CB8AC3E}">
        <p14:creationId xmlns:p14="http://schemas.microsoft.com/office/powerpoint/2010/main" val="8788459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CFDCD-4314-FEAA-890A-CB24AFFFE648}"/>
              </a:ext>
            </a:extLst>
          </p:cNvPr>
          <p:cNvSpPr>
            <a:spLocks noGrp="1"/>
          </p:cNvSpPr>
          <p:nvPr>
            <p:ph type="title"/>
          </p:nvPr>
        </p:nvSpPr>
        <p:spPr>
          <a:xfrm>
            <a:off x="572649" y="541548"/>
            <a:ext cx="4669543" cy="1479163"/>
          </a:xfrm>
          <a:solidFill>
            <a:srgbClr val="FFFF00"/>
          </a:solidFill>
          <a:ln>
            <a:solidFill>
              <a:srgbClr val="FFFF00"/>
            </a:solidFill>
          </a:ln>
          <a:scene3d>
            <a:camera prst="orthographicFront">
              <a:rot lat="0" lon="0" rev="0"/>
            </a:camera>
            <a:lightRig rig="balanced" dir="t">
              <a:rot lat="0" lon="0" rev="1200000"/>
            </a:lightRig>
          </a:scene3d>
          <a:sp3d prstMaterial="plastic">
            <a:bevelT w="25400" h="25400" prst="coolSlant"/>
          </a:sp3d>
        </p:spPr>
        <p:style>
          <a:lnRef idx="0">
            <a:schemeClr val="accent4"/>
          </a:lnRef>
          <a:fillRef idx="3">
            <a:schemeClr val="accent4"/>
          </a:fillRef>
          <a:effectRef idx="3">
            <a:schemeClr val="accent4"/>
          </a:effectRef>
          <a:fontRef idx="minor">
            <a:schemeClr val="lt1"/>
          </a:fontRef>
        </p:style>
        <p:txBody>
          <a:bodyPr vert="horz" lIns="91440" tIns="45720" rIns="91440" bIns="45720" rtlCol="0" anchor="b">
            <a:normAutofit/>
          </a:bodyPr>
          <a:lstStyle/>
          <a:p>
            <a:pPr>
              <a:lnSpc>
                <a:spcPct val="100000"/>
              </a:lnSpc>
            </a:pPr>
            <a:r>
              <a:rPr lang="en-US" sz="5400" kern="1200" dirty="0">
                <a:solidFill>
                  <a:schemeClr val="tx1"/>
                </a:solidFill>
                <a:latin typeface="+mj-lt"/>
                <a:ea typeface="+mj-ea"/>
                <a:cs typeface="+mj-cs"/>
              </a:rPr>
              <a:t>Conclusion</a:t>
            </a:r>
          </a:p>
        </p:txBody>
      </p:sp>
      <p:sp>
        <p:nvSpPr>
          <p:cNvPr id="3" name="Content Placeholder 2">
            <a:extLst>
              <a:ext uri="{FF2B5EF4-FFF2-40B4-BE49-F238E27FC236}">
                <a16:creationId xmlns:a16="http://schemas.microsoft.com/office/drawing/2014/main" id="{6E6CB4E0-5070-647F-A457-15561536F3E1}"/>
              </a:ext>
            </a:extLst>
          </p:cNvPr>
          <p:cNvSpPr>
            <a:spLocks noGrp="1"/>
          </p:cNvSpPr>
          <p:nvPr>
            <p:ph idx="1"/>
          </p:nvPr>
        </p:nvSpPr>
        <p:spPr>
          <a:xfrm>
            <a:off x="572649" y="4752870"/>
            <a:ext cx="11046702" cy="835130"/>
          </a:xfrm>
        </p:spPr>
        <p:txBody>
          <a:bodyPr vert="horz" lIns="91440" tIns="45720" rIns="91440" bIns="45720" rtlCol="0" anchor="t">
            <a:normAutofit fontScale="85000" lnSpcReduction="10000"/>
          </a:bodyPr>
          <a:lstStyle/>
          <a:p>
            <a:pPr marL="0" indent="0">
              <a:buNone/>
            </a:pPr>
            <a:r>
              <a:rPr lang="en-US" sz="3200" kern="1200" dirty="0">
                <a:latin typeface="+mn-lt"/>
                <a:ea typeface="+mn-ea"/>
                <a:cs typeface="+mn-cs"/>
              </a:rPr>
              <a:t>The angle of incidence ______________ the angle of reflection.</a:t>
            </a:r>
          </a:p>
        </p:txBody>
      </p:sp>
      <p:sp>
        <p:nvSpPr>
          <p:cNvPr id="4" name="Slide Number Placeholder 3">
            <a:extLst>
              <a:ext uri="{FF2B5EF4-FFF2-40B4-BE49-F238E27FC236}">
                <a16:creationId xmlns:a16="http://schemas.microsoft.com/office/drawing/2014/main" id="{4F0078FF-F58F-B79E-FB8E-3BB1BB88379E}"/>
              </a:ext>
            </a:extLst>
          </p:cNvPr>
          <p:cNvSpPr>
            <a:spLocks noGrp="1"/>
          </p:cNvSpPr>
          <p:nvPr>
            <p:ph type="sldNum" sz="quarter" idx="12"/>
          </p:nvPr>
        </p:nvSpPr>
        <p:spPr>
          <a:xfrm>
            <a:off x="10707624" y="6382512"/>
            <a:ext cx="685800" cy="320040"/>
          </a:xfrm>
        </p:spPr>
        <p:txBody>
          <a:bodyPr vert="horz" lIns="91440" tIns="45720" rIns="91440" bIns="45720" rtlCol="0" anchor="ctr">
            <a:normAutofit/>
          </a:bodyPr>
          <a:lstStyle/>
          <a:p>
            <a:pPr>
              <a:spcAft>
                <a:spcPts val="600"/>
              </a:spcAft>
            </a:pPr>
            <a:fld id="{25F4D205-A511-4D9F-BF18-0E193C9B365C}" type="slidenum">
              <a:rPr lang="en-US" sz="1000"/>
              <a:pPr>
                <a:spcAft>
                  <a:spcPts val="600"/>
                </a:spcAft>
              </a:pPr>
              <a:t>44</a:t>
            </a:fld>
            <a:endParaRPr lang="en-US" sz="1000"/>
          </a:p>
        </p:txBody>
      </p:sp>
      <p:sp>
        <p:nvSpPr>
          <p:cNvPr id="25" name="TextBox 24">
            <a:extLst>
              <a:ext uri="{FF2B5EF4-FFF2-40B4-BE49-F238E27FC236}">
                <a16:creationId xmlns:a16="http://schemas.microsoft.com/office/drawing/2014/main" id="{8730565C-62B3-0342-E860-EBD21D001783}"/>
              </a:ext>
            </a:extLst>
          </p:cNvPr>
          <p:cNvSpPr txBox="1"/>
          <p:nvPr/>
        </p:nvSpPr>
        <p:spPr>
          <a:xfrm>
            <a:off x="498647" y="6059346"/>
            <a:ext cx="6096000" cy="646331"/>
          </a:xfrm>
          <a:prstGeom prst="rect">
            <a:avLst/>
          </a:prstGeom>
          <a:noFill/>
        </p:spPr>
        <p:txBody>
          <a:bodyPr wrap="square">
            <a:spAutoFit/>
          </a:bodyPr>
          <a:lstStyle/>
          <a:p>
            <a:r>
              <a:rPr lang="en-GB" dirty="0">
                <a:hlinkClick r:id="rId2"/>
              </a:rPr>
              <a:t>https://simpop.org/reflection/reflection.htm</a:t>
            </a:r>
            <a:endParaRPr lang="en-GB" dirty="0"/>
          </a:p>
          <a:p>
            <a:endParaRPr lang="en-GB" dirty="0"/>
          </a:p>
        </p:txBody>
      </p:sp>
      <p:pic>
        <p:nvPicPr>
          <p:cNvPr id="6" name="Picture 5">
            <a:extLst>
              <a:ext uri="{FF2B5EF4-FFF2-40B4-BE49-F238E27FC236}">
                <a16:creationId xmlns:a16="http://schemas.microsoft.com/office/drawing/2014/main" id="{F24ECAB9-FCAE-6862-7021-AFD4D7205488}"/>
              </a:ext>
            </a:extLst>
          </p:cNvPr>
          <p:cNvPicPr>
            <a:picLocks noChangeAspect="1"/>
          </p:cNvPicPr>
          <p:nvPr/>
        </p:nvPicPr>
        <p:blipFill>
          <a:blip r:embed="rId3"/>
          <a:stretch>
            <a:fillRect/>
          </a:stretch>
        </p:blipFill>
        <p:spPr>
          <a:xfrm>
            <a:off x="5363053" y="424594"/>
            <a:ext cx="6253212" cy="3751926"/>
          </a:xfrm>
          <a:prstGeom prst="rect">
            <a:avLst/>
          </a:prstGeom>
        </p:spPr>
      </p:pic>
    </p:spTree>
    <p:extLst>
      <p:ext uri="{BB962C8B-B14F-4D97-AF65-F5344CB8AC3E}">
        <p14:creationId xmlns:p14="http://schemas.microsoft.com/office/powerpoint/2010/main" val="41330234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5" name="Picture 2">
            <a:extLst>
              <a:ext uri="{FF2B5EF4-FFF2-40B4-BE49-F238E27FC236}">
                <a16:creationId xmlns:a16="http://schemas.microsoft.com/office/drawing/2014/main" id="{ED331677-26DE-4EC1-9413-2FBC100AD51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69D593A5-D0AD-443F-AA6A-E7453C4213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9" name="Rectangle 18">
            <a:extLst>
              <a:ext uri="{FF2B5EF4-FFF2-40B4-BE49-F238E27FC236}">
                <a16:creationId xmlns:a16="http://schemas.microsoft.com/office/drawing/2014/main" id="{0178EB3C-836F-456A-9F48-DA5FB25CC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
            <a:extLst>
              <a:ext uri="{FF2B5EF4-FFF2-40B4-BE49-F238E27FC236}">
                <a16:creationId xmlns:a16="http://schemas.microsoft.com/office/drawing/2014/main" id="{1DA4A0D7-B9AC-4FE1-8B74-8F6510571AF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7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3" name="Rounded Rectangle 7">
            <a:extLst>
              <a:ext uri="{FF2B5EF4-FFF2-40B4-BE49-F238E27FC236}">
                <a16:creationId xmlns:a16="http://schemas.microsoft.com/office/drawing/2014/main" id="{15692B08-30C6-4531-9ED6-6ADA330CD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3016" y="967109"/>
            <a:ext cx="3291840" cy="3291840"/>
          </a:xfrm>
          <a:prstGeom prst="roundRect">
            <a:avLst>
              <a:gd name="adj" fmla="val 5241"/>
            </a:avLst>
          </a:prstGeom>
          <a:solidFill>
            <a:srgbClr val="FFFFFF"/>
          </a:solid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vert="horz" lIns="91440" tIns="45720" rIns="91440" bIns="45720" rtlCol="0" anchor="t">
            <a:normAutofit/>
          </a:bodyPr>
          <a:lstStyle/>
          <a:p>
            <a:pPr algn="ctr">
              <a:lnSpc>
                <a:spcPct val="120000"/>
              </a:lnSpc>
              <a:spcBef>
                <a:spcPts val="1000"/>
              </a:spcBef>
              <a:buClr>
                <a:schemeClr val="tx1"/>
              </a:buClr>
            </a:pPr>
            <a:endParaRPr lang="en-US" sz="3200" cap="all">
              <a:solidFill>
                <a:schemeClr val="bg1">
                  <a:lumMod val="50000"/>
                </a:schemeClr>
              </a:solidFill>
            </a:endParaRPr>
          </a:p>
        </p:txBody>
      </p:sp>
      <p:pic>
        <p:nvPicPr>
          <p:cNvPr id="10" name="Picture 9">
            <a:extLst>
              <a:ext uri="{FF2B5EF4-FFF2-40B4-BE49-F238E27FC236}">
                <a16:creationId xmlns:a16="http://schemas.microsoft.com/office/drawing/2014/main" id="{A9BE19EB-25EC-54F9-4948-8A59E96133E5}"/>
              </a:ext>
            </a:extLst>
          </p:cNvPr>
          <p:cNvPicPr>
            <a:picLocks noChangeAspect="1"/>
          </p:cNvPicPr>
          <p:nvPr/>
        </p:nvPicPr>
        <p:blipFill>
          <a:blip r:embed="rId4"/>
          <a:stretch>
            <a:fillRect/>
          </a:stretch>
        </p:blipFill>
        <p:spPr>
          <a:xfrm>
            <a:off x="1165896" y="1468200"/>
            <a:ext cx="2926080" cy="2289657"/>
          </a:xfrm>
          <a:prstGeom prst="rect">
            <a:avLst/>
          </a:prstGeom>
        </p:spPr>
      </p:pic>
      <p:sp>
        <p:nvSpPr>
          <p:cNvPr id="25" name="Rounded Rectangle 21">
            <a:extLst>
              <a:ext uri="{FF2B5EF4-FFF2-40B4-BE49-F238E27FC236}">
                <a16:creationId xmlns:a16="http://schemas.microsoft.com/office/drawing/2014/main" id="{19F9D74A-B1D8-4134-AC6A-6D18BCD573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967109"/>
            <a:ext cx="3291840" cy="3291840"/>
          </a:xfrm>
          <a:prstGeom prst="roundRect">
            <a:avLst>
              <a:gd name="adj" fmla="val 5241"/>
            </a:avLst>
          </a:prstGeom>
          <a:solidFill>
            <a:srgbClr val="FFFFFF"/>
          </a:solid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vert="horz" lIns="91440" tIns="45720" rIns="91440" bIns="45720" rtlCol="0" anchor="t">
            <a:normAutofit/>
          </a:bodyPr>
          <a:lstStyle/>
          <a:p>
            <a:pPr algn="ctr">
              <a:lnSpc>
                <a:spcPct val="120000"/>
              </a:lnSpc>
              <a:spcBef>
                <a:spcPts val="1000"/>
              </a:spcBef>
              <a:buClr>
                <a:schemeClr val="tx1"/>
              </a:buClr>
            </a:pPr>
            <a:endParaRPr lang="en-US" sz="3200" cap="all">
              <a:solidFill>
                <a:schemeClr val="bg1">
                  <a:lumMod val="50000"/>
                </a:schemeClr>
              </a:solidFill>
            </a:endParaRPr>
          </a:p>
        </p:txBody>
      </p:sp>
      <p:pic>
        <p:nvPicPr>
          <p:cNvPr id="8" name="Picture 7">
            <a:extLst>
              <a:ext uri="{FF2B5EF4-FFF2-40B4-BE49-F238E27FC236}">
                <a16:creationId xmlns:a16="http://schemas.microsoft.com/office/drawing/2014/main" id="{18F3E169-FE2D-6294-2795-3CBF467F7865}"/>
              </a:ext>
            </a:extLst>
          </p:cNvPr>
          <p:cNvPicPr>
            <a:picLocks noChangeAspect="1"/>
          </p:cNvPicPr>
          <p:nvPr/>
        </p:nvPicPr>
        <p:blipFill>
          <a:blip r:embed="rId5"/>
          <a:stretch>
            <a:fillRect/>
          </a:stretch>
        </p:blipFill>
        <p:spPr>
          <a:xfrm>
            <a:off x="4632960" y="1471858"/>
            <a:ext cx="2926080" cy="2282342"/>
          </a:xfrm>
          <a:prstGeom prst="rect">
            <a:avLst/>
          </a:prstGeom>
        </p:spPr>
      </p:pic>
      <p:pic>
        <p:nvPicPr>
          <p:cNvPr id="27" name="Picture 26">
            <a:extLst>
              <a:ext uri="{FF2B5EF4-FFF2-40B4-BE49-F238E27FC236}">
                <a16:creationId xmlns:a16="http://schemas.microsoft.com/office/drawing/2014/main" id="{6A506943-FA6D-4701-ABE0-DB7F6207C8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69764" t="46543"/>
          <a:stretch/>
        </p:blipFill>
        <p:spPr>
          <a:xfrm>
            <a:off x="8500434" y="3191932"/>
            <a:ext cx="3686351" cy="3666067"/>
          </a:xfrm>
          <a:prstGeom prst="rect">
            <a:avLst/>
          </a:prstGeom>
        </p:spPr>
      </p:pic>
      <p:sp>
        <p:nvSpPr>
          <p:cNvPr id="2" name="Title 1">
            <a:extLst>
              <a:ext uri="{FF2B5EF4-FFF2-40B4-BE49-F238E27FC236}">
                <a16:creationId xmlns:a16="http://schemas.microsoft.com/office/drawing/2014/main" id="{77A56FFB-3885-94C2-B75A-091AB892EA13}"/>
              </a:ext>
            </a:extLst>
          </p:cNvPr>
          <p:cNvSpPr>
            <a:spLocks noGrp="1"/>
          </p:cNvSpPr>
          <p:nvPr>
            <p:ph type="title"/>
          </p:nvPr>
        </p:nvSpPr>
        <p:spPr>
          <a:xfrm>
            <a:off x="635210" y="4424275"/>
            <a:ext cx="10916365" cy="1137554"/>
          </a:xfrm>
        </p:spPr>
        <p:txBody>
          <a:bodyPr vert="horz" lIns="91440" tIns="45720" rIns="91440" bIns="45720" rtlCol="0" anchor="b">
            <a:normAutofit/>
          </a:bodyPr>
          <a:lstStyle/>
          <a:p>
            <a:r>
              <a:rPr lang="en-US" sz="4800" dirty="0"/>
              <a:t>Footprint SCIENCE</a:t>
            </a:r>
          </a:p>
        </p:txBody>
      </p:sp>
      <p:sp>
        <p:nvSpPr>
          <p:cNvPr id="3" name="Content Placeholder 2">
            <a:extLst>
              <a:ext uri="{FF2B5EF4-FFF2-40B4-BE49-F238E27FC236}">
                <a16:creationId xmlns:a16="http://schemas.microsoft.com/office/drawing/2014/main" id="{695E633B-DBD9-07A8-D0A8-5120AEFDA8DF}"/>
              </a:ext>
            </a:extLst>
          </p:cNvPr>
          <p:cNvSpPr>
            <a:spLocks noGrp="1"/>
          </p:cNvSpPr>
          <p:nvPr>
            <p:ph idx="1"/>
          </p:nvPr>
        </p:nvSpPr>
        <p:spPr>
          <a:xfrm>
            <a:off x="601792" y="5517276"/>
            <a:ext cx="10916365" cy="515834"/>
          </a:xfrm>
        </p:spPr>
        <p:txBody>
          <a:bodyPr vert="horz" lIns="91440" tIns="45720" rIns="91440" bIns="45720" rtlCol="0">
            <a:normAutofit/>
          </a:bodyPr>
          <a:lstStyle/>
          <a:p>
            <a:pPr marL="0" indent="0" algn="ctr">
              <a:lnSpc>
                <a:spcPct val="110000"/>
              </a:lnSpc>
              <a:buNone/>
            </a:pPr>
            <a:r>
              <a:rPr lang="en-US" sz="1700" dirty="0">
                <a:solidFill>
                  <a:schemeClr val="tx1">
                    <a:lumMod val="65000"/>
                    <a:lumOff val="35000"/>
                  </a:schemeClr>
                </a:solidFill>
              </a:rPr>
              <a:t>There are some great examples of reflection in the footprint science students could try these</a:t>
            </a:r>
          </a:p>
          <a:p>
            <a:pPr marL="0" indent="0" algn="ctr">
              <a:lnSpc>
                <a:spcPct val="110000"/>
              </a:lnSpc>
              <a:buNone/>
            </a:pPr>
            <a:endParaRPr lang="en-US" sz="1700" dirty="0">
              <a:solidFill>
                <a:schemeClr val="tx1">
                  <a:lumMod val="65000"/>
                  <a:lumOff val="35000"/>
                </a:schemeClr>
              </a:solidFill>
            </a:endParaRPr>
          </a:p>
        </p:txBody>
      </p:sp>
      <p:sp>
        <p:nvSpPr>
          <p:cNvPr id="29" name="Rounded Rectangle 23">
            <a:extLst>
              <a:ext uri="{FF2B5EF4-FFF2-40B4-BE49-F238E27FC236}">
                <a16:creationId xmlns:a16="http://schemas.microsoft.com/office/drawing/2014/main" id="{5B3819EF-CE11-491D-8481-136E27AA7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7144" y="967109"/>
            <a:ext cx="3291840" cy="3291840"/>
          </a:xfrm>
          <a:prstGeom prst="roundRect">
            <a:avLst>
              <a:gd name="adj" fmla="val 5241"/>
            </a:avLst>
          </a:prstGeom>
          <a:solidFill>
            <a:srgbClr val="FFFFFF"/>
          </a:solid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vert="horz" lIns="91440" tIns="45720" rIns="91440" bIns="45720" rtlCol="0" anchor="t">
            <a:normAutofit/>
          </a:bodyPr>
          <a:lstStyle/>
          <a:p>
            <a:pPr algn="ctr">
              <a:lnSpc>
                <a:spcPct val="120000"/>
              </a:lnSpc>
              <a:spcBef>
                <a:spcPts val="1000"/>
              </a:spcBef>
              <a:buClr>
                <a:schemeClr val="tx1"/>
              </a:buClr>
            </a:pPr>
            <a:endParaRPr lang="en-US" sz="3200" cap="all">
              <a:solidFill>
                <a:schemeClr val="bg1">
                  <a:lumMod val="50000"/>
                </a:schemeClr>
              </a:solidFill>
            </a:endParaRPr>
          </a:p>
        </p:txBody>
      </p:sp>
      <p:pic>
        <p:nvPicPr>
          <p:cNvPr id="31" name="Picture 30">
            <a:extLst>
              <a:ext uri="{FF2B5EF4-FFF2-40B4-BE49-F238E27FC236}">
                <a16:creationId xmlns:a16="http://schemas.microsoft.com/office/drawing/2014/main" id="{AAA80072-0F6A-49B2-9AC6-697C0064D89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55478"/>
          <a:stretch/>
        </p:blipFill>
        <p:spPr>
          <a:xfrm>
            <a:off x="-2607" y="0"/>
            <a:ext cx="12192000" cy="3053351"/>
          </a:xfrm>
          <a:prstGeom prst="rect">
            <a:avLst/>
          </a:prstGeom>
        </p:spPr>
      </p:pic>
      <p:pic>
        <p:nvPicPr>
          <p:cNvPr id="6" name="Picture 5">
            <a:extLst>
              <a:ext uri="{FF2B5EF4-FFF2-40B4-BE49-F238E27FC236}">
                <a16:creationId xmlns:a16="http://schemas.microsoft.com/office/drawing/2014/main" id="{20F5C71A-81CC-9A82-6B10-162E0305553C}"/>
              </a:ext>
            </a:extLst>
          </p:cNvPr>
          <p:cNvPicPr>
            <a:picLocks noChangeAspect="1"/>
          </p:cNvPicPr>
          <p:nvPr/>
        </p:nvPicPr>
        <p:blipFill>
          <a:blip r:embed="rId6"/>
          <a:stretch>
            <a:fillRect/>
          </a:stretch>
        </p:blipFill>
        <p:spPr>
          <a:xfrm>
            <a:off x="8100024" y="1486488"/>
            <a:ext cx="2926080" cy="2253081"/>
          </a:xfrm>
          <a:prstGeom prst="rect">
            <a:avLst/>
          </a:prstGeom>
        </p:spPr>
      </p:pic>
      <p:sp>
        <p:nvSpPr>
          <p:cNvPr id="4" name="Slide Number Placeholder 3">
            <a:extLst>
              <a:ext uri="{FF2B5EF4-FFF2-40B4-BE49-F238E27FC236}">
                <a16:creationId xmlns:a16="http://schemas.microsoft.com/office/drawing/2014/main" id="{700A7A77-8041-07C9-CCED-1868436C6374}"/>
              </a:ext>
            </a:extLst>
          </p:cNvPr>
          <p:cNvSpPr>
            <a:spLocks noGrp="1"/>
          </p:cNvSpPr>
          <p:nvPr>
            <p:ph type="sldNum" sz="quarter" idx="12"/>
          </p:nvPr>
        </p:nvSpPr>
        <p:spPr>
          <a:xfrm>
            <a:off x="10514011" y="6291027"/>
            <a:ext cx="764215" cy="365125"/>
          </a:xfrm>
        </p:spPr>
        <p:txBody>
          <a:bodyPr vert="horz" lIns="91440" tIns="45720" rIns="91440" bIns="45720" rtlCol="0" anchor="ctr">
            <a:normAutofit/>
          </a:bodyPr>
          <a:lstStyle/>
          <a:p>
            <a:pPr>
              <a:spcAft>
                <a:spcPts val="600"/>
              </a:spcAft>
            </a:pPr>
            <a:fld id="{25F4D205-A511-4D9F-BF18-0E193C9B365C}" type="slidenum">
              <a:rPr lang="en-US" smtClean="0"/>
              <a:pPr>
                <a:spcAft>
                  <a:spcPts val="600"/>
                </a:spcAft>
              </a:pPr>
              <a:t>45</a:t>
            </a:fld>
            <a:endParaRPr lang="en-US"/>
          </a:p>
        </p:txBody>
      </p:sp>
      <p:sp>
        <p:nvSpPr>
          <p:cNvPr id="12" name="TextBox 11">
            <a:extLst>
              <a:ext uri="{FF2B5EF4-FFF2-40B4-BE49-F238E27FC236}">
                <a16:creationId xmlns:a16="http://schemas.microsoft.com/office/drawing/2014/main" id="{3EA3A7BD-2DA8-0C53-409B-B7C3B90D2BDF}"/>
              </a:ext>
            </a:extLst>
          </p:cNvPr>
          <p:cNvSpPr txBox="1"/>
          <p:nvPr/>
        </p:nvSpPr>
        <p:spPr>
          <a:xfrm>
            <a:off x="348190" y="5846828"/>
            <a:ext cx="11657343" cy="1200329"/>
          </a:xfrm>
          <a:prstGeom prst="rect">
            <a:avLst/>
          </a:prstGeom>
          <a:noFill/>
        </p:spPr>
        <p:txBody>
          <a:bodyPr wrap="square">
            <a:spAutoFit/>
          </a:bodyPr>
          <a:lstStyle/>
          <a:p>
            <a:r>
              <a:rPr lang="en-GB" dirty="0">
                <a:hlinkClick r:id="rId7"/>
              </a:rPr>
              <a:t>https://glowscotland.sharepoint.com/:p:/r/sites/LCKAS2Science/Shared%20Documents/General/CLASS%20RESOURCES/Footprints%20Science/Physical%20processes/Properties%20of%20Waves.pptm?d=w5901974f42a64d94ac93081a1104bcdd&amp;csf=1&amp;web=1&amp;e=I1dSRA</a:t>
            </a:r>
            <a:endParaRPr lang="en-GB" dirty="0"/>
          </a:p>
          <a:p>
            <a:endParaRPr lang="en-GB" dirty="0"/>
          </a:p>
        </p:txBody>
      </p:sp>
    </p:spTree>
    <p:extLst>
      <p:ext uri="{BB962C8B-B14F-4D97-AF65-F5344CB8AC3E}">
        <p14:creationId xmlns:p14="http://schemas.microsoft.com/office/powerpoint/2010/main" val="7506286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913774" y="214192"/>
            <a:ext cx="10364451" cy="1008186"/>
          </a:xfrm>
          <a:solidFill>
            <a:srgbClr val="FFFF00"/>
          </a:solidFill>
          <a:ln>
            <a:solidFill>
              <a:srgbClr val="FFFF00"/>
            </a:solidFill>
          </a:ln>
          <a:scene3d>
            <a:camera prst="orthographicFront"/>
            <a:lightRig rig="threePt" dir="t"/>
          </a:scene3d>
          <a:sp3d>
            <a:bevelT/>
          </a:sp3d>
        </p:spPr>
        <p:txBody>
          <a:bodyPr/>
          <a:lstStyle/>
          <a:p>
            <a:r>
              <a:rPr lang="en-GB" altLang="en-US" dirty="0"/>
              <a:t>Reflection of Light- homework</a:t>
            </a:r>
          </a:p>
        </p:txBody>
      </p:sp>
      <p:sp>
        <p:nvSpPr>
          <p:cNvPr id="15363" name="Rectangle 4"/>
          <p:cNvSpPr>
            <a:spLocks noChangeArrowheads="1"/>
          </p:cNvSpPr>
          <p:nvPr/>
        </p:nvSpPr>
        <p:spPr bwMode="auto">
          <a:xfrm>
            <a:off x="2424113" y="1557339"/>
            <a:ext cx="7423150" cy="528637"/>
          </a:xfrm>
          <a:prstGeom prst="rect">
            <a:avLst/>
          </a:prstGeom>
          <a:solidFill>
            <a:srgbClr val="FFFF00"/>
          </a:solidFill>
          <a:ln w="9525">
            <a:solidFill>
              <a:srgbClr val="FFFF00"/>
            </a:solidFill>
            <a:miter lim="800000"/>
            <a:headEnd/>
            <a:tailEnd/>
          </a:ln>
        </p:spPr>
        <p:txBody>
          <a:bodyPr anchor="ctr">
            <a:spAutoFit/>
          </a:bodyPr>
          <a:lstStyle>
            <a:lvl1pPr eaLnBrk="0" hangingPunct="0">
              <a:spcBef>
                <a:spcPct val="20000"/>
              </a:spcBef>
              <a:defRPr sz="3200">
                <a:solidFill>
                  <a:schemeClr val="bg1"/>
                </a:solidFill>
                <a:latin typeface="Comic Sans MS" panose="030F0702030302020204" pitchFamily="66" charset="0"/>
              </a:defRPr>
            </a:lvl1pPr>
            <a:lvl2pPr marL="742950" indent="-285750" eaLnBrk="0" hangingPunct="0">
              <a:spcBef>
                <a:spcPct val="20000"/>
              </a:spcBef>
              <a:buChar char="–"/>
              <a:defRPr sz="2800">
                <a:solidFill>
                  <a:schemeClr val="bg1"/>
                </a:solidFill>
                <a:latin typeface="Comic Sans MS" panose="030F0702030302020204" pitchFamily="66" charset="0"/>
              </a:defRPr>
            </a:lvl2pPr>
            <a:lvl3pPr marL="1143000" indent="-228600" eaLnBrk="0" hangingPunct="0">
              <a:spcBef>
                <a:spcPct val="20000"/>
              </a:spcBef>
              <a:defRPr sz="2400">
                <a:solidFill>
                  <a:schemeClr val="bg1"/>
                </a:solidFill>
                <a:latin typeface="Comic Sans MS" panose="030F0702030302020204" pitchFamily="66" charset="0"/>
              </a:defRPr>
            </a:lvl3pPr>
            <a:lvl4pPr marL="1600200" indent="-228600" eaLnBrk="0" hangingPunct="0">
              <a:spcBef>
                <a:spcPct val="20000"/>
              </a:spcBef>
              <a:buChar char="–"/>
              <a:defRPr sz="2000">
                <a:solidFill>
                  <a:schemeClr val="bg1"/>
                </a:solidFill>
                <a:latin typeface="Comic Sans MS" panose="030F0702030302020204" pitchFamily="66" charset="0"/>
              </a:defRPr>
            </a:lvl4pPr>
            <a:lvl5pPr marL="2057400" indent="-228600" eaLnBrk="0" hangingPunct="0">
              <a:spcBef>
                <a:spcPct val="20000"/>
              </a:spcBef>
              <a:buChar char="»"/>
              <a:defRPr sz="2000">
                <a:solidFill>
                  <a:schemeClr val="bg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bg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bg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bg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bg1"/>
                </a:solidFill>
                <a:latin typeface="Comic Sans MS" panose="030F0702030302020204" pitchFamily="66" charset="0"/>
              </a:defRPr>
            </a:lvl9pPr>
          </a:lstStyle>
          <a:p>
            <a:pPr algn="ctr" eaLnBrk="1" hangingPunct="1">
              <a:spcBef>
                <a:spcPct val="0"/>
              </a:spcBef>
            </a:pPr>
            <a:r>
              <a:rPr lang="en-GB" altLang="en-US" sz="2800" u="sng" dirty="0">
                <a:ln w="0"/>
                <a:solidFill>
                  <a:schemeClr val="tx1"/>
                </a:solidFill>
                <a:effectLst>
                  <a:outerShdw blurRad="38100" dist="19050" dir="2700000" algn="tl" rotWithShape="0">
                    <a:schemeClr val="dk1">
                      <a:alpha val="40000"/>
                    </a:schemeClr>
                  </a:outerShdw>
                </a:effectLst>
              </a:rPr>
              <a:t>Experiment</a:t>
            </a:r>
          </a:p>
        </p:txBody>
      </p:sp>
      <p:sp>
        <p:nvSpPr>
          <p:cNvPr id="15364" name="Rectangle 33"/>
          <p:cNvSpPr>
            <a:spLocks noChangeArrowheads="1"/>
          </p:cNvSpPr>
          <p:nvPr/>
        </p:nvSpPr>
        <p:spPr bwMode="auto">
          <a:xfrm>
            <a:off x="1919289" y="3573463"/>
            <a:ext cx="8353425" cy="3022600"/>
          </a:xfrm>
          <a:prstGeom prst="rect">
            <a:avLst/>
          </a:prstGeom>
          <a:solidFill>
            <a:srgbClr val="FFFF00"/>
          </a:solidFill>
          <a:ln w="9525">
            <a:solidFill>
              <a:srgbClr val="FFFF00"/>
            </a:solidFill>
            <a:miter lim="800000"/>
            <a:headEnd/>
            <a:tailEnd/>
          </a:ln>
        </p:spPr>
        <p:txBody>
          <a:bodyPr anchor="ctr">
            <a:spAutoFit/>
          </a:bodyPr>
          <a:lstStyle>
            <a:lvl1pPr eaLnBrk="0" hangingPunct="0">
              <a:spcBef>
                <a:spcPct val="20000"/>
              </a:spcBef>
              <a:defRPr sz="3200">
                <a:solidFill>
                  <a:schemeClr val="bg1"/>
                </a:solidFill>
                <a:latin typeface="Comic Sans MS" panose="030F0702030302020204" pitchFamily="66" charset="0"/>
              </a:defRPr>
            </a:lvl1pPr>
            <a:lvl2pPr marL="742950" indent="-285750" eaLnBrk="0" hangingPunct="0">
              <a:spcBef>
                <a:spcPct val="20000"/>
              </a:spcBef>
              <a:buChar char="–"/>
              <a:defRPr sz="2800">
                <a:solidFill>
                  <a:schemeClr val="bg1"/>
                </a:solidFill>
                <a:latin typeface="Comic Sans MS" panose="030F0702030302020204" pitchFamily="66" charset="0"/>
              </a:defRPr>
            </a:lvl2pPr>
            <a:lvl3pPr marL="1143000" indent="-228600" eaLnBrk="0" hangingPunct="0">
              <a:spcBef>
                <a:spcPct val="20000"/>
              </a:spcBef>
              <a:defRPr sz="2400">
                <a:solidFill>
                  <a:schemeClr val="bg1"/>
                </a:solidFill>
                <a:latin typeface="Comic Sans MS" panose="030F0702030302020204" pitchFamily="66" charset="0"/>
              </a:defRPr>
            </a:lvl3pPr>
            <a:lvl4pPr marL="1600200" indent="-228600" eaLnBrk="0" hangingPunct="0">
              <a:spcBef>
                <a:spcPct val="20000"/>
              </a:spcBef>
              <a:buChar char="–"/>
              <a:defRPr sz="2000">
                <a:solidFill>
                  <a:schemeClr val="bg1"/>
                </a:solidFill>
                <a:latin typeface="Comic Sans MS" panose="030F0702030302020204" pitchFamily="66" charset="0"/>
              </a:defRPr>
            </a:lvl4pPr>
            <a:lvl5pPr marL="2057400" indent="-228600" eaLnBrk="0" hangingPunct="0">
              <a:spcBef>
                <a:spcPct val="20000"/>
              </a:spcBef>
              <a:buChar char="»"/>
              <a:defRPr sz="2000">
                <a:solidFill>
                  <a:schemeClr val="bg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bg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bg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bg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bg1"/>
                </a:solidFill>
                <a:latin typeface="Comic Sans MS" panose="030F0702030302020204" pitchFamily="66" charset="0"/>
              </a:defRPr>
            </a:lvl9pPr>
          </a:lstStyle>
          <a:p>
            <a:pPr algn="ctr" eaLnBrk="1" hangingPunct="1">
              <a:spcBef>
                <a:spcPct val="0"/>
              </a:spcBef>
            </a:pPr>
            <a:r>
              <a:rPr lang="en-GB" altLang="en-US" sz="2400" dirty="0">
                <a:solidFill>
                  <a:srgbClr val="FF0000"/>
                </a:solidFill>
              </a:rPr>
              <a:t>Aim:</a:t>
            </a:r>
            <a:r>
              <a:rPr lang="en-GB" altLang="en-US" sz="2400" dirty="0"/>
              <a:t> </a:t>
            </a:r>
            <a:r>
              <a:rPr lang="en-GB" altLang="en-US" sz="2400" dirty="0">
                <a:solidFill>
                  <a:schemeClr val="tx1"/>
                </a:solidFill>
              </a:rPr>
              <a:t>What are you trying to find out?</a:t>
            </a:r>
          </a:p>
          <a:p>
            <a:pPr algn="ctr" eaLnBrk="1" hangingPunct="1">
              <a:spcBef>
                <a:spcPct val="0"/>
              </a:spcBef>
            </a:pPr>
            <a:r>
              <a:rPr lang="en-GB" altLang="en-US" sz="2400" dirty="0">
                <a:solidFill>
                  <a:srgbClr val="FF0000"/>
                </a:solidFill>
              </a:rPr>
              <a:t>Method:</a:t>
            </a:r>
            <a:r>
              <a:rPr lang="en-GB" altLang="en-US" sz="2400" dirty="0"/>
              <a:t> </a:t>
            </a:r>
            <a:r>
              <a:rPr lang="en-GB" altLang="en-US" sz="2400" dirty="0">
                <a:solidFill>
                  <a:schemeClr val="tx1"/>
                </a:solidFill>
              </a:rPr>
              <a:t>How are you going to carry out the experiment? A labelled diagram is needed.</a:t>
            </a:r>
          </a:p>
          <a:p>
            <a:pPr algn="ctr" eaLnBrk="1" hangingPunct="1">
              <a:spcBef>
                <a:spcPct val="0"/>
              </a:spcBef>
            </a:pPr>
            <a:r>
              <a:rPr lang="en-GB" altLang="en-US" sz="2400" dirty="0">
                <a:solidFill>
                  <a:srgbClr val="FF0000"/>
                </a:solidFill>
              </a:rPr>
              <a:t>Hypothesis:</a:t>
            </a:r>
            <a:r>
              <a:rPr lang="en-GB" altLang="en-US" sz="2400" dirty="0"/>
              <a:t> </a:t>
            </a:r>
            <a:r>
              <a:rPr lang="en-GB" altLang="en-US" sz="2400" dirty="0">
                <a:solidFill>
                  <a:schemeClr val="tx1"/>
                </a:solidFill>
              </a:rPr>
              <a:t>What do you think will happen?</a:t>
            </a:r>
            <a:endParaRPr lang="en-GB" altLang="en-US" sz="2400" i="1" dirty="0">
              <a:solidFill>
                <a:schemeClr val="tx1"/>
              </a:solidFill>
            </a:endParaRPr>
          </a:p>
          <a:p>
            <a:pPr algn="ctr" eaLnBrk="1" hangingPunct="1">
              <a:spcBef>
                <a:spcPct val="0"/>
              </a:spcBef>
            </a:pPr>
            <a:r>
              <a:rPr lang="en-GB" altLang="en-US" sz="2400" i="1" dirty="0">
                <a:solidFill>
                  <a:srgbClr val="66FF66"/>
                </a:solidFill>
              </a:rPr>
              <a:t>At this point, you are ready to start the experiment.</a:t>
            </a:r>
            <a:endParaRPr lang="en-GB" altLang="en-US" sz="2400" dirty="0">
              <a:solidFill>
                <a:srgbClr val="66FF66"/>
              </a:solidFill>
            </a:endParaRPr>
          </a:p>
          <a:p>
            <a:pPr algn="ctr" eaLnBrk="1" hangingPunct="1">
              <a:spcBef>
                <a:spcPct val="0"/>
              </a:spcBef>
            </a:pPr>
            <a:r>
              <a:rPr lang="en-GB" altLang="en-US" sz="2400" dirty="0">
                <a:solidFill>
                  <a:srgbClr val="FF0000"/>
                </a:solidFill>
              </a:rPr>
              <a:t>Results:</a:t>
            </a:r>
            <a:r>
              <a:rPr lang="en-GB" altLang="en-US" sz="2400" dirty="0"/>
              <a:t> </a:t>
            </a:r>
            <a:r>
              <a:rPr lang="en-GB" altLang="en-US" sz="2400" dirty="0">
                <a:solidFill>
                  <a:schemeClr val="tx1"/>
                </a:solidFill>
              </a:rPr>
              <a:t>A table of results and a graph is often required</a:t>
            </a:r>
            <a:r>
              <a:rPr lang="en-GB" altLang="en-US" sz="2400" dirty="0"/>
              <a:t>.</a:t>
            </a:r>
          </a:p>
          <a:p>
            <a:pPr algn="ctr" eaLnBrk="1" hangingPunct="1">
              <a:spcBef>
                <a:spcPct val="0"/>
              </a:spcBef>
            </a:pPr>
            <a:r>
              <a:rPr lang="en-GB" altLang="en-US" sz="2400" dirty="0">
                <a:solidFill>
                  <a:srgbClr val="FF0000"/>
                </a:solidFill>
              </a:rPr>
              <a:t>Conclusion:</a:t>
            </a:r>
            <a:r>
              <a:rPr lang="en-GB" altLang="en-US" sz="2400" dirty="0"/>
              <a:t> </a:t>
            </a:r>
            <a:r>
              <a:rPr lang="en-GB" altLang="en-US" sz="2400" dirty="0">
                <a:solidFill>
                  <a:schemeClr val="tx1"/>
                </a:solidFill>
              </a:rPr>
              <a:t>What did you find out? Was your hypothesis correct?</a:t>
            </a:r>
          </a:p>
        </p:txBody>
      </p:sp>
      <p:sp>
        <p:nvSpPr>
          <p:cNvPr id="15365" name="Rectangle 34"/>
          <p:cNvSpPr>
            <a:spLocks noChangeArrowheads="1"/>
          </p:cNvSpPr>
          <p:nvPr/>
        </p:nvSpPr>
        <p:spPr bwMode="auto">
          <a:xfrm>
            <a:off x="1919289" y="2420938"/>
            <a:ext cx="8353425" cy="831850"/>
          </a:xfrm>
          <a:prstGeom prst="rect">
            <a:avLst/>
          </a:prstGeom>
          <a:solidFill>
            <a:srgbClr val="FFFF00"/>
          </a:solidFill>
          <a:ln w="9525">
            <a:solidFill>
              <a:srgbClr val="FFFF00"/>
            </a:solidFill>
            <a:miter lim="800000"/>
            <a:headEnd/>
            <a:tailEnd/>
          </a:ln>
        </p:spPr>
        <p:txBody>
          <a:bodyPr anchor="ctr">
            <a:spAutoFit/>
          </a:bodyPr>
          <a:lstStyle>
            <a:lvl1pPr eaLnBrk="0" hangingPunct="0">
              <a:spcBef>
                <a:spcPct val="20000"/>
              </a:spcBef>
              <a:defRPr sz="3200">
                <a:solidFill>
                  <a:schemeClr val="bg1"/>
                </a:solidFill>
                <a:latin typeface="Comic Sans MS" panose="030F0702030302020204" pitchFamily="66" charset="0"/>
              </a:defRPr>
            </a:lvl1pPr>
            <a:lvl2pPr marL="742950" indent="-285750" eaLnBrk="0" hangingPunct="0">
              <a:spcBef>
                <a:spcPct val="20000"/>
              </a:spcBef>
              <a:buChar char="–"/>
              <a:defRPr sz="2800">
                <a:solidFill>
                  <a:schemeClr val="bg1"/>
                </a:solidFill>
                <a:latin typeface="Comic Sans MS" panose="030F0702030302020204" pitchFamily="66" charset="0"/>
              </a:defRPr>
            </a:lvl2pPr>
            <a:lvl3pPr marL="1143000" indent="-228600" eaLnBrk="0" hangingPunct="0">
              <a:spcBef>
                <a:spcPct val="20000"/>
              </a:spcBef>
              <a:defRPr sz="2400">
                <a:solidFill>
                  <a:schemeClr val="bg1"/>
                </a:solidFill>
                <a:latin typeface="Comic Sans MS" panose="030F0702030302020204" pitchFamily="66" charset="0"/>
              </a:defRPr>
            </a:lvl3pPr>
            <a:lvl4pPr marL="1600200" indent="-228600" eaLnBrk="0" hangingPunct="0">
              <a:spcBef>
                <a:spcPct val="20000"/>
              </a:spcBef>
              <a:buChar char="–"/>
              <a:defRPr sz="2000">
                <a:solidFill>
                  <a:schemeClr val="bg1"/>
                </a:solidFill>
                <a:latin typeface="Comic Sans MS" panose="030F0702030302020204" pitchFamily="66" charset="0"/>
              </a:defRPr>
            </a:lvl4pPr>
            <a:lvl5pPr marL="2057400" indent="-228600" eaLnBrk="0" hangingPunct="0">
              <a:spcBef>
                <a:spcPct val="20000"/>
              </a:spcBef>
              <a:buChar char="»"/>
              <a:defRPr sz="2000">
                <a:solidFill>
                  <a:schemeClr val="bg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bg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bg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bg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bg1"/>
                </a:solidFill>
                <a:latin typeface="Comic Sans MS" panose="030F0702030302020204" pitchFamily="66" charset="0"/>
              </a:defRPr>
            </a:lvl9pPr>
          </a:lstStyle>
          <a:p>
            <a:pPr algn="ctr" eaLnBrk="1" hangingPunct="1">
              <a:spcBef>
                <a:spcPct val="0"/>
              </a:spcBef>
            </a:pPr>
            <a:r>
              <a:rPr lang="en-GB" altLang="en-US" sz="2400" dirty="0">
                <a:solidFill>
                  <a:schemeClr val="tx1"/>
                </a:solidFill>
              </a:rPr>
              <a:t>Write out a brief scientific report in your jotter. This guide should help you:</a:t>
            </a:r>
          </a:p>
        </p:txBody>
      </p:sp>
      <p:sp>
        <p:nvSpPr>
          <p:cNvPr id="2" name="Slide Number Placeholder 1">
            <a:extLst>
              <a:ext uri="{FF2B5EF4-FFF2-40B4-BE49-F238E27FC236}">
                <a16:creationId xmlns:a16="http://schemas.microsoft.com/office/drawing/2014/main" id="{D935A228-8F42-FB79-154B-0486855771A8}"/>
              </a:ext>
            </a:extLst>
          </p:cNvPr>
          <p:cNvSpPr>
            <a:spLocks noGrp="1"/>
          </p:cNvSpPr>
          <p:nvPr>
            <p:ph type="sldNum" sz="quarter" idx="12"/>
          </p:nvPr>
        </p:nvSpPr>
        <p:spPr/>
        <p:txBody>
          <a:bodyPr/>
          <a:lstStyle/>
          <a:p>
            <a:fld id="{25F4D205-A511-4D9F-BF18-0E193C9B365C}" type="slidenum">
              <a:rPr lang="en-GB" smtClean="0"/>
              <a:pPr/>
              <a:t>46</a:t>
            </a:fld>
            <a:endParaRPr lang="en-GB" dirty="0"/>
          </a:p>
        </p:txBody>
      </p:sp>
    </p:spTree>
    <p:extLst>
      <p:ext uri="{BB962C8B-B14F-4D97-AF65-F5344CB8AC3E}">
        <p14:creationId xmlns:p14="http://schemas.microsoft.com/office/powerpoint/2010/main" val="15644619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B722E8-49B1-06B0-4BEF-A6D20443282B}"/>
              </a:ext>
            </a:extLst>
          </p:cNvPr>
          <p:cNvSpPr>
            <a:spLocks noGrp="1"/>
          </p:cNvSpPr>
          <p:nvPr>
            <p:ph idx="1"/>
          </p:nvPr>
        </p:nvSpPr>
        <p:spPr>
          <a:xfrm>
            <a:off x="429682" y="3878941"/>
            <a:ext cx="10364452" cy="1279749"/>
          </a:xfrm>
        </p:spPr>
        <p:txBody>
          <a:bodyPr>
            <a:normAutofit lnSpcReduction="10000"/>
          </a:bodyPr>
          <a:lstStyle/>
          <a:p>
            <a:r>
              <a:rPr lang="en-GB" dirty="0">
                <a:hlinkClick r:id="rId2"/>
              </a:rPr>
              <a:t>https://physicsflashrepo.cyou/flash/int2/int2-wavesandoptics.html</a:t>
            </a:r>
            <a:endParaRPr lang="en-GB" dirty="0"/>
          </a:p>
          <a:p>
            <a:r>
              <a:rPr lang="en-GB" dirty="0"/>
              <a:t>Repeat the reflection experiment using a concave and convex mirror, it is best if you use the three slits on the ray box slit, but you can use one and move the ray</a:t>
            </a:r>
          </a:p>
          <a:p>
            <a:endParaRPr lang="en-GB" dirty="0"/>
          </a:p>
          <a:p>
            <a:endParaRPr lang="en-GB" dirty="0"/>
          </a:p>
        </p:txBody>
      </p:sp>
      <p:sp>
        <p:nvSpPr>
          <p:cNvPr id="4" name="Slide Number Placeholder 3">
            <a:extLst>
              <a:ext uri="{FF2B5EF4-FFF2-40B4-BE49-F238E27FC236}">
                <a16:creationId xmlns:a16="http://schemas.microsoft.com/office/drawing/2014/main" id="{B5FF9D04-D721-DE9E-7047-FCB1743B5CD5}"/>
              </a:ext>
            </a:extLst>
          </p:cNvPr>
          <p:cNvSpPr>
            <a:spLocks noGrp="1"/>
          </p:cNvSpPr>
          <p:nvPr>
            <p:ph type="sldNum" sz="quarter" idx="12"/>
          </p:nvPr>
        </p:nvSpPr>
        <p:spPr/>
        <p:txBody>
          <a:bodyPr/>
          <a:lstStyle/>
          <a:p>
            <a:fld id="{25F4D205-A511-4D9F-BF18-0E193C9B365C}" type="slidenum">
              <a:rPr lang="en-GB" smtClean="0"/>
              <a:pPr/>
              <a:t>47</a:t>
            </a:fld>
            <a:endParaRPr lang="en-GB" dirty="0"/>
          </a:p>
        </p:txBody>
      </p:sp>
      <p:pic>
        <p:nvPicPr>
          <p:cNvPr id="6" name="Picture 5">
            <a:extLst>
              <a:ext uri="{FF2B5EF4-FFF2-40B4-BE49-F238E27FC236}">
                <a16:creationId xmlns:a16="http://schemas.microsoft.com/office/drawing/2014/main" id="{9B614AA4-4CD3-9F63-80C5-B179DF8E2EB0}"/>
              </a:ext>
            </a:extLst>
          </p:cNvPr>
          <p:cNvPicPr>
            <a:picLocks noChangeAspect="1"/>
          </p:cNvPicPr>
          <p:nvPr/>
        </p:nvPicPr>
        <p:blipFill>
          <a:blip r:embed="rId3"/>
          <a:stretch>
            <a:fillRect/>
          </a:stretch>
        </p:blipFill>
        <p:spPr>
          <a:xfrm>
            <a:off x="0" y="153610"/>
            <a:ext cx="12192000" cy="3459167"/>
          </a:xfrm>
          <a:prstGeom prst="rect">
            <a:avLst/>
          </a:prstGeom>
        </p:spPr>
      </p:pic>
    </p:spTree>
    <p:extLst>
      <p:ext uri="{BB962C8B-B14F-4D97-AF65-F5344CB8AC3E}">
        <p14:creationId xmlns:p14="http://schemas.microsoft.com/office/powerpoint/2010/main" val="3554289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3" name="Picture 2">
            <a:extLst>
              <a:ext uri="{FF2B5EF4-FFF2-40B4-BE49-F238E27FC236}">
                <a16:creationId xmlns:a16="http://schemas.microsoft.com/office/drawing/2014/main" id="{E329ADF2-0541-4770-8D6F-7F7392064B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DB042749-FB5E-4C0B-867D-6D25FB5FF0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7" name="Rectangle 16">
            <a:extLst>
              <a:ext uri="{FF2B5EF4-FFF2-40B4-BE49-F238E27FC236}">
                <a16:creationId xmlns:a16="http://schemas.microsoft.com/office/drawing/2014/main" id="{760CE105-C7BB-46B3-821C-82BED63A6E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2">
            <a:extLst>
              <a:ext uri="{FF2B5EF4-FFF2-40B4-BE49-F238E27FC236}">
                <a16:creationId xmlns:a16="http://schemas.microsoft.com/office/drawing/2014/main" id="{1BBC21E4-EBAB-40A6-893B-F781E3371D6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7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hlinkClick r:id="rId5"/>
            <a:extLst>
              <a:ext uri="{FF2B5EF4-FFF2-40B4-BE49-F238E27FC236}">
                <a16:creationId xmlns:a16="http://schemas.microsoft.com/office/drawing/2014/main" id="{522DA966-DEDB-9B78-0EB9-421C5E0CECE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bwMode="auto">
          <a:xfrm>
            <a:off x="2956428" y="1047731"/>
            <a:ext cx="2033334" cy="2028250"/>
          </a:xfrm>
          <a:prstGeom prst="roundRect">
            <a:avLst>
              <a:gd name="adj" fmla="val 0"/>
            </a:avLst>
          </a:prstGeom>
          <a:noFill/>
          <a:ln w="82550" cap="sq">
            <a:noFill/>
            <a:miter lim="800000"/>
          </a:ln>
          <a:effectLst/>
        </p:spPr>
      </p:pic>
      <p:pic>
        <p:nvPicPr>
          <p:cNvPr id="8" name="Picture 7">
            <a:extLst>
              <a:ext uri="{FF2B5EF4-FFF2-40B4-BE49-F238E27FC236}">
                <a16:creationId xmlns:a16="http://schemas.microsoft.com/office/drawing/2014/main" id="{A963A7D1-9965-3418-9B18-5932D049A891}"/>
              </a:ext>
            </a:extLst>
          </p:cNvPr>
          <p:cNvPicPr>
            <a:picLocks noChangeAspect="1"/>
          </p:cNvPicPr>
          <p:nvPr/>
        </p:nvPicPr>
        <p:blipFill>
          <a:blip r:embed="rId7"/>
          <a:stretch>
            <a:fillRect/>
          </a:stretch>
        </p:blipFill>
        <p:spPr>
          <a:xfrm>
            <a:off x="8377931" y="2162326"/>
            <a:ext cx="3591276" cy="1831550"/>
          </a:xfrm>
          <a:prstGeom prst="roundRect">
            <a:avLst>
              <a:gd name="adj" fmla="val 0"/>
            </a:avLst>
          </a:prstGeom>
          <a:ln w="82550" cap="sq">
            <a:noFill/>
            <a:miter lim="800000"/>
          </a:ln>
          <a:effectLst/>
        </p:spPr>
      </p:pic>
      <p:pic>
        <p:nvPicPr>
          <p:cNvPr id="21" name="Picture 20">
            <a:extLst>
              <a:ext uri="{FF2B5EF4-FFF2-40B4-BE49-F238E27FC236}">
                <a16:creationId xmlns:a16="http://schemas.microsoft.com/office/drawing/2014/main" id="{7FF1EE29-26EE-44DB-A2DA-6298E8470CE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69764" t="46543"/>
          <a:stretch/>
        </p:blipFill>
        <p:spPr>
          <a:xfrm>
            <a:off x="8500434" y="3191932"/>
            <a:ext cx="3686351" cy="3666067"/>
          </a:xfrm>
          <a:prstGeom prst="rect">
            <a:avLst/>
          </a:prstGeom>
        </p:spPr>
      </p:pic>
      <p:pic>
        <p:nvPicPr>
          <p:cNvPr id="23" name="Picture 22">
            <a:extLst>
              <a:ext uri="{FF2B5EF4-FFF2-40B4-BE49-F238E27FC236}">
                <a16:creationId xmlns:a16="http://schemas.microsoft.com/office/drawing/2014/main" id="{12EC82D8-77B2-423C-8501-A4DBC6F6C1A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b="55478"/>
          <a:stretch/>
        </p:blipFill>
        <p:spPr>
          <a:xfrm>
            <a:off x="-2607" y="0"/>
            <a:ext cx="12192000" cy="3053351"/>
          </a:xfrm>
          <a:prstGeom prst="rect">
            <a:avLst/>
          </a:prstGeom>
        </p:spPr>
      </p:pic>
      <p:pic>
        <p:nvPicPr>
          <p:cNvPr id="6" name="Content Placeholder 5">
            <a:extLst>
              <a:ext uri="{FF2B5EF4-FFF2-40B4-BE49-F238E27FC236}">
                <a16:creationId xmlns:a16="http://schemas.microsoft.com/office/drawing/2014/main" id="{B23BED5F-06DF-ECBE-277E-276551CB9679}"/>
              </a:ext>
            </a:extLst>
          </p:cNvPr>
          <p:cNvPicPr>
            <a:picLocks noGrp="1" noChangeAspect="1"/>
          </p:cNvPicPr>
          <p:nvPr>
            <p:ph idx="1"/>
          </p:nvPr>
        </p:nvPicPr>
        <p:blipFill>
          <a:blip r:embed="rId8"/>
          <a:stretch>
            <a:fillRect/>
          </a:stretch>
        </p:blipFill>
        <p:spPr>
          <a:xfrm>
            <a:off x="8409348" y="202791"/>
            <a:ext cx="3626834" cy="1831550"/>
          </a:xfrm>
          <a:prstGeom prst="roundRect">
            <a:avLst>
              <a:gd name="adj" fmla="val 0"/>
            </a:avLst>
          </a:prstGeom>
          <a:ln w="82550" cap="sq">
            <a:noFill/>
            <a:miter lim="800000"/>
          </a:ln>
          <a:effectLst/>
        </p:spPr>
      </p:pic>
      <p:pic>
        <p:nvPicPr>
          <p:cNvPr id="3" name="Picture 2">
            <a:hlinkClick r:id="rId9"/>
            <a:extLst>
              <a:ext uri="{FF2B5EF4-FFF2-40B4-BE49-F238E27FC236}">
                <a16:creationId xmlns:a16="http://schemas.microsoft.com/office/drawing/2014/main" id="{B4CC01D8-8515-611A-0330-B338207626F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bwMode="auto">
          <a:xfrm>
            <a:off x="283869" y="225068"/>
            <a:ext cx="2388690" cy="2388690"/>
          </a:xfrm>
          <a:prstGeom prst="roundRect">
            <a:avLst>
              <a:gd name="adj" fmla="val 0"/>
            </a:avLst>
          </a:prstGeom>
          <a:noFill/>
          <a:ln w="82550" cap="sq">
            <a:noFill/>
            <a:miter lim="800000"/>
          </a:ln>
          <a:effectLst/>
        </p:spPr>
      </p:pic>
      <p:sp>
        <p:nvSpPr>
          <p:cNvPr id="4" name="Slide Number Placeholder 3">
            <a:extLst>
              <a:ext uri="{FF2B5EF4-FFF2-40B4-BE49-F238E27FC236}">
                <a16:creationId xmlns:a16="http://schemas.microsoft.com/office/drawing/2014/main" id="{B19D0799-81E0-9AE3-F4A0-1889FD85A1D9}"/>
              </a:ext>
            </a:extLst>
          </p:cNvPr>
          <p:cNvSpPr>
            <a:spLocks noGrp="1"/>
          </p:cNvSpPr>
          <p:nvPr>
            <p:ph type="sldNum" sz="quarter" idx="12"/>
          </p:nvPr>
        </p:nvSpPr>
        <p:spPr>
          <a:xfrm>
            <a:off x="10514011" y="6354825"/>
            <a:ext cx="764215" cy="365125"/>
          </a:xfrm>
        </p:spPr>
        <p:txBody>
          <a:bodyPr vert="horz" lIns="91440" tIns="45720" rIns="91440" bIns="45720" rtlCol="0" anchor="ctr">
            <a:normAutofit/>
          </a:bodyPr>
          <a:lstStyle/>
          <a:p>
            <a:pPr>
              <a:spcAft>
                <a:spcPts val="600"/>
              </a:spcAft>
            </a:pPr>
            <a:fld id="{25F4D205-A511-4D9F-BF18-0E193C9B365C}" type="slidenum">
              <a:rPr lang="en-US" smtClean="0"/>
              <a:pPr>
                <a:spcAft>
                  <a:spcPts val="600"/>
                </a:spcAft>
              </a:pPr>
              <a:t>48</a:t>
            </a:fld>
            <a:endParaRPr lang="en-US"/>
          </a:p>
        </p:txBody>
      </p:sp>
      <p:pic>
        <p:nvPicPr>
          <p:cNvPr id="7" name="Picture 6">
            <a:extLst>
              <a:ext uri="{FF2B5EF4-FFF2-40B4-BE49-F238E27FC236}">
                <a16:creationId xmlns:a16="http://schemas.microsoft.com/office/drawing/2014/main" id="{65308714-AD67-F3B6-AE2F-C304837DA090}"/>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8510226" y="4353993"/>
            <a:ext cx="3425078" cy="2300335"/>
          </a:xfrm>
          <a:prstGeom prst="rect">
            <a:avLst/>
          </a:prstGeom>
          <a:noFill/>
          <a:ln>
            <a:noFill/>
          </a:ln>
        </p:spPr>
      </p:pic>
      <p:pic>
        <p:nvPicPr>
          <p:cNvPr id="9" name="Picture 8">
            <a:extLst>
              <a:ext uri="{FF2B5EF4-FFF2-40B4-BE49-F238E27FC236}">
                <a16:creationId xmlns:a16="http://schemas.microsoft.com/office/drawing/2014/main" id="{2776763A-A0D4-F315-7B5F-F97B8C0B9B70}"/>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340" y="3053351"/>
            <a:ext cx="3148300" cy="2154210"/>
          </a:xfrm>
          <a:prstGeom prst="rect">
            <a:avLst/>
          </a:prstGeom>
          <a:noFill/>
          <a:ln>
            <a:noFill/>
          </a:ln>
        </p:spPr>
      </p:pic>
      <p:sp>
        <p:nvSpPr>
          <p:cNvPr id="10" name="Rectangle 9">
            <a:extLst>
              <a:ext uri="{FF2B5EF4-FFF2-40B4-BE49-F238E27FC236}">
                <a16:creationId xmlns:a16="http://schemas.microsoft.com/office/drawing/2014/main" id="{490401F7-7193-6C4D-D82A-FFCA314D398F}"/>
              </a:ext>
            </a:extLst>
          </p:cNvPr>
          <p:cNvSpPr/>
          <p:nvPr/>
        </p:nvSpPr>
        <p:spPr>
          <a:xfrm>
            <a:off x="2111057" y="-78920"/>
            <a:ext cx="6718892" cy="923330"/>
          </a:xfrm>
          <a:prstGeom prst="rect">
            <a:avLst/>
          </a:prstGeom>
          <a:noFill/>
        </p:spPr>
        <p:txBody>
          <a:bodyPr wrap="none" lIns="91440" tIns="45720" rIns="91440" bIns="45720">
            <a:spAutoFit/>
          </a:bodyPr>
          <a:lstStyle/>
          <a:p>
            <a:pPr algn="ct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Uses of curved mirrors</a:t>
            </a:r>
            <a:endParaRPr lang="en-GB"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pic>
        <p:nvPicPr>
          <p:cNvPr id="16" name="Picture 15">
            <a:extLst>
              <a:ext uri="{FF2B5EF4-FFF2-40B4-BE49-F238E27FC236}">
                <a16:creationId xmlns:a16="http://schemas.microsoft.com/office/drawing/2014/main" id="{7ABA91E2-4224-2F7E-D962-FA1273E769E3}"/>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3829371" y="3720099"/>
            <a:ext cx="3154986" cy="2365715"/>
          </a:xfrm>
          <a:prstGeom prst="rect">
            <a:avLst/>
          </a:prstGeom>
          <a:noFill/>
          <a:ln>
            <a:noFill/>
          </a:ln>
        </p:spPr>
      </p:pic>
      <p:pic>
        <p:nvPicPr>
          <p:cNvPr id="18" name="Picture 17">
            <a:hlinkClick r:id="rId14"/>
            <a:extLst>
              <a:ext uri="{FF2B5EF4-FFF2-40B4-BE49-F238E27FC236}">
                <a16:creationId xmlns:a16="http://schemas.microsoft.com/office/drawing/2014/main" id="{3F231790-FDCB-92A5-F0DB-F0BF0676090C}"/>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5472745" y="971339"/>
            <a:ext cx="2468105" cy="2468105"/>
          </a:xfrm>
          <a:prstGeom prst="rect">
            <a:avLst/>
          </a:prstGeom>
          <a:noFill/>
          <a:ln>
            <a:noFill/>
          </a:ln>
        </p:spPr>
      </p:pic>
    </p:spTree>
    <p:extLst>
      <p:ext uri="{BB962C8B-B14F-4D97-AF65-F5344CB8AC3E}">
        <p14:creationId xmlns:p14="http://schemas.microsoft.com/office/powerpoint/2010/main" val="41471197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91CD16F-36EF-41FE-BDEB-2FB5BAD93A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a:extLst>
              <a:ext uri="{FF2B5EF4-FFF2-40B4-BE49-F238E27FC236}">
                <a16:creationId xmlns:a16="http://schemas.microsoft.com/office/drawing/2014/main" id="{C8161FEA-8452-41A0-BE22-787D363C41E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7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16" name="Rounded Rectangle 13">
            <a:extLst>
              <a:ext uri="{FF2B5EF4-FFF2-40B4-BE49-F238E27FC236}">
                <a16:creationId xmlns:a16="http://schemas.microsoft.com/office/drawing/2014/main" id="{C12C4EE8-79A9-4EFE-B7CB-E7A4218B83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3" y="635245"/>
            <a:ext cx="6909478" cy="5613156"/>
          </a:xfrm>
          <a:prstGeom prst="roundRect">
            <a:avLst>
              <a:gd name="adj" fmla="val 2274"/>
            </a:avLst>
          </a:prstGeom>
          <a:solidFill>
            <a:srgbClr val="FFFFFF"/>
          </a:solid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71B439CE-473A-B142-FDD2-301047FC43AE}"/>
              </a:ext>
            </a:extLst>
          </p:cNvPr>
          <p:cNvPicPr>
            <a:picLocks noChangeAspect="1"/>
          </p:cNvPicPr>
          <p:nvPr/>
        </p:nvPicPr>
        <p:blipFill rotWithShape="1">
          <a:blip r:embed="rId3">
            <a:extLst>
              <a:ext uri="{28A0092B-C50C-407E-A947-70E740481C1C}">
                <a14:useLocalDpi xmlns:a14="http://schemas.microsoft.com/office/drawing/2010/main" val="0"/>
              </a:ext>
            </a:extLst>
          </a:blip>
          <a:srcRect b="45997"/>
          <a:stretch/>
        </p:blipFill>
        <p:spPr bwMode="auto">
          <a:xfrm>
            <a:off x="807186" y="1859142"/>
            <a:ext cx="3209144" cy="3165358"/>
          </a:xfrm>
          <a:prstGeom prst="roundRect">
            <a:avLst>
              <a:gd name="adj" fmla="val 0"/>
            </a:avLst>
          </a:prstGeom>
          <a:noFill/>
          <a:ln w="82550" cap="sq">
            <a:noFill/>
            <a:miter lim="800000"/>
          </a:ln>
          <a:effectLst/>
        </p:spPr>
      </p:pic>
      <p:pic>
        <p:nvPicPr>
          <p:cNvPr id="7" name="Picture 6" descr="Diagram&#10;&#10;Description automatically generated">
            <a:extLst>
              <a:ext uri="{FF2B5EF4-FFF2-40B4-BE49-F238E27FC236}">
                <a16:creationId xmlns:a16="http://schemas.microsoft.com/office/drawing/2014/main" id="{0F8CC2A7-30B3-4620-D771-16BC834BB8A5}"/>
              </a:ext>
            </a:extLst>
          </p:cNvPr>
          <p:cNvPicPr>
            <a:picLocks noChangeAspect="1"/>
          </p:cNvPicPr>
          <p:nvPr/>
        </p:nvPicPr>
        <p:blipFill>
          <a:blip r:embed="rId4"/>
          <a:stretch>
            <a:fillRect/>
          </a:stretch>
        </p:blipFill>
        <p:spPr>
          <a:xfrm>
            <a:off x="4180059" y="1739354"/>
            <a:ext cx="3209153" cy="3404936"/>
          </a:xfrm>
          <a:prstGeom prst="roundRect">
            <a:avLst>
              <a:gd name="adj" fmla="val 38"/>
            </a:avLst>
          </a:prstGeom>
          <a:ln w="82550" cap="sq">
            <a:noFill/>
            <a:miter lim="800000"/>
          </a:ln>
          <a:effectLst/>
        </p:spPr>
      </p:pic>
      <p:pic>
        <p:nvPicPr>
          <p:cNvPr id="18" name="Picture 17">
            <a:extLst>
              <a:ext uri="{FF2B5EF4-FFF2-40B4-BE49-F238E27FC236}">
                <a16:creationId xmlns:a16="http://schemas.microsoft.com/office/drawing/2014/main" id="{35570FA6-0574-4A3B-B2D9-34B893ADC8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F50D27A-E533-94DE-AF41-4589BF7BB890}"/>
              </a:ext>
            </a:extLst>
          </p:cNvPr>
          <p:cNvSpPr>
            <a:spLocks noGrp="1"/>
          </p:cNvSpPr>
          <p:nvPr>
            <p:ph type="title"/>
          </p:nvPr>
        </p:nvSpPr>
        <p:spPr>
          <a:xfrm>
            <a:off x="8196408" y="640831"/>
            <a:ext cx="3352128" cy="883169"/>
          </a:xfrm>
        </p:spPr>
        <p:txBody>
          <a:bodyPr>
            <a:normAutofit/>
          </a:bodyPr>
          <a:lstStyle/>
          <a:p>
            <a:r>
              <a:rPr lang="en-GB" dirty="0">
                <a:highlight>
                  <a:srgbClr val="FFFF00"/>
                </a:highlight>
              </a:rPr>
              <a:t>Extension</a:t>
            </a:r>
          </a:p>
        </p:txBody>
      </p:sp>
      <p:sp>
        <p:nvSpPr>
          <p:cNvPr id="3" name="Content Placeholder 2">
            <a:extLst>
              <a:ext uri="{FF2B5EF4-FFF2-40B4-BE49-F238E27FC236}">
                <a16:creationId xmlns:a16="http://schemas.microsoft.com/office/drawing/2014/main" id="{81C08FFA-F6FA-BDA6-9356-41C498C3BB05}"/>
              </a:ext>
            </a:extLst>
          </p:cNvPr>
          <p:cNvSpPr>
            <a:spLocks noGrp="1"/>
          </p:cNvSpPr>
          <p:nvPr>
            <p:ph idx="1"/>
          </p:nvPr>
        </p:nvSpPr>
        <p:spPr>
          <a:xfrm>
            <a:off x="8196408" y="1859142"/>
            <a:ext cx="3352128" cy="4389259"/>
          </a:xfrm>
        </p:spPr>
        <p:txBody>
          <a:bodyPr>
            <a:normAutofit/>
          </a:bodyPr>
          <a:lstStyle/>
          <a:p>
            <a:r>
              <a:rPr lang="en-GB" sz="1800" dirty="0"/>
              <a:t>If you’ve time look up the walkie talkie building in London and find out what the architects ought to have thought about in the design.</a:t>
            </a:r>
          </a:p>
          <a:p>
            <a:r>
              <a:rPr lang="en-GB" sz="1800" dirty="0"/>
              <a:t>Look up the Vdara hotel las </a:t>
            </a:r>
            <a:r>
              <a:rPr lang="en-GB" sz="1800" dirty="0" err="1"/>
              <a:t>vegas</a:t>
            </a:r>
            <a:r>
              <a:rPr lang="en-GB" sz="1800" dirty="0"/>
              <a:t> what should the architects have known?</a:t>
            </a:r>
          </a:p>
        </p:txBody>
      </p:sp>
      <p:sp>
        <p:nvSpPr>
          <p:cNvPr id="4" name="Slide Number Placeholder 3">
            <a:extLst>
              <a:ext uri="{FF2B5EF4-FFF2-40B4-BE49-F238E27FC236}">
                <a16:creationId xmlns:a16="http://schemas.microsoft.com/office/drawing/2014/main" id="{91EF7445-AAC9-3544-217F-A1E9846A903E}"/>
              </a:ext>
            </a:extLst>
          </p:cNvPr>
          <p:cNvSpPr>
            <a:spLocks noGrp="1"/>
          </p:cNvSpPr>
          <p:nvPr>
            <p:ph type="sldNum" sz="quarter" idx="12"/>
          </p:nvPr>
        </p:nvSpPr>
        <p:spPr>
          <a:xfrm>
            <a:off x="10514011" y="6265130"/>
            <a:ext cx="764215" cy="365125"/>
          </a:xfrm>
        </p:spPr>
        <p:txBody>
          <a:bodyPr>
            <a:normAutofit/>
          </a:bodyPr>
          <a:lstStyle/>
          <a:p>
            <a:pPr>
              <a:spcAft>
                <a:spcPts val="600"/>
              </a:spcAft>
            </a:pPr>
            <a:fld id="{25F4D205-A511-4D9F-BF18-0E193C9B365C}" type="slidenum">
              <a:rPr lang="en-GB" smtClean="0"/>
              <a:pPr>
                <a:spcAft>
                  <a:spcPts val="600"/>
                </a:spcAft>
              </a:pPr>
              <a:t>49</a:t>
            </a:fld>
            <a:endParaRPr lang="en-GB"/>
          </a:p>
        </p:txBody>
      </p:sp>
    </p:spTree>
    <p:extLst>
      <p:ext uri="{BB962C8B-B14F-4D97-AF65-F5344CB8AC3E}">
        <p14:creationId xmlns:p14="http://schemas.microsoft.com/office/powerpoint/2010/main" val="3776235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BA20D-E076-A15D-4233-AD3701BCD904}"/>
              </a:ext>
            </a:extLst>
          </p:cNvPr>
          <p:cNvSpPr>
            <a:spLocks noGrp="1"/>
          </p:cNvSpPr>
          <p:nvPr>
            <p:ph type="title"/>
          </p:nvPr>
        </p:nvSpPr>
        <p:spPr>
          <a:xfrm>
            <a:off x="490537" y="212405"/>
            <a:ext cx="11210925" cy="744836"/>
          </a:xfrm>
          <a:solidFill>
            <a:srgbClr val="FF0000"/>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rmAutofit/>
          </a:bodyPr>
          <a:lstStyle/>
          <a:p>
            <a:pPr algn="ctr"/>
            <a:r>
              <a:rPr lang="en-US" sz="3200" b="1" kern="1200" dirty="0">
                <a:solidFill>
                  <a:schemeClr val="bg1"/>
                </a:solidFill>
                <a:effectLst>
                  <a:outerShdw blurRad="38100" dist="38100" dir="2700000" algn="tl">
                    <a:srgbClr val="000000">
                      <a:alpha val="43137"/>
                    </a:srgbClr>
                  </a:outerShdw>
                </a:effectLst>
                <a:latin typeface="+mj-lt"/>
                <a:ea typeface="+mj-ea"/>
                <a:cs typeface="+mj-cs"/>
              </a:rPr>
              <a:t>Describing Waves: Revision from Physics 1</a:t>
            </a:r>
          </a:p>
        </p:txBody>
      </p:sp>
      <p:pic>
        <p:nvPicPr>
          <p:cNvPr id="6" name="Content Placeholder 5">
            <a:extLst>
              <a:ext uri="{FF2B5EF4-FFF2-40B4-BE49-F238E27FC236}">
                <a16:creationId xmlns:a16="http://schemas.microsoft.com/office/drawing/2014/main" id="{8CC13858-BB4D-F487-AD31-4CE86090662D}"/>
              </a:ext>
            </a:extLst>
          </p:cNvPr>
          <p:cNvPicPr>
            <a:picLocks noGrp="1" noChangeAspect="1"/>
          </p:cNvPicPr>
          <p:nvPr>
            <p:ph idx="1"/>
          </p:nvPr>
        </p:nvPicPr>
        <p:blipFill>
          <a:blip r:embed="rId3"/>
          <a:stretch>
            <a:fillRect/>
          </a:stretch>
        </p:blipFill>
        <p:spPr>
          <a:xfrm>
            <a:off x="652661" y="1976400"/>
            <a:ext cx="10905066" cy="3544147"/>
          </a:xfrm>
          <a:prstGeom prst="rect">
            <a:avLst/>
          </a:prstGeom>
        </p:spPr>
      </p:pic>
      <p:sp>
        <p:nvSpPr>
          <p:cNvPr id="4" name="Slide Number Placeholder 3">
            <a:extLst>
              <a:ext uri="{FF2B5EF4-FFF2-40B4-BE49-F238E27FC236}">
                <a16:creationId xmlns:a16="http://schemas.microsoft.com/office/drawing/2014/main" id="{C7341D37-EE96-C321-248B-14CE6301DD29}"/>
              </a:ext>
            </a:extLst>
          </p:cNvPr>
          <p:cNvSpPr>
            <a:spLocks noGrp="1"/>
          </p:cNvSpPr>
          <p:nvPr>
            <p:ph type="sldNum" sz="quarter" idx="12"/>
          </p:nvPr>
        </p:nvSpPr>
        <p:spPr/>
        <p:txBody>
          <a:bodyPr vert="horz" lIns="91440" tIns="45720" rIns="91440" bIns="45720" rtlCol="0" anchor="ctr">
            <a:normAutofit/>
          </a:bodyPr>
          <a:lstStyle/>
          <a:p>
            <a:pPr>
              <a:spcAft>
                <a:spcPts val="600"/>
              </a:spcAft>
            </a:pPr>
            <a:fld id="{25F4D205-A511-4D9F-BF18-0E193C9B365C}" type="slidenum">
              <a:rPr lang="en-US" smtClean="0"/>
              <a:pPr>
                <a:spcAft>
                  <a:spcPts val="600"/>
                </a:spcAft>
              </a:pPr>
              <a:t>5</a:t>
            </a:fld>
            <a:endParaRPr lang="en-US"/>
          </a:p>
        </p:txBody>
      </p:sp>
      <p:cxnSp>
        <p:nvCxnSpPr>
          <p:cNvPr id="8" name="Straight Connector 7">
            <a:extLst>
              <a:ext uri="{FF2B5EF4-FFF2-40B4-BE49-F238E27FC236}">
                <a16:creationId xmlns:a16="http://schemas.microsoft.com/office/drawing/2014/main" id="{044F812C-916C-BB53-68BF-7CDC8A13DC07}"/>
              </a:ext>
            </a:extLst>
          </p:cNvPr>
          <p:cNvCxnSpPr/>
          <p:nvPr/>
        </p:nvCxnSpPr>
        <p:spPr>
          <a:xfrm>
            <a:off x="776809" y="3429000"/>
            <a:ext cx="9629422" cy="0"/>
          </a:xfrm>
          <a:prstGeom prst="line">
            <a:avLst/>
          </a:prstGeom>
          <a:ln w="28575">
            <a:solidFill>
              <a:srgbClr val="D67D3A"/>
            </a:solidFill>
            <a:prstDash val="sysDash"/>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8E09D95F-178D-F220-30E5-A8AA692B7DC8}"/>
              </a:ext>
            </a:extLst>
          </p:cNvPr>
          <p:cNvSpPr txBox="1"/>
          <p:nvPr/>
        </p:nvSpPr>
        <p:spPr>
          <a:xfrm>
            <a:off x="2162284" y="4080105"/>
            <a:ext cx="451821" cy="584775"/>
          </a:xfrm>
          <a:prstGeom prst="rect">
            <a:avLst/>
          </a:prstGeom>
          <a:noFill/>
        </p:spPr>
        <p:txBody>
          <a:bodyPr wrap="square" rtlCol="0">
            <a:spAutoFit/>
          </a:bodyPr>
          <a:lstStyle/>
          <a:p>
            <a:r>
              <a:rPr lang="en-GB" sz="3200" b="1" dirty="0">
                <a:solidFill>
                  <a:schemeClr val="accent2">
                    <a:lumMod val="75000"/>
                  </a:schemeClr>
                </a:solidFill>
              </a:rPr>
              <a:t>B</a:t>
            </a:r>
          </a:p>
        </p:txBody>
      </p:sp>
      <p:sp>
        <p:nvSpPr>
          <p:cNvPr id="15" name="TextBox 14">
            <a:extLst>
              <a:ext uri="{FF2B5EF4-FFF2-40B4-BE49-F238E27FC236}">
                <a16:creationId xmlns:a16="http://schemas.microsoft.com/office/drawing/2014/main" id="{BF219FD3-6C64-E442-6888-FD78CE7AD478}"/>
              </a:ext>
            </a:extLst>
          </p:cNvPr>
          <p:cNvSpPr txBox="1"/>
          <p:nvPr/>
        </p:nvSpPr>
        <p:spPr>
          <a:xfrm>
            <a:off x="10832457" y="3522337"/>
            <a:ext cx="371938" cy="590910"/>
          </a:xfrm>
          <a:prstGeom prst="rect">
            <a:avLst/>
          </a:prstGeom>
          <a:noFill/>
        </p:spPr>
        <p:txBody>
          <a:bodyPr wrap="square" rtlCol="0">
            <a:spAutoFit/>
          </a:bodyPr>
          <a:lstStyle/>
          <a:p>
            <a:r>
              <a:rPr lang="en-GB" sz="3200" b="1" dirty="0">
                <a:solidFill>
                  <a:srgbClr val="7030A0"/>
                </a:solidFill>
              </a:rPr>
              <a:t>E</a:t>
            </a:r>
          </a:p>
        </p:txBody>
      </p:sp>
      <p:sp>
        <p:nvSpPr>
          <p:cNvPr id="16" name="TextBox 15">
            <a:extLst>
              <a:ext uri="{FF2B5EF4-FFF2-40B4-BE49-F238E27FC236}">
                <a16:creationId xmlns:a16="http://schemas.microsoft.com/office/drawing/2014/main" id="{6AE88A45-3B0A-64EB-6045-BD94FD765426}"/>
              </a:ext>
            </a:extLst>
          </p:cNvPr>
          <p:cNvSpPr txBox="1"/>
          <p:nvPr/>
        </p:nvSpPr>
        <p:spPr>
          <a:xfrm>
            <a:off x="4405751" y="2843494"/>
            <a:ext cx="451821" cy="584775"/>
          </a:xfrm>
          <a:prstGeom prst="rect">
            <a:avLst/>
          </a:prstGeom>
          <a:noFill/>
        </p:spPr>
        <p:txBody>
          <a:bodyPr wrap="square" rtlCol="0">
            <a:spAutoFit/>
          </a:bodyPr>
          <a:lstStyle/>
          <a:p>
            <a:r>
              <a:rPr lang="en-GB" sz="3200" b="1" dirty="0">
                <a:solidFill>
                  <a:srgbClr val="0046D2"/>
                </a:solidFill>
              </a:rPr>
              <a:t>D</a:t>
            </a:r>
          </a:p>
        </p:txBody>
      </p:sp>
      <p:grpSp>
        <p:nvGrpSpPr>
          <p:cNvPr id="21" name="Group 20">
            <a:extLst>
              <a:ext uri="{FF2B5EF4-FFF2-40B4-BE49-F238E27FC236}">
                <a16:creationId xmlns:a16="http://schemas.microsoft.com/office/drawing/2014/main" id="{D91CD65B-F391-3748-F8EA-E98EFF8945C9}"/>
              </a:ext>
            </a:extLst>
          </p:cNvPr>
          <p:cNvGrpSpPr/>
          <p:nvPr/>
        </p:nvGrpSpPr>
        <p:grpSpPr>
          <a:xfrm>
            <a:off x="1613647" y="1900733"/>
            <a:ext cx="548637" cy="704055"/>
            <a:chOff x="1613647" y="1900733"/>
            <a:chExt cx="548637" cy="704055"/>
          </a:xfrm>
        </p:grpSpPr>
        <p:sp>
          <p:nvSpPr>
            <p:cNvPr id="9" name="TextBox 8">
              <a:extLst>
                <a:ext uri="{FF2B5EF4-FFF2-40B4-BE49-F238E27FC236}">
                  <a16:creationId xmlns:a16="http://schemas.microsoft.com/office/drawing/2014/main" id="{CB00E144-BE56-8A81-997A-34B1D5E04359}"/>
                </a:ext>
              </a:extLst>
            </p:cNvPr>
            <p:cNvSpPr txBox="1"/>
            <p:nvPr/>
          </p:nvSpPr>
          <p:spPr>
            <a:xfrm>
              <a:off x="1710463" y="1900733"/>
              <a:ext cx="451821" cy="584775"/>
            </a:xfrm>
            <a:prstGeom prst="rect">
              <a:avLst/>
            </a:prstGeom>
            <a:noFill/>
          </p:spPr>
          <p:txBody>
            <a:bodyPr wrap="square" rtlCol="0">
              <a:spAutoFit/>
            </a:bodyPr>
            <a:lstStyle/>
            <a:p>
              <a:r>
                <a:rPr lang="en-GB" sz="3200" b="1" dirty="0">
                  <a:solidFill>
                    <a:srgbClr val="FF0000"/>
                  </a:solidFill>
                </a:rPr>
                <a:t>A</a:t>
              </a:r>
            </a:p>
          </p:txBody>
        </p:sp>
        <p:cxnSp>
          <p:nvCxnSpPr>
            <p:cNvPr id="18" name="Straight Arrow Connector 17">
              <a:extLst>
                <a:ext uri="{FF2B5EF4-FFF2-40B4-BE49-F238E27FC236}">
                  <a16:creationId xmlns:a16="http://schemas.microsoft.com/office/drawing/2014/main" id="{3273821A-19EB-4527-05E4-74367E577459}"/>
                </a:ext>
              </a:extLst>
            </p:cNvPr>
            <p:cNvCxnSpPr>
              <a:cxnSpLocks/>
            </p:cNvCxnSpPr>
            <p:nvPr/>
          </p:nvCxnSpPr>
          <p:spPr>
            <a:xfrm flipH="1">
              <a:off x="1613647" y="2408472"/>
              <a:ext cx="215153" cy="196316"/>
            </a:xfrm>
            <a:prstGeom prst="straightConnector1">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grpSp>
        <p:nvGrpSpPr>
          <p:cNvPr id="24" name="Group 23">
            <a:extLst>
              <a:ext uri="{FF2B5EF4-FFF2-40B4-BE49-F238E27FC236}">
                <a16:creationId xmlns:a16="http://schemas.microsoft.com/office/drawing/2014/main" id="{33E7573B-4067-FA05-2BC0-D9D1C0EFBE60}"/>
              </a:ext>
            </a:extLst>
          </p:cNvPr>
          <p:cNvGrpSpPr/>
          <p:nvPr/>
        </p:nvGrpSpPr>
        <p:grpSpPr>
          <a:xfrm>
            <a:off x="3220086" y="1939773"/>
            <a:ext cx="1599302" cy="584775"/>
            <a:chOff x="3205779" y="2020013"/>
            <a:chExt cx="1599302" cy="584775"/>
          </a:xfrm>
        </p:grpSpPr>
        <p:sp>
          <p:nvSpPr>
            <p:cNvPr id="13" name="TextBox 12">
              <a:extLst>
                <a:ext uri="{FF2B5EF4-FFF2-40B4-BE49-F238E27FC236}">
                  <a16:creationId xmlns:a16="http://schemas.microsoft.com/office/drawing/2014/main" id="{8F532C8F-8797-17CA-4DC5-E3D6B717F7C6}"/>
                </a:ext>
              </a:extLst>
            </p:cNvPr>
            <p:cNvSpPr txBox="1"/>
            <p:nvPr/>
          </p:nvSpPr>
          <p:spPr>
            <a:xfrm>
              <a:off x="3816369" y="2020013"/>
              <a:ext cx="451821" cy="584775"/>
            </a:xfrm>
            <a:prstGeom prst="rect">
              <a:avLst/>
            </a:prstGeom>
            <a:noFill/>
          </p:spPr>
          <p:txBody>
            <a:bodyPr wrap="square" rtlCol="0">
              <a:spAutoFit/>
            </a:bodyPr>
            <a:lstStyle/>
            <a:p>
              <a:r>
                <a:rPr lang="en-GB" sz="3200" b="1" dirty="0">
                  <a:solidFill>
                    <a:schemeClr val="accent6">
                      <a:lumMod val="75000"/>
                    </a:schemeClr>
                  </a:solidFill>
                </a:rPr>
                <a:t>C</a:t>
              </a:r>
            </a:p>
          </p:txBody>
        </p:sp>
        <p:cxnSp>
          <p:nvCxnSpPr>
            <p:cNvPr id="23" name="Straight Arrow Connector 22">
              <a:extLst>
                <a:ext uri="{FF2B5EF4-FFF2-40B4-BE49-F238E27FC236}">
                  <a16:creationId xmlns:a16="http://schemas.microsoft.com/office/drawing/2014/main" id="{494BFACD-C001-2713-2DC0-AC35AB725D1D}"/>
                </a:ext>
              </a:extLst>
            </p:cNvPr>
            <p:cNvCxnSpPr/>
            <p:nvPr/>
          </p:nvCxnSpPr>
          <p:spPr>
            <a:xfrm>
              <a:off x="3205779" y="2565748"/>
              <a:ext cx="1599302" cy="0"/>
            </a:xfrm>
            <a:prstGeom prst="straightConnector1">
              <a:avLst/>
            </a:prstGeom>
            <a:ln w="28575">
              <a:solidFill>
                <a:schemeClr val="accent6">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26" name="Straight Arrow Connector 25">
            <a:extLst>
              <a:ext uri="{FF2B5EF4-FFF2-40B4-BE49-F238E27FC236}">
                <a16:creationId xmlns:a16="http://schemas.microsoft.com/office/drawing/2014/main" id="{98BDDC77-FE9F-057F-C5D1-C4F87F3F037A}"/>
              </a:ext>
            </a:extLst>
          </p:cNvPr>
          <p:cNvCxnSpPr>
            <a:cxnSpLocks/>
          </p:cNvCxnSpPr>
          <p:nvPr/>
        </p:nvCxnSpPr>
        <p:spPr>
          <a:xfrm>
            <a:off x="4805081" y="2524548"/>
            <a:ext cx="0" cy="904452"/>
          </a:xfrm>
          <a:prstGeom prst="straightConnector1">
            <a:avLst/>
          </a:prstGeom>
          <a:ln w="28575">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AA6AB83F-FEBA-D170-D7C7-05733487A68E}"/>
              </a:ext>
            </a:extLst>
          </p:cNvPr>
          <p:cNvCxnSpPr>
            <a:cxnSpLocks/>
          </p:cNvCxnSpPr>
          <p:nvPr/>
        </p:nvCxnSpPr>
        <p:spPr>
          <a:xfrm flipH="1" flipV="1">
            <a:off x="10390896" y="3428999"/>
            <a:ext cx="552226" cy="372629"/>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9E9D0560-438F-EA7D-A602-EDFA32C8B241}"/>
              </a:ext>
            </a:extLst>
          </p:cNvPr>
          <p:cNvSpPr txBox="1"/>
          <p:nvPr/>
        </p:nvSpPr>
        <p:spPr>
          <a:xfrm>
            <a:off x="652661" y="5683028"/>
            <a:ext cx="2137124" cy="523220"/>
          </a:xfrm>
          <a:prstGeom prst="rect">
            <a:avLst/>
          </a:prstGeom>
          <a:noFill/>
        </p:spPr>
        <p:txBody>
          <a:bodyPr wrap="none" rtlCol="0">
            <a:spAutoFit/>
          </a:bodyPr>
          <a:lstStyle/>
          <a:p>
            <a:r>
              <a:rPr lang="en-GB" sz="2800" b="1" dirty="0">
                <a:latin typeface="Arial Black" panose="020B0A04020102020204" pitchFamily="34" charset="0"/>
              </a:rPr>
              <a:t>amplitude</a:t>
            </a:r>
          </a:p>
        </p:txBody>
      </p:sp>
      <p:sp>
        <p:nvSpPr>
          <p:cNvPr id="32" name="TextBox 31">
            <a:extLst>
              <a:ext uri="{FF2B5EF4-FFF2-40B4-BE49-F238E27FC236}">
                <a16:creationId xmlns:a16="http://schemas.microsoft.com/office/drawing/2014/main" id="{1B0242E3-F0D4-651A-F6F4-15B495B69D8B}"/>
              </a:ext>
            </a:extLst>
          </p:cNvPr>
          <p:cNvSpPr txBox="1"/>
          <p:nvPr/>
        </p:nvSpPr>
        <p:spPr>
          <a:xfrm>
            <a:off x="8781749" y="5691313"/>
            <a:ext cx="1205138" cy="523220"/>
          </a:xfrm>
          <a:prstGeom prst="rect">
            <a:avLst/>
          </a:prstGeom>
          <a:noFill/>
        </p:spPr>
        <p:txBody>
          <a:bodyPr wrap="none" rtlCol="0">
            <a:spAutoFit/>
          </a:bodyPr>
          <a:lstStyle/>
          <a:p>
            <a:r>
              <a:rPr lang="en-GB" sz="2800" b="1" dirty="0">
                <a:latin typeface="Arial Black" panose="020B0A04020102020204" pitchFamily="34" charset="0"/>
              </a:rPr>
              <a:t>crest</a:t>
            </a:r>
          </a:p>
        </p:txBody>
      </p:sp>
      <p:sp>
        <p:nvSpPr>
          <p:cNvPr id="33" name="TextBox 32">
            <a:extLst>
              <a:ext uri="{FF2B5EF4-FFF2-40B4-BE49-F238E27FC236}">
                <a16:creationId xmlns:a16="http://schemas.microsoft.com/office/drawing/2014/main" id="{54BC1226-EFB4-2177-82A1-8F2B4BB668AB}"/>
              </a:ext>
            </a:extLst>
          </p:cNvPr>
          <p:cNvSpPr txBox="1"/>
          <p:nvPr/>
        </p:nvSpPr>
        <p:spPr>
          <a:xfrm>
            <a:off x="5227678" y="5540745"/>
            <a:ext cx="2360903" cy="1384995"/>
          </a:xfrm>
          <a:prstGeom prst="rect">
            <a:avLst/>
          </a:prstGeom>
          <a:noFill/>
        </p:spPr>
        <p:txBody>
          <a:bodyPr wrap="none" rtlCol="0">
            <a:spAutoFit/>
          </a:bodyPr>
          <a:lstStyle/>
          <a:p>
            <a:r>
              <a:rPr lang="en-GB" sz="2800" b="1" dirty="0">
                <a:latin typeface="Arial Black" panose="020B0A04020102020204" pitchFamily="34" charset="0"/>
              </a:rPr>
              <a:t>Mean/ rest </a:t>
            </a:r>
          </a:p>
          <a:p>
            <a:r>
              <a:rPr lang="en-GB" sz="2800" b="1" dirty="0">
                <a:latin typeface="Arial Black" panose="020B0A04020102020204" pitchFamily="34" charset="0"/>
              </a:rPr>
              <a:t>Position or</a:t>
            </a:r>
          </a:p>
          <a:p>
            <a:r>
              <a:rPr lang="en-GB" sz="2800" b="1" dirty="0">
                <a:latin typeface="Arial Black" panose="020B0A04020102020204" pitchFamily="34" charset="0"/>
              </a:rPr>
              <a:t> midpoint</a:t>
            </a:r>
          </a:p>
        </p:txBody>
      </p:sp>
      <p:sp>
        <p:nvSpPr>
          <p:cNvPr id="34" name="TextBox 33">
            <a:extLst>
              <a:ext uri="{FF2B5EF4-FFF2-40B4-BE49-F238E27FC236}">
                <a16:creationId xmlns:a16="http://schemas.microsoft.com/office/drawing/2014/main" id="{AF4EE301-E2F6-0360-CC57-911C2AEF1ACD}"/>
              </a:ext>
            </a:extLst>
          </p:cNvPr>
          <p:cNvSpPr txBox="1"/>
          <p:nvPr/>
        </p:nvSpPr>
        <p:spPr>
          <a:xfrm>
            <a:off x="10094506" y="6295504"/>
            <a:ext cx="1463221" cy="523220"/>
          </a:xfrm>
          <a:prstGeom prst="rect">
            <a:avLst/>
          </a:prstGeom>
          <a:noFill/>
        </p:spPr>
        <p:txBody>
          <a:bodyPr wrap="none" rtlCol="0">
            <a:spAutoFit/>
          </a:bodyPr>
          <a:lstStyle/>
          <a:p>
            <a:r>
              <a:rPr lang="en-GB" sz="2800" b="1" dirty="0">
                <a:latin typeface="Arial Black" panose="020B0A04020102020204" pitchFamily="34" charset="0"/>
              </a:rPr>
              <a:t>trough</a:t>
            </a:r>
          </a:p>
        </p:txBody>
      </p:sp>
      <p:sp>
        <p:nvSpPr>
          <p:cNvPr id="35" name="TextBox 34">
            <a:extLst>
              <a:ext uri="{FF2B5EF4-FFF2-40B4-BE49-F238E27FC236}">
                <a16:creationId xmlns:a16="http://schemas.microsoft.com/office/drawing/2014/main" id="{FDFD7BA3-E738-4ECB-76D8-634A3A6BA824}"/>
              </a:ext>
            </a:extLst>
          </p:cNvPr>
          <p:cNvSpPr txBox="1"/>
          <p:nvPr/>
        </p:nvSpPr>
        <p:spPr>
          <a:xfrm>
            <a:off x="2388194" y="6295504"/>
            <a:ext cx="2435026" cy="523220"/>
          </a:xfrm>
          <a:prstGeom prst="rect">
            <a:avLst/>
          </a:prstGeom>
          <a:noFill/>
        </p:spPr>
        <p:txBody>
          <a:bodyPr wrap="none" rtlCol="0">
            <a:spAutoFit/>
          </a:bodyPr>
          <a:lstStyle/>
          <a:p>
            <a:r>
              <a:rPr lang="en-GB" sz="2800" b="1" dirty="0">
                <a:latin typeface="Arial Black" panose="020B0A04020102020204" pitchFamily="34" charset="0"/>
              </a:rPr>
              <a:t>wavelength</a:t>
            </a:r>
          </a:p>
        </p:txBody>
      </p:sp>
    </p:spTree>
    <p:extLst>
      <p:ext uri="{BB962C8B-B14F-4D97-AF65-F5344CB8AC3E}">
        <p14:creationId xmlns:p14="http://schemas.microsoft.com/office/powerpoint/2010/main" val="125175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path" presetSubtype="0" accel="50000" decel="50000" fill="hold" grpId="0" nodeType="clickEffect">
                                  <p:stCondLst>
                                    <p:cond delay="0"/>
                                  </p:stCondLst>
                                  <p:childTnLst>
                                    <p:animMotion origin="layout" path="M -1.45833E-6 4.44444E-6 L -0.62318 -0.60556 " pathEditMode="relative" rAng="0" ptsTypes="AA">
                                      <p:cBhvr>
                                        <p:cTn id="6" dur="2000" fill="hold"/>
                                        <p:tgtEl>
                                          <p:spTgt spid="32"/>
                                        </p:tgtEl>
                                        <p:attrNameLst>
                                          <p:attrName>ppt_x</p:attrName>
                                          <p:attrName>ppt_y</p:attrName>
                                        </p:attrNameLst>
                                      </p:cBhvr>
                                      <p:rCtr x="-31159" y="-30278"/>
                                    </p:animMotion>
                                  </p:childTnLst>
                                </p:cTn>
                              </p:par>
                              <p:par>
                                <p:cTn id="7" presetID="56" presetClass="path" presetSubtype="0" accel="50000" decel="50000" fill="hold" grpId="0" nodeType="withEffect">
                                  <p:stCondLst>
                                    <p:cond delay="0"/>
                                  </p:stCondLst>
                                  <p:childTnLst>
                                    <p:animMotion origin="layout" path="M 4.16667E-6 3.33333E-6 L 0.3388 -0.4132 " pathEditMode="relative" rAng="0" ptsTypes="AA">
                                      <p:cBhvr>
                                        <p:cTn id="8" dur="2000" fill="hold"/>
                                        <p:tgtEl>
                                          <p:spTgt spid="31"/>
                                        </p:tgtEl>
                                        <p:attrNameLst>
                                          <p:attrName>ppt_x</p:attrName>
                                          <p:attrName>ppt_y</p:attrName>
                                        </p:attrNameLst>
                                      </p:cBhvr>
                                      <p:rCtr x="16940" y="-20671"/>
                                    </p:animMotion>
                                  </p:childTnLst>
                                </p:cTn>
                              </p:par>
                              <p:par>
                                <p:cTn id="9" presetID="56" presetClass="path" presetSubtype="0" accel="50000" decel="50000" fill="hold" grpId="0" nodeType="withEffect">
                                  <p:stCondLst>
                                    <p:cond delay="0"/>
                                  </p:stCondLst>
                                  <p:childTnLst>
                                    <p:animMotion origin="layout" path="M 1.45833E-6 -3.33333E-6 L 0.00964 -0.59861 " pathEditMode="relative" rAng="0" ptsTypes="AA">
                                      <p:cBhvr>
                                        <p:cTn id="10" dur="2000" fill="hold"/>
                                        <p:tgtEl>
                                          <p:spTgt spid="35"/>
                                        </p:tgtEl>
                                        <p:attrNameLst>
                                          <p:attrName>ppt_x</p:attrName>
                                          <p:attrName>ppt_y</p:attrName>
                                        </p:attrNameLst>
                                      </p:cBhvr>
                                      <p:rCtr x="0" y="-29421"/>
                                    </p:animMotion>
                                  </p:childTnLst>
                                </p:cTn>
                              </p:par>
                              <p:par>
                                <p:cTn id="11" presetID="56" presetClass="path" presetSubtype="0" accel="50000" decel="50000" fill="hold" grpId="0" nodeType="withEffect">
                                  <p:stCondLst>
                                    <p:cond delay="0"/>
                                  </p:stCondLst>
                                  <p:childTnLst>
                                    <p:animMotion origin="layout" path="M -1.66667E-6 -4.44444E-6 L -0.67721 -0.31597 " pathEditMode="relative" rAng="0" ptsTypes="AA">
                                      <p:cBhvr>
                                        <p:cTn id="12" dur="2000" fill="hold"/>
                                        <p:tgtEl>
                                          <p:spTgt spid="34"/>
                                        </p:tgtEl>
                                        <p:attrNameLst>
                                          <p:attrName>ppt_x</p:attrName>
                                          <p:attrName>ppt_y</p:attrName>
                                        </p:attrNameLst>
                                      </p:cBhvr>
                                      <p:rCtr x="-33893" y="-15856"/>
                                    </p:animMotion>
                                  </p:childTnLst>
                                </p:cTn>
                              </p:par>
                              <p:par>
                                <p:cTn id="13" presetID="56" presetClass="path" presetSubtype="0" accel="50000" decel="50000" fill="hold" grpId="0" nodeType="withEffect">
                                  <p:stCondLst>
                                    <p:cond delay="0"/>
                                  </p:stCondLst>
                                  <p:childTnLst>
                                    <p:animMotion origin="layout" path="M -0.06107 0.00324 L 0.32122 -0.36736 " pathEditMode="relative" rAng="0" ptsTypes="AA">
                                      <p:cBhvr>
                                        <p:cTn id="14" dur="2000" fill="hold"/>
                                        <p:tgtEl>
                                          <p:spTgt spid="33"/>
                                        </p:tgtEl>
                                        <p:attrNameLst>
                                          <p:attrName>ppt_x</p:attrName>
                                          <p:attrName>ppt_y</p:attrName>
                                        </p:attrNameLst>
                                      </p:cBhvr>
                                      <p:rCtr x="19115" y="-1854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3" grpId="0"/>
      <p:bldP spid="34" grpId="0"/>
      <p:bldP spid="3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73D02-B46D-634B-2459-625F12B80551}"/>
              </a:ext>
            </a:extLst>
          </p:cNvPr>
          <p:cNvSpPr>
            <a:spLocks noGrp="1"/>
          </p:cNvSpPr>
          <p:nvPr>
            <p:ph type="title"/>
          </p:nvPr>
        </p:nvSpPr>
        <p:spPr>
          <a:xfrm>
            <a:off x="1036684" y="543630"/>
            <a:ext cx="3794760" cy="891144"/>
          </a:xfrm>
          <a:solidFill>
            <a:srgbClr val="FFFF00"/>
          </a:solidFill>
        </p:spPr>
        <p:txBody>
          <a:bodyPr vert="horz" lIns="91440" tIns="45720" rIns="91440" bIns="45720" rtlCol="0" anchor="b">
            <a:normAutofit fontScale="90000"/>
          </a:bodyPr>
          <a:lstStyle/>
          <a:p>
            <a:pPr>
              <a:lnSpc>
                <a:spcPct val="100000"/>
              </a:lnSpc>
            </a:pPr>
            <a:br>
              <a:rPr lang="en-US" sz="5600" kern="1200" dirty="0">
                <a:solidFill>
                  <a:schemeClr val="tx1"/>
                </a:solidFill>
                <a:latin typeface="+mj-lt"/>
                <a:ea typeface="+mj-ea"/>
                <a:cs typeface="+mj-cs"/>
              </a:rPr>
            </a:br>
            <a:br>
              <a:rPr lang="en-US" sz="5600" kern="1200" dirty="0">
                <a:solidFill>
                  <a:schemeClr val="tx1"/>
                </a:solidFill>
                <a:latin typeface="+mj-lt"/>
                <a:ea typeface="+mj-ea"/>
                <a:cs typeface="+mj-cs"/>
              </a:rPr>
            </a:br>
            <a:r>
              <a:rPr lang="en-US" sz="5600" kern="1200" dirty="0">
                <a:solidFill>
                  <a:schemeClr val="tx1"/>
                </a:solidFill>
                <a:latin typeface="+mj-lt"/>
                <a:ea typeface="+mj-ea"/>
                <a:cs typeface="+mj-cs"/>
              </a:rPr>
              <a:t>Exit Pass</a:t>
            </a:r>
          </a:p>
        </p:txBody>
      </p:sp>
      <p:sp>
        <p:nvSpPr>
          <p:cNvPr id="3" name="Content Placeholder 2">
            <a:extLst>
              <a:ext uri="{FF2B5EF4-FFF2-40B4-BE49-F238E27FC236}">
                <a16:creationId xmlns:a16="http://schemas.microsoft.com/office/drawing/2014/main" id="{9338CB81-EADF-28D2-6A43-6DFA72E036B0}"/>
              </a:ext>
            </a:extLst>
          </p:cNvPr>
          <p:cNvSpPr>
            <a:spLocks noGrp="1"/>
          </p:cNvSpPr>
          <p:nvPr>
            <p:ph idx="1"/>
          </p:nvPr>
        </p:nvSpPr>
        <p:spPr>
          <a:xfrm>
            <a:off x="125919" y="4876563"/>
            <a:ext cx="8254287" cy="1272831"/>
          </a:xfrm>
        </p:spPr>
        <p:txBody>
          <a:bodyPr vert="horz" lIns="91440" tIns="45720" rIns="91440" bIns="45720" rtlCol="0" anchor="t">
            <a:normAutofit/>
          </a:bodyPr>
          <a:lstStyle/>
          <a:p>
            <a:pPr marL="0" indent="0">
              <a:buNone/>
            </a:pPr>
            <a:r>
              <a:rPr lang="en-US" sz="2400" kern="1200" dirty="0">
                <a:solidFill>
                  <a:schemeClr val="tx1"/>
                </a:solidFill>
                <a:latin typeface="+mn-lt"/>
                <a:ea typeface="+mn-ea"/>
                <a:cs typeface="+mn-cs"/>
                <a:hlinkClick r:id="rId2"/>
              </a:rPr>
              <a:t>https://www.youtube.com/watch?v=-H8HjxGtoXw</a:t>
            </a:r>
            <a:endParaRPr lang="en-US" sz="2400" kern="1200" dirty="0">
              <a:solidFill>
                <a:schemeClr val="tx1"/>
              </a:solidFill>
              <a:latin typeface="+mn-lt"/>
              <a:ea typeface="+mn-ea"/>
              <a:cs typeface="+mn-cs"/>
            </a:endParaRPr>
          </a:p>
          <a:p>
            <a:pPr marL="0" indent="0">
              <a:buNone/>
            </a:pPr>
            <a:endParaRPr lang="en-US" sz="2400" kern="1200" dirty="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0C3F7CC1-2D66-E521-41D5-E7F112F176BE}"/>
              </a:ext>
            </a:extLst>
          </p:cNvPr>
          <p:cNvSpPr>
            <a:spLocks noGrp="1"/>
          </p:cNvSpPr>
          <p:nvPr>
            <p:ph type="sldNum" sz="quarter" idx="12"/>
          </p:nvPr>
        </p:nvSpPr>
        <p:spPr/>
        <p:txBody>
          <a:bodyPr/>
          <a:lstStyle/>
          <a:p>
            <a:fld id="{25F4D205-A511-4D9F-BF18-0E193C9B365C}" type="slidenum">
              <a:rPr lang="en-GB" smtClean="0"/>
              <a:pPr/>
              <a:t>50</a:t>
            </a:fld>
            <a:endParaRPr lang="en-GB"/>
          </a:p>
        </p:txBody>
      </p:sp>
      <p:pic>
        <p:nvPicPr>
          <p:cNvPr id="6" name="Picture 5">
            <a:extLst>
              <a:ext uri="{FF2B5EF4-FFF2-40B4-BE49-F238E27FC236}">
                <a16:creationId xmlns:a16="http://schemas.microsoft.com/office/drawing/2014/main" id="{CF0399F7-DA66-71DA-AA7F-BB5683E6F3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6118" y="-1"/>
            <a:ext cx="5105882" cy="6382353"/>
          </a:xfrm>
          <a:prstGeom prst="rect">
            <a:avLst/>
          </a:prstGeom>
        </p:spPr>
      </p:pic>
      <p:sp>
        <p:nvSpPr>
          <p:cNvPr id="8" name="TextBox 7">
            <a:extLst>
              <a:ext uri="{FF2B5EF4-FFF2-40B4-BE49-F238E27FC236}">
                <a16:creationId xmlns:a16="http://schemas.microsoft.com/office/drawing/2014/main" id="{C14DB24D-093F-A902-35DF-508336101662}"/>
              </a:ext>
            </a:extLst>
          </p:cNvPr>
          <p:cNvSpPr txBox="1"/>
          <p:nvPr/>
        </p:nvSpPr>
        <p:spPr>
          <a:xfrm>
            <a:off x="182880" y="1688950"/>
            <a:ext cx="7573035" cy="2954655"/>
          </a:xfrm>
          <a:prstGeom prst="rect">
            <a:avLst/>
          </a:prstGeom>
          <a:noFill/>
        </p:spPr>
        <p:txBody>
          <a:bodyPr wrap="none" rtlCol="0">
            <a:spAutoFit/>
          </a:bodyPr>
          <a:lstStyle/>
          <a:p>
            <a:pPr marL="342900" indent="-342900">
              <a:buAutoNum type="arabicPeriod"/>
            </a:pPr>
            <a:r>
              <a:rPr lang="en-GB" sz="2800" dirty="0"/>
              <a:t>State the law of reflection</a:t>
            </a:r>
          </a:p>
          <a:p>
            <a:pPr marL="342900" indent="-342900">
              <a:buAutoNum type="arabicPeriod"/>
            </a:pPr>
            <a:r>
              <a:rPr lang="en-GB" sz="2800" dirty="0"/>
              <a:t>State from where all angles are measured.</a:t>
            </a:r>
          </a:p>
          <a:p>
            <a:pPr marL="342900" indent="-342900">
              <a:buAutoNum type="arabicPeriod"/>
            </a:pPr>
            <a:r>
              <a:rPr lang="en-GB" sz="2800" dirty="0"/>
              <a:t>State the meaning of the term </a:t>
            </a:r>
            <a:r>
              <a:rPr lang="en-GB" sz="2800" i="1" dirty="0"/>
              <a:t>angle of incidence</a:t>
            </a:r>
          </a:p>
          <a:p>
            <a:pPr marL="342900" indent="-342900">
              <a:buFontTx/>
              <a:buAutoNum type="arabicPeriod"/>
            </a:pPr>
            <a:r>
              <a:rPr lang="en-GB" sz="2800" dirty="0"/>
              <a:t>State the meaning of the term </a:t>
            </a:r>
            <a:r>
              <a:rPr lang="en-GB" sz="2800" i="1" dirty="0"/>
              <a:t>angle of reflection.</a:t>
            </a:r>
          </a:p>
          <a:p>
            <a:pPr marL="342900" indent="-342900">
              <a:buFontTx/>
              <a:buAutoNum type="arabicPeriod"/>
            </a:pPr>
            <a:r>
              <a:rPr lang="en-GB" sz="2800" i="1" dirty="0"/>
              <a:t>Why doesn’t light reflect off a black surface?</a:t>
            </a:r>
          </a:p>
          <a:p>
            <a:pPr marL="342900" indent="-342900">
              <a:buFontTx/>
              <a:buAutoNum type="arabicPeriod"/>
            </a:pPr>
            <a:r>
              <a:rPr lang="en-GB" sz="2800" i="1" dirty="0"/>
              <a:t>Or join in the song below!</a:t>
            </a:r>
            <a:endParaRPr lang="en-GB" sz="2800" dirty="0"/>
          </a:p>
          <a:p>
            <a:endParaRPr lang="en-GB" dirty="0"/>
          </a:p>
        </p:txBody>
      </p:sp>
    </p:spTree>
    <p:extLst>
      <p:ext uri="{BB962C8B-B14F-4D97-AF65-F5344CB8AC3E}">
        <p14:creationId xmlns:p14="http://schemas.microsoft.com/office/powerpoint/2010/main" val="41555962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4172" y="348259"/>
            <a:ext cx="4711489" cy="923331"/>
          </a:xfrm>
          <a:solidFill>
            <a:srgbClr val="FFFF00"/>
          </a:solidFill>
          <a:ln>
            <a:solidFill>
              <a:srgbClr val="FFFF00"/>
            </a:solidFill>
          </a:ln>
        </p:spPr>
        <p:style>
          <a:lnRef idx="0">
            <a:schemeClr val="accent6"/>
          </a:lnRef>
          <a:fillRef idx="3">
            <a:schemeClr val="accent6"/>
          </a:fillRef>
          <a:effectRef idx="3">
            <a:schemeClr val="accent6"/>
          </a:effectRef>
          <a:fontRef idx="minor">
            <a:schemeClr val="lt1"/>
          </a:fontRef>
        </p:style>
        <p:txBody>
          <a:bodyPr/>
          <a:lstStyle/>
          <a:p>
            <a:r>
              <a:rPr lang="en-GB" dirty="0">
                <a:solidFill>
                  <a:schemeClr val="tx1"/>
                </a:solidFill>
              </a:rPr>
              <a:t>Starter Questions</a:t>
            </a:r>
          </a:p>
        </p:txBody>
      </p:sp>
      <p:sp>
        <p:nvSpPr>
          <p:cNvPr id="10" name="Content Placeholder 9"/>
          <p:cNvSpPr>
            <a:spLocks noGrp="1"/>
          </p:cNvSpPr>
          <p:nvPr>
            <p:ph idx="1"/>
          </p:nvPr>
        </p:nvSpPr>
        <p:spPr>
          <a:xfrm>
            <a:off x="3201534" y="2005012"/>
            <a:ext cx="8256766" cy="4351338"/>
          </a:xfrm>
        </p:spPr>
        <p:txBody>
          <a:bodyPr/>
          <a:lstStyle/>
          <a:p>
            <a:pPr marL="514350" indent="-514350">
              <a:buFont typeface="+mj-lt"/>
              <a:buAutoNum type="arabicPeriod"/>
            </a:pPr>
            <a:r>
              <a:rPr lang="en-GB" dirty="0"/>
              <a:t>List the group of waves to which light belongs.</a:t>
            </a:r>
          </a:p>
          <a:p>
            <a:pPr marL="514350" indent="-514350">
              <a:buFont typeface="+mj-lt"/>
              <a:buAutoNum type="arabicPeriod"/>
            </a:pPr>
            <a:r>
              <a:rPr lang="en-GB" dirty="0"/>
              <a:t>In which waves are the vibrations  at right angles to the direction of travel.</a:t>
            </a:r>
          </a:p>
          <a:p>
            <a:pPr marL="514350" indent="-514350">
              <a:buFont typeface="+mj-lt"/>
              <a:buAutoNum type="arabicPeriod"/>
            </a:pPr>
            <a:r>
              <a:rPr lang="en-GB" dirty="0"/>
              <a:t>State the meaning of the term “normal” with light</a:t>
            </a:r>
          </a:p>
          <a:p>
            <a:pPr marL="514350" indent="-514350">
              <a:buFont typeface="+mj-lt"/>
              <a:buAutoNum type="arabicPeriod"/>
            </a:pPr>
            <a:r>
              <a:rPr lang="en-GB" dirty="0"/>
              <a:t>State the law of reflection.</a:t>
            </a:r>
          </a:p>
          <a:p>
            <a:pPr marL="514350" indent="-514350">
              <a:buFont typeface="+mj-lt"/>
              <a:buAutoNum type="arabicPeriod"/>
            </a:pPr>
            <a:r>
              <a:rPr lang="en-GB" dirty="0"/>
              <a:t>State how angles are measured when using light.</a:t>
            </a:r>
          </a:p>
        </p:txBody>
      </p:sp>
      <p:sp>
        <p:nvSpPr>
          <p:cNvPr id="3" name="Slide Number Placeholder 2">
            <a:extLst>
              <a:ext uri="{FF2B5EF4-FFF2-40B4-BE49-F238E27FC236}">
                <a16:creationId xmlns:a16="http://schemas.microsoft.com/office/drawing/2014/main" id="{D8189DBF-B8ED-AF6B-3240-0CC22F4CFF3F}"/>
              </a:ext>
            </a:extLst>
          </p:cNvPr>
          <p:cNvSpPr>
            <a:spLocks noGrp="1"/>
          </p:cNvSpPr>
          <p:nvPr>
            <p:ph type="sldNum" sz="quarter" idx="12"/>
          </p:nvPr>
        </p:nvSpPr>
        <p:spPr/>
        <p:txBody>
          <a:bodyPr/>
          <a:lstStyle/>
          <a:p>
            <a:fld id="{25F4D205-A511-4D9F-BF18-0E193C9B365C}" type="slidenum">
              <a:rPr lang="en-GB" smtClean="0"/>
              <a:pPr/>
              <a:t>51</a:t>
            </a:fld>
            <a:endParaRPr lang="en-GB"/>
          </a:p>
        </p:txBody>
      </p:sp>
      <p:pic>
        <p:nvPicPr>
          <p:cNvPr id="7" name="Picture 6">
            <a:extLst>
              <a:ext uri="{FF2B5EF4-FFF2-40B4-BE49-F238E27FC236}">
                <a16:creationId xmlns:a16="http://schemas.microsoft.com/office/drawing/2014/main" id="{CF3D0A07-7220-14E5-FB40-91A7C6B772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960" y="1485900"/>
            <a:ext cx="2857500" cy="4762500"/>
          </a:xfrm>
          <a:prstGeom prst="rect">
            <a:avLst/>
          </a:prstGeom>
        </p:spPr>
      </p:pic>
      <p:sp>
        <p:nvSpPr>
          <p:cNvPr id="6" name="Rectangle 5">
            <a:extLst>
              <a:ext uri="{FF2B5EF4-FFF2-40B4-BE49-F238E27FC236}">
                <a16:creationId xmlns:a16="http://schemas.microsoft.com/office/drawing/2014/main" id="{AE49F8A7-CB1D-A861-6BB2-0EF4AD483772}"/>
              </a:ext>
            </a:extLst>
          </p:cNvPr>
          <p:cNvSpPr/>
          <p:nvPr/>
        </p:nvSpPr>
        <p:spPr>
          <a:xfrm>
            <a:off x="249233" y="147935"/>
            <a:ext cx="2686954" cy="923330"/>
          </a:xfrm>
          <a:prstGeom prst="rect">
            <a:avLst/>
          </a:prstGeom>
          <a:noFill/>
        </p:spPr>
        <p:txBody>
          <a:bodyPr wrap="none" lIns="91440" tIns="45720" rIns="91440" bIns="45720">
            <a:spAutoFit/>
          </a:bodyPr>
          <a:lstStyle/>
          <a:p>
            <a:pPr algn="ctr">
              <a:spcAft>
                <a:spcPts val="600"/>
              </a:spcAft>
            </a:pP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Lesson </a:t>
            </a:r>
            <a:r>
              <a:rPr lang="en-US" sz="5400" b="1" cap="none" spc="0" dirty="0">
                <a:ln w="13462">
                  <a:solidFill>
                    <a:schemeClr val="bg1"/>
                  </a:solidFill>
                  <a:prstDash val="solid"/>
                </a:ln>
                <a:solidFill>
                  <a:srgbClr val="FFC000"/>
                </a:solidFill>
                <a:effectLst>
                  <a:outerShdw dist="38100" dir="2700000" algn="bl" rotWithShape="0">
                    <a:schemeClr val="accent5"/>
                  </a:outerShdw>
                </a:effectLst>
              </a:rPr>
              <a:t>4</a:t>
            </a:r>
          </a:p>
        </p:txBody>
      </p:sp>
    </p:spTree>
    <p:extLst>
      <p:ext uri="{BB962C8B-B14F-4D97-AF65-F5344CB8AC3E}">
        <p14:creationId xmlns:p14="http://schemas.microsoft.com/office/powerpoint/2010/main" val="3194549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2">
            <a:extLst>
              <a:ext uri="{FF2B5EF4-FFF2-40B4-BE49-F238E27FC236}">
                <a16:creationId xmlns:a16="http://schemas.microsoft.com/office/drawing/2014/main" id="{3AA43241-6AAB-F9C7-7539-39C06996D366}"/>
              </a:ext>
            </a:extLst>
          </p:cNvPr>
          <p:cNvGraphicFramePr>
            <a:graphicFrameLocks noGrp="1"/>
          </p:cNvGraphicFramePr>
          <p:nvPr>
            <p:ph idx="1"/>
            <p:extLst>
              <p:ext uri="{D42A27DB-BD31-4B8C-83A1-F6EECF244321}">
                <p14:modId xmlns:p14="http://schemas.microsoft.com/office/powerpoint/2010/main" val="1105649490"/>
              </p:ext>
            </p:extLst>
          </p:nvPr>
        </p:nvGraphicFramePr>
        <p:xfrm>
          <a:off x="184020" y="2065795"/>
          <a:ext cx="11721357" cy="43939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1"/>
          <p:cNvSpPr/>
          <p:nvPr/>
        </p:nvSpPr>
        <p:spPr>
          <a:xfrm>
            <a:off x="7509212" y="571233"/>
            <a:ext cx="2686954" cy="923330"/>
          </a:xfrm>
          <a:prstGeom prst="rect">
            <a:avLst/>
          </a:prstGeom>
          <a:noFill/>
        </p:spPr>
        <p:txBody>
          <a:bodyPr wrap="none" lIns="91440" tIns="45720" rIns="91440" bIns="45720">
            <a:spAutoFit/>
          </a:bodyPr>
          <a:lstStyle/>
          <a:p>
            <a:pPr algn="ct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Lesson </a:t>
            </a:r>
            <a:r>
              <a:rPr lang="en-US" sz="5400" b="1" cap="none" spc="0" dirty="0">
                <a:ln w="13462">
                  <a:solidFill>
                    <a:schemeClr val="bg1"/>
                  </a:solidFill>
                  <a:prstDash val="solid"/>
                </a:ln>
                <a:solidFill>
                  <a:srgbClr val="00B050"/>
                </a:solidFill>
                <a:effectLst>
                  <a:outerShdw dist="38100" dir="2700000" algn="bl" rotWithShape="0">
                    <a:schemeClr val="accent5"/>
                  </a:outerShdw>
                </a:effectLst>
              </a:rPr>
              <a:t>4</a:t>
            </a:r>
          </a:p>
        </p:txBody>
      </p:sp>
      <p:sp>
        <p:nvSpPr>
          <p:cNvPr id="3" name="Slide Number Placeholder 2">
            <a:extLst>
              <a:ext uri="{FF2B5EF4-FFF2-40B4-BE49-F238E27FC236}">
                <a16:creationId xmlns:a16="http://schemas.microsoft.com/office/drawing/2014/main" id="{757CB16A-DD30-E683-9B26-A5277B980562}"/>
              </a:ext>
            </a:extLst>
          </p:cNvPr>
          <p:cNvSpPr>
            <a:spLocks noGrp="1"/>
          </p:cNvSpPr>
          <p:nvPr>
            <p:ph type="sldNum" sz="quarter" idx="12"/>
          </p:nvPr>
        </p:nvSpPr>
        <p:spPr/>
        <p:txBody>
          <a:bodyPr/>
          <a:lstStyle/>
          <a:p>
            <a:fld id="{25F4D205-A511-4D9F-BF18-0E193C9B365C}" type="slidenum">
              <a:rPr lang="en-GB" smtClean="0"/>
              <a:pPr/>
              <a:t>52</a:t>
            </a:fld>
            <a:endParaRPr lang="en-GB" dirty="0"/>
          </a:p>
        </p:txBody>
      </p:sp>
      <p:pic>
        <p:nvPicPr>
          <p:cNvPr id="5" name="Picture 4">
            <a:extLst>
              <a:ext uri="{FF2B5EF4-FFF2-40B4-BE49-F238E27FC236}">
                <a16:creationId xmlns:a16="http://schemas.microsoft.com/office/drawing/2014/main" id="{D9CA5F2A-3356-3AA6-A641-8255ADA8BCD8}"/>
              </a:ext>
            </a:extLst>
          </p:cNvPr>
          <p:cNvPicPr>
            <a:picLocks noChangeAspect="1"/>
          </p:cNvPicPr>
          <p:nvPr/>
        </p:nvPicPr>
        <p:blipFill rotWithShape="1">
          <a:blip r:embed="rId8"/>
          <a:srcRect t="1611" r="2" b="6749"/>
          <a:stretch/>
        </p:blipFill>
        <p:spPr>
          <a:xfrm>
            <a:off x="10370512" y="1"/>
            <a:ext cx="1821488" cy="3194755"/>
          </a:xfrm>
          <a:custGeom>
            <a:avLst/>
            <a:gdLst/>
            <a:ahLst/>
            <a:cxnLst/>
            <a:rect l="l" t="t" r="r" b="b"/>
            <a:pathLst>
              <a:path w="3910084" h="6858000">
                <a:moveTo>
                  <a:pt x="118775" y="0"/>
                </a:moveTo>
                <a:lnTo>
                  <a:pt x="3910084" y="0"/>
                </a:lnTo>
                <a:lnTo>
                  <a:pt x="3910084" y="6858000"/>
                </a:lnTo>
                <a:lnTo>
                  <a:pt x="913702" y="6858000"/>
                </a:lnTo>
                <a:lnTo>
                  <a:pt x="346751" y="5107724"/>
                </a:lnTo>
                <a:lnTo>
                  <a:pt x="0" y="803615"/>
                </a:lnTo>
                <a:close/>
              </a:path>
            </a:pathLst>
          </a:custGeom>
        </p:spPr>
      </p:pic>
    </p:spTree>
    <p:extLst>
      <p:ext uri="{BB962C8B-B14F-4D97-AF65-F5344CB8AC3E}">
        <p14:creationId xmlns:p14="http://schemas.microsoft.com/office/powerpoint/2010/main" val="19431353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070B4-22E4-4017-9A87-1490D5CF2352}"/>
              </a:ext>
            </a:extLst>
          </p:cNvPr>
          <p:cNvSpPr>
            <a:spLocks noGrp="1"/>
          </p:cNvSpPr>
          <p:nvPr>
            <p:ph type="title"/>
          </p:nvPr>
        </p:nvSpPr>
        <p:spPr>
          <a:xfrm>
            <a:off x="4354513" y="841375"/>
            <a:ext cx="3505200" cy="3114698"/>
          </a:xfrm>
        </p:spPr>
        <p:txBody>
          <a:bodyPr vert="horz" lIns="91440" tIns="45720" rIns="91440" bIns="45720" rtlCol="0" anchor="b">
            <a:normAutofit/>
          </a:bodyPr>
          <a:lstStyle/>
          <a:p>
            <a:pPr algn="ctr"/>
            <a:r>
              <a:rPr lang="en-US" sz="5600" kern="1200" dirty="0">
                <a:solidFill>
                  <a:srgbClr val="00B050"/>
                </a:solidFill>
                <a:latin typeface="+mj-lt"/>
                <a:ea typeface="+mj-ea"/>
                <a:cs typeface="+mj-cs"/>
              </a:rPr>
              <a:t>Why?</a:t>
            </a:r>
          </a:p>
        </p:txBody>
      </p:sp>
      <p:pic>
        <p:nvPicPr>
          <p:cNvPr id="5" name="Content Placeholder 4" descr="A picture containing indoor&#10;&#10;Description automatically generated">
            <a:extLst>
              <a:ext uri="{FF2B5EF4-FFF2-40B4-BE49-F238E27FC236}">
                <a16:creationId xmlns:a16="http://schemas.microsoft.com/office/drawing/2014/main" id="{41B5C55C-CE8F-442C-9BD1-9DD26ABD5B14}"/>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1341"/>
          <a:stretch/>
        </p:blipFill>
        <p:spPr>
          <a:xfrm>
            <a:off x="20" y="10"/>
            <a:ext cx="3910064" cy="6857990"/>
          </a:xfrm>
          <a:custGeom>
            <a:avLst/>
            <a:gdLst/>
            <a:ahLst/>
            <a:cxnLst/>
            <a:rect l="l" t="t" r="r" b="b"/>
            <a:pathLst>
              <a:path w="3910084" h="6858000">
                <a:moveTo>
                  <a:pt x="0" y="0"/>
                </a:moveTo>
                <a:lnTo>
                  <a:pt x="2996382" y="0"/>
                </a:lnTo>
                <a:lnTo>
                  <a:pt x="3563333" y="1750276"/>
                </a:lnTo>
                <a:lnTo>
                  <a:pt x="3910084" y="6054385"/>
                </a:lnTo>
                <a:lnTo>
                  <a:pt x="3791309" y="6858000"/>
                </a:lnTo>
                <a:lnTo>
                  <a:pt x="0" y="6858000"/>
                </a:lnTo>
                <a:close/>
              </a:path>
            </a:pathLst>
          </a:custGeom>
        </p:spPr>
      </p:pic>
      <p:pic>
        <p:nvPicPr>
          <p:cNvPr id="4" name="Picture 3">
            <a:extLst>
              <a:ext uri="{FF2B5EF4-FFF2-40B4-BE49-F238E27FC236}">
                <a16:creationId xmlns:a16="http://schemas.microsoft.com/office/drawing/2014/main" id="{FEA580CC-39EE-5452-79A8-015131D36908}"/>
              </a:ext>
            </a:extLst>
          </p:cNvPr>
          <p:cNvPicPr>
            <a:picLocks noChangeAspect="1"/>
          </p:cNvPicPr>
          <p:nvPr/>
        </p:nvPicPr>
        <p:blipFill rotWithShape="1">
          <a:blip r:embed="rId4"/>
          <a:srcRect t="1611" r="2" b="6749"/>
          <a:stretch/>
        </p:blipFill>
        <p:spPr>
          <a:xfrm>
            <a:off x="8281916" y="1"/>
            <a:ext cx="3910084" cy="6858000"/>
          </a:xfrm>
          <a:custGeom>
            <a:avLst/>
            <a:gdLst/>
            <a:ahLst/>
            <a:cxnLst/>
            <a:rect l="l" t="t" r="r" b="b"/>
            <a:pathLst>
              <a:path w="3910084" h="6858000">
                <a:moveTo>
                  <a:pt x="118775" y="0"/>
                </a:moveTo>
                <a:lnTo>
                  <a:pt x="3910084" y="0"/>
                </a:lnTo>
                <a:lnTo>
                  <a:pt x="3910084" y="6858000"/>
                </a:lnTo>
                <a:lnTo>
                  <a:pt x="913702" y="6858000"/>
                </a:lnTo>
                <a:lnTo>
                  <a:pt x="346751" y="5107724"/>
                </a:lnTo>
                <a:lnTo>
                  <a:pt x="0" y="803615"/>
                </a:lnTo>
                <a:close/>
              </a:path>
            </a:pathLst>
          </a:custGeom>
        </p:spPr>
      </p:pic>
      <p:sp>
        <p:nvSpPr>
          <p:cNvPr id="3" name="Slide Number Placeholder 2">
            <a:extLst>
              <a:ext uri="{FF2B5EF4-FFF2-40B4-BE49-F238E27FC236}">
                <a16:creationId xmlns:a16="http://schemas.microsoft.com/office/drawing/2014/main" id="{5C1E8A52-3502-75D1-0497-8B89BF80E5E0}"/>
              </a:ext>
            </a:extLst>
          </p:cNvPr>
          <p:cNvSpPr>
            <a:spLocks noGrp="1"/>
          </p:cNvSpPr>
          <p:nvPr>
            <p:ph type="sldNum" sz="quarter" idx="12"/>
          </p:nvPr>
        </p:nvSpPr>
        <p:spPr/>
        <p:txBody>
          <a:bodyPr/>
          <a:lstStyle/>
          <a:p>
            <a:fld id="{25F4D205-A511-4D9F-BF18-0E193C9B365C}" type="slidenum">
              <a:rPr lang="en-GB" smtClean="0"/>
              <a:pPr/>
              <a:t>53</a:t>
            </a:fld>
            <a:endParaRPr lang="en-GB" dirty="0"/>
          </a:p>
        </p:txBody>
      </p:sp>
    </p:spTree>
    <p:extLst>
      <p:ext uri="{BB962C8B-B14F-4D97-AF65-F5344CB8AC3E}">
        <p14:creationId xmlns:p14="http://schemas.microsoft.com/office/powerpoint/2010/main" val="8216368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2" descr="refraction_of_light">
            <a:extLst>
              <a:ext uri="{FF2B5EF4-FFF2-40B4-BE49-F238E27FC236}">
                <a16:creationId xmlns:a16="http://schemas.microsoft.com/office/drawing/2014/main" id="{E1BA5889-6019-7830-6065-42CDEE1CE94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2220" r="1" b="10834"/>
          <a:stretch/>
        </p:blipFill>
        <p:spPr bwMode="auto">
          <a:xfrm>
            <a:off x="20" y="-1"/>
            <a:ext cx="12191980" cy="439499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C9D98DD-515E-E16E-1EEA-98E71730901D}"/>
              </a:ext>
            </a:extLst>
          </p:cNvPr>
          <p:cNvSpPr>
            <a:spLocks noGrp="1"/>
          </p:cNvSpPr>
          <p:nvPr>
            <p:ph type="title"/>
          </p:nvPr>
        </p:nvSpPr>
        <p:spPr>
          <a:xfrm>
            <a:off x="841248" y="4858247"/>
            <a:ext cx="6982834" cy="1026435"/>
          </a:xfrm>
        </p:spPr>
        <p:txBody>
          <a:bodyPr vert="horz" lIns="91440" tIns="45720" rIns="91440" bIns="45720" rtlCol="0" anchor="b">
            <a:normAutofit/>
          </a:bodyPr>
          <a:lstStyle/>
          <a:p>
            <a:r>
              <a:rPr lang="en-US" sz="4800" dirty="0">
                <a:solidFill>
                  <a:srgbClr val="00B050"/>
                </a:solidFill>
                <a:effectLst>
                  <a:outerShdw blurRad="38100" dist="38100" dir="2700000" algn="tl">
                    <a:srgbClr val="000000">
                      <a:alpha val="43137"/>
                    </a:srgbClr>
                  </a:outerShdw>
                </a:effectLst>
              </a:rPr>
              <a:t>Refraction</a:t>
            </a:r>
          </a:p>
        </p:txBody>
      </p:sp>
      <p:sp>
        <p:nvSpPr>
          <p:cNvPr id="4" name="Slide Number Placeholder 3">
            <a:extLst>
              <a:ext uri="{FF2B5EF4-FFF2-40B4-BE49-F238E27FC236}">
                <a16:creationId xmlns:a16="http://schemas.microsoft.com/office/drawing/2014/main" id="{735F80A1-74C6-9D40-FC86-31582B12BF05}"/>
              </a:ext>
            </a:extLst>
          </p:cNvPr>
          <p:cNvSpPr>
            <a:spLocks noGrp="1"/>
          </p:cNvSpPr>
          <p:nvPr>
            <p:ph type="sldNum" sz="quarter" idx="12"/>
          </p:nvPr>
        </p:nvSpPr>
        <p:spPr>
          <a:xfrm>
            <a:off x="9223224" y="6053734"/>
            <a:ext cx="2130576" cy="365125"/>
          </a:xfrm>
          <a:prstGeom prst="ellipse">
            <a:avLst/>
          </a:prstGeom>
        </p:spPr>
        <p:txBody>
          <a:bodyPr vert="horz" lIns="91440" tIns="45720" rIns="91440" bIns="45720" rtlCol="0" anchor="ctr">
            <a:normAutofit/>
          </a:bodyPr>
          <a:lstStyle/>
          <a:p>
            <a:pPr>
              <a:lnSpc>
                <a:spcPct val="90000"/>
              </a:lnSpc>
              <a:spcAft>
                <a:spcPts val="600"/>
              </a:spcAft>
              <a:defRPr/>
            </a:pPr>
            <a:fld id="{25F4D205-A511-4D9F-BF18-0E193C9B365C}" type="slidenum">
              <a:rPr lang="en-US">
                <a:solidFill>
                  <a:schemeClr val="tx1">
                    <a:alpha val="80000"/>
                  </a:schemeClr>
                </a:solidFill>
                <a:latin typeface="Calibri" panose="020F0502020204030204"/>
              </a:rPr>
              <a:pPr>
                <a:lnSpc>
                  <a:spcPct val="90000"/>
                </a:lnSpc>
                <a:spcAft>
                  <a:spcPts val="600"/>
                </a:spcAft>
                <a:defRPr/>
              </a:pPr>
              <a:t>54</a:t>
            </a:fld>
            <a:endParaRPr lang="en-US">
              <a:solidFill>
                <a:schemeClr val="tx1">
                  <a:alpha val="80000"/>
                </a:schemeClr>
              </a:solidFill>
              <a:latin typeface="Calibri" panose="020F0502020204030204"/>
            </a:endParaRPr>
          </a:p>
        </p:txBody>
      </p:sp>
    </p:spTree>
    <p:extLst>
      <p:ext uri="{BB962C8B-B14F-4D97-AF65-F5344CB8AC3E}">
        <p14:creationId xmlns:p14="http://schemas.microsoft.com/office/powerpoint/2010/main" val="245492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BDA85793-A2B5-DEB3-DA10-11F7218F133C}"/>
              </a:ext>
            </a:extLst>
          </p:cNvPr>
          <p:cNvPicPr>
            <a:picLocks noChangeAspect="1"/>
          </p:cNvPicPr>
          <p:nvPr/>
        </p:nvPicPr>
        <p:blipFill rotWithShape="1">
          <a:blip r:embed="rId2"/>
          <a:srcRect l="98" r="1" b="1"/>
          <a:stretch/>
        </p:blipFill>
        <p:spPr>
          <a:xfrm>
            <a:off x="688434" y="-9525"/>
            <a:ext cx="3584766" cy="6867525"/>
          </a:xfrm>
          <a:prstGeom prst="rect">
            <a:avLst/>
          </a:prstGeom>
        </p:spPr>
      </p:pic>
      <p:sp>
        <p:nvSpPr>
          <p:cNvPr id="71682" name="Rectangle 2">
            <a:extLst>
              <a:ext uri="{FF2B5EF4-FFF2-40B4-BE49-F238E27FC236}">
                <a16:creationId xmlns:a16="http://schemas.microsoft.com/office/drawing/2014/main" id="{094724C8-38AF-1AAD-69C2-DCD6B88155AC}"/>
              </a:ext>
            </a:extLst>
          </p:cNvPr>
          <p:cNvSpPr>
            <a:spLocks noGrp="1" noChangeArrowheads="1"/>
          </p:cNvSpPr>
          <p:nvPr>
            <p:ph idx="1"/>
          </p:nvPr>
        </p:nvSpPr>
        <p:spPr>
          <a:xfrm>
            <a:off x="4888752" y="720436"/>
            <a:ext cx="6614814" cy="5588000"/>
          </a:xfrm>
        </p:spPr>
        <p:txBody>
          <a:bodyPr>
            <a:normAutofit/>
            <a:scene3d>
              <a:camera prst="orthographicFront"/>
              <a:lightRig rig="harsh" dir="t"/>
            </a:scene3d>
            <a:sp3d extrusionH="57150" prstMaterial="matte">
              <a:bevelT w="63500" h="12700" prst="angle"/>
              <a:contourClr>
                <a:schemeClr val="bg1">
                  <a:lumMod val="65000"/>
                </a:schemeClr>
              </a:contourClr>
            </a:sp3d>
          </a:bodyPr>
          <a:lstStyle/>
          <a:p>
            <a:pPr marL="0" indent="0">
              <a:buNone/>
            </a:pPr>
            <a:r>
              <a:rPr lang="en-GB" altLang="en-US" sz="3600" b="1" dirty="0">
                <a:ln w="13462">
                  <a:solidFill>
                    <a:schemeClr val="bg1"/>
                  </a:solidFill>
                  <a:prstDash val="solid"/>
                </a:ln>
                <a:solidFill>
                  <a:schemeClr val="accent6">
                    <a:lumMod val="75000"/>
                  </a:schemeClr>
                </a:solidFill>
                <a:effectLst>
                  <a:outerShdw dist="38100" dir="2700000" algn="bl" rotWithShape="0">
                    <a:schemeClr val="accent5"/>
                  </a:outerShdw>
                </a:effectLst>
                <a:latin typeface="Century Gothic" panose="020B0502020202020204" pitchFamily="34" charset="0"/>
                <a:cs typeface="Times New Roman" panose="02020603050405020304" pitchFamily="18" charset="0"/>
              </a:rPr>
              <a:t>Refraction Definition</a:t>
            </a:r>
          </a:p>
          <a:p>
            <a:r>
              <a:rPr lang="en-GB" altLang="en-US" sz="3600" b="1" cap="none" dirty="0">
                <a:ln/>
                <a:solidFill>
                  <a:srgbClr val="00B050"/>
                </a:solidFill>
                <a:latin typeface="Century Gothic" panose="020B0502020202020204" pitchFamily="34" charset="0"/>
                <a:cs typeface="Times New Roman" panose="02020603050405020304" pitchFamily="18" charset="0"/>
              </a:rPr>
              <a:t>Refraction is a change in the </a:t>
            </a:r>
            <a:r>
              <a:rPr lang="en-GB" altLang="en-US" sz="3600" b="1" u="sng" cap="none" dirty="0">
                <a:ln/>
                <a:solidFill>
                  <a:srgbClr val="00B050"/>
                </a:solidFill>
                <a:latin typeface="Century Gothic" panose="020B0502020202020204" pitchFamily="34" charset="0"/>
                <a:cs typeface="Times New Roman" panose="02020603050405020304" pitchFamily="18" charset="0"/>
              </a:rPr>
              <a:t>speed</a:t>
            </a:r>
            <a:r>
              <a:rPr lang="en-GB" altLang="en-US" sz="3600" b="1" cap="none" dirty="0">
                <a:ln/>
                <a:solidFill>
                  <a:srgbClr val="00B050"/>
                </a:solidFill>
                <a:latin typeface="Century Gothic" panose="020B0502020202020204" pitchFamily="34" charset="0"/>
                <a:cs typeface="Times New Roman" panose="02020603050405020304" pitchFamily="18" charset="0"/>
              </a:rPr>
              <a:t> and </a:t>
            </a:r>
            <a:r>
              <a:rPr lang="en-GB" altLang="en-US" sz="3600" b="1" u="sng" cap="none" dirty="0">
                <a:ln/>
                <a:solidFill>
                  <a:srgbClr val="00B050"/>
                </a:solidFill>
                <a:latin typeface="Century Gothic" panose="020B0502020202020204" pitchFamily="34" charset="0"/>
                <a:cs typeface="Times New Roman" panose="02020603050405020304" pitchFamily="18" charset="0"/>
              </a:rPr>
              <a:t>wavelength</a:t>
            </a:r>
            <a:r>
              <a:rPr lang="en-GB" altLang="en-US" sz="3600" b="1" cap="none" dirty="0">
                <a:ln/>
                <a:solidFill>
                  <a:srgbClr val="00B050"/>
                </a:solidFill>
                <a:latin typeface="Century Gothic" panose="020B0502020202020204" pitchFamily="34" charset="0"/>
                <a:cs typeface="Times New Roman" panose="02020603050405020304" pitchFamily="18" charset="0"/>
              </a:rPr>
              <a:t> of a wave as it moves into a material of different optical densities and it can lead to a change in direction of the wave.</a:t>
            </a:r>
          </a:p>
        </p:txBody>
      </p:sp>
      <p:sp>
        <p:nvSpPr>
          <p:cNvPr id="2" name="Slide Number Placeholder 1">
            <a:extLst>
              <a:ext uri="{FF2B5EF4-FFF2-40B4-BE49-F238E27FC236}">
                <a16:creationId xmlns:a16="http://schemas.microsoft.com/office/drawing/2014/main" id="{0C836E71-03F3-B939-2037-5E83D6011FBF}"/>
              </a:ext>
            </a:extLst>
          </p:cNvPr>
          <p:cNvSpPr>
            <a:spLocks noGrp="1"/>
          </p:cNvSpPr>
          <p:nvPr>
            <p:ph type="sldNum" sz="quarter" idx="12"/>
          </p:nvPr>
        </p:nvSpPr>
        <p:spPr>
          <a:xfrm>
            <a:off x="9914964" y="6375679"/>
            <a:ext cx="1510273" cy="345796"/>
          </a:xfrm>
        </p:spPr>
        <p:txBody>
          <a:bodyPr>
            <a:normAutofit/>
          </a:bodyPr>
          <a:lstStyle/>
          <a:p>
            <a:pPr>
              <a:spcAft>
                <a:spcPts val="600"/>
              </a:spcAft>
            </a:pPr>
            <a:fld id="{25F4D205-A511-4D9F-BF18-0E193C9B365C}" type="slidenum">
              <a:rPr lang="en-GB">
                <a:solidFill>
                  <a:schemeClr val="tx1">
                    <a:alpha val="60000"/>
                  </a:schemeClr>
                </a:solidFill>
              </a:rPr>
              <a:pPr>
                <a:spcAft>
                  <a:spcPts val="600"/>
                </a:spcAft>
              </a:pPr>
              <a:t>55</a:t>
            </a:fld>
            <a:endParaRPr lang="en-GB">
              <a:solidFill>
                <a:schemeClr val="tx1">
                  <a:alpha val="60000"/>
                </a:schemeClr>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F1E8F-E00C-4580-8D61-DB66936528A5}"/>
              </a:ext>
            </a:extLst>
          </p:cNvPr>
          <p:cNvSpPr>
            <a:spLocks noGrp="1"/>
          </p:cNvSpPr>
          <p:nvPr>
            <p:ph type="title"/>
          </p:nvPr>
        </p:nvSpPr>
        <p:spPr>
          <a:xfrm>
            <a:off x="838200" y="365125"/>
            <a:ext cx="10515600" cy="878007"/>
          </a:xfrm>
          <a:solidFill>
            <a:schemeClr val="accent2">
              <a:lumMod val="75000"/>
            </a:schemeClr>
          </a:solidFill>
        </p:spPr>
        <p:txBody>
          <a:bodyPr/>
          <a:lstStyle/>
          <a:p>
            <a:r>
              <a:rPr lang="en-GB" b="1" dirty="0">
                <a:ln w="13462">
                  <a:solidFill>
                    <a:schemeClr val="bg1"/>
                  </a:solidFill>
                  <a:prstDash val="solid"/>
                </a:ln>
                <a:solidFill>
                  <a:srgbClr val="FFFF00"/>
                </a:solidFill>
                <a:effectLst>
                  <a:outerShdw dist="38100" dir="2700000" algn="bl" rotWithShape="0">
                    <a:schemeClr val="accent5"/>
                  </a:outerShdw>
                </a:effectLst>
              </a:rPr>
              <a:t>Refraction- definition</a:t>
            </a:r>
            <a:r>
              <a:rPr lang="en-GB" dirty="0">
                <a:solidFill>
                  <a:srgbClr val="FFFF00"/>
                </a:solidFill>
              </a:rPr>
              <a:t>	</a:t>
            </a:r>
          </a:p>
        </p:txBody>
      </p:sp>
      <p:sp>
        <p:nvSpPr>
          <p:cNvPr id="3" name="Content Placeholder 2">
            <a:extLst>
              <a:ext uri="{FF2B5EF4-FFF2-40B4-BE49-F238E27FC236}">
                <a16:creationId xmlns:a16="http://schemas.microsoft.com/office/drawing/2014/main" id="{68B35817-5DAC-4B02-81D1-B84B6E4A5EDF}"/>
              </a:ext>
            </a:extLst>
          </p:cNvPr>
          <p:cNvSpPr>
            <a:spLocks noGrp="1"/>
          </p:cNvSpPr>
          <p:nvPr>
            <p:ph idx="1"/>
          </p:nvPr>
        </p:nvSpPr>
        <p:spPr>
          <a:xfrm>
            <a:off x="1199732" y="1987118"/>
            <a:ext cx="10078494" cy="2353619"/>
          </a:xfrm>
        </p:spPr>
        <p:txBody>
          <a:bodyPr>
            <a:normAutofit lnSpcReduction="10000"/>
          </a:bodyPr>
          <a:lstStyle/>
          <a:p>
            <a:r>
              <a:rPr lang="en-GB" sz="3200" b="1" dirty="0">
                <a:solidFill>
                  <a:schemeClr val="accent6"/>
                </a:solidFill>
              </a:rPr>
              <a:t>Refraction</a:t>
            </a:r>
            <a:r>
              <a:rPr lang="en-GB" sz="3200" dirty="0"/>
              <a:t> is the </a:t>
            </a:r>
            <a:r>
              <a:rPr lang="en-GB" sz="3200" b="1" dirty="0">
                <a:solidFill>
                  <a:schemeClr val="accent6"/>
                </a:solidFill>
              </a:rPr>
              <a:t>reduction</a:t>
            </a:r>
            <a:r>
              <a:rPr lang="en-GB" sz="3200" dirty="0"/>
              <a:t> in </a:t>
            </a:r>
            <a:r>
              <a:rPr lang="en-GB" sz="3200" dirty="0">
                <a:solidFill>
                  <a:schemeClr val="accent6"/>
                </a:solidFill>
              </a:rPr>
              <a:t>speed</a:t>
            </a:r>
            <a:r>
              <a:rPr lang="en-GB" sz="3200" dirty="0"/>
              <a:t> and </a:t>
            </a:r>
            <a:r>
              <a:rPr lang="en-GB" sz="3200" dirty="0">
                <a:solidFill>
                  <a:schemeClr val="accent6"/>
                </a:solidFill>
              </a:rPr>
              <a:t>wavelength</a:t>
            </a:r>
            <a:r>
              <a:rPr lang="en-GB" sz="3200" dirty="0"/>
              <a:t> as a wave moves into a </a:t>
            </a:r>
            <a:r>
              <a:rPr lang="en-GB" sz="3200" dirty="0">
                <a:solidFill>
                  <a:schemeClr val="accent6"/>
                </a:solidFill>
              </a:rPr>
              <a:t>more</a:t>
            </a:r>
            <a:r>
              <a:rPr lang="en-GB" sz="3200" dirty="0"/>
              <a:t> optically dense material. This often involves a change of direction. (frequency stays the same)</a:t>
            </a:r>
          </a:p>
        </p:txBody>
      </p:sp>
      <p:sp>
        <p:nvSpPr>
          <p:cNvPr id="5" name="TextBox 4">
            <a:extLst>
              <a:ext uri="{FF2B5EF4-FFF2-40B4-BE49-F238E27FC236}">
                <a16:creationId xmlns:a16="http://schemas.microsoft.com/office/drawing/2014/main" id="{EE0C5229-890A-4BBC-8E72-DAC11139F3AA}"/>
              </a:ext>
            </a:extLst>
          </p:cNvPr>
          <p:cNvSpPr txBox="1"/>
          <p:nvPr/>
        </p:nvSpPr>
        <p:spPr>
          <a:xfrm>
            <a:off x="1056753" y="4828195"/>
            <a:ext cx="10078493" cy="1569660"/>
          </a:xfrm>
          <a:prstGeom prst="rect">
            <a:avLst/>
          </a:prstGeom>
          <a:noFill/>
        </p:spPr>
        <p:txBody>
          <a:bodyPr wrap="square">
            <a:spAutoFit/>
          </a:bodyPr>
          <a:lstStyle/>
          <a:p>
            <a:r>
              <a:rPr lang="en-GB" sz="3200" b="1" dirty="0">
                <a:solidFill>
                  <a:schemeClr val="accent6"/>
                </a:solidFill>
              </a:rPr>
              <a:t>Refraction</a:t>
            </a:r>
            <a:r>
              <a:rPr lang="en-GB" sz="3200" dirty="0"/>
              <a:t> is the </a:t>
            </a:r>
            <a:r>
              <a:rPr lang="en-GB" sz="3200" b="1" dirty="0">
                <a:solidFill>
                  <a:schemeClr val="accent6"/>
                </a:solidFill>
              </a:rPr>
              <a:t>increase</a:t>
            </a:r>
            <a:r>
              <a:rPr lang="en-GB" sz="3200" dirty="0"/>
              <a:t> in </a:t>
            </a:r>
            <a:r>
              <a:rPr lang="en-GB" sz="3200" dirty="0">
                <a:solidFill>
                  <a:schemeClr val="accent6"/>
                </a:solidFill>
              </a:rPr>
              <a:t>speed</a:t>
            </a:r>
            <a:r>
              <a:rPr lang="en-GB" sz="3200" dirty="0"/>
              <a:t> and </a:t>
            </a:r>
            <a:r>
              <a:rPr lang="en-GB" sz="3200" dirty="0">
                <a:solidFill>
                  <a:schemeClr val="accent6"/>
                </a:solidFill>
              </a:rPr>
              <a:t>wavelength</a:t>
            </a:r>
            <a:r>
              <a:rPr lang="en-GB" sz="3200" dirty="0"/>
              <a:t> as a wave moves into a </a:t>
            </a:r>
            <a:r>
              <a:rPr lang="en-GB" sz="3200" dirty="0">
                <a:solidFill>
                  <a:schemeClr val="accent6"/>
                </a:solidFill>
              </a:rPr>
              <a:t>less </a:t>
            </a:r>
            <a:r>
              <a:rPr lang="en-GB" sz="3200" dirty="0"/>
              <a:t>optically dense material. This often involves a change of direction. (frequency stays the same)</a:t>
            </a:r>
          </a:p>
        </p:txBody>
      </p:sp>
      <p:sp>
        <p:nvSpPr>
          <p:cNvPr id="4" name="Slide Number Placeholder 3">
            <a:extLst>
              <a:ext uri="{FF2B5EF4-FFF2-40B4-BE49-F238E27FC236}">
                <a16:creationId xmlns:a16="http://schemas.microsoft.com/office/drawing/2014/main" id="{DEB1AF35-B5E4-73AE-A5DF-F99571E772D1}"/>
              </a:ext>
            </a:extLst>
          </p:cNvPr>
          <p:cNvSpPr>
            <a:spLocks noGrp="1"/>
          </p:cNvSpPr>
          <p:nvPr>
            <p:ph type="sldNum" sz="quarter" idx="12"/>
          </p:nvPr>
        </p:nvSpPr>
        <p:spPr/>
        <p:txBody>
          <a:bodyPr/>
          <a:lstStyle/>
          <a:p>
            <a:fld id="{25F4D205-A511-4D9F-BF18-0E193C9B365C}" type="slidenum">
              <a:rPr lang="en-GB" smtClean="0"/>
              <a:pPr/>
              <a:t>56</a:t>
            </a:fld>
            <a:endParaRPr lang="en-GB" dirty="0"/>
          </a:p>
        </p:txBody>
      </p:sp>
      <p:sp>
        <p:nvSpPr>
          <p:cNvPr id="6" name="TextBox 5">
            <a:extLst>
              <a:ext uri="{FF2B5EF4-FFF2-40B4-BE49-F238E27FC236}">
                <a16:creationId xmlns:a16="http://schemas.microsoft.com/office/drawing/2014/main" id="{DE4DEC6B-6B46-965C-5884-EB0767B86C75}"/>
              </a:ext>
            </a:extLst>
          </p:cNvPr>
          <p:cNvSpPr txBox="1"/>
          <p:nvPr/>
        </p:nvSpPr>
        <p:spPr>
          <a:xfrm>
            <a:off x="2494507" y="1402598"/>
            <a:ext cx="6710107" cy="369332"/>
          </a:xfrm>
          <a:prstGeom prst="rect">
            <a:avLst/>
          </a:prstGeom>
        </p:spPr>
        <p:style>
          <a:lnRef idx="0">
            <a:schemeClr val="accent2"/>
          </a:lnRef>
          <a:fillRef idx="3">
            <a:schemeClr val="accent2"/>
          </a:fillRef>
          <a:effectRef idx="3">
            <a:schemeClr val="accent2"/>
          </a:effectRef>
          <a:fontRef idx="minor">
            <a:schemeClr val="lt1"/>
          </a:fontRef>
        </p:style>
        <p:txBody>
          <a:bodyPr wrap="none" rtlCol="0">
            <a:spAutoFit/>
          </a:bodyPr>
          <a:lstStyle/>
          <a:p>
            <a:r>
              <a:rPr lang="en-GB" dirty="0">
                <a:solidFill>
                  <a:schemeClr val="tx1"/>
                </a:solidFill>
              </a:rPr>
              <a:t>Never say the word BEND with REFRACTION, it is a change of direction</a:t>
            </a:r>
          </a:p>
        </p:txBody>
      </p:sp>
      <p:sp>
        <p:nvSpPr>
          <p:cNvPr id="7" name="Rectangle 6">
            <a:extLst>
              <a:ext uri="{FF2B5EF4-FFF2-40B4-BE49-F238E27FC236}">
                <a16:creationId xmlns:a16="http://schemas.microsoft.com/office/drawing/2014/main" id="{68B1A005-3456-624F-7613-6DC6B18A0B40}"/>
              </a:ext>
            </a:extLst>
          </p:cNvPr>
          <p:cNvSpPr/>
          <p:nvPr/>
        </p:nvSpPr>
        <p:spPr>
          <a:xfrm>
            <a:off x="189436" y="4084209"/>
            <a:ext cx="1101584" cy="923330"/>
          </a:xfrm>
          <a:prstGeom prst="rect">
            <a:avLst/>
          </a:prstGeom>
          <a:noFill/>
        </p:spPr>
        <p:txBody>
          <a:bodyPr wrap="none" lIns="91440" tIns="45720" rIns="91440" bIns="45720">
            <a:spAutoFit/>
          </a:bodyPr>
          <a:lstStyle/>
          <a:p>
            <a:pPr algn="ct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OR</a:t>
            </a:r>
          </a:p>
        </p:txBody>
      </p:sp>
    </p:spTree>
    <p:extLst>
      <p:ext uri="{BB962C8B-B14F-4D97-AF65-F5344CB8AC3E}">
        <p14:creationId xmlns:p14="http://schemas.microsoft.com/office/powerpoint/2010/main" val="41901876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EF8AE-E71E-4E18-8B10-2D0675B1ECA4}"/>
              </a:ext>
            </a:extLst>
          </p:cNvPr>
          <p:cNvSpPr>
            <a:spLocks noGrp="1"/>
          </p:cNvSpPr>
          <p:nvPr>
            <p:ph type="title"/>
          </p:nvPr>
        </p:nvSpPr>
        <p:spPr>
          <a:xfrm>
            <a:off x="114748" y="236239"/>
            <a:ext cx="11962504" cy="816547"/>
          </a:xfrm>
          <a:solidFill>
            <a:schemeClr val="accent2"/>
          </a:solidFill>
        </p:spPr>
        <p:txBody>
          <a:bodyPr>
            <a:normAutofit/>
          </a:bodyPr>
          <a:lstStyle/>
          <a:p>
            <a:r>
              <a:rPr lang="en-GB" dirty="0"/>
              <a:t>You’ll even see refraction and bending in text books!</a:t>
            </a:r>
          </a:p>
        </p:txBody>
      </p:sp>
      <p:pic>
        <p:nvPicPr>
          <p:cNvPr id="6" name="Picture 5" descr="A close up of a map&#10;&#10;Description automatically generated">
            <a:extLst>
              <a:ext uri="{FF2B5EF4-FFF2-40B4-BE49-F238E27FC236}">
                <a16:creationId xmlns:a16="http://schemas.microsoft.com/office/drawing/2014/main" id="{537AC10C-7680-4DE7-98D0-B5FBB88CB220}"/>
              </a:ext>
            </a:extLst>
          </p:cNvPr>
          <p:cNvPicPr>
            <a:picLocks noChangeAspect="1"/>
          </p:cNvPicPr>
          <p:nvPr/>
        </p:nvPicPr>
        <p:blipFill rotWithShape="1">
          <a:blip r:embed="rId2">
            <a:extLst>
              <a:ext uri="{28A0092B-C50C-407E-A947-70E740481C1C}">
                <a14:useLocalDpi xmlns:a14="http://schemas.microsoft.com/office/drawing/2010/main" val="0"/>
              </a:ext>
            </a:extLst>
          </a:blip>
          <a:srcRect b="18478"/>
          <a:stretch/>
        </p:blipFill>
        <p:spPr>
          <a:xfrm>
            <a:off x="3497483" y="1154004"/>
            <a:ext cx="8738060" cy="4915173"/>
          </a:xfrm>
          <a:prstGeom prst="rect">
            <a:avLst/>
          </a:prstGeom>
        </p:spPr>
      </p:pic>
      <p:sp>
        <p:nvSpPr>
          <p:cNvPr id="4" name="Title 1">
            <a:extLst>
              <a:ext uri="{FF2B5EF4-FFF2-40B4-BE49-F238E27FC236}">
                <a16:creationId xmlns:a16="http://schemas.microsoft.com/office/drawing/2014/main" id="{F1393A88-9E8E-4F44-9BAC-2219B79B1054}"/>
              </a:ext>
            </a:extLst>
          </p:cNvPr>
          <p:cNvSpPr>
            <a:spLocks noGrp="1"/>
          </p:cNvSpPr>
          <p:nvPr>
            <p:ph idx="1"/>
          </p:nvPr>
        </p:nvSpPr>
        <p:spPr>
          <a:xfrm>
            <a:off x="183828" y="1685938"/>
            <a:ext cx="4321407" cy="4527549"/>
          </a:xfrm>
        </p:spPr>
        <p:txBody>
          <a:bodyPr vert="horz" lIns="121920" tIns="60960" rIns="121920" bIns="60960" rtlCol="0" anchor="ctr">
            <a:normAutofit fontScale="85000" lnSpcReduction="10000"/>
          </a:bodyPr>
          <a:lstStyle/>
          <a:p>
            <a:pPr algn="ctr"/>
            <a:r>
              <a:rPr lang="en-US" sz="6400" b="1" cap="none" dirty="0">
                <a:ln w="22225">
                  <a:solidFill>
                    <a:schemeClr val="accent2"/>
                  </a:solidFill>
                  <a:prstDash val="solid"/>
                </a:ln>
                <a:solidFill>
                  <a:schemeClr val="accent2">
                    <a:lumMod val="40000"/>
                    <a:lumOff val="60000"/>
                  </a:schemeClr>
                </a:solidFill>
                <a:latin typeface="+mj-lt"/>
                <a:ea typeface="+mj-ea"/>
                <a:cs typeface="+mj-cs"/>
              </a:rPr>
              <a:t>Never say</a:t>
            </a:r>
            <a:br>
              <a:rPr lang="en-US" sz="6400" b="1" cap="none" dirty="0">
                <a:ln w="22225">
                  <a:solidFill>
                    <a:schemeClr val="accent2"/>
                  </a:solidFill>
                  <a:prstDash val="solid"/>
                </a:ln>
                <a:solidFill>
                  <a:schemeClr val="accent2">
                    <a:lumMod val="40000"/>
                    <a:lumOff val="60000"/>
                  </a:schemeClr>
                </a:solidFill>
                <a:latin typeface="+mj-lt"/>
                <a:ea typeface="+mj-ea"/>
                <a:cs typeface="+mj-cs"/>
              </a:rPr>
            </a:br>
            <a:r>
              <a:rPr lang="en-US" sz="6400" b="1" cap="none"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mj-lt"/>
                <a:ea typeface="+mj-ea"/>
                <a:cs typeface="+mj-cs"/>
              </a:rPr>
              <a:t>Refraction is the bending </a:t>
            </a:r>
            <a:r>
              <a:rPr lang="en-US" sz="6400" b="1" cap="none" dirty="0">
                <a:ln w="22225">
                  <a:solidFill>
                    <a:schemeClr val="accent2"/>
                  </a:solidFill>
                  <a:prstDash val="solid"/>
                </a:ln>
                <a:solidFill>
                  <a:schemeClr val="accent2">
                    <a:lumMod val="40000"/>
                    <a:lumOff val="60000"/>
                  </a:schemeClr>
                </a:solidFill>
                <a:latin typeface="+mj-lt"/>
                <a:ea typeface="+mj-ea"/>
                <a:cs typeface="+mj-cs"/>
                <a:sym typeface="Wingdings 2" panose="05020102010507070707" pitchFamily="18" charset="2"/>
              </a:rPr>
              <a:t></a:t>
            </a:r>
            <a:endParaRPr lang="en-US" sz="6400" b="1" cap="none" dirty="0">
              <a:ln w="22225">
                <a:solidFill>
                  <a:schemeClr val="accent2"/>
                </a:solidFill>
                <a:prstDash val="solid"/>
              </a:ln>
              <a:solidFill>
                <a:schemeClr val="accent2">
                  <a:lumMod val="40000"/>
                  <a:lumOff val="60000"/>
                </a:schemeClr>
              </a:solidFill>
              <a:latin typeface="+mj-lt"/>
              <a:ea typeface="+mj-ea"/>
              <a:cs typeface="+mj-cs"/>
            </a:endParaRPr>
          </a:p>
        </p:txBody>
      </p:sp>
      <p:grpSp>
        <p:nvGrpSpPr>
          <p:cNvPr id="7" name="Group 6">
            <a:extLst>
              <a:ext uri="{FF2B5EF4-FFF2-40B4-BE49-F238E27FC236}">
                <a16:creationId xmlns:a16="http://schemas.microsoft.com/office/drawing/2014/main" id="{DF076961-B03F-72BB-DC79-D46C4702D12A}"/>
              </a:ext>
            </a:extLst>
          </p:cNvPr>
          <p:cNvGrpSpPr/>
          <p:nvPr/>
        </p:nvGrpSpPr>
        <p:grpSpPr>
          <a:xfrm>
            <a:off x="8995226" y="3961665"/>
            <a:ext cx="1919037" cy="1742331"/>
            <a:chOff x="8995226" y="3961665"/>
            <a:chExt cx="1919037" cy="1742331"/>
          </a:xfrm>
        </p:grpSpPr>
        <p:sp>
          <p:nvSpPr>
            <p:cNvPr id="3" name="TextBox 2">
              <a:extLst>
                <a:ext uri="{FF2B5EF4-FFF2-40B4-BE49-F238E27FC236}">
                  <a16:creationId xmlns:a16="http://schemas.microsoft.com/office/drawing/2014/main" id="{44AC895E-21AB-4497-87AB-97DB15B9AFCF}"/>
                </a:ext>
              </a:extLst>
            </p:cNvPr>
            <p:cNvSpPr txBox="1"/>
            <p:nvPr/>
          </p:nvSpPr>
          <p:spPr>
            <a:xfrm>
              <a:off x="9051637" y="5057665"/>
              <a:ext cx="1862626" cy="646331"/>
            </a:xfrm>
            <a:prstGeom prst="rect">
              <a:avLst/>
            </a:prstGeom>
            <a:solidFill>
              <a:schemeClr val="accent2"/>
            </a:solidFill>
          </p:spPr>
          <p:txBody>
            <a:bodyPr wrap="none" rtlCol="0">
              <a:spAutoFit/>
            </a:bodyPr>
            <a:lstStyle/>
            <a:p>
              <a:r>
                <a:rPr lang="en-GB" dirty="0"/>
                <a:t>This is bending</a:t>
              </a:r>
            </a:p>
            <a:p>
              <a:r>
                <a:rPr lang="en-GB" dirty="0"/>
                <a:t>It refers to curving</a:t>
              </a:r>
            </a:p>
          </p:txBody>
        </p:sp>
        <p:sp>
          <p:nvSpPr>
            <p:cNvPr id="5" name="Arrow: Right 4">
              <a:extLst>
                <a:ext uri="{FF2B5EF4-FFF2-40B4-BE49-F238E27FC236}">
                  <a16:creationId xmlns:a16="http://schemas.microsoft.com/office/drawing/2014/main" id="{6BBCD9A2-8282-6166-95FE-5401CC01CB4E}"/>
                </a:ext>
              </a:extLst>
            </p:cNvPr>
            <p:cNvSpPr/>
            <p:nvPr/>
          </p:nvSpPr>
          <p:spPr>
            <a:xfrm rot="15018144">
              <a:off x="8551540" y="4405351"/>
              <a:ext cx="1201409" cy="314037"/>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1018637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ED301C80-D418-6AE0-F186-C9536D6D0D34}"/>
              </a:ext>
            </a:extLst>
          </p:cNvPr>
          <p:cNvGrpSpPr/>
          <p:nvPr/>
        </p:nvGrpSpPr>
        <p:grpSpPr>
          <a:xfrm>
            <a:off x="28766" y="1130019"/>
            <a:ext cx="5873675" cy="5174460"/>
            <a:chOff x="5094605" y="643467"/>
            <a:chExt cx="6346400" cy="5251646"/>
          </a:xfrm>
        </p:grpSpPr>
        <p:grpSp>
          <p:nvGrpSpPr>
            <p:cNvPr id="7" name="Group 6">
              <a:extLst>
                <a:ext uri="{FF2B5EF4-FFF2-40B4-BE49-F238E27FC236}">
                  <a16:creationId xmlns:a16="http://schemas.microsoft.com/office/drawing/2014/main" id="{4824B6F9-6D6C-0D1E-1C77-68F4DB36094B}"/>
                </a:ext>
              </a:extLst>
            </p:cNvPr>
            <p:cNvGrpSpPr/>
            <p:nvPr/>
          </p:nvGrpSpPr>
          <p:grpSpPr>
            <a:xfrm>
              <a:off x="5094605" y="643467"/>
              <a:ext cx="6346400" cy="5251646"/>
              <a:chOff x="5094605" y="643467"/>
              <a:chExt cx="6346400" cy="5251646"/>
            </a:xfrm>
          </p:grpSpPr>
          <p:pic>
            <p:nvPicPr>
              <p:cNvPr id="1026" name="Picture 2" descr="Diagram&#10;&#10;Description automatically generated with low confidence">
                <a:extLst>
                  <a:ext uri="{FF2B5EF4-FFF2-40B4-BE49-F238E27FC236}">
                    <a16:creationId xmlns:a16="http://schemas.microsoft.com/office/drawing/2014/main" id="{81F313E1-E6CB-7426-360A-74571025000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094605" y="643467"/>
                <a:ext cx="6346400" cy="5251646"/>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ADB995EA-11DB-5A57-B217-79FD341BB421}"/>
                  </a:ext>
                </a:extLst>
              </p:cNvPr>
              <p:cNvCxnSpPr/>
              <p:nvPr/>
            </p:nvCxnSpPr>
            <p:spPr>
              <a:xfrm>
                <a:off x="7732889" y="2980267"/>
                <a:ext cx="0" cy="108373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grpSp>
        <p:sp>
          <p:nvSpPr>
            <p:cNvPr id="8" name="TextBox 7">
              <a:extLst>
                <a:ext uri="{FF2B5EF4-FFF2-40B4-BE49-F238E27FC236}">
                  <a16:creationId xmlns:a16="http://schemas.microsoft.com/office/drawing/2014/main" id="{2016045F-829D-393C-C82B-9EB3B1A02C29}"/>
                </a:ext>
              </a:extLst>
            </p:cNvPr>
            <p:cNvSpPr txBox="1"/>
            <p:nvPr/>
          </p:nvSpPr>
          <p:spPr>
            <a:xfrm>
              <a:off x="7796993" y="3581932"/>
              <a:ext cx="856325" cy="369332"/>
            </a:xfrm>
            <a:prstGeom prst="rect">
              <a:avLst/>
            </a:prstGeom>
            <a:noFill/>
          </p:spPr>
          <p:txBody>
            <a:bodyPr wrap="none" rtlCol="0">
              <a:spAutoFit/>
            </a:bodyPr>
            <a:lstStyle/>
            <a:p>
              <a:r>
                <a:rPr lang="en-GB" dirty="0"/>
                <a:t>normal</a:t>
              </a:r>
            </a:p>
          </p:txBody>
        </p:sp>
      </p:grpSp>
      <p:sp>
        <p:nvSpPr>
          <p:cNvPr id="2" name="Title 1">
            <a:extLst>
              <a:ext uri="{FF2B5EF4-FFF2-40B4-BE49-F238E27FC236}">
                <a16:creationId xmlns:a16="http://schemas.microsoft.com/office/drawing/2014/main" id="{C77A7FB8-68D9-B0F6-B9F4-78B3ADB5E3B2}"/>
              </a:ext>
            </a:extLst>
          </p:cNvPr>
          <p:cNvSpPr>
            <a:spLocks noGrp="1"/>
          </p:cNvSpPr>
          <p:nvPr>
            <p:ph type="title"/>
          </p:nvPr>
        </p:nvSpPr>
        <p:spPr>
          <a:xfrm>
            <a:off x="1172583" y="227716"/>
            <a:ext cx="3182940" cy="680191"/>
          </a:xfrm>
          <a:ln/>
        </p:spPr>
        <p:style>
          <a:lnRef idx="0">
            <a:schemeClr val="accent2"/>
          </a:lnRef>
          <a:fillRef idx="3">
            <a:schemeClr val="accent2"/>
          </a:fillRef>
          <a:effectRef idx="3">
            <a:schemeClr val="accent2"/>
          </a:effectRef>
          <a:fontRef idx="minor">
            <a:schemeClr val="lt1"/>
          </a:fontRef>
        </p:style>
        <p:txBody>
          <a:bodyPr>
            <a:normAutofit/>
          </a:bodyPr>
          <a:lstStyle/>
          <a:p>
            <a:r>
              <a:rPr lang="en-GB" sz="3600" dirty="0">
                <a:solidFill>
                  <a:srgbClr val="FFFFFF"/>
                </a:solidFill>
              </a:rPr>
              <a:t>Experiment</a:t>
            </a:r>
          </a:p>
        </p:txBody>
      </p:sp>
      <p:sp>
        <p:nvSpPr>
          <p:cNvPr id="3" name="Content Placeholder 2">
            <a:extLst>
              <a:ext uri="{FF2B5EF4-FFF2-40B4-BE49-F238E27FC236}">
                <a16:creationId xmlns:a16="http://schemas.microsoft.com/office/drawing/2014/main" id="{734AB7A7-F772-F441-7E3C-FFB7CD6B70AA}"/>
              </a:ext>
            </a:extLst>
          </p:cNvPr>
          <p:cNvSpPr>
            <a:spLocks noGrp="1"/>
          </p:cNvSpPr>
          <p:nvPr>
            <p:ph idx="1"/>
          </p:nvPr>
        </p:nvSpPr>
        <p:spPr>
          <a:xfrm>
            <a:off x="6027886" y="227716"/>
            <a:ext cx="6164114" cy="6387084"/>
          </a:xfrm>
        </p:spPr>
        <p:txBody>
          <a:bodyPr anchor="t">
            <a:noAutofit/>
          </a:bodyPr>
          <a:lstStyle/>
          <a:p>
            <a:pPr marL="268288" indent="-268288">
              <a:buFont typeface="+mj-lt"/>
              <a:buAutoNum type="arabicPeriod"/>
            </a:pPr>
            <a:r>
              <a:rPr lang="en-GB" sz="2800" cap="none" dirty="0">
                <a:solidFill>
                  <a:schemeClr val="accent2">
                    <a:lumMod val="50000"/>
                  </a:schemeClr>
                </a:solidFill>
              </a:rPr>
              <a:t>Draw around a rectangular </a:t>
            </a:r>
            <a:r>
              <a:rPr lang="en-GB" sz="2800" cap="none" dirty="0" err="1">
                <a:solidFill>
                  <a:schemeClr val="accent2">
                    <a:lumMod val="50000"/>
                  </a:schemeClr>
                </a:solidFill>
              </a:rPr>
              <a:t>perspex</a:t>
            </a:r>
            <a:r>
              <a:rPr lang="en-GB" sz="2800" cap="none" dirty="0">
                <a:solidFill>
                  <a:schemeClr val="accent2">
                    <a:lumMod val="50000"/>
                  </a:schemeClr>
                </a:solidFill>
              </a:rPr>
              <a:t> block, </a:t>
            </a:r>
            <a:r>
              <a:rPr lang="en-GB" sz="2800" b="1" cap="none" dirty="0">
                <a:solidFill>
                  <a:schemeClr val="accent2">
                    <a:lumMod val="50000"/>
                  </a:schemeClr>
                </a:solidFill>
              </a:rPr>
              <a:t>using a pencil only.</a:t>
            </a:r>
            <a:endParaRPr lang="en-GB" sz="2800" cap="none" dirty="0">
              <a:solidFill>
                <a:schemeClr val="accent2">
                  <a:lumMod val="50000"/>
                </a:schemeClr>
              </a:solidFill>
            </a:endParaRPr>
          </a:p>
          <a:p>
            <a:pPr marL="268288" indent="-268288">
              <a:buFont typeface="+mj-lt"/>
              <a:buAutoNum type="arabicPeriod"/>
            </a:pPr>
            <a:r>
              <a:rPr lang="en-GB" sz="2800" cap="none" dirty="0">
                <a:solidFill>
                  <a:schemeClr val="accent2">
                    <a:lumMod val="50000"/>
                  </a:schemeClr>
                </a:solidFill>
              </a:rPr>
              <a:t>Remove the block and draw on the normal 1/3 up from the bottom of the block, using a protractor.</a:t>
            </a:r>
          </a:p>
          <a:p>
            <a:pPr marL="268288" indent="-268288">
              <a:buFont typeface="+mj-lt"/>
              <a:buAutoNum type="arabicPeriod"/>
            </a:pPr>
            <a:r>
              <a:rPr lang="en-GB" sz="2800" cap="none" dirty="0">
                <a:solidFill>
                  <a:schemeClr val="accent2">
                    <a:lumMod val="50000"/>
                  </a:schemeClr>
                </a:solidFill>
              </a:rPr>
              <a:t>Replace the block exactly on the line.</a:t>
            </a:r>
          </a:p>
          <a:p>
            <a:pPr marL="268288" indent="-268288">
              <a:buFont typeface="+mj-lt"/>
              <a:buAutoNum type="arabicPeriod"/>
            </a:pPr>
            <a:r>
              <a:rPr lang="en-GB" sz="2800" cap="none" dirty="0">
                <a:solidFill>
                  <a:schemeClr val="accent2">
                    <a:lumMod val="50000"/>
                  </a:schemeClr>
                </a:solidFill>
              </a:rPr>
              <a:t>Shine a single ray into the block at the spot between the normal and surface.</a:t>
            </a:r>
          </a:p>
          <a:p>
            <a:pPr marL="268288" indent="-268288">
              <a:buFont typeface="+mj-lt"/>
              <a:buAutoNum type="arabicPeriod"/>
            </a:pPr>
            <a:r>
              <a:rPr lang="en-GB" sz="2800" cap="none" dirty="0">
                <a:solidFill>
                  <a:schemeClr val="accent2">
                    <a:lumMod val="50000"/>
                  </a:schemeClr>
                </a:solidFill>
              </a:rPr>
              <a:t>Mark where the ray enters and exits.</a:t>
            </a:r>
          </a:p>
          <a:p>
            <a:pPr marL="268288" indent="-268288">
              <a:buFont typeface="+mj-lt"/>
              <a:buAutoNum type="arabicPeriod"/>
            </a:pPr>
            <a:r>
              <a:rPr lang="en-GB" sz="2800" cap="none" dirty="0">
                <a:solidFill>
                  <a:schemeClr val="accent2">
                    <a:lumMod val="50000"/>
                  </a:schemeClr>
                </a:solidFill>
              </a:rPr>
              <a:t>Remove the block and join up the lines with a ruler. </a:t>
            </a:r>
            <a:r>
              <a:rPr lang="en-GB" sz="2800" b="1" cap="none" dirty="0">
                <a:solidFill>
                  <a:schemeClr val="accent2">
                    <a:lumMod val="50000"/>
                  </a:schemeClr>
                </a:solidFill>
              </a:rPr>
              <a:t>What do you notice?</a:t>
            </a:r>
            <a:endParaRPr lang="en-GB" sz="2800" cap="none" dirty="0">
              <a:solidFill>
                <a:schemeClr val="accent2">
                  <a:lumMod val="50000"/>
                </a:schemeClr>
              </a:solidFill>
            </a:endParaRPr>
          </a:p>
          <a:p>
            <a:endParaRPr lang="en-GB" sz="2800" dirty="0">
              <a:solidFill>
                <a:srgbClr val="FEFFFF"/>
              </a:solidFill>
            </a:endParaRPr>
          </a:p>
        </p:txBody>
      </p:sp>
      <p:sp>
        <p:nvSpPr>
          <p:cNvPr id="4" name="Slide Number Placeholder 3">
            <a:extLst>
              <a:ext uri="{FF2B5EF4-FFF2-40B4-BE49-F238E27FC236}">
                <a16:creationId xmlns:a16="http://schemas.microsoft.com/office/drawing/2014/main" id="{A758F846-D91D-13AA-02AD-9BFB4E42A1EC}"/>
              </a:ext>
            </a:extLst>
          </p:cNvPr>
          <p:cNvSpPr>
            <a:spLocks noGrp="1"/>
          </p:cNvSpPr>
          <p:nvPr>
            <p:ph type="sldNum" sz="quarter" idx="12"/>
          </p:nvPr>
        </p:nvSpPr>
        <p:spPr>
          <a:xfrm>
            <a:off x="10707624" y="6382512"/>
            <a:ext cx="685800" cy="320040"/>
          </a:xfrm>
        </p:spPr>
        <p:txBody>
          <a:bodyPr anchor="ctr">
            <a:normAutofit/>
          </a:bodyPr>
          <a:lstStyle/>
          <a:p>
            <a:pPr>
              <a:spcAft>
                <a:spcPts val="600"/>
              </a:spcAft>
            </a:pPr>
            <a:fld id="{25F4D205-A511-4D9F-BF18-0E193C9B365C}" type="slidenum">
              <a:rPr lang="en-GB" sz="1000"/>
              <a:pPr>
                <a:spcAft>
                  <a:spcPts val="600"/>
                </a:spcAft>
              </a:pPr>
              <a:t>58</a:t>
            </a:fld>
            <a:endParaRPr lang="en-GB" sz="1000"/>
          </a:p>
        </p:txBody>
      </p:sp>
    </p:spTree>
    <p:extLst>
      <p:ext uri="{BB962C8B-B14F-4D97-AF65-F5344CB8AC3E}">
        <p14:creationId xmlns:p14="http://schemas.microsoft.com/office/powerpoint/2010/main" val="18550722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961E7AA-693E-57CF-A0C3-AA6943A7D99D}"/>
              </a:ext>
            </a:extLst>
          </p:cNvPr>
          <p:cNvSpPr>
            <a:spLocks noGrp="1"/>
          </p:cNvSpPr>
          <p:nvPr>
            <p:ph type="sldNum" sz="quarter" idx="12"/>
          </p:nvPr>
        </p:nvSpPr>
        <p:spPr/>
        <p:txBody>
          <a:bodyPr/>
          <a:lstStyle/>
          <a:p>
            <a:fld id="{25F4D205-A511-4D9F-BF18-0E193C9B365C}" type="slidenum">
              <a:rPr lang="en-GB" smtClean="0"/>
              <a:pPr/>
              <a:t>59</a:t>
            </a:fld>
            <a:endParaRPr lang="en-GB" dirty="0"/>
          </a:p>
        </p:txBody>
      </p:sp>
      <p:pic>
        <p:nvPicPr>
          <p:cNvPr id="1026" name="Picture 2">
            <a:extLst>
              <a:ext uri="{FF2B5EF4-FFF2-40B4-BE49-F238E27FC236}">
                <a16:creationId xmlns:a16="http://schemas.microsoft.com/office/drawing/2014/main" id="{15F5AF85-3888-40E9-839D-2C2EFF344F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968905"/>
            <a:ext cx="4762500" cy="4276725"/>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9F0DE9A0-5262-6A00-99BB-EB52413D736D}"/>
              </a:ext>
            </a:extLst>
          </p:cNvPr>
          <p:cNvSpPr>
            <a:spLocks noGrp="1"/>
          </p:cNvSpPr>
          <p:nvPr>
            <p:ph type="title"/>
          </p:nvPr>
        </p:nvSpPr>
        <p:spPr>
          <a:xfrm>
            <a:off x="0" y="271991"/>
            <a:ext cx="10363200" cy="506942"/>
          </a:xfrm>
          <a:solidFill>
            <a:schemeClr val="accent2"/>
          </a:solidFill>
        </p:spPr>
        <p:txBody>
          <a:bodyPr>
            <a:normAutofit fontScale="90000"/>
          </a:bodyPr>
          <a:lstStyle/>
          <a:p>
            <a:r>
              <a:rPr lang="en-GB" dirty="0"/>
              <a:t>Lenses (NB singular is lens!!)</a:t>
            </a:r>
          </a:p>
        </p:txBody>
      </p:sp>
      <p:sp>
        <p:nvSpPr>
          <p:cNvPr id="6" name="TextBox 5">
            <a:extLst>
              <a:ext uri="{FF2B5EF4-FFF2-40B4-BE49-F238E27FC236}">
                <a16:creationId xmlns:a16="http://schemas.microsoft.com/office/drawing/2014/main" id="{6B09F07D-76B7-E9B4-6301-50ABBA356F30}"/>
              </a:ext>
            </a:extLst>
          </p:cNvPr>
          <p:cNvSpPr txBox="1"/>
          <p:nvPr/>
        </p:nvSpPr>
        <p:spPr>
          <a:xfrm>
            <a:off x="6756400" y="1430867"/>
            <a:ext cx="4301067" cy="2308324"/>
          </a:xfrm>
          <a:prstGeom prst="rect">
            <a:avLst/>
          </a:prstGeom>
          <a:noFill/>
        </p:spPr>
        <p:txBody>
          <a:bodyPr wrap="square" rtlCol="0">
            <a:spAutoFit/>
          </a:bodyPr>
          <a:lstStyle/>
          <a:p>
            <a:r>
              <a:rPr lang="en-GB" sz="3600" dirty="0"/>
              <a:t>We will use thick and thin double convex and double concave lenses</a:t>
            </a:r>
          </a:p>
        </p:txBody>
      </p:sp>
    </p:spTree>
    <p:extLst>
      <p:ext uri="{BB962C8B-B14F-4D97-AF65-F5344CB8AC3E}">
        <p14:creationId xmlns:p14="http://schemas.microsoft.com/office/powerpoint/2010/main" val="3614168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517393" y="1330337"/>
            <a:ext cx="6246945" cy="4800600"/>
            <a:chOff x="2672765" y="1430123"/>
            <a:chExt cx="6246945" cy="4800600"/>
          </a:xfrm>
        </p:grpSpPr>
        <p:grpSp>
          <p:nvGrpSpPr>
            <p:cNvPr id="62472" name="Group 8">
              <a:extLst>
                <a:ext uri="{FF2B5EF4-FFF2-40B4-BE49-F238E27FC236}">
                  <a16:creationId xmlns:a16="http://schemas.microsoft.com/office/drawing/2014/main" id="{1EC22DD0-4986-65CD-6309-FFA120C1285E}"/>
                </a:ext>
              </a:extLst>
            </p:cNvPr>
            <p:cNvGrpSpPr>
              <a:grpSpLocks/>
            </p:cNvGrpSpPr>
            <p:nvPr/>
          </p:nvGrpSpPr>
          <p:grpSpPr bwMode="auto">
            <a:xfrm>
              <a:off x="2672765" y="1430123"/>
              <a:ext cx="6246945" cy="4800600"/>
              <a:chOff x="1876" y="2302"/>
              <a:chExt cx="7955" cy="5160"/>
            </a:xfrm>
          </p:grpSpPr>
          <p:grpSp>
            <p:nvGrpSpPr>
              <p:cNvPr id="62473" name="Group 9">
                <a:extLst>
                  <a:ext uri="{FF2B5EF4-FFF2-40B4-BE49-F238E27FC236}">
                    <a16:creationId xmlns:a16="http://schemas.microsoft.com/office/drawing/2014/main" id="{CCB54986-9338-58E5-BB5A-38492FF08978}"/>
                  </a:ext>
                </a:extLst>
              </p:cNvPr>
              <p:cNvGrpSpPr>
                <a:grpSpLocks/>
              </p:cNvGrpSpPr>
              <p:nvPr/>
            </p:nvGrpSpPr>
            <p:grpSpPr bwMode="auto">
              <a:xfrm>
                <a:off x="1876" y="2302"/>
                <a:ext cx="7288" cy="4973"/>
                <a:chOff x="1876" y="2302"/>
                <a:chExt cx="7288" cy="4973"/>
              </a:xfrm>
            </p:grpSpPr>
            <p:sp>
              <p:nvSpPr>
                <p:cNvPr id="62474" name="Rectangle 10">
                  <a:extLst>
                    <a:ext uri="{FF2B5EF4-FFF2-40B4-BE49-F238E27FC236}">
                      <a16:creationId xmlns:a16="http://schemas.microsoft.com/office/drawing/2014/main" id="{2D04962C-3DA2-9E45-4B59-E3F40F2C6425}"/>
                    </a:ext>
                  </a:extLst>
                </p:cNvPr>
                <p:cNvSpPr>
                  <a:spLocks noChangeArrowheads="1"/>
                </p:cNvSpPr>
                <p:nvPr/>
              </p:nvSpPr>
              <p:spPr bwMode="auto">
                <a:xfrm>
                  <a:off x="1887" y="2302"/>
                  <a:ext cx="22" cy="4973"/>
                </a:xfrm>
                <a:prstGeom prst="rect">
                  <a:avLst/>
                </a:prstGeom>
                <a:solidFill>
                  <a:srgbClr val="000000"/>
                </a:solidFill>
                <a:ln w="38100">
                  <a:solidFill>
                    <a:srgbClr val="000000"/>
                  </a:solidFill>
                  <a:miter lim="800000"/>
                  <a:headEnd/>
                  <a:tailEnd/>
                </a:ln>
              </p:spPr>
              <p:txBody>
                <a:bodyPr/>
                <a:lstStyle/>
                <a:p>
                  <a:endParaRPr lang="en-GB"/>
                </a:p>
              </p:txBody>
            </p:sp>
            <p:sp>
              <p:nvSpPr>
                <p:cNvPr id="62475" name="Rectangle 11">
                  <a:extLst>
                    <a:ext uri="{FF2B5EF4-FFF2-40B4-BE49-F238E27FC236}">
                      <a16:creationId xmlns:a16="http://schemas.microsoft.com/office/drawing/2014/main" id="{682D125B-0D6F-00DD-5D94-8CE197560425}"/>
                    </a:ext>
                  </a:extLst>
                </p:cNvPr>
                <p:cNvSpPr>
                  <a:spLocks noChangeArrowheads="1"/>
                </p:cNvSpPr>
                <p:nvPr/>
              </p:nvSpPr>
              <p:spPr bwMode="auto">
                <a:xfrm>
                  <a:off x="1876" y="4862"/>
                  <a:ext cx="7288" cy="21"/>
                </a:xfrm>
                <a:prstGeom prst="rect">
                  <a:avLst/>
                </a:prstGeom>
                <a:solidFill>
                  <a:srgbClr val="000000"/>
                </a:solidFill>
                <a:ln w="38100">
                  <a:solidFill>
                    <a:srgbClr val="000000"/>
                  </a:solidFill>
                  <a:miter lim="800000"/>
                  <a:headEnd/>
                  <a:tailEnd/>
                </a:ln>
              </p:spPr>
              <p:txBody>
                <a:bodyPr/>
                <a:lstStyle/>
                <a:p>
                  <a:endParaRPr lang="en-GB"/>
                </a:p>
              </p:txBody>
            </p:sp>
          </p:grpSp>
          <p:grpSp>
            <p:nvGrpSpPr>
              <p:cNvPr id="62476" name="Group 12">
                <a:extLst>
                  <a:ext uri="{FF2B5EF4-FFF2-40B4-BE49-F238E27FC236}">
                    <a16:creationId xmlns:a16="http://schemas.microsoft.com/office/drawing/2014/main" id="{D3178193-CC97-B7EF-38C0-EC8EC737A96D}"/>
                  </a:ext>
                </a:extLst>
              </p:cNvPr>
              <p:cNvGrpSpPr>
                <a:grpSpLocks/>
              </p:cNvGrpSpPr>
              <p:nvPr/>
            </p:nvGrpSpPr>
            <p:grpSpPr bwMode="auto">
              <a:xfrm>
                <a:off x="1900" y="3143"/>
                <a:ext cx="7273" cy="3336"/>
                <a:chOff x="1900" y="3143"/>
                <a:chExt cx="7273" cy="3336"/>
              </a:xfrm>
            </p:grpSpPr>
            <p:sp>
              <p:nvSpPr>
                <p:cNvPr id="62477" name="Freeform 13">
                  <a:extLst>
                    <a:ext uri="{FF2B5EF4-FFF2-40B4-BE49-F238E27FC236}">
                      <a16:creationId xmlns:a16="http://schemas.microsoft.com/office/drawing/2014/main" id="{7375E1BA-08AC-F81B-71C5-2FC10F608AF2}"/>
                    </a:ext>
                  </a:extLst>
                </p:cNvPr>
                <p:cNvSpPr>
                  <a:spLocks/>
                </p:cNvSpPr>
                <p:nvPr/>
              </p:nvSpPr>
              <p:spPr bwMode="auto">
                <a:xfrm>
                  <a:off x="1900" y="4779"/>
                  <a:ext cx="29" cy="35"/>
                </a:xfrm>
                <a:custGeom>
                  <a:avLst/>
                  <a:gdLst>
                    <a:gd name="T0" fmla="*/ 0 w 29"/>
                    <a:gd name="T1" fmla="*/ 28 h 35"/>
                    <a:gd name="T2" fmla="*/ 20 w 29"/>
                    <a:gd name="T3" fmla="*/ 35 h 35"/>
                    <a:gd name="T4" fmla="*/ 29 w 29"/>
                    <a:gd name="T5" fmla="*/ 7 h 35"/>
                    <a:gd name="T6" fmla="*/ 9 w 29"/>
                    <a:gd name="T7" fmla="*/ 0 h 35"/>
                    <a:gd name="T8" fmla="*/ 0 w 29"/>
                    <a:gd name="T9" fmla="*/ 28 h 35"/>
                  </a:gdLst>
                  <a:ahLst/>
                  <a:cxnLst>
                    <a:cxn ang="0">
                      <a:pos x="T0" y="T1"/>
                    </a:cxn>
                    <a:cxn ang="0">
                      <a:pos x="T2" y="T3"/>
                    </a:cxn>
                    <a:cxn ang="0">
                      <a:pos x="T4" y="T5"/>
                    </a:cxn>
                    <a:cxn ang="0">
                      <a:pos x="T6" y="T7"/>
                    </a:cxn>
                    <a:cxn ang="0">
                      <a:pos x="T8" y="T9"/>
                    </a:cxn>
                  </a:cxnLst>
                  <a:rect l="0" t="0" r="r" b="b"/>
                  <a:pathLst>
                    <a:path w="29" h="35">
                      <a:moveTo>
                        <a:pt x="0" y="28"/>
                      </a:moveTo>
                      <a:lnTo>
                        <a:pt x="20" y="35"/>
                      </a:lnTo>
                      <a:lnTo>
                        <a:pt x="29" y="7"/>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478" name="Freeform 14">
                  <a:extLst>
                    <a:ext uri="{FF2B5EF4-FFF2-40B4-BE49-F238E27FC236}">
                      <a16:creationId xmlns:a16="http://schemas.microsoft.com/office/drawing/2014/main" id="{B5AAF483-32C0-B079-1164-CE7D7A5CA439}"/>
                    </a:ext>
                  </a:extLst>
                </p:cNvPr>
                <p:cNvSpPr>
                  <a:spLocks/>
                </p:cNvSpPr>
                <p:nvPr/>
              </p:nvSpPr>
              <p:spPr bwMode="auto">
                <a:xfrm>
                  <a:off x="1909" y="4748"/>
                  <a:ext cx="30" cy="38"/>
                </a:xfrm>
                <a:custGeom>
                  <a:avLst/>
                  <a:gdLst>
                    <a:gd name="T0" fmla="*/ 0 w 30"/>
                    <a:gd name="T1" fmla="*/ 31 h 38"/>
                    <a:gd name="T2" fmla="*/ 20 w 30"/>
                    <a:gd name="T3" fmla="*/ 38 h 38"/>
                    <a:gd name="T4" fmla="*/ 30 w 30"/>
                    <a:gd name="T5" fmla="*/ 7 h 38"/>
                    <a:gd name="T6" fmla="*/ 11 w 30"/>
                    <a:gd name="T7" fmla="*/ 0 h 38"/>
                    <a:gd name="T8" fmla="*/ 0 w 30"/>
                    <a:gd name="T9" fmla="*/ 31 h 38"/>
                  </a:gdLst>
                  <a:ahLst/>
                  <a:cxnLst>
                    <a:cxn ang="0">
                      <a:pos x="T0" y="T1"/>
                    </a:cxn>
                    <a:cxn ang="0">
                      <a:pos x="T2" y="T3"/>
                    </a:cxn>
                    <a:cxn ang="0">
                      <a:pos x="T4" y="T5"/>
                    </a:cxn>
                    <a:cxn ang="0">
                      <a:pos x="T6" y="T7"/>
                    </a:cxn>
                    <a:cxn ang="0">
                      <a:pos x="T8" y="T9"/>
                    </a:cxn>
                  </a:cxnLst>
                  <a:rect l="0" t="0" r="r" b="b"/>
                  <a:pathLst>
                    <a:path w="30" h="38">
                      <a:moveTo>
                        <a:pt x="0" y="31"/>
                      </a:moveTo>
                      <a:lnTo>
                        <a:pt x="20" y="38"/>
                      </a:lnTo>
                      <a:lnTo>
                        <a:pt x="30" y="7"/>
                      </a:lnTo>
                      <a:lnTo>
                        <a:pt x="11" y="0"/>
                      </a:lnTo>
                      <a:lnTo>
                        <a:pt x="0" y="31"/>
                      </a:lnTo>
                      <a:close/>
                    </a:path>
                  </a:pathLst>
                </a:custGeom>
                <a:solidFill>
                  <a:srgbClr val="FF0000"/>
                </a:solidFill>
                <a:ln w="38100" cmpd="sng">
                  <a:solidFill>
                    <a:srgbClr val="FF0000"/>
                  </a:solidFill>
                  <a:round/>
                  <a:headEnd/>
                  <a:tailEnd/>
                </a:ln>
              </p:spPr>
              <p:txBody>
                <a:bodyPr/>
                <a:lstStyle/>
                <a:p>
                  <a:endParaRPr lang="en-GB"/>
                </a:p>
              </p:txBody>
            </p:sp>
            <p:sp>
              <p:nvSpPr>
                <p:cNvPr id="62479" name="Freeform 15">
                  <a:extLst>
                    <a:ext uri="{FF2B5EF4-FFF2-40B4-BE49-F238E27FC236}">
                      <a16:creationId xmlns:a16="http://schemas.microsoft.com/office/drawing/2014/main" id="{13460869-1FAB-C5E6-F5AE-DA1750F79D26}"/>
                    </a:ext>
                  </a:extLst>
                </p:cNvPr>
                <p:cNvSpPr>
                  <a:spLocks/>
                </p:cNvSpPr>
                <p:nvPr/>
              </p:nvSpPr>
              <p:spPr bwMode="auto">
                <a:xfrm>
                  <a:off x="1920" y="4720"/>
                  <a:ext cx="26" cy="33"/>
                </a:xfrm>
                <a:custGeom>
                  <a:avLst/>
                  <a:gdLst>
                    <a:gd name="T0" fmla="*/ 0 w 26"/>
                    <a:gd name="T1" fmla="*/ 28 h 33"/>
                    <a:gd name="T2" fmla="*/ 19 w 26"/>
                    <a:gd name="T3" fmla="*/ 33 h 33"/>
                    <a:gd name="T4" fmla="*/ 26 w 26"/>
                    <a:gd name="T5" fmla="*/ 4 h 33"/>
                    <a:gd name="T6" fmla="*/ 6 w 26"/>
                    <a:gd name="T7" fmla="*/ 0 h 33"/>
                    <a:gd name="T8" fmla="*/ 0 w 26"/>
                    <a:gd name="T9" fmla="*/ 28 h 33"/>
                  </a:gdLst>
                  <a:ahLst/>
                  <a:cxnLst>
                    <a:cxn ang="0">
                      <a:pos x="T0" y="T1"/>
                    </a:cxn>
                    <a:cxn ang="0">
                      <a:pos x="T2" y="T3"/>
                    </a:cxn>
                    <a:cxn ang="0">
                      <a:pos x="T4" y="T5"/>
                    </a:cxn>
                    <a:cxn ang="0">
                      <a:pos x="T6" y="T7"/>
                    </a:cxn>
                    <a:cxn ang="0">
                      <a:pos x="T8" y="T9"/>
                    </a:cxn>
                  </a:cxnLst>
                  <a:rect l="0" t="0" r="r" b="b"/>
                  <a:pathLst>
                    <a:path w="26" h="33">
                      <a:moveTo>
                        <a:pt x="0" y="28"/>
                      </a:moveTo>
                      <a:lnTo>
                        <a:pt x="19" y="33"/>
                      </a:lnTo>
                      <a:lnTo>
                        <a:pt x="26" y="4"/>
                      </a:lnTo>
                      <a:lnTo>
                        <a:pt x="6"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480" name="Freeform 16">
                  <a:extLst>
                    <a:ext uri="{FF2B5EF4-FFF2-40B4-BE49-F238E27FC236}">
                      <a16:creationId xmlns:a16="http://schemas.microsoft.com/office/drawing/2014/main" id="{B4CA5AD8-D866-D750-C6E3-04BB0562CE94}"/>
                    </a:ext>
                  </a:extLst>
                </p:cNvPr>
                <p:cNvSpPr>
                  <a:spLocks/>
                </p:cNvSpPr>
                <p:nvPr/>
              </p:nvSpPr>
              <p:spPr bwMode="auto">
                <a:xfrm>
                  <a:off x="1926" y="4692"/>
                  <a:ext cx="31" cy="35"/>
                </a:xfrm>
                <a:custGeom>
                  <a:avLst/>
                  <a:gdLst>
                    <a:gd name="T0" fmla="*/ 0 w 31"/>
                    <a:gd name="T1" fmla="*/ 28 h 35"/>
                    <a:gd name="T2" fmla="*/ 20 w 31"/>
                    <a:gd name="T3" fmla="*/ 35 h 35"/>
                    <a:gd name="T4" fmla="*/ 31 w 31"/>
                    <a:gd name="T5" fmla="*/ 6 h 35"/>
                    <a:gd name="T6" fmla="*/ 11 w 31"/>
                    <a:gd name="T7" fmla="*/ 0 h 35"/>
                    <a:gd name="T8" fmla="*/ 0 w 31"/>
                    <a:gd name="T9" fmla="*/ 28 h 35"/>
                  </a:gdLst>
                  <a:ahLst/>
                  <a:cxnLst>
                    <a:cxn ang="0">
                      <a:pos x="T0" y="T1"/>
                    </a:cxn>
                    <a:cxn ang="0">
                      <a:pos x="T2" y="T3"/>
                    </a:cxn>
                    <a:cxn ang="0">
                      <a:pos x="T4" y="T5"/>
                    </a:cxn>
                    <a:cxn ang="0">
                      <a:pos x="T6" y="T7"/>
                    </a:cxn>
                    <a:cxn ang="0">
                      <a:pos x="T8" y="T9"/>
                    </a:cxn>
                  </a:cxnLst>
                  <a:rect l="0" t="0" r="r" b="b"/>
                  <a:pathLst>
                    <a:path w="31" h="35">
                      <a:moveTo>
                        <a:pt x="0" y="28"/>
                      </a:moveTo>
                      <a:lnTo>
                        <a:pt x="20" y="35"/>
                      </a:lnTo>
                      <a:lnTo>
                        <a:pt x="31" y="6"/>
                      </a:lnTo>
                      <a:lnTo>
                        <a:pt x="11"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481" name="Freeform 17">
                  <a:extLst>
                    <a:ext uri="{FF2B5EF4-FFF2-40B4-BE49-F238E27FC236}">
                      <a16:creationId xmlns:a16="http://schemas.microsoft.com/office/drawing/2014/main" id="{7231AB17-0BD7-A343-8A6B-A6ADB7277207}"/>
                    </a:ext>
                  </a:extLst>
                </p:cNvPr>
                <p:cNvSpPr>
                  <a:spLocks/>
                </p:cNvSpPr>
                <p:nvPr/>
              </p:nvSpPr>
              <p:spPr bwMode="auto">
                <a:xfrm>
                  <a:off x="1937" y="4661"/>
                  <a:ext cx="26" cy="35"/>
                </a:xfrm>
                <a:custGeom>
                  <a:avLst/>
                  <a:gdLst>
                    <a:gd name="T0" fmla="*/ 0 w 26"/>
                    <a:gd name="T1" fmla="*/ 31 h 35"/>
                    <a:gd name="T2" fmla="*/ 20 w 26"/>
                    <a:gd name="T3" fmla="*/ 35 h 35"/>
                    <a:gd name="T4" fmla="*/ 26 w 26"/>
                    <a:gd name="T5" fmla="*/ 5 h 35"/>
                    <a:gd name="T6" fmla="*/ 7 w 26"/>
                    <a:gd name="T7" fmla="*/ 0 h 35"/>
                    <a:gd name="T8" fmla="*/ 0 w 26"/>
                    <a:gd name="T9" fmla="*/ 31 h 35"/>
                  </a:gdLst>
                  <a:ahLst/>
                  <a:cxnLst>
                    <a:cxn ang="0">
                      <a:pos x="T0" y="T1"/>
                    </a:cxn>
                    <a:cxn ang="0">
                      <a:pos x="T2" y="T3"/>
                    </a:cxn>
                    <a:cxn ang="0">
                      <a:pos x="T4" y="T5"/>
                    </a:cxn>
                    <a:cxn ang="0">
                      <a:pos x="T6" y="T7"/>
                    </a:cxn>
                    <a:cxn ang="0">
                      <a:pos x="T8" y="T9"/>
                    </a:cxn>
                  </a:cxnLst>
                  <a:rect l="0" t="0" r="r" b="b"/>
                  <a:pathLst>
                    <a:path w="26" h="35">
                      <a:moveTo>
                        <a:pt x="0" y="31"/>
                      </a:moveTo>
                      <a:lnTo>
                        <a:pt x="20" y="35"/>
                      </a:lnTo>
                      <a:lnTo>
                        <a:pt x="26" y="5"/>
                      </a:lnTo>
                      <a:lnTo>
                        <a:pt x="7" y="0"/>
                      </a:lnTo>
                      <a:lnTo>
                        <a:pt x="0" y="31"/>
                      </a:lnTo>
                      <a:close/>
                    </a:path>
                  </a:pathLst>
                </a:custGeom>
                <a:solidFill>
                  <a:srgbClr val="FF0000"/>
                </a:solidFill>
                <a:ln w="38100" cmpd="sng">
                  <a:solidFill>
                    <a:srgbClr val="FF0000"/>
                  </a:solidFill>
                  <a:round/>
                  <a:headEnd/>
                  <a:tailEnd/>
                </a:ln>
              </p:spPr>
              <p:txBody>
                <a:bodyPr/>
                <a:lstStyle/>
                <a:p>
                  <a:endParaRPr lang="en-GB"/>
                </a:p>
              </p:txBody>
            </p:sp>
            <p:sp>
              <p:nvSpPr>
                <p:cNvPr id="62482" name="Freeform 18">
                  <a:extLst>
                    <a:ext uri="{FF2B5EF4-FFF2-40B4-BE49-F238E27FC236}">
                      <a16:creationId xmlns:a16="http://schemas.microsoft.com/office/drawing/2014/main" id="{822CA767-E54D-2371-572E-7E285B2CF3E9}"/>
                    </a:ext>
                  </a:extLst>
                </p:cNvPr>
                <p:cNvSpPr>
                  <a:spLocks/>
                </p:cNvSpPr>
                <p:nvPr/>
              </p:nvSpPr>
              <p:spPr bwMode="auto">
                <a:xfrm>
                  <a:off x="1944" y="4633"/>
                  <a:ext cx="30" cy="35"/>
                </a:xfrm>
                <a:custGeom>
                  <a:avLst/>
                  <a:gdLst>
                    <a:gd name="T0" fmla="*/ 0 w 30"/>
                    <a:gd name="T1" fmla="*/ 28 h 35"/>
                    <a:gd name="T2" fmla="*/ 19 w 30"/>
                    <a:gd name="T3" fmla="*/ 35 h 35"/>
                    <a:gd name="T4" fmla="*/ 30 w 30"/>
                    <a:gd name="T5" fmla="*/ 6 h 35"/>
                    <a:gd name="T6" fmla="*/ 11 w 30"/>
                    <a:gd name="T7" fmla="*/ 0 h 35"/>
                    <a:gd name="T8" fmla="*/ 0 w 30"/>
                    <a:gd name="T9" fmla="*/ 28 h 35"/>
                  </a:gdLst>
                  <a:ahLst/>
                  <a:cxnLst>
                    <a:cxn ang="0">
                      <a:pos x="T0" y="T1"/>
                    </a:cxn>
                    <a:cxn ang="0">
                      <a:pos x="T2" y="T3"/>
                    </a:cxn>
                    <a:cxn ang="0">
                      <a:pos x="T4" y="T5"/>
                    </a:cxn>
                    <a:cxn ang="0">
                      <a:pos x="T6" y="T7"/>
                    </a:cxn>
                    <a:cxn ang="0">
                      <a:pos x="T8" y="T9"/>
                    </a:cxn>
                  </a:cxnLst>
                  <a:rect l="0" t="0" r="r" b="b"/>
                  <a:pathLst>
                    <a:path w="30" h="35">
                      <a:moveTo>
                        <a:pt x="0" y="28"/>
                      </a:moveTo>
                      <a:lnTo>
                        <a:pt x="19" y="35"/>
                      </a:lnTo>
                      <a:lnTo>
                        <a:pt x="30" y="6"/>
                      </a:lnTo>
                      <a:lnTo>
                        <a:pt x="11"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483" name="Freeform 19">
                  <a:extLst>
                    <a:ext uri="{FF2B5EF4-FFF2-40B4-BE49-F238E27FC236}">
                      <a16:creationId xmlns:a16="http://schemas.microsoft.com/office/drawing/2014/main" id="{36BA0B95-1138-ACA5-767E-7E43DE016581}"/>
                    </a:ext>
                  </a:extLst>
                </p:cNvPr>
                <p:cNvSpPr>
                  <a:spLocks/>
                </p:cNvSpPr>
                <p:nvPr/>
              </p:nvSpPr>
              <p:spPr bwMode="auto">
                <a:xfrm>
                  <a:off x="1955" y="4604"/>
                  <a:ext cx="28" cy="35"/>
                </a:xfrm>
                <a:custGeom>
                  <a:avLst/>
                  <a:gdLst>
                    <a:gd name="T0" fmla="*/ 0 w 28"/>
                    <a:gd name="T1" fmla="*/ 29 h 35"/>
                    <a:gd name="T2" fmla="*/ 19 w 28"/>
                    <a:gd name="T3" fmla="*/ 35 h 35"/>
                    <a:gd name="T4" fmla="*/ 28 w 28"/>
                    <a:gd name="T5" fmla="*/ 7 h 35"/>
                    <a:gd name="T6" fmla="*/ 8 w 28"/>
                    <a:gd name="T7" fmla="*/ 0 h 35"/>
                    <a:gd name="T8" fmla="*/ 0 w 28"/>
                    <a:gd name="T9" fmla="*/ 29 h 35"/>
                  </a:gdLst>
                  <a:ahLst/>
                  <a:cxnLst>
                    <a:cxn ang="0">
                      <a:pos x="T0" y="T1"/>
                    </a:cxn>
                    <a:cxn ang="0">
                      <a:pos x="T2" y="T3"/>
                    </a:cxn>
                    <a:cxn ang="0">
                      <a:pos x="T4" y="T5"/>
                    </a:cxn>
                    <a:cxn ang="0">
                      <a:pos x="T6" y="T7"/>
                    </a:cxn>
                    <a:cxn ang="0">
                      <a:pos x="T8" y="T9"/>
                    </a:cxn>
                  </a:cxnLst>
                  <a:rect l="0" t="0" r="r" b="b"/>
                  <a:pathLst>
                    <a:path w="28" h="35">
                      <a:moveTo>
                        <a:pt x="0" y="29"/>
                      </a:moveTo>
                      <a:lnTo>
                        <a:pt x="19" y="35"/>
                      </a:lnTo>
                      <a:lnTo>
                        <a:pt x="28" y="7"/>
                      </a:lnTo>
                      <a:lnTo>
                        <a:pt x="8"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62484" name="Freeform 20">
                  <a:extLst>
                    <a:ext uri="{FF2B5EF4-FFF2-40B4-BE49-F238E27FC236}">
                      <a16:creationId xmlns:a16="http://schemas.microsoft.com/office/drawing/2014/main" id="{6017F9AD-EAC4-121C-A8FC-14F9148879AD}"/>
                    </a:ext>
                  </a:extLst>
                </p:cNvPr>
                <p:cNvSpPr>
                  <a:spLocks/>
                </p:cNvSpPr>
                <p:nvPr/>
              </p:nvSpPr>
              <p:spPr bwMode="auto">
                <a:xfrm>
                  <a:off x="1963" y="4576"/>
                  <a:ext cx="29" cy="35"/>
                </a:xfrm>
                <a:custGeom>
                  <a:avLst/>
                  <a:gdLst>
                    <a:gd name="T0" fmla="*/ 0 w 29"/>
                    <a:gd name="T1" fmla="*/ 28 h 35"/>
                    <a:gd name="T2" fmla="*/ 20 w 29"/>
                    <a:gd name="T3" fmla="*/ 35 h 35"/>
                    <a:gd name="T4" fmla="*/ 29 w 29"/>
                    <a:gd name="T5" fmla="*/ 7 h 35"/>
                    <a:gd name="T6" fmla="*/ 9 w 29"/>
                    <a:gd name="T7" fmla="*/ 0 h 35"/>
                    <a:gd name="T8" fmla="*/ 0 w 29"/>
                    <a:gd name="T9" fmla="*/ 28 h 35"/>
                  </a:gdLst>
                  <a:ahLst/>
                  <a:cxnLst>
                    <a:cxn ang="0">
                      <a:pos x="T0" y="T1"/>
                    </a:cxn>
                    <a:cxn ang="0">
                      <a:pos x="T2" y="T3"/>
                    </a:cxn>
                    <a:cxn ang="0">
                      <a:pos x="T4" y="T5"/>
                    </a:cxn>
                    <a:cxn ang="0">
                      <a:pos x="T6" y="T7"/>
                    </a:cxn>
                    <a:cxn ang="0">
                      <a:pos x="T8" y="T9"/>
                    </a:cxn>
                  </a:cxnLst>
                  <a:rect l="0" t="0" r="r" b="b"/>
                  <a:pathLst>
                    <a:path w="29" h="35">
                      <a:moveTo>
                        <a:pt x="0" y="28"/>
                      </a:moveTo>
                      <a:lnTo>
                        <a:pt x="20" y="35"/>
                      </a:lnTo>
                      <a:lnTo>
                        <a:pt x="29" y="7"/>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485" name="Freeform 21">
                  <a:extLst>
                    <a:ext uri="{FF2B5EF4-FFF2-40B4-BE49-F238E27FC236}">
                      <a16:creationId xmlns:a16="http://schemas.microsoft.com/office/drawing/2014/main" id="{F32A8FC2-FD73-2F30-7A04-420CD596CCE3}"/>
                    </a:ext>
                  </a:extLst>
                </p:cNvPr>
                <p:cNvSpPr>
                  <a:spLocks/>
                </p:cNvSpPr>
                <p:nvPr/>
              </p:nvSpPr>
              <p:spPr bwMode="auto">
                <a:xfrm>
                  <a:off x="1972" y="4548"/>
                  <a:ext cx="29" cy="35"/>
                </a:xfrm>
                <a:custGeom>
                  <a:avLst/>
                  <a:gdLst>
                    <a:gd name="T0" fmla="*/ 0 w 29"/>
                    <a:gd name="T1" fmla="*/ 28 h 35"/>
                    <a:gd name="T2" fmla="*/ 20 w 29"/>
                    <a:gd name="T3" fmla="*/ 35 h 35"/>
                    <a:gd name="T4" fmla="*/ 29 w 29"/>
                    <a:gd name="T5" fmla="*/ 6 h 35"/>
                    <a:gd name="T6" fmla="*/ 9 w 29"/>
                    <a:gd name="T7" fmla="*/ 0 h 35"/>
                    <a:gd name="T8" fmla="*/ 0 w 29"/>
                    <a:gd name="T9" fmla="*/ 28 h 35"/>
                  </a:gdLst>
                  <a:ahLst/>
                  <a:cxnLst>
                    <a:cxn ang="0">
                      <a:pos x="T0" y="T1"/>
                    </a:cxn>
                    <a:cxn ang="0">
                      <a:pos x="T2" y="T3"/>
                    </a:cxn>
                    <a:cxn ang="0">
                      <a:pos x="T4" y="T5"/>
                    </a:cxn>
                    <a:cxn ang="0">
                      <a:pos x="T6" y="T7"/>
                    </a:cxn>
                    <a:cxn ang="0">
                      <a:pos x="T8" y="T9"/>
                    </a:cxn>
                  </a:cxnLst>
                  <a:rect l="0" t="0" r="r" b="b"/>
                  <a:pathLst>
                    <a:path w="29" h="35">
                      <a:moveTo>
                        <a:pt x="0" y="28"/>
                      </a:moveTo>
                      <a:lnTo>
                        <a:pt x="20" y="35"/>
                      </a:lnTo>
                      <a:lnTo>
                        <a:pt x="29"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486" name="Freeform 22">
                  <a:extLst>
                    <a:ext uri="{FF2B5EF4-FFF2-40B4-BE49-F238E27FC236}">
                      <a16:creationId xmlns:a16="http://schemas.microsoft.com/office/drawing/2014/main" id="{7FB2EA74-0FBD-EE04-BCAF-5767550B2654}"/>
                    </a:ext>
                  </a:extLst>
                </p:cNvPr>
                <p:cNvSpPr>
                  <a:spLocks/>
                </p:cNvSpPr>
                <p:nvPr/>
              </p:nvSpPr>
              <p:spPr bwMode="auto">
                <a:xfrm>
                  <a:off x="1981" y="4519"/>
                  <a:ext cx="28" cy="35"/>
                </a:xfrm>
                <a:custGeom>
                  <a:avLst/>
                  <a:gdLst>
                    <a:gd name="T0" fmla="*/ 0 w 28"/>
                    <a:gd name="T1" fmla="*/ 29 h 35"/>
                    <a:gd name="T2" fmla="*/ 20 w 28"/>
                    <a:gd name="T3" fmla="*/ 35 h 35"/>
                    <a:gd name="T4" fmla="*/ 28 w 28"/>
                    <a:gd name="T5" fmla="*/ 7 h 35"/>
                    <a:gd name="T6" fmla="*/ 9 w 28"/>
                    <a:gd name="T7" fmla="*/ 0 h 35"/>
                    <a:gd name="T8" fmla="*/ 0 w 28"/>
                    <a:gd name="T9" fmla="*/ 29 h 35"/>
                  </a:gdLst>
                  <a:ahLst/>
                  <a:cxnLst>
                    <a:cxn ang="0">
                      <a:pos x="T0" y="T1"/>
                    </a:cxn>
                    <a:cxn ang="0">
                      <a:pos x="T2" y="T3"/>
                    </a:cxn>
                    <a:cxn ang="0">
                      <a:pos x="T4" y="T5"/>
                    </a:cxn>
                    <a:cxn ang="0">
                      <a:pos x="T6" y="T7"/>
                    </a:cxn>
                    <a:cxn ang="0">
                      <a:pos x="T8" y="T9"/>
                    </a:cxn>
                  </a:cxnLst>
                  <a:rect l="0" t="0" r="r" b="b"/>
                  <a:pathLst>
                    <a:path w="28" h="35">
                      <a:moveTo>
                        <a:pt x="0" y="29"/>
                      </a:moveTo>
                      <a:lnTo>
                        <a:pt x="20" y="35"/>
                      </a:lnTo>
                      <a:lnTo>
                        <a:pt x="28"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62487" name="Freeform 23">
                  <a:extLst>
                    <a:ext uri="{FF2B5EF4-FFF2-40B4-BE49-F238E27FC236}">
                      <a16:creationId xmlns:a16="http://schemas.microsoft.com/office/drawing/2014/main" id="{61DF6F9F-317D-43E1-EE39-F70AD878108B}"/>
                    </a:ext>
                  </a:extLst>
                </p:cNvPr>
                <p:cNvSpPr>
                  <a:spLocks/>
                </p:cNvSpPr>
                <p:nvPr/>
              </p:nvSpPr>
              <p:spPr bwMode="auto">
                <a:xfrm>
                  <a:off x="1990" y="4491"/>
                  <a:ext cx="28" cy="35"/>
                </a:xfrm>
                <a:custGeom>
                  <a:avLst/>
                  <a:gdLst>
                    <a:gd name="T0" fmla="*/ 0 w 28"/>
                    <a:gd name="T1" fmla="*/ 28 h 35"/>
                    <a:gd name="T2" fmla="*/ 19 w 28"/>
                    <a:gd name="T3" fmla="*/ 35 h 35"/>
                    <a:gd name="T4" fmla="*/ 28 w 28"/>
                    <a:gd name="T5" fmla="*/ 7 h 35"/>
                    <a:gd name="T6" fmla="*/ 8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19" y="35"/>
                      </a:lnTo>
                      <a:lnTo>
                        <a:pt x="28" y="7"/>
                      </a:lnTo>
                      <a:lnTo>
                        <a:pt x="8"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488" name="Freeform 24">
                  <a:extLst>
                    <a:ext uri="{FF2B5EF4-FFF2-40B4-BE49-F238E27FC236}">
                      <a16:creationId xmlns:a16="http://schemas.microsoft.com/office/drawing/2014/main" id="{12B56CDC-7C24-82D4-4659-F243A70C189B}"/>
                    </a:ext>
                  </a:extLst>
                </p:cNvPr>
                <p:cNvSpPr>
                  <a:spLocks/>
                </p:cNvSpPr>
                <p:nvPr/>
              </p:nvSpPr>
              <p:spPr bwMode="auto">
                <a:xfrm>
                  <a:off x="1998" y="4463"/>
                  <a:ext cx="29" cy="35"/>
                </a:xfrm>
                <a:custGeom>
                  <a:avLst/>
                  <a:gdLst>
                    <a:gd name="T0" fmla="*/ 0 w 29"/>
                    <a:gd name="T1" fmla="*/ 28 h 35"/>
                    <a:gd name="T2" fmla="*/ 20 w 29"/>
                    <a:gd name="T3" fmla="*/ 35 h 35"/>
                    <a:gd name="T4" fmla="*/ 29 w 29"/>
                    <a:gd name="T5" fmla="*/ 6 h 35"/>
                    <a:gd name="T6" fmla="*/ 9 w 29"/>
                    <a:gd name="T7" fmla="*/ 0 h 35"/>
                    <a:gd name="T8" fmla="*/ 0 w 29"/>
                    <a:gd name="T9" fmla="*/ 28 h 35"/>
                  </a:gdLst>
                  <a:ahLst/>
                  <a:cxnLst>
                    <a:cxn ang="0">
                      <a:pos x="T0" y="T1"/>
                    </a:cxn>
                    <a:cxn ang="0">
                      <a:pos x="T2" y="T3"/>
                    </a:cxn>
                    <a:cxn ang="0">
                      <a:pos x="T4" y="T5"/>
                    </a:cxn>
                    <a:cxn ang="0">
                      <a:pos x="T6" y="T7"/>
                    </a:cxn>
                    <a:cxn ang="0">
                      <a:pos x="T8" y="T9"/>
                    </a:cxn>
                  </a:cxnLst>
                  <a:rect l="0" t="0" r="r" b="b"/>
                  <a:pathLst>
                    <a:path w="29" h="35">
                      <a:moveTo>
                        <a:pt x="0" y="28"/>
                      </a:moveTo>
                      <a:lnTo>
                        <a:pt x="20" y="35"/>
                      </a:lnTo>
                      <a:lnTo>
                        <a:pt x="29"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489" name="Freeform 25">
                  <a:extLst>
                    <a:ext uri="{FF2B5EF4-FFF2-40B4-BE49-F238E27FC236}">
                      <a16:creationId xmlns:a16="http://schemas.microsoft.com/office/drawing/2014/main" id="{56D1B816-50AC-8710-5485-414071FF1640}"/>
                    </a:ext>
                  </a:extLst>
                </p:cNvPr>
                <p:cNvSpPr>
                  <a:spLocks/>
                </p:cNvSpPr>
                <p:nvPr/>
              </p:nvSpPr>
              <p:spPr bwMode="auto">
                <a:xfrm>
                  <a:off x="2007" y="4434"/>
                  <a:ext cx="28" cy="35"/>
                </a:xfrm>
                <a:custGeom>
                  <a:avLst/>
                  <a:gdLst>
                    <a:gd name="T0" fmla="*/ 0 w 28"/>
                    <a:gd name="T1" fmla="*/ 29 h 35"/>
                    <a:gd name="T2" fmla="*/ 20 w 28"/>
                    <a:gd name="T3" fmla="*/ 35 h 35"/>
                    <a:gd name="T4" fmla="*/ 28 w 28"/>
                    <a:gd name="T5" fmla="*/ 7 h 35"/>
                    <a:gd name="T6" fmla="*/ 9 w 28"/>
                    <a:gd name="T7" fmla="*/ 0 h 35"/>
                    <a:gd name="T8" fmla="*/ 0 w 28"/>
                    <a:gd name="T9" fmla="*/ 29 h 35"/>
                  </a:gdLst>
                  <a:ahLst/>
                  <a:cxnLst>
                    <a:cxn ang="0">
                      <a:pos x="T0" y="T1"/>
                    </a:cxn>
                    <a:cxn ang="0">
                      <a:pos x="T2" y="T3"/>
                    </a:cxn>
                    <a:cxn ang="0">
                      <a:pos x="T4" y="T5"/>
                    </a:cxn>
                    <a:cxn ang="0">
                      <a:pos x="T6" y="T7"/>
                    </a:cxn>
                    <a:cxn ang="0">
                      <a:pos x="T8" y="T9"/>
                    </a:cxn>
                  </a:cxnLst>
                  <a:rect l="0" t="0" r="r" b="b"/>
                  <a:pathLst>
                    <a:path w="28" h="35">
                      <a:moveTo>
                        <a:pt x="0" y="29"/>
                      </a:moveTo>
                      <a:lnTo>
                        <a:pt x="20" y="35"/>
                      </a:lnTo>
                      <a:lnTo>
                        <a:pt x="28"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62490" name="Freeform 26">
                  <a:extLst>
                    <a:ext uri="{FF2B5EF4-FFF2-40B4-BE49-F238E27FC236}">
                      <a16:creationId xmlns:a16="http://schemas.microsoft.com/office/drawing/2014/main" id="{8AB29D8F-03A2-E112-389A-F26E726BA2E7}"/>
                    </a:ext>
                  </a:extLst>
                </p:cNvPr>
                <p:cNvSpPr>
                  <a:spLocks/>
                </p:cNvSpPr>
                <p:nvPr/>
              </p:nvSpPr>
              <p:spPr bwMode="auto">
                <a:xfrm>
                  <a:off x="2016" y="4406"/>
                  <a:ext cx="30" cy="35"/>
                </a:xfrm>
                <a:custGeom>
                  <a:avLst/>
                  <a:gdLst>
                    <a:gd name="T0" fmla="*/ 0 w 30"/>
                    <a:gd name="T1" fmla="*/ 28 h 35"/>
                    <a:gd name="T2" fmla="*/ 19 w 30"/>
                    <a:gd name="T3" fmla="*/ 35 h 35"/>
                    <a:gd name="T4" fmla="*/ 30 w 30"/>
                    <a:gd name="T5" fmla="*/ 6 h 35"/>
                    <a:gd name="T6" fmla="*/ 11 w 30"/>
                    <a:gd name="T7" fmla="*/ 0 h 35"/>
                    <a:gd name="T8" fmla="*/ 0 w 30"/>
                    <a:gd name="T9" fmla="*/ 28 h 35"/>
                  </a:gdLst>
                  <a:ahLst/>
                  <a:cxnLst>
                    <a:cxn ang="0">
                      <a:pos x="T0" y="T1"/>
                    </a:cxn>
                    <a:cxn ang="0">
                      <a:pos x="T2" y="T3"/>
                    </a:cxn>
                    <a:cxn ang="0">
                      <a:pos x="T4" y="T5"/>
                    </a:cxn>
                    <a:cxn ang="0">
                      <a:pos x="T6" y="T7"/>
                    </a:cxn>
                    <a:cxn ang="0">
                      <a:pos x="T8" y="T9"/>
                    </a:cxn>
                  </a:cxnLst>
                  <a:rect l="0" t="0" r="r" b="b"/>
                  <a:pathLst>
                    <a:path w="30" h="35">
                      <a:moveTo>
                        <a:pt x="0" y="28"/>
                      </a:moveTo>
                      <a:lnTo>
                        <a:pt x="19" y="35"/>
                      </a:lnTo>
                      <a:lnTo>
                        <a:pt x="30" y="6"/>
                      </a:lnTo>
                      <a:lnTo>
                        <a:pt x="11"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491" name="Freeform 27">
                  <a:extLst>
                    <a:ext uri="{FF2B5EF4-FFF2-40B4-BE49-F238E27FC236}">
                      <a16:creationId xmlns:a16="http://schemas.microsoft.com/office/drawing/2014/main" id="{35EADABC-845F-8426-9952-FFBA5B5ABDDB}"/>
                    </a:ext>
                  </a:extLst>
                </p:cNvPr>
                <p:cNvSpPr>
                  <a:spLocks/>
                </p:cNvSpPr>
                <p:nvPr/>
              </p:nvSpPr>
              <p:spPr bwMode="auto">
                <a:xfrm>
                  <a:off x="2027" y="4378"/>
                  <a:ext cx="28" cy="34"/>
                </a:xfrm>
                <a:custGeom>
                  <a:avLst/>
                  <a:gdLst>
                    <a:gd name="T0" fmla="*/ 0 w 28"/>
                    <a:gd name="T1" fmla="*/ 28 h 34"/>
                    <a:gd name="T2" fmla="*/ 19 w 28"/>
                    <a:gd name="T3" fmla="*/ 34 h 34"/>
                    <a:gd name="T4" fmla="*/ 28 w 28"/>
                    <a:gd name="T5" fmla="*/ 6 h 34"/>
                    <a:gd name="T6" fmla="*/ 8 w 28"/>
                    <a:gd name="T7" fmla="*/ 0 h 34"/>
                    <a:gd name="T8" fmla="*/ 0 w 28"/>
                    <a:gd name="T9" fmla="*/ 28 h 34"/>
                  </a:gdLst>
                  <a:ahLst/>
                  <a:cxnLst>
                    <a:cxn ang="0">
                      <a:pos x="T0" y="T1"/>
                    </a:cxn>
                    <a:cxn ang="0">
                      <a:pos x="T2" y="T3"/>
                    </a:cxn>
                    <a:cxn ang="0">
                      <a:pos x="T4" y="T5"/>
                    </a:cxn>
                    <a:cxn ang="0">
                      <a:pos x="T6" y="T7"/>
                    </a:cxn>
                    <a:cxn ang="0">
                      <a:pos x="T8" y="T9"/>
                    </a:cxn>
                  </a:cxnLst>
                  <a:rect l="0" t="0" r="r" b="b"/>
                  <a:pathLst>
                    <a:path w="28" h="34">
                      <a:moveTo>
                        <a:pt x="0" y="28"/>
                      </a:moveTo>
                      <a:lnTo>
                        <a:pt x="19" y="34"/>
                      </a:lnTo>
                      <a:lnTo>
                        <a:pt x="28" y="6"/>
                      </a:lnTo>
                      <a:lnTo>
                        <a:pt x="8"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492" name="Freeform 28">
                  <a:extLst>
                    <a:ext uri="{FF2B5EF4-FFF2-40B4-BE49-F238E27FC236}">
                      <a16:creationId xmlns:a16="http://schemas.microsoft.com/office/drawing/2014/main" id="{33557E4A-6D3D-67CF-40B7-EE0CD6465A96}"/>
                    </a:ext>
                  </a:extLst>
                </p:cNvPr>
                <p:cNvSpPr>
                  <a:spLocks/>
                </p:cNvSpPr>
                <p:nvPr/>
              </p:nvSpPr>
              <p:spPr bwMode="auto">
                <a:xfrm>
                  <a:off x="2035" y="4349"/>
                  <a:ext cx="29" cy="35"/>
                </a:xfrm>
                <a:custGeom>
                  <a:avLst/>
                  <a:gdLst>
                    <a:gd name="T0" fmla="*/ 0 w 29"/>
                    <a:gd name="T1" fmla="*/ 29 h 35"/>
                    <a:gd name="T2" fmla="*/ 20 w 29"/>
                    <a:gd name="T3" fmla="*/ 35 h 35"/>
                    <a:gd name="T4" fmla="*/ 29 w 29"/>
                    <a:gd name="T5" fmla="*/ 7 h 35"/>
                    <a:gd name="T6" fmla="*/ 9 w 29"/>
                    <a:gd name="T7" fmla="*/ 0 h 35"/>
                    <a:gd name="T8" fmla="*/ 0 w 29"/>
                    <a:gd name="T9" fmla="*/ 29 h 35"/>
                  </a:gdLst>
                  <a:ahLst/>
                  <a:cxnLst>
                    <a:cxn ang="0">
                      <a:pos x="T0" y="T1"/>
                    </a:cxn>
                    <a:cxn ang="0">
                      <a:pos x="T2" y="T3"/>
                    </a:cxn>
                    <a:cxn ang="0">
                      <a:pos x="T4" y="T5"/>
                    </a:cxn>
                    <a:cxn ang="0">
                      <a:pos x="T6" y="T7"/>
                    </a:cxn>
                    <a:cxn ang="0">
                      <a:pos x="T8" y="T9"/>
                    </a:cxn>
                  </a:cxnLst>
                  <a:rect l="0" t="0" r="r" b="b"/>
                  <a:pathLst>
                    <a:path w="29" h="35">
                      <a:moveTo>
                        <a:pt x="0" y="29"/>
                      </a:moveTo>
                      <a:lnTo>
                        <a:pt x="20" y="35"/>
                      </a:lnTo>
                      <a:lnTo>
                        <a:pt x="29"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62493" name="Freeform 29">
                  <a:extLst>
                    <a:ext uri="{FF2B5EF4-FFF2-40B4-BE49-F238E27FC236}">
                      <a16:creationId xmlns:a16="http://schemas.microsoft.com/office/drawing/2014/main" id="{47796254-9C1D-B547-FA34-50E3E1ED8D8A}"/>
                    </a:ext>
                  </a:extLst>
                </p:cNvPr>
                <p:cNvSpPr>
                  <a:spLocks/>
                </p:cNvSpPr>
                <p:nvPr/>
              </p:nvSpPr>
              <p:spPr bwMode="auto">
                <a:xfrm>
                  <a:off x="2044" y="4323"/>
                  <a:ext cx="29" cy="33"/>
                </a:xfrm>
                <a:custGeom>
                  <a:avLst/>
                  <a:gdLst>
                    <a:gd name="T0" fmla="*/ 0 w 29"/>
                    <a:gd name="T1" fmla="*/ 26 h 33"/>
                    <a:gd name="T2" fmla="*/ 20 w 29"/>
                    <a:gd name="T3" fmla="*/ 33 h 33"/>
                    <a:gd name="T4" fmla="*/ 29 w 29"/>
                    <a:gd name="T5" fmla="*/ 7 h 33"/>
                    <a:gd name="T6" fmla="*/ 9 w 29"/>
                    <a:gd name="T7" fmla="*/ 0 h 33"/>
                    <a:gd name="T8" fmla="*/ 0 w 29"/>
                    <a:gd name="T9" fmla="*/ 26 h 33"/>
                  </a:gdLst>
                  <a:ahLst/>
                  <a:cxnLst>
                    <a:cxn ang="0">
                      <a:pos x="T0" y="T1"/>
                    </a:cxn>
                    <a:cxn ang="0">
                      <a:pos x="T2" y="T3"/>
                    </a:cxn>
                    <a:cxn ang="0">
                      <a:pos x="T4" y="T5"/>
                    </a:cxn>
                    <a:cxn ang="0">
                      <a:pos x="T6" y="T7"/>
                    </a:cxn>
                    <a:cxn ang="0">
                      <a:pos x="T8" y="T9"/>
                    </a:cxn>
                  </a:cxnLst>
                  <a:rect l="0" t="0" r="r" b="b"/>
                  <a:pathLst>
                    <a:path w="29" h="33">
                      <a:moveTo>
                        <a:pt x="0" y="26"/>
                      </a:moveTo>
                      <a:lnTo>
                        <a:pt x="20" y="33"/>
                      </a:lnTo>
                      <a:lnTo>
                        <a:pt x="29" y="7"/>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2494" name="Freeform 30">
                  <a:extLst>
                    <a:ext uri="{FF2B5EF4-FFF2-40B4-BE49-F238E27FC236}">
                      <a16:creationId xmlns:a16="http://schemas.microsoft.com/office/drawing/2014/main" id="{4CE51602-F50F-AD0B-C0B3-0B09C7E3A723}"/>
                    </a:ext>
                  </a:extLst>
                </p:cNvPr>
                <p:cNvSpPr>
                  <a:spLocks/>
                </p:cNvSpPr>
                <p:nvPr/>
              </p:nvSpPr>
              <p:spPr bwMode="auto">
                <a:xfrm>
                  <a:off x="2053" y="4295"/>
                  <a:ext cx="28" cy="35"/>
                </a:xfrm>
                <a:custGeom>
                  <a:avLst/>
                  <a:gdLst>
                    <a:gd name="T0" fmla="*/ 0 w 28"/>
                    <a:gd name="T1" fmla="*/ 28 h 35"/>
                    <a:gd name="T2" fmla="*/ 20 w 28"/>
                    <a:gd name="T3" fmla="*/ 35 h 35"/>
                    <a:gd name="T4" fmla="*/ 28 w 28"/>
                    <a:gd name="T5" fmla="*/ 6 h 35"/>
                    <a:gd name="T6" fmla="*/ 9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20" y="35"/>
                      </a:lnTo>
                      <a:lnTo>
                        <a:pt x="28"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495" name="Freeform 31">
                  <a:extLst>
                    <a:ext uri="{FF2B5EF4-FFF2-40B4-BE49-F238E27FC236}">
                      <a16:creationId xmlns:a16="http://schemas.microsoft.com/office/drawing/2014/main" id="{1D29D62D-4EFA-6481-5BF9-3377B2A60EF7}"/>
                    </a:ext>
                  </a:extLst>
                </p:cNvPr>
                <p:cNvSpPr>
                  <a:spLocks/>
                </p:cNvSpPr>
                <p:nvPr/>
              </p:nvSpPr>
              <p:spPr bwMode="auto">
                <a:xfrm>
                  <a:off x="2062" y="4266"/>
                  <a:ext cx="28" cy="35"/>
                </a:xfrm>
                <a:custGeom>
                  <a:avLst/>
                  <a:gdLst>
                    <a:gd name="T0" fmla="*/ 0 w 28"/>
                    <a:gd name="T1" fmla="*/ 29 h 35"/>
                    <a:gd name="T2" fmla="*/ 19 w 28"/>
                    <a:gd name="T3" fmla="*/ 35 h 35"/>
                    <a:gd name="T4" fmla="*/ 28 w 28"/>
                    <a:gd name="T5" fmla="*/ 7 h 35"/>
                    <a:gd name="T6" fmla="*/ 8 w 28"/>
                    <a:gd name="T7" fmla="*/ 0 h 35"/>
                    <a:gd name="T8" fmla="*/ 0 w 28"/>
                    <a:gd name="T9" fmla="*/ 29 h 35"/>
                  </a:gdLst>
                  <a:ahLst/>
                  <a:cxnLst>
                    <a:cxn ang="0">
                      <a:pos x="T0" y="T1"/>
                    </a:cxn>
                    <a:cxn ang="0">
                      <a:pos x="T2" y="T3"/>
                    </a:cxn>
                    <a:cxn ang="0">
                      <a:pos x="T4" y="T5"/>
                    </a:cxn>
                    <a:cxn ang="0">
                      <a:pos x="T6" y="T7"/>
                    </a:cxn>
                    <a:cxn ang="0">
                      <a:pos x="T8" y="T9"/>
                    </a:cxn>
                  </a:cxnLst>
                  <a:rect l="0" t="0" r="r" b="b"/>
                  <a:pathLst>
                    <a:path w="28" h="35">
                      <a:moveTo>
                        <a:pt x="0" y="29"/>
                      </a:moveTo>
                      <a:lnTo>
                        <a:pt x="19" y="35"/>
                      </a:lnTo>
                      <a:lnTo>
                        <a:pt x="28" y="7"/>
                      </a:lnTo>
                      <a:lnTo>
                        <a:pt x="8"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62496" name="Freeform 32">
                  <a:extLst>
                    <a:ext uri="{FF2B5EF4-FFF2-40B4-BE49-F238E27FC236}">
                      <a16:creationId xmlns:a16="http://schemas.microsoft.com/office/drawing/2014/main" id="{C8DD1443-06C3-C7B3-7459-2C12A7074D48}"/>
                    </a:ext>
                  </a:extLst>
                </p:cNvPr>
                <p:cNvSpPr>
                  <a:spLocks/>
                </p:cNvSpPr>
                <p:nvPr/>
              </p:nvSpPr>
              <p:spPr bwMode="auto">
                <a:xfrm>
                  <a:off x="2070" y="4240"/>
                  <a:ext cx="29" cy="33"/>
                </a:xfrm>
                <a:custGeom>
                  <a:avLst/>
                  <a:gdLst>
                    <a:gd name="T0" fmla="*/ 0 w 29"/>
                    <a:gd name="T1" fmla="*/ 26 h 33"/>
                    <a:gd name="T2" fmla="*/ 20 w 29"/>
                    <a:gd name="T3" fmla="*/ 33 h 33"/>
                    <a:gd name="T4" fmla="*/ 29 w 29"/>
                    <a:gd name="T5" fmla="*/ 7 h 33"/>
                    <a:gd name="T6" fmla="*/ 9 w 29"/>
                    <a:gd name="T7" fmla="*/ 0 h 33"/>
                    <a:gd name="T8" fmla="*/ 0 w 29"/>
                    <a:gd name="T9" fmla="*/ 26 h 33"/>
                  </a:gdLst>
                  <a:ahLst/>
                  <a:cxnLst>
                    <a:cxn ang="0">
                      <a:pos x="T0" y="T1"/>
                    </a:cxn>
                    <a:cxn ang="0">
                      <a:pos x="T2" y="T3"/>
                    </a:cxn>
                    <a:cxn ang="0">
                      <a:pos x="T4" y="T5"/>
                    </a:cxn>
                    <a:cxn ang="0">
                      <a:pos x="T6" y="T7"/>
                    </a:cxn>
                    <a:cxn ang="0">
                      <a:pos x="T8" y="T9"/>
                    </a:cxn>
                  </a:cxnLst>
                  <a:rect l="0" t="0" r="r" b="b"/>
                  <a:pathLst>
                    <a:path w="29" h="33">
                      <a:moveTo>
                        <a:pt x="0" y="26"/>
                      </a:moveTo>
                      <a:lnTo>
                        <a:pt x="20" y="33"/>
                      </a:lnTo>
                      <a:lnTo>
                        <a:pt x="29" y="7"/>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2497" name="Freeform 33">
                  <a:extLst>
                    <a:ext uri="{FF2B5EF4-FFF2-40B4-BE49-F238E27FC236}">
                      <a16:creationId xmlns:a16="http://schemas.microsoft.com/office/drawing/2014/main" id="{BCBA6B1E-A43D-A6BC-9528-D10270452622}"/>
                    </a:ext>
                  </a:extLst>
                </p:cNvPr>
                <p:cNvSpPr>
                  <a:spLocks/>
                </p:cNvSpPr>
                <p:nvPr/>
              </p:nvSpPr>
              <p:spPr bwMode="auto">
                <a:xfrm>
                  <a:off x="2079" y="4212"/>
                  <a:ext cx="28" cy="35"/>
                </a:xfrm>
                <a:custGeom>
                  <a:avLst/>
                  <a:gdLst>
                    <a:gd name="T0" fmla="*/ 0 w 28"/>
                    <a:gd name="T1" fmla="*/ 26 h 35"/>
                    <a:gd name="T2" fmla="*/ 18 w 28"/>
                    <a:gd name="T3" fmla="*/ 35 h 35"/>
                    <a:gd name="T4" fmla="*/ 28 w 28"/>
                    <a:gd name="T5" fmla="*/ 8 h 35"/>
                    <a:gd name="T6" fmla="*/ 11 w 28"/>
                    <a:gd name="T7" fmla="*/ 0 h 35"/>
                    <a:gd name="T8" fmla="*/ 0 w 28"/>
                    <a:gd name="T9" fmla="*/ 26 h 35"/>
                  </a:gdLst>
                  <a:ahLst/>
                  <a:cxnLst>
                    <a:cxn ang="0">
                      <a:pos x="T0" y="T1"/>
                    </a:cxn>
                    <a:cxn ang="0">
                      <a:pos x="T2" y="T3"/>
                    </a:cxn>
                    <a:cxn ang="0">
                      <a:pos x="T4" y="T5"/>
                    </a:cxn>
                    <a:cxn ang="0">
                      <a:pos x="T6" y="T7"/>
                    </a:cxn>
                    <a:cxn ang="0">
                      <a:pos x="T8" y="T9"/>
                    </a:cxn>
                  </a:cxnLst>
                  <a:rect l="0" t="0" r="r" b="b"/>
                  <a:pathLst>
                    <a:path w="28" h="35">
                      <a:moveTo>
                        <a:pt x="0" y="26"/>
                      </a:moveTo>
                      <a:lnTo>
                        <a:pt x="18" y="35"/>
                      </a:lnTo>
                      <a:lnTo>
                        <a:pt x="28" y="8"/>
                      </a:lnTo>
                      <a:lnTo>
                        <a:pt x="11"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2498" name="Freeform 34">
                  <a:extLst>
                    <a:ext uri="{FF2B5EF4-FFF2-40B4-BE49-F238E27FC236}">
                      <a16:creationId xmlns:a16="http://schemas.microsoft.com/office/drawing/2014/main" id="{0F1FF363-FE58-672D-1A27-10A0B79CEFEB}"/>
                    </a:ext>
                  </a:extLst>
                </p:cNvPr>
                <p:cNvSpPr>
                  <a:spLocks/>
                </p:cNvSpPr>
                <p:nvPr/>
              </p:nvSpPr>
              <p:spPr bwMode="auto">
                <a:xfrm>
                  <a:off x="2090" y="4186"/>
                  <a:ext cx="28" cy="34"/>
                </a:xfrm>
                <a:custGeom>
                  <a:avLst/>
                  <a:gdLst>
                    <a:gd name="T0" fmla="*/ 0 w 28"/>
                    <a:gd name="T1" fmla="*/ 28 h 34"/>
                    <a:gd name="T2" fmla="*/ 20 w 28"/>
                    <a:gd name="T3" fmla="*/ 34 h 34"/>
                    <a:gd name="T4" fmla="*/ 28 w 28"/>
                    <a:gd name="T5" fmla="*/ 6 h 34"/>
                    <a:gd name="T6" fmla="*/ 9 w 28"/>
                    <a:gd name="T7" fmla="*/ 0 h 34"/>
                    <a:gd name="T8" fmla="*/ 0 w 28"/>
                    <a:gd name="T9" fmla="*/ 28 h 34"/>
                  </a:gdLst>
                  <a:ahLst/>
                  <a:cxnLst>
                    <a:cxn ang="0">
                      <a:pos x="T0" y="T1"/>
                    </a:cxn>
                    <a:cxn ang="0">
                      <a:pos x="T2" y="T3"/>
                    </a:cxn>
                    <a:cxn ang="0">
                      <a:pos x="T4" y="T5"/>
                    </a:cxn>
                    <a:cxn ang="0">
                      <a:pos x="T6" y="T7"/>
                    </a:cxn>
                    <a:cxn ang="0">
                      <a:pos x="T8" y="T9"/>
                    </a:cxn>
                  </a:cxnLst>
                  <a:rect l="0" t="0" r="r" b="b"/>
                  <a:pathLst>
                    <a:path w="28" h="34">
                      <a:moveTo>
                        <a:pt x="0" y="28"/>
                      </a:moveTo>
                      <a:lnTo>
                        <a:pt x="20" y="34"/>
                      </a:lnTo>
                      <a:lnTo>
                        <a:pt x="28"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499" name="Freeform 35">
                  <a:extLst>
                    <a:ext uri="{FF2B5EF4-FFF2-40B4-BE49-F238E27FC236}">
                      <a16:creationId xmlns:a16="http://schemas.microsoft.com/office/drawing/2014/main" id="{B09DD903-75D5-2911-4B72-08E7E6640785}"/>
                    </a:ext>
                  </a:extLst>
                </p:cNvPr>
                <p:cNvSpPr>
                  <a:spLocks/>
                </p:cNvSpPr>
                <p:nvPr/>
              </p:nvSpPr>
              <p:spPr bwMode="auto">
                <a:xfrm>
                  <a:off x="2099" y="4159"/>
                  <a:ext cx="28" cy="33"/>
                </a:xfrm>
                <a:custGeom>
                  <a:avLst/>
                  <a:gdLst>
                    <a:gd name="T0" fmla="*/ 0 w 28"/>
                    <a:gd name="T1" fmla="*/ 27 h 33"/>
                    <a:gd name="T2" fmla="*/ 19 w 28"/>
                    <a:gd name="T3" fmla="*/ 33 h 33"/>
                    <a:gd name="T4" fmla="*/ 28 w 28"/>
                    <a:gd name="T5" fmla="*/ 7 h 33"/>
                    <a:gd name="T6" fmla="*/ 8 w 28"/>
                    <a:gd name="T7" fmla="*/ 0 h 33"/>
                    <a:gd name="T8" fmla="*/ 0 w 28"/>
                    <a:gd name="T9" fmla="*/ 27 h 33"/>
                  </a:gdLst>
                  <a:ahLst/>
                  <a:cxnLst>
                    <a:cxn ang="0">
                      <a:pos x="T0" y="T1"/>
                    </a:cxn>
                    <a:cxn ang="0">
                      <a:pos x="T2" y="T3"/>
                    </a:cxn>
                    <a:cxn ang="0">
                      <a:pos x="T4" y="T5"/>
                    </a:cxn>
                    <a:cxn ang="0">
                      <a:pos x="T6" y="T7"/>
                    </a:cxn>
                    <a:cxn ang="0">
                      <a:pos x="T8" y="T9"/>
                    </a:cxn>
                  </a:cxnLst>
                  <a:rect l="0" t="0" r="r" b="b"/>
                  <a:pathLst>
                    <a:path w="28" h="33">
                      <a:moveTo>
                        <a:pt x="0" y="27"/>
                      </a:moveTo>
                      <a:lnTo>
                        <a:pt x="19" y="33"/>
                      </a:lnTo>
                      <a:lnTo>
                        <a:pt x="28" y="7"/>
                      </a:lnTo>
                      <a:lnTo>
                        <a:pt x="8" y="0"/>
                      </a:lnTo>
                      <a:lnTo>
                        <a:pt x="0" y="27"/>
                      </a:lnTo>
                      <a:close/>
                    </a:path>
                  </a:pathLst>
                </a:custGeom>
                <a:solidFill>
                  <a:srgbClr val="FF0000"/>
                </a:solidFill>
                <a:ln w="38100" cmpd="sng">
                  <a:solidFill>
                    <a:srgbClr val="FF0000"/>
                  </a:solidFill>
                  <a:round/>
                  <a:headEnd/>
                  <a:tailEnd/>
                </a:ln>
              </p:spPr>
              <p:txBody>
                <a:bodyPr/>
                <a:lstStyle/>
                <a:p>
                  <a:endParaRPr lang="en-GB"/>
                </a:p>
              </p:txBody>
            </p:sp>
            <p:sp>
              <p:nvSpPr>
                <p:cNvPr id="62500" name="Freeform 36">
                  <a:extLst>
                    <a:ext uri="{FF2B5EF4-FFF2-40B4-BE49-F238E27FC236}">
                      <a16:creationId xmlns:a16="http://schemas.microsoft.com/office/drawing/2014/main" id="{F6D8D350-FB6A-98A3-92E7-7F5268AAFDB7}"/>
                    </a:ext>
                  </a:extLst>
                </p:cNvPr>
                <p:cNvSpPr>
                  <a:spLocks/>
                </p:cNvSpPr>
                <p:nvPr/>
              </p:nvSpPr>
              <p:spPr bwMode="auto">
                <a:xfrm>
                  <a:off x="2107" y="4131"/>
                  <a:ext cx="27" cy="33"/>
                </a:xfrm>
                <a:custGeom>
                  <a:avLst/>
                  <a:gdLst>
                    <a:gd name="T0" fmla="*/ 0 w 27"/>
                    <a:gd name="T1" fmla="*/ 28 h 33"/>
                    <a:gd name="T2" fmla="*/ 20 w 27"/>
                    <a:gd name="T3" fmla="*/ 33 h 33"/>
                    <a:gd name="T4" fmla="*/ 27 w 27"/>
                    <a:gd name="T5" fmla="*/ 4 h 33"/>
                    <a:gd name="T6" fmla="*/ 7 w 27"/>
                    <a:gd name="T7" fmla="*/ 0 h 33"/>
                    <a:gd name="T8" fmla="*/ 0 w 27"/>
                    <a:gd name="T9" fmla="*/ 28 h 33"/>
                  </a:gdLst>
                  <a:ahLst/>
                  <a:cxnLst>
                    <a:cxn ang="0">
                      <a:pos x="T0" y="T1"/>
                    </a:cxn>
                    <a:cxn ang="0">
                      <a:pos x="T2" y="T3"/>
                    </a:cxn>
                    <a:cxn ang="0">
                      <a:pos x="T4" y="T5"/>
                    </a:cxn>
                    <a:cxn ang="0">
                      <a:pos x="T6" y="T7"/>
                    </a:cxn>
                    <a:cxn ang="0">
                      <a:pos x="T8" y="T9"/>
                    </a:cxn>
                  </a:cxnLst>
                  <a:rect l="0" t="0" r="r" b="b"/>
                  <a:pathLst>
                    <a:path w="27" h="33">
                      <a:moveTo>
                        <a:pt x="0" y="28"/>
                      </a:moveTo>
                      <a:lnTo>
                        <a:pt x="20" y="33"/>
                      </a:lnTo>
                      <a:lnTo>
                        <a:pt x="27" y="4"/>
                      </a:lnTo>
                      <a:lnTo>
                        <a:pt x="7"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501" name="Freeform 37">
                  <a:extLst>
                    <a:ext uri="{FF2B5EF4-FFF2-40B4-BE49-F238E27FC236}">
                      <a16:creationId xmlns:a16="http://schemas.microsoft.com/office/drawing/2014/main" id="{FEBF333C-FD27-FF38-6ADA-7EE40354ABBB}"/>
                    </a:ext>
                  </a:extLst>
                </p:cNvPr>
                <p:cNvSpPr>
                  <a:spLocks/>
                </p:cNvSpPr>
                <p:nvPr/>
              </p:nvSpPr>
              <p:spPr bwMode="auto">
                <a:xfrm>
                  <a:off x="2114" y="4105"/>
                  <a:ext cx="28" cy="33"/>
                </a:xfrm>
                <a:custGeom>
                  <a:avLst/>
                  <a:gdLst>
                    <a:gd name="T0" fmla="*/ 0 w 28"/>
                    <a:gd name="T1" fmla="*/ 24 h 33"/>
                    <a:gd name="T2" fmla="*/ 17 w 28"/>
                    <a:gd name="T3" fmla="*/ 33 h 33"/>
                    <a:gd name="T4" fmla="*/ 28 w 28"/>
                    <a:gd name="T5" fmla="*/ 9 h 33"/>
                    <a:gd name="T6" fmla="*/ 11 w 28"/>
                    <a:gd name="T7" fmla="*/ 0 h 33"/>
                    <a:gd name="T8" fmla="*/ 0 w 28"/>
                    <a:gd name="T9" fmla="*/ 24 h 33"/>
                  </a:gdLst>
                  <a:ahLst/>
                  <a:cxnLst>
                    <a:cxn ang="0">
                      <a:pos x="T0" y="T1"/>
                    </a:cxn>
                    <a:cxn ang="0">
                      <a:pos x="T2" y="T3"/>
                    </a:cxn>
                    <a:cxn ang="0">
                      <a:pos x="T4" y="T5"/>
                    </a:cxn>
                    <a:cxn ang="0">
                      <a:pos x="T6" y="T7"/>
                    </a:cxn>
                    <a:cxn ang="0">
                      <a:pos x="T8" y="T9"/>
                    </a:cxn>
                  </a:cxnLst>
                  <a:rect l="0" t="0" r="r" b="b"/>
                  <a:pathLst>
                    <a:path w="28" h="33">
                      <a:moveTo>
                        <a:pt x="0" y="24"/>
                      </a:moveTo>
                      <a:lnTo>
                        <a:pt x="17" y="33"/>
                      </a:lnTo>
                      <a:lnTo>
                        <a:pt x="28" y="9"/>
                      </a:lnTo>
                      <a:lnTo>
                        <a:pt x="11"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2502" name="Freeform 38">
                  <a:extLst>
                    <a:ext uri="{FF2B5EF4-FFF2-40B4-BE49-F238E27FC236}">
                      <a16:creationId xmlns:a16="http://schemas.microsoft.com/office/drawing/2014/main" id="{0987A983-BB2A-C465-2D83-8CB16CD83FDE}"/>
                    </a:ext>
                  </a:extLst>
                </p:cNvPr>
                <p:cNvSpPr>
                  <a:spLocks/>
                </p:cNvSpPr>
                <p:nvPr/>
              </p:nvSpPr>
              <p:spPr bwMode="auto">
                <a:xfrm>
                  <a:off x="2125" y="4081"/>
                  <a:ext cx="28" cy="33"/>
                </a:xfrm>
                <a:custGeom>
                  <a:avLst/>
                  <a:gdLst>
                    <a:gd name="T0" fmla="*/ 0 w 28"/>
                    <a:gd name="T1" fmla="*/ 26 h 33"/>
                    <a:gd name="T2" fmla="*/ 20 w 28"/>
                    <a:gd name="T3" fmla="*/ 33 h 33"/>
                    <a:gd name="T4" fmla="*/ 28 w 28"/>
                    <a:gd name="T5" fmla="*/ 6 h 33"/>
                    <a:gd name="T6" fmla="*/ 9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20" y="33"/>
                      </a:lnTo>
                      <a:lnTo>
                        <a:pt x="28" y="6"/>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2503" name="Freeform 39">
                  <a:extLst>
                    <a:ext uri="{FF2B5EF4-FFF2-40B4-BE49-F238E27FC236}">
                      <a16:creationId xmlns:a16="http://schemas.microsoft.com/office/drawing/2014/main" id="{E57CC8BF-C4A7-9D51-0278-EB828A15C29C}"/>
                    </a:ext>
                  </a:extLst>
                </p:cNvPr>
                <p:cNvSpPr>
                  <a:spLocks/>
                </p:cNvSpPr>
                <p:nvPr/>
              </p:nvSpPr>
              <p:spPr bwMode="auto">
                <a:xfrm>
                  <a:off x="2134" y="4055"/>
                  <a:ext cx="28" cy="32"/>
                </a:xfrm>
                <a:custGeom>
                  <a:avLst/>
                  <a:gdLst>
                    <a:gd name="T0" fmla="*/ 0 w 28"/>
                    <a:gd name="T1" fmla="*/ 26 h 32"/>
                    <a:gd name="T2" fmla="*/ 19 w 28"/>
                    <a:gd name="T3" fmla="*/ 32 h 32"/>
                    <a:gd name="T4" fmla="*/ 28 w 28"/>
                    <a:gd name="T5" fmla="*/ 6 h 32"/>
                    <a:gd name="T6" fmla="*/ 8 w 28"/>
                    <a:gd name="T7" fmla="*/ 0 h 32"/>
                    <a:gd name="T8" fmla="*/ 0 w 28"/>
                    <a:gd name="T9" fmla="*/ 26 h 32"/>
                  </a:gdLst>
                  <a:ahLst/>
                  <a:cxnLst>
                    <a:cxn ang="0">
                      <a:pos x="T0" y="T1"/>
                    </a:cxn>
                    <a:cxn ang="0">
                      <a:pos x="T2" y="T3"/>
                    </a:cxn>
                    <a:cxn ang="0">
                      <a:pos x="T4" y="T5"/>
                    </a:cxn>
                    <a:cxn ang="0">
                      <a:pos x="T6" y="T7"/>
                    </a:cxn>
                    <a:cxn ang="0">
                      <a:pos x="T8" y="T9"/>
                    </a:cxn>
                  </a:cxnLst>
                  <a:rect l="0" t="0" r="r" b="b"/>
                  <a:pathLst>
                    <a:path w="28" h="32">
                      <a:moveTo>
                        <a:pt x="0" y="26"/>
                      </a:moveTo>
                      <a:lnTo>
                        <a:pt x="19" y="32"/>
                      </a:lnTo>
                      <a:lnTo>
                        <a:pt x="28" y="6"/>
                      </a:lnTo>
                      <a:lnTo>
                        <a:pt x="8"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2504" name="Freeform 40">
                  <a:extLst>
                    <a:ext uri="{FF2B5EF4-FFF2-40B4-BE49-F238E27FC236}">
                      <a16:creationId xmlns:a16="http://schemas.microsoft.com/office/drawing/2014/main" id="{171E6939-280B-9471-A7EE-4F24B768B918}"/>
                    </a:ext>
                  </a:extLst>
                </p:cNvPr>
                <p:cNvSpPr>
                  <a:spLocks/>
                </p:cNvSpPr>
                <p:nvPr/>
              </p:nvSpPr>
              <p:spPr bwMode="auto">
                <a:xfrm>
                  <a:off x="2142" y="4028"/>
                  <a:ext cx="29" cy="33"/>
                </a:xfrm>
                <a:custGeom>
                  <a:avLst/>
                  <a:gdLst>
                    <a:gd name="T0" fmla="*/ 0 w 29"/>
                    <a:gd name="T1" fmla="*/ 27 h 33"/>
                    <a:gd name="T2" fmla="*/ 20 w 29"/>
                    <a:gd name="T3" fmla="*/ 33 h 33"/>
                    <a:gd name="T4" fmla="*/ 29 w 29"/>
                    <a:gd name="T5" fmla="*/ 7 h 33"/>
                    <a:gd name="T6" fmla="*/ 9 w 29"/>
                    <a:gd name="T7" fmla="*/ 0 h 33"/>
                    <a:gd name="T8" fmla="*/ 0 w 29"/>
                    <a:gd name="T9" fmla="*/ 27 h 33"/>
                  </a:gdLst>
                  <a:ahLst/>
                  <a:cxnLst>
                    <a:cxn ang="0">
                      <a:pos x="T0" y="T1"/>
                    </a:cxn>
                    <a:cxn ang="0">
                      <a:pos x="T2" y="T3"/>
                    </a:cxn>
                    <a:cxn ang="0">
                      <a:pos x="T4" y="T5"/>
                    </a:cxn>
                    <a:cxn ang="0">
                      <a:pos x="T6" y="T7"/>
                    </a:cxn>
                    <a:cxn ang="0">
                      <a:pos x="T8" y="T9"/>
                    </a:cxn>
                  </a:cxnLst>
                  <a:rect l="0" t="0" r="r" b="b"/>
                  <a:pathLst>
                    <a:path w="29" h="33">
                      <a:moveTo>
                        <a:pt x="0" y="27"/>
                      </a:moveTo>
                      <a:lnTo>
                        <a:pt x="20" y="33"/>
                      </a:lnTo>
                      <a:lnTo>
                        <a:pt x="29" y="7"/>
                      </a:lnTo>
                      <a:lnTo>
                        <a:pt x="9" y="0"/>
                      </a:lnTo>
                      <a:lnTo>
                        <a:pt x="0" y="27"/>
                      </a:lnTo>
                      <a:close/>
                    </a:path>
                  </a:pathLst>
                </a:custGeom>
                <a:solidFill>
                  <a:srgbClr val="FF0000"/>
                </a:solidFill>
                <a:ln w="38100" cmpd="sng">
                  <a:solidFill>
                    <a:srgbClr val="FF0000"/>
                  </a:solidFill>
                  <a:round/>
                  <a:headEnd/>
                  <a:tailEnd/>
                </a:ln>
              </p:spPr>
              <p:txBody>
                <a:bodyPr/>
                <a:lstStyle/>
                <a:p>
                  <a:endParaRPr lang="en-GB"/>
                </a:p>
              </p:txBody>
            </p:sp>
            <p:sp>
              <p:nvSpPr>
                <p:cNvPr id="62505" name="Freeform 41">
                  <a:extLst>
                    <a:ext uri="{FF2B5EF4-FFF2-40B4-BE49-F238E27FC236}">
                      <a16:creationId xmlns:a16="http://schemas.microsoft.com/office/drawing/2014/main" id="{861098DD-68E5-1131-3C50-6DB5D9E3C4DF}"/>
                    </a:ext>
                  </a:extLst>
                </p:cNvPr>
                <p:cNvSpPr>
                  <a:spLocks/>
                </p:cNvSpPr>
                <p:nvPr/>
              </p:nvSpPr>
              <p:spPr bwMode="auto">
                <a:xfrm>
                  <a:off x="2151" y="4002"/>
                  <a:ext cx="28" cy="33"/>
                </a:xfrm>
                <a:custGeom>
                  <a:avLst/>
                  <a:gdLst>
                    <a:gd name="T0" fmla="*/ 0 w 28"/>
                    <a:gd name="T1" fmla="*/ 24 h 33"/>
                    <a:gd name="T2" fmla="*/ 17 w 28"/>
                    <a:gd name="T3" fmla="*/ 33 h 33"/>
                    <a:gd name="T4" fmla="*/ 28 w 28"/>
                    <a:gd name="T5" fmla="*/ 9 h 33"/>
                    <a:gd name="T6" fmla="*/ 11 w 28"/>
                    <a:gd name="T7" fmla="*/ 0 h 33"/>
                    <a:gd name="T8" fmla="*/ 0 w 28"/>
                    <a:gd name="T9" fmla="*/ 24 h 33"/>
                  </a:gdLst>
                  <a:ahLst/>
                  <a:cxnLst>
                    <a:cxn ang="0">
                      <a:pos x="T0" y="T1"/>
                    </a:cxn>
                    <a:cxn ang="0">
                      <a:pos x="T2" y="T3"/>
                    </a:cxn>
                    <a:cxn ang="0">
                      <a:pos x="T4" y="T5"/>
                    </a:cxn>
                    <a:cxn ang="0">
                      <a:pos x="T6" y="T7"/>
                    </a:cxn>
                    <a:cxn ang="0">
                      <a:pos x="T8" y="T9"/>
                    </a:cxn>
                  </a:cxnLst>
                  <a:rect l="0" t="0" r="r" b="b"/>
                  <a:pathLst>
                    <a:path w="28" h="33">
                      <a:moveTo>
                        <a:pt x="0" y="24"/>
                      </a:moveTo>
                      <a:lnTo>
                        <a:pt x="17" y="33"/>
                      </a:lnTo>
                      <a:lnTo>
                        <a:pt x="28" y="9"/>
                      </a:lnTo>
                      <a:lnTo>
                        <a:pt x="11"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2506" name="Freeform 42">
                  <a:extLst>
                    <a:ext uri="{FF2B5EF4-FFF2-40B4-BE49-F238E27FC236}">
                      <a16:creationId xmlns:a16="http://schemas.microsoft.com/office/drawing/2014/main" id="{9EFFE055-7998-6107-AF11-D7C263D4FF58}"/>
                    </a:ext>
                  </a:extLst>
                </p:cNvPr>
                <p:cNvSpPr>
                  <a:spLocks/>
                </p:cNvSpPr>
                <p:nvPr/>
              </p:nvSpPr>
              <p:spPr bwMode="auto">
                <a:xfrm>
                  <a:off x="2162" y="3978"/>
                  <a:ext cx="26" cy="31"/>
                </a:xfrm>
                <a:custGeom>
                  <a:avLst/>
                  <a:gdLst>
                    <a:gd name="T0" fmla="*/ 0 w 26"/>
                    <a:gd name="T1" fmla="*/ 26 h 31"/>
                    <a:gd name="T2" fmla="*/ 20 w 26"/>
                    <a:gd name="T3" fmla="*/ 31 h 31"/>
                    <a:gd name="T4" fmla="*/ 26 w 26"/>
                    <a:gd name="T5" fmla="*/ 5 h 31"/>
                    <a:gd name="T6" fmla="*/ 6 w 26"/>
                    <a:gd name="T7" fmla="*/ 0 h 31"/>
                    <a:gd name="T8" fmla="*/ 0 w 26"/>
                    <a:gd name="T9" fmla="*/ 26 h 31"/>
                  </a:gdLst>
                  <a:ahLst/>
                  <a:cxnLst>
                    <a:cxn ang="0">
                      <a:pos x="T0" y="T1"/>
                    </a:cxn>
                    <a:cxn ang="0">
                      <a:pos x="T2" y="T3"/>
                    </a:cxn>
                    <a:cxn ang="0">
                      <a:pos x="T4" y="T5"/>
                    </a:cxn>
                    <a:cxn ang="0">
                      <a:pos x="T6" y="T7"/>
                    </a:cxn>
                    <a:cxn ang="0">
                      <a:pos x="T8" y="T9"/>
                    </a:cxn>
                  </a:cxnLst>
                  <a:rect l="0" t="0" r="r" b="b"/>
                  <a:pathLst>
                    <a:path w="26" h="31">
                      <a:moveTo>
                        <a:pt x="0" y="26"/>
                      </a:moveTo>
                      <a:lnTo>
                        <a:pt x="20" y="31"/>
                      </a:lnTo>
                      <a:lnTo>
                        <a:pt x="26" y="5"/>
                      </a:lnTo>
                      <a:lnTo>
                        <a:pt x="6"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2507" name="Freeform 43">
                  <a:extLst>
                    <a:ext uri="{FF2B5EF4-FFF2-40B4-BE49-F238E27FC236}">
                      <a16:creationId xmlns:a16="http://schemas.microsoft.com/office/drawing/2014/main" id="{40D7E031-431D-4804-9425-A562FB8DB2E7}"/>
                    </a:ext>
                  </a:extLst>
                </p:cNvPr>
                <p:cNvSpPr>
                  <a:spLocks/>
                </p:cNvSpPr>
                <p:nvPr/>
              </p:nvSpPr>
              <p:spPr bwMode="auto">
                <a:xfrm>
                  <a:off x="2168" y="3952"/>
                  <a:ext cx="29" cy="33"/>
                </a:xfrm>
                <a:custGeom>
                  <a:avLst/>
                  <a:gdLst>
                    <a:gd name="T0" fmla="*/ 0 w 29"/>
                    <a:gd name="T1" fmla="*/ 26 h 33"/>
                    <a:gd name="T2" fmla="*/ 20 w 29"/>
                    <a:gd name="T3" fmla="*/ 33 h 33"/>
                    <a:gd name="T4" fmla="*/ 29 w 29"/>
                    <a:gd name="T5" fmla="*/ 7 h 33"/>
                    <a:gd name="T6" fmla="*/ 9 w 29"/>
                    <a:gd name="T7" fmla="*/ 0 h 33"/>
                    <a:gd name="T8" fmla="*/ 0 w 29"/>
                    <a:gd name="T9" fmla="*/ 26 h 33"/>
                  </a:gdLst>
                  <a:ahLst/>
                  <a:cxnLst>
                    <a:cxn ang="0">
                      <a:pos x="T0" y="T1"/>
                    </a:cxn>
                    <a:cxn ang="0">
                      <a:pos x="T2" y="T3"/>
                    </a:cxn>
                    <a:cxn ang="0">
                      <a:pos x="T4" y="T5"/>
                    </a:cxn>
                    <a:cxn ang="0">
                      <a:pos x="T6" y="T7"/>
                    </a:cxn>
                    <a:cxn ang="0">
                      <a:pos x="T8" y="T9"/>
                    </a:cxn>
                  </a:cxnLst>
                  <a:rect l="0" t="0" r="r" b="b"/>
                  <a:pathLst>
                    <a:path w="29" h="33">
                      <a:moveTo>
                        <a:pt x="0" y="26"/>
                      </a:moveTo>
                      <a:lnTo>
                        <a:pt x="20" y="33"/>
                      </a:lnTo>
                      <a:lnTo>
                        <a:pt x="29" y="7"/>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2508" name="Freeform 44">
                  <a:extLst>
                    <a:ext uri="{FF2B5EF4-FFF2-40B4-BE49-F238E27FC236}">
                      <a16:creationId xmlns:a16="http://schemas.microsoft.com/office/drawing/2014/main" id="{0E3AE86E-3E7E-7A81-3DF0-517490BAFC4E}"/>
                    </a:ext>
                  </a:extLst>
                </p:cNvPr>
                <p:cNvSpPr>
                  <a:spLocks/>
                </p:cNvSpPr>
                <p:nvPr/>
              </p:nvSpPr>
              <p:spPr bwMode="auto">
                <a:xfrm>
                  <a:off x="2177" y="3928"/>
                  <a:ext cx="29" cy="31"/>
                </a:xfrm>
                <a:custGeom>
                  <a:avLst/>
                  <a:gdLst>
                    <a:gd name="T0" fmla="*/ 0 w 29"/>
                    <a:gd name="T1" fmla="*/ 22 h 31"/>
                    <a:gd name="T2" fmla="*/ 18 w 29"/>
                    <a:gd name="T3" fmla="*/ 31 h 31"/>
                    <a:gd name="T4" fmla="*/ 29 w 29"/>
                    <a:gd name="T5" fmla="*/ 9 h 31"/>
                    <a:gd name="T6" fmla="*/ 11 w 29"/>
                    <a:gd name="T7" fmla="*/ 0 h 31"/>
                    <a:gd name="T8" fmla="*/ 0 w 29"/>
                    <a:gd name="T9" fmla="*/ 22 h 31"/>
                  </a:gdLst>
                  <a:ahLst/>
                  <a:cxnLst>
                    <a:cxn ang="0">
                      <a:pos x="T0" y="T1"/>
                    </a:cxn>
                    <a:cxn ang="0">
                      <a:pos x="T2" y="T3"/>
                    </a:cxn>
                    <a:cxn ang="0">
                      <a:pos x="T4" y="T5"/>
                    </a:cxn>
                    <a:cxn ang="0">
                      <a:pos x="T6" y="T7"/>
                    </a:cxn>
                    <a:cxn ang="0">
                      <a:pos x="T8" y="T9"/>
                    </a:cxn>
                  </a:cxnLst>
                  <a:rect l="0" t="0" r="r" b="b"/>
                  <a:pathLst>
                    <a:path w="29" h="31">
                      <a:moveTo>
                        <a:pt x="0" y="22"/>
                      </a:moveTo>
                      <a:lnTo>
                        <a:pt x="18" y="31"/>
                      </a:lnTo>
                      <a:lnTo>
                        <a:pt x="29" y="9"/>
                      </a:lnTo>
                      <a:lnTo>
                        <a:pt x="11"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62509" name="Freeform 45">
                  <a:extLst>
                    <a:ext uri="{FF2B5EF4-FFF2-40B4-BE49-F238E27FC236}">
                      <a16:creationId xmlns:a16="http://schemas.microsoft.com/office/drawing/2014/main" id="{3C637386-4C5E-C115-6F0E-FDEB9CFDC936}"/>
                    </a:ext>
                  </a:extLst>
                </p:cNvPr>
                <p:cNvSpPr>
                  <a:spLocks/>
                </p:cNvSpPr>
                <p:nvPr/>
              </p:nvSpPr>
              <p:spPr bwMode="auto">
                <a:xfrm>
                  <a:off x="2188" y="3904"/>
                  <a:ext cx="28" cy="33"/>
                </a:xfrm>
                <a:custGeom>
                  <a:avLst/>
                  <a:gdLst>
                    <a:gd name="T0" fmla="*/ 0 w 28"/>
                    <a:gd name="T1" fmla="*/ 26 h 33"/>
                    <a:gd name="T2" fmla="*/ 20 w 28"/>
                    <a:gd name="T3" fmla="*/ 33 h 33"/>
                    <a:gd name="T4" fmla="*/ 28 w 28"/>
                    <a:gd name="T5" fmla="*/ 7 h 33"/>
                    <a:gd name="T6" fmla="*/ 9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20" y="33"/>
                      </a:lnTo>
                      <a:lnTo>
                        <a:pt x="28" y="7"/>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2510" name="Freeform 46">
                  <a:extLst>
                    <a:ext uri="{FF2B5EF4-FFF2-40B4-BE49-F238E27FC236}">
                      <a16:creationId xmlns:a16="http://schemas.microsoft.com/office/drawing/2014/main" id="{7A13927A-B4DD-1F74-8655-7BB7F34E17E7}"/>
                    </a:ext>
                  </a:extLst>
                </p:cNvPr>
                <p:cNvSpPr>
                  <a:spLocks/>
                </p:cNvSpPr>
                <p:nvPr/>
              </p:nvSpPr>
              <p:spPr bwMode="auto">
                <a:xfrm>
                  <a:off x="2197" y="3880"/>
                  <a:ext cx="28" cy="31"/>
                </a:xfrm>
                <a:custGeom>
                  <a:avLst/>
                  <a:gdLst>
                    <a:gd name="T0" fmla="*/ 0 w 28"/>
                    <a:gd name="T1" fmla="*/ 24 h 31"/>
                    <a:gd name="T2" fmla="*/ 19 w 28"/>
                    <a:gd name="T3" fmla="*/ 31 h 31"/>
                    <a:gd name="T4" fmla="*/ 28 w 28"/>
                    <a:gd name="T5" fmla="*/ 7 h 31"/>
                    <a:gd name="T6" fmla="*/ 9 w 28"/>
                    <a:gd name="T7" fmla="*/ 0 h 31"/>
                    <a:gd name="T8" fmla="*/ 0 w 28"/>
                    <a:gd name="T9" fmla="*/ 24 h 31"/>
                  </a:gdLst>
                  <a:ahLst/>
                  <a:cxnLst>
                    <a:cxn ang="0">
                      <a:pos x="T0" y="T1"/>
                    </a:cxn>
                    <a:cxn ang="0">
                      <a:pos x="T2" y="T3"/>
                    </a:cxn>
                    <a:cxn ang="0">
                      <a:pos x="T4" y="T5"/>
                    </a:cxn>
                    <a:cxn ang="0">
                      <a:pos x="T6" y="T7"/>
                    </a:cxn>
                    <a:cxn ang="0">
                      <a:pos x="T8" y="T9"/>
                    </a:cxn>
                  </a:cxnLst>
                  <a:rect l="0" t="0" r="r" b="b"/>
                  <a:pathLst>
                    <a:path w="28" h="31">
                      <a:moveTo>
                        <a:pt x="0" y="24"/>
                      </a:moveTo>
                      <a:lnTo>
                        <a:pt x="19" y="31"/>
                      </a:lnTo>
                      <a:lnTo>
                        <a:pt x="28"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2511" name="Freeform 47">
                  <a:extLst>
                    <a:ext uri="{FF2B5EF4-FFF2-40B4-BE49-F238E27FC236}">
                      <a16:creationId xmlns:a16="http://schemas.microsoft.com/office/drawing/2014/main" id="{17ED3D93-C0F8-36DD-C7C0-700D2B24532A}"/>
                    </a:ext>
                  </a:extLst>
                </p:cNvPr>
                <p:cNvSpPr>
                  <a:spLocks/>
                </p:cNvSpPr>
                <p:nvPr/>
              </p:nvSpPr>
              <p:spPr bwMode="auto">
                <a:xfrm>
                  <a:off x="2206" y="3856"/>
                  <a:ext cx="28" cy="31"/>
                </a:xfrm>
                <a:custGeom>
                  <a:avLst/>
                  <a:gdLst>
                    <a:gd name="T0" fmla="*/ 0 w 28"/>
                    <a:gd name="T1" fmla="*/ 24 h 31"/>
                    <a:gd name="T2" fmla="*/ 19 w 28"/>
                    <a:gd name="T3" fmla="*/ 31 h 31"/>
                    <a:gd name="T4" fmla="*/ 28 w 28"/>
                    <a:gd name="T5" fmla="*/ 7 h 31"/>
                    <a:gd name="T6" fmla="*/ 8 w 28"/>
                    <a:gd name="T7" fmla="*/ 0 h 31"/>
                    <a:gd name="T8" fmla="*/ 0 w 28"/>
                    <a:gd name="T9" fmla="*/ 24 h 31"/>
                  </a:gdLst>
                  <a:ahLst/>
                  <a:cxnLst>
                    <a:cxn ang="0">
                      <a:pos x="T0" y="T1"/>
                    </a:cxn>
                    <a:cxn ang="0">
                      <a:pos x="T2" y="T3"/>
                    </a:cxn>
                    <a:cxn ang="0">
                      <a:pos x="T4" y="T5"/>
                    </a:cxn>
                    <a:cxn ang="0">
                      <a:pos x="T6" y="T7"/>
                    </a:cxn>
                    <a:cxn ang="0">
                      <a:pos x="T8" y="T9"/>
                    </a:cxn>
                  </a:cxnLst>
                  <a:rect l="0" t="0" r="r" b="b"/>
                  <a:pathLst>
                    <a:path w="28" h="31">
                      <a:moveTo>
                        <a:pt x="0" y="24"/>
                      </a:moveTo>
                      <a:lnTo>
                        <a:pt x="19" y="31"/>
                      </a:lnTo>
                      <a:lnTo>
                        <a:pt x="28" y="7"/>
                      </a:lnTo>
                      <a:lnTo>
                        <a:pt x="8"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2512" name="Freeform 48">
                  <a:extLst>
                    <a:ext uri="{FF2B5EF4-FFF2-40B4-BE49-F238E27FC236}">
                      <a16:creationId xmlns:a16="http://schemas.microsoft.com/office/drawing/2014/main" id="{58679119-17C2-F71A-7A94-A699468E50D9}"/>
                    </a:ext>
                  </a:extLst>
                </p:cNvPr>
                <p:cNvSpPr>
                  <a:spLocks/>
                </p:cNvSpPr>
                <p:nvPr/>
              </p:nvSpPr>
              <p:spPr bwMode="auto">
                <a:xfrm>
                  <a:off x="2214" y="3832"/>
                  <a:ext cx="29" cy="31"/>
                </a:xfrm>
                <a:custGeom>
                  <a:avLst/>
                  <a:gdLst>
                    <a:gd name="T0" fmla="*/ 0 w 29"/>
                    <a:gd name="T1" fmla="*/ 24 h 31"/>
                    <a:gd name="T2" fmla="*/ 20 w 29"/>
                    <a:gd name="T3" fmla="*/ 31 h 31"/>
                    <a:gd name="T4" fmla="*/ 29 w 29"/>
                    <a:gd name="T5" fmla="*/ 7 h 31"/>
                    <a:gd name="T6" fmla="*/ 9 w 29"/>
                    <a:gd name="T7" fmla="*/ 0 h 31"/>
                    <a:gd name="T8" fmla="*/ 0 w 29"/>
                    <a:gd name="T9" fmla="*/ 24 h 31"/>
                  </a:gdLst>
                  <a:ahLst/>
                  <a:cxnLst>
                    <a:cxn ang="0">
                      <a:pos x="T0" y="T1"/>
                    </a:cxn>
                    <a:cxn ang="0">
                      <a:pos x="T2" y="T3"/>
                    </a:cxn>
                    <a:cxn ang="0">
                      <a:pos x="T4" y="T5"/>
                    </a:cxn>
                    <a:cxn ang="0">
                      <a:pos x="T6" y="T7"/>
                    </a:cxn>
                    <a:cxn ang="0">
                      <a:pos x="T8" y="T9"/>
                    </a:cxn>
                  </a:cxnLst>
                  <a:rect l="0" t="0" r="r" b="b"/>
                  <a:pathLst>
                    <a:path w="29" h="31">
                      <a:moveTo>
                        <a:pt x="0" y="24"/>
                      </a:moveTo>
                      <a:lnTo>
                        <a:pt x="20" y="31"/>
                      </a:lnTo>
                      <a:lnTo>
                        <a:pt x="29"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2513" name="Freeform 49">
                  <a:extLst>
                    <a:ext uri="{FF2B5EF4-FFF2-40B4-BE49-F238E27FC236}">
                      <a16:creationId xmlns:a16="http://schemas.microsoft.com/office/drawing/2014/main" id="{3EFFB0E0-F689-FE78-EB06-030F17196D2F}"/>
                    </a:ext>
                  </a:extLst>
                </p:cNvPr>
                <p:cNvSpPr>
                  <a:spLocks/>
                </p:cNvSpPr>
                <p:nvPr/>
              </p:nvSpPr>
              <p:spPr bwMode="auto">
                <a:xfrm>
                  <a:off x="2223" y="3808"/>
                  <a:ext cx="28" cy="31"/>
                </a:xfrm>
                <a:custGeom>
                  <a:avLst/>
                  <a:gdLst>
                    <a:gd name="T0" fmla="*/ 0 w 28"/>
                    <a:gd name="T1" fmla="*/ 24 h 31"/>
                    <a:gd name="T2" fmla="*/ 20 w 28"/>
                    <a:gd name="T3" fmla="*/ 31 h 31"/>
                    <a:gd name="T4" fmla="*/ 28 w 28"/>
                    <a:gd name="T5" fmla="*/ 7 h 31"/>
                    <a:gd name="T6" fmla="*/ 9 w 28"/>
                    <a:gd name="T7" fmla="*/ 0 h 31"/>
                    <a:gd name="T8" fmla="*/ 0 w 28"/>
                    <a:gd name="T9" fmla="*/ 24 h 31"/>
                  </a:gdLst>
                  <a:ahLst/>
                  <a:cxnLst>
                    <a:cxn ang="0">
                      <a:pos x="T0" y="T1"/>
                    </a:cxn>
                    <a:cxn ang="0">
                      <a:pos x="T2" y="T3"/>
                    </a:cxn>
                    <a:cxn ang="0">
                      <a:pos x="T4" y="T5"/>
                    </a:cxn>
                    <a:cxn ang="0">
                      <a:pos x="T6" y="T7"/>
                    </a:cxn>
                    <a:cxn ang="0">
                      <a:pos x="T8" y="T9"/>
                    </a:cxn>
                  </a:cxnLst>
                  <a:rect l="0" t="0" r="r" b="b"/>
                  <a:pathLst>
                    <a:path w="28" h="31">
                      <a:moveTo>
                        <a:pt x="0" y="24"/>
                      </a:moveTo>
                      <a:lnTo>
                        <a:pt x="20" y="31"/>
                      </a:lnTo>
                      <a:lnTo>
                        <a:pt x="28"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2514" name="Freeform 50">
                  <a:extLst>
                    <a:ext uri="{FF2B5EF4-FFF2-40B4-BE49-F238E27FC236}">
                      <a16:creationId xmlns:a16="http://schemas.microsoft.com/office/drawing/2014/main" id="{D578CC6A-47DB-1E5B-FACA-358D97106164}"/>
                    </a:ext>
                  </a:extLst>
                </p:cNvPr>
                <p:cNvSpPr>
                  <a:spLocks/>
                </p:cNvSpPr>
                <p:nvPr/>
              </p:nvSpPr>
              <p:spPr bwMode="auto">
                <a:xfrm>
                  <a:off x="2232" y="3786"/>
                  <a:ext cx="28" cy="29"/>
                </a:xfrm>
                <a:custGeom>
                  <a:avLst/>
                  <a:gdLst>
                    <a:gd name="T0" fmla="*/ 0 w 28"/>
                    <a:gd name="T1" fmla="*/ 22 h 29"/>
                    <a:gd name="T2" fmla="*/ 19 w 28"/>
                    <a:gd name="T3" fmla="*/ 29 h 29"/>
                    <a:gd name="T4" fmla="*/ 28 w 28"/>
                    <a:gd name="T5" fmla="*/ 7 h 29"/>
                    <a:gd name="T6" fmla="*/ 8 w 28"/>
                    <a:gd name="T7" fmla="*/ 0 h 29"/>
                    <a:gd name="T8" fmla="*/ 0 w 28"/>
                    <a:gd name="T9" fmla="*/ 22 h 29"/>
                  </a:gdLst>
                  <a:ahLst/>
                  <a:cxnLst>
                    <a:cxn ang="0">
                      <a:pos x="T0" y="T1"/>
                    </a:cxn>
                    <a:cxn ang="0">
                      <a:pos x="T2" y="T3"/>
                    </a:cxn>
                    <a:cxn ang="0">
                      <a:pos x="T4" y="T5"/>
                    </a:cxn>
                    <a:cxn ang="0">
                      <a:pos x="T6" y="T7"/>
                    </a:cxn>
                    <a:cxn ang="0">
                      <a:pos x="T8" y="T9"/>
                    </a:cxn>
                  </a:cxnLst>
                  <a:rect l="0" t="0" r="r" b="b"/>
                  <a:pathLst>
                    <a:path w="28" h="29">
                      <a:moveTo>
                        <a:pt x="0" y="22"/>
                      </a:moveTo>
                      <a:lnTo>
                        <a:pt x="19" y="29"/>
                      </a:lnTo>
                      <a:lnTo>
                        <a:pt x="28" y="7"/>
                      </a:lnTo>
                      <a:lnTo>
                        <a:pt x="8"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62515" name="Freeform 51">
                  <a:extLst>
                    <a:ext uri="{FF2B5EF4-FFF2-40B4-BE49-F238E27FC236}">
                      <a16:creationId xmlns:a16="http://schemas.microsoft.com/office/drawing/2014/main" id="{8BA05354-0BF4-94AA-8879-7E0A0A9BA838}"/>
                    </a:ext>
                  </a:extLst>
                </p:cNvPr>
                <p:cNvSpPr>
                  <a:spLocks/>
                </p:cNvSpPr>
                <p:nvPr/>
              </p:nvSpPr>
              <p:spPr bwMode="auto">
                <a:xfrm>
                  <a:off x="2240" y="3764"/>
                  <a:ext cx="29" cy="29"/>
                </a:xfrm>
                <a:custGeom>
                  <a:avLst/>
                  <a:gdLst>
                    <a:gd name="T0" fmla="*/ 0 w 29"/>
                    <a:gd name="T1" fmla="*/ 22 h 29"/>
                    <a:gd name="T2" fmla="*/ 20 w 29"/>
                    <a:gd name="T3" fmla="*/ 29 h 29"/>
                    <a:gd name="T4" fmla="*/ 29 w 29"/>
                    <a:gd name="T5" fmla="*/ 7 h 29"/>
                    <a:gd name="T6" fmla="*/ 9 w 29"/>
                    <a:gd name="T7" fmla="*/ 0 h 29"/>
                    <a:gd name="T8" fmla="*/ 0 w 29"/>
                    <a:gd name="T9" fmla="*/ 22 h 29"/>
                  </a:gdLst>
                  <a:ahLst/>
                  <a:cxnLst>
                    <a:cxn ang="0">
                      <a:pos x="T0" y="T1"/>
                    </a:cxn>
                    <a:cxn ang="0">
                      <a:pos x="T2" y="T3"/>
                    </a:cxn>
                    <a:cxn ang="0">
                      <a:pos x="T4" y="T5"/>
                    </a:cxn>
                    <a:cxn ang="0">
                      <a:pos x="T6" y="T7"/>
                    </a:cxn>
                    <a:cxn ang="0">
                      <a:pos x="T8" y="T9"/>
                    </a:cxn>
                  </a:cxnLst>
                  <a:rect l="0" t="0" r="r" b="b"/>
                  <a:pathLst>
                    <a:path w="29" h="29">
                      <a:moveTo>
                        <a:pt x="0" y="22"/>
                      </a:moveTo>
                      <a:lnTo>
                        <a:pt x="20" y="29"/>
                      </a:lnTo>
                      <a:lnTo>
                        <a:pt x="29" y="7"/>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62516" name="Freeform 52">
                  <a:extLst>
                    <a:ext uri="{FF2B5EF4-FFF2-40B4-BE49-F238E27FC236}">
                      <a16:creationId xmlns:a16="http://schemas.microsoft.com/office/drawing/2014/main" id="{6BEC2BBA-9F9C-908D-5E46-7CC65C263756}"/>
                    </a:ext>
                  </a:extLst>
                </p:cNvPr>
                <p:cNvSpPr>
                  <a:spLocks/>
                </p:cNvSpPr>
                <p:nvPr/>
              </p:nvSpPr>
              <p:spPr bwMode="auto">
                <a:xfrm>
                  <a:off x="2249" y="3738"/>
                  <a:ext cx="29" cy="33"/>
                </a:xfrm>
                <a:custGeom>
                  <a:avLst/>
                  <a:gdLst>
                    <a:gd name="T0" fmla="*/ 0 w 29"/>
                    <a:gd name="T1" fmla="*/ 24 h 33"/>
                    <a:gd name="T2" fmla="*/ 18 w 29"/>
                    <a:gd name="T3" fmla="*/ 33 h 33"/>
                    <a:gd name="T4" fmla="*/ 29 w 29"/>
                    <a:gd name="T5" fmla="*/ 9 h 33"/>
                    <a:gd name="T6" fmla="*/ 11 w 29"/>
                    <a:gd name="T7" fmla="*/ 0 h 33"/>
                    <a:gd name="T8" fmla="*/ 0 w 29"/>
                    <a:gd name="T9" fmla="*/ 24 h 33"/>
                  </a:gdLst>
                  <a:ahLst/>
                  <a:cxnLst>
                    <a:cxn ang="0">
                      <a:pos x="T0" y="T1"/>
                    </a:cxn>
                    <a:cxn ang="0">
                      <a:pos x="T2" y="T3"/>
                    </a:cxn>
                    <a:cxn ang="0">
                      <a:pos x="T4" y="T5"/>
                    </a:cxn>
                    <a:cxn ang="0">
                      <a:pos x="T6" y="T7"/>
                    </a:cxn>
                    <a:cxn ang="0">
                      <a:pos x="T8" y="T9"/>
                    </a:cxn>
                  </a:cxnLst>
                  <a:rect l="0" t="0" r="r" b="b"/>
                  <a:pathLst>
                    <a:path w="29" h="33">
                      <a:moveTo>
                        <a:pt x="0" y="24"/>
                      </a:moveTo>
                      <a:lnTo>
                        <a:pt x="18" y="33"/>
                      </a:lnTo>
                      <a:lnTo>
                        <a:pt x="29" y="9"/>
                      </a:lnTo>
                      <a:lnTo>
                        <a:pt x="11"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2517" name="Freeform 53">
                  <a:extLst>
                    <a:ext uri="{FF2B5EF4-FFF2-40B4-BE49-F238E27FC236}">
                      <a16:creationId xmlns:a16="http://schemas.microsoft.com/office/drawing/2014/main" id="{2029E22B-678D-8AF6-42DA-D63B218C2553}"/>
                    </a:ext>
                  </a:extLst>
                </p:cNvPr>
                <p:cNvSpPr>
                  <a:spLocks/>
                </p:cNvSpPr>
                <p:nvPr/>
              </p:nvSpPr>
              <p:spPr bwMode="auto">
                <a:xfrm>
                  <a:off x="2260" y="3719"/>
                  <a:ext cx="26" cy="28"/>
                </a:xfrm>
                <a:custGeom>
                  <a:avLst/>
                  <a:gdLst>
                    <a:gd name="T0" fmla="*/ 0 w 26"/>
                    <a:gd name="T1" fmla="*/ 19 h 28"/>
                    <a:gd name="T2" fmla="*/ 18 w 26"/>
                    <a:gd name="T3" fmla="*/ 28 h 28"/>
                    <a:gd name="T4" fmla="*/ 26 w 26"/>
                    <a:gd name="T5" fmla="*/ 8 h 28"/>
                    <a:gd name="T6" fmla="*/ 9 w 26"/>
                    <a:gd name="T7" fmla="*/ 0 h 28"/>
                    <a:gd name="T8" fmla="*/ 0 w 26"/>
                    <a:gd name="T9" fmla="*/ 19 h 28"/>
                  </a:gdLst>
                  <a:ahLst/>
                  <a:cxnLst>
                    <a:cxn ang="0">
                      <a:pos x="T0" y="T1"/>
                    </a:cxn>
                    <a:cxn ang="0">
                      <a:pos x="T2" y="T3"/>
                    </a:cxn>
                    <a:cxn ang="0">
                      <a:pos x="T4" y="T5"/>
                    </a:cxn>
                    <a:cxn ang="0">
                      <a:pos x="T6" y="T7"/>
                    </a:cxn>
                    <a:cxn ang="0">
                      <a:pos x="T8" y="T9"/>
                    </a:cxn>
                  </a:cxnLst>
                  <a:rect l="0" t="0" r="r" b="b"/>
                  <a:pathLst>
                    <a:path w="26" h="28">
                      <a:moveTo>
                        <a:pt x="0" y="19"/>
                      </a:moveTo>
                      <a:lnTo>
                        <a:pt x="18" y="28"/>
                      </a:lnTo>
                      <a:lnTo>
                        <a:pt x="26" y="8"/>
                      </a:lnTo>
                      <a:lnTo>
                        <a:pt x="9" y="0"/>
                      </a:lnTo>
                      <a:lnTo>
                        <a:pt x="0" y="19"/>
                      </a:lnTo>
                      <a:close/>
                    </a:path>
                  </a:pathLst>
                </a:custGeom>
                <a:solidFill>
                  <a:srgbClr val="FF0000"/>
                </a:solidFill>
                <a:ln w="38100" cmpd="sng">
                  <a:solidFill>
                    <a:srgbClr val="FF0000"/>
                  </a:solidFill>
                  <a:round/>
                  <a:headEnd/>
                  <a:tailEnd/>
                </a:ln>
              </p:spPr>
              <p:txBody>
                <a:bodyPr/>
                <a:lstStyle/>
                <a:p>
                  <a:endParaRPr lang="en-GB"/>
                </a:p>
              </p:txBody>
            </p:sp>
            <p:sp>
              <p:nvSpPr>
                <p:cNvPr id="62518" name="Freeform 54">
                  <a:extLst>
                    <a:ext uri="{FF2B5EF4-FFF2-40B4-BE49-F238E27FC236}">
                      <a16:creationId xmlns:a16="http://schemas.microsoft.com/office/drawing/2014/main" id="{1B8915C6-5E53-9072-DFB1-0F607A7CA831}"/>
                    </a:ext>
                  </a:extLst>
                </p:cNvPr>
                <p:cNvSpPr>
                  <a:spLocks/>
                </p:cNvSpPr>
                <p:nvPr/>
              </p:nvSpPr>
              <p:spPr bwMode="auto">
                <a:xfrm>
                  <a:off x="2269" y="3699"/>
                  <a:ext cx="26" cy="28"/>
                </a:xfrm>
                <a:custGeom>
                  <a:avLst/>
                  <a:gdLst>
                    <a:gd name="T0" fmla="*/ 0 w 26"/>
                    <a:gd name="T1" fmla="*/ 22 h 28"/>
                    <a:gd name="T2" fmla="*/ 19 w 26"/>
                    <a:gd name="T3" fmla="*/ 28 h 28"/>
                    <a:gd name="T4" fmla="*/ 26 w 26"/>
                    <a:gd name="T5" fmla="*/ 7 h 28"/>
                    <a:gd name="T6" fmla="*/ 6 w 26"/>
                    <a:gd name="T7" fmla="*/ 0 h 28"/>
                    <a:gd name="T8" fmla="*/ 0 w 26"/>
                    <a:gd name="T9" fmla="*/ 22 h 28"/>
                  </a:gdLst>
                  <a:ahLst/>
                  <a:cxnLst>
                    <a:cxn ang="0">
                      <a:pos x="T0" y="T1"/>
                    </a:cxn>
                    <a:cxn ang="0">
                      <a:pos x="T2" y="T3"/>
                    </a:cxn>
                    <a:cxn ang="0">
                      <a:pos x="T4" y="T5"/>
                    </a:cxn>
                    <a:cxn ang="0">
                      <a:pos x="T6" y="T7"/>
                    </a:cxn>
                    <a:cxn ang="0">
                      <a:pos x="T8" y="T9"/>
                    </a:cxn>
                  </a:cxnLst>
                  <a:rect l="0" t="0" r="r" b="b"/>
                  <a:pathLst>
                    <a:path w="26" h="28">
                      <a:moveTo>
                        <a:pt x="0" y="22"/>
                      </a:moveTo>
                      <a:lnTo>
                        <a:pt x="19" y="28"/>
                      </a:lnTo>
                      <a:lnTo>
                        <a:pt x="26" y="7"/>
                      </a:lnTo>
                      <a:lnTo>
                        <a:pt x="6"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62519" name="Freeform 55">
                  <a:extLst>
                    <a:ext uri="{FF2B5EF4-FFF2-40B4-BE49-F238E27FC236}">
                      <a16:creationId xmlns:a16="http://schemas.microsoft.com/office/drawing/2014/main" id="{19709590-5B80-FE17-24A6-5C5A7AC15988}"/>
                    </a:ext>
                  </a:extLst>
                </p:cNvPr>
                <p:cNvSpPr>
                  <a:spLocks/>
                </p:cNvSpPr>
                <p:nvPr/>
              </p:nvSpPr>
              <p:spPr bwMode="auto">
                <a:xfrm>
                  <a:off x="2275" y="3675"/>
                  <a:ext cx="29" cy="31"/>
                </a:xfrm>
                <a:custGeom>
                  <a:avLst/>
                  <a:gdLst>
                    <a:gd name="T0" fmla="*/ 0 w 29"/>
                    <a:gd name="T1" fmla="*/ 22 h 31"/>
                    <a:gd name="T2" fmla="*/ 18 w 29"/>
                    <a:gd name="T3" fmla="*/ 31 h 31"/>
                    <a:gd name="T4" fmla="*/ 29 w 29"/>
                    <a:gd name="T5" fmla="*/ 9 h 31"/>
                    <a:gd name="T6" fmla="*/ 11 w 29"/>
                    <a:gd name="T7" fmla="*/ 0 h 31"/>
                    <a:gd name="T8" fmla="*/ 0 w 29"/>
                    <a:gd name="T9" fmla="*/ 22 h 31"/>
                  </a:gdLst>
                  <a:ahLst/>
                  <a:cxnLst>
                    <a:cxn ang="0">
                      <a:pos x="T0" y="T1"/>
                    </a:cxn>
                    <a:cxn ang="0">
                      <a:pos x="T2" y="T3"/>
                    </a:cxn>
                    <a:cxn ang="0">
                      <a:pos x="T4" y="T5"/>
                    </a:cxn>
                    <a:cxn ang="0">
                      <a:pos x="T6" y="T7"/>
                    </a:cxn>
                    <a:cxn ang="0">
                      <a:pos x="T8" y="T9"/>
                    </a:cxn>
                  </a:cxnLst>
                  <a:rect l="0" t="0" r="r" b="b"/>
                  <a:pathLst>
                    <a:path w="29" h="31">
                      <a:moveTo>
                        <a:pt x="0" y="22"/>
                      </a:moveTo>
                      <a:lnTo>
                        <a:pt x="18" y="31"/>
                      </a:lnTo>
                      <a:lnTo>
                        <a:pt x="29" y="9"/>
                      </a:lnTo>
                      <a:lnTo>
                        <a:pt x="11"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62520" name="Freeform 56">
                  <a:extLst>
                    <a:ext uri="{FF2B5EF4-FFF2-40B4-BE49-F238E27FC236}">
                      <a16:creationId xmlns:a16="http://schemas.microsoft.com/office/drawing/2014/main" id="{84023077-5DCA-CC67-AA87-67317103F27E}"/>
                    </a:ext>
                  </a:extLst>
                </p:cNvPr>
                <p:cNvSpPr>
                  <a:spLocks/>
                </p:cNvSpPr>
                <p:nvPr/>
              </p:nvSpPr>
              <p:spPr bwMode="auto">
                <a:xfrm>
                  <a:off x="2286" y="3655"/>
                  <a:ext cx="29" cy="29"/>
                </a:xfrm>
                <a:custGeom>
                  <a:avLst/>
                  <a:gdLst>
                    <a:gd name="T0" fmla="*/ 0 w 29"/>
                    <a:gd name="T1" fmla="*/ 22 h 29"/>
                    <a:gd name="T2" fmla="*/ 20 w 29"/>
                    <a:gd name="T3" fmla="*/ 29 h 29"/>
                    <a:gd name="T4" fmla="*/ 29 w 29"/>
                    <a:gd name="T5" fmla="*/ 7 h 29"/>
                    <a:gd name="T6" fmla="*/ 9 w 29"/>
                    <a:gd name="T7" fmla="*/ 0 h 29"/>
                    <a:gd name="T8" fmla="*/ 0 w 29"/>
                    <a:gd name="T9" fmla="*/ 22 h 29"/>
                  </a:gdLst>
                  <a:ahLst/>
                  <a:cxnLst>
                    <a:cxn ang="0">
                      <a:pos x="T0" y="T1"/>
                    </a:cxn>
                    <a:cxn ang="0">
                      <a:pos x="T2" y="T3"/>
                    </a:cxn>
                    <a:cxn ang="0">
                      <a:pos x="T4" y="T5"/>
                    </a:cxn>
                    <a:cxn ang="0">
                      <a:pos x="T6" y="T7"/>
                    </a:cxn>
                    <a:cxn ang="0">
                      <a:pos x="T8" y="T9"/>
                    </a:cxn>
                  </a:cxnLst>
                  <a:rect l="0" t="0" r="r" b="b"/>
                  <a:pathLst>
                    <a:path w="29" h="29">
                      <a:moveTo>
                        <a:pt x="0" y="22"/>
                      </a:moveTo>
                      <a:lnTo>
                        <a:pt x="20" y="29"/>
                      </a:lnTo>
                      <a:lnTo>
                        <a:pt x="29" y="7"/>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62521" name="Freeform 57">
                  <a:extLst>
                    <a:ext uri="{FF2B5EF4-FFF2-40B4-BE49-F238E27FC236}">
                      <a16:creationId xmlns:a16="http://schemas.microsoft.com/office/drawing/2014/main" id="{8911A581-0485-F94D-D884-D08C998BADA5}"/>
                    </a:ext>
                  </a:extLst>
                </p:cNvPr>
                <p:cNvSpPr>
                  <a:spLocks/>
                </p:cNvSpPr>
                <p:nvPr/>
              </p:nvSpPr>
              <p:spPr bwMode="auto">
                <a:xfrm>
                  <a:off x="2295" y="3634"/>
                  <a:ext cx="26" cy="28"/>
                </a:xfrm>
                <a:custGeom>
                  <a:avLst/>
                  <a:gdLst>
                    <a:gd name="T0" fmla="*/ 0 w 26"/>
                    <a:gd name="T1" fmla="*/ 19 h 28"/>
                    <a:gd name="T2" fmla="*/ 17 w 26"/>
                    <a:gd name="T3" fmla="*/ 28 h 28"/>
                    <a:gd name="T4" fmla="*/ 26 w 26"/>
                    <a:gd name="T5" fmla="*/ 8 h 28"/>
                    <a:gd name="T6" fmla="*/ 9 w 26"/>
                    <a:gd name="T7" fmla="*/ 0 h 28"/>
                    <a:gd name="T8" fmla="*/ 0 w 26"/>
                    <a:gd name="T9" fmla="*/ 19 h 28"/>
                  </a:gdLst>
                  <a:ahLst/>
                  <a:cxnLst>
                    <a:cxn ang="0">
                      <a:pos x="T0" y="T1"/>
                    </a:cxn>
                    <a:cxn ang="0">
                      <a:pos x="T2" y="T3"/>
                    </a:cxn>
                    <a:cxn ang="0">
                      <a:pos x="T4" y="T5"/>
                    </a:cxn>
                    <a:cxn ang="0">
                      <a:pos x="T6" y="T7"/>
                    </a:cxn>
                    <a:cxn ang="0">
                      <a:pos x="T8" y="T9"/>
                    </a:cxn>
                  </a:cxnLst>
                  <a:rect l="0" t="0" r="r" b="b"/>
                  <a:pathLst>
                    <a:path w="26" h="28">
                      <a:moveTo>
                        <a:pt x="0" y="19"/>
                      </a:moveTo>
                      <a:lnTo>
                        <a:pt x="17" y="28"/>
                      </a:lnTo>
                      <a:lnTo>
                        <a:pt x="26" y="8"/>
                      </a:lnTo>
                      <a:lnTo>
                        <a:pt x="9" y="0"/>
                      </a:lnTo>
                      <a:lnTo>
                        <a:pt x="0" y="19"/>
                      </a:lnTo>
                      <a:close/>
                    </a:path>
                  </a:pathLst>
                </a:custGeom>
                <a:solidFill>
                  <a:srgbClr val="FF0000"/>
                </a:solidFill>
                <a:ln w="38100" cmpd="sng">
                  <a:solidFill>
                    <a:srgbClr val="FF0000"/>
                  </a:solidFill>
                  <a:round/>
                  <a:headEnd/>
                  <a:tailEnd/>
                </a:ln>
              </p:spPr>
              <p:txBody>
                <a:bodyPr/>
                <a:lstStyle/>
                <a:p>
                  <a:endParaRPr lang="en-GB"/>
                </a:p>
              </p:txBody>
            </p:sp>
            <p:sp>
              <p:nvSpPr>
                <p:cNvPr id="62522" name="Freeform 58">
                  <a:extLst>
                    <a:ext uri="{FF2B5EF4-FFF2-40B4-BE49-F238E27FC236}">
                      <a16:creationId xmlns:a16="http://schemas.microsoft.com/office/drawing/2014/main" id="{9CD89CDE-9DCB-78D4-8DA1-A8F2214BA5DC}"/>
                    </a:ext>
                  </a:extLst>
                </p:cNvPr>
                <p:cNvSpPr>
                  <a:spLocks/>
                </p:cNvSpPr>
                <p:nvPr/>
              </p:nvSpPr>
              <p:spPr bwMode="auto">
                <a:xfrm>
                  <a:off x="2304" y="3614"/>
                  <a:ext cx="28" cy="28"/>
                </a:xfrm>
                <a:custGeom>
                  <a:avLst/>
                  <a:gdLst>
                    <a:gd name="T0" fmla="*/ 0 w 28"/>
                    <a:gd name="T1" fmla="*/ 22 h 28"/>
                    <a:gd name="T2" fmla="*/ 19 w 28"/>
                    <a:gd name="T3" fmla="*/ 28 h 28"/>
                    <a:gd name="T4" fmla="*/ 28 w 28"/>
                    <a:gd name="T5" fmla="*/ 6 h 28"/>
                    <a:gd name="T6" fmla="*/ 8 w 28"/>
                    <a:gd name="T7" fmla="*/ 0 h 28"/>
                    <a:gd name="T8" fmla="*/ 0 w 28"/>
                    <a:gd name="T9" fmla="*/ 22 h 28"/>
                  </a:gdLst>
                  <a:ahLst/>
                  <a:cxnLst>
                    <a:cxn ang="0">
                      <a:pos x="T0" y="T1"/>
                    </a:cxn>
                    <a:cxn ang="0">
                      <a:pos x="T2" y="T3"/>
                    </a:cxn>
                    <a:cxn ang="0">
                      <a:pos x="T4" y="T5"/>
                    </a:cxn>
                    <a:cxn ang="0">
                      <a:pos x="T6" y="T7"/>
                    </a:cxn>
                    <a:cxn ang="0">
                      <a:pos x="T8" y="T9"/>
                    </a:cxn>
                  </a:cxnLst>
                  <a:rect l="0" t="0" r="r" b="b"/>
                  <a:pathLst>
                    <a:path w="28" h="28">
                      <a:moveTo>
                        <a:pt x="0" y="22"/>
                      </a:moveTo>
                      <a:lnTo>
                        <a:pt x="19" y="28"/>
                      </a:lnTo>
                      <a:lnTo>
                        <a:pt x="28" y="6"/>
                      </a:lnTo>
                      <a:lnTo>
                        <a:pt x="8"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62523" name="Freeform 59">
                  <a:extLst>
                    <a:ext uri="{FF2B5EF4-FFF2-40B4-BE49-F238E27FC236}">
                      <a16:creationId xmlns:a16="http://schemas.microsoft.com/office/drawing/2014/main" id="{3B1CB11D-108C-1D19-ECEB-9AC0DC7807AB}"/>
                    </a:ext>
                  </a:extLst>
                </p:cNvPr>
                <p:cNvSpPr>
                  <a:spLocks/>
                </p:cNvSpPr>
                <p:nvPr/>
              </p:nvSpPr>
              <p:spPr bwMode="auto">
                <a:xfrm>
                  <a:off x="2312" y="3592"/>
                  <a:ext cx="29" cy="31"/>
                </a:xfrm>
                <a:custGeom>
                  <a:avLst/>
                  <a:gdLst>
                    <a:gd name="T0" fmla="*/ 0 w 29"/>
                    <a:gd name="T1" fmla="*/ 20 h 31"/>
                    <a:gd name="T2" fmla="*/ 18 w 29"/>
                    <a:gd name="T3" fmla="*/ 31 h 31"/>
                    <a:gd name="T4" fmla="*/ 29 w 29"/>
                    <a:gd name="T5" fmla="*/ 11 h 31"/>
                    <a:gd name="T6" fmla="*/ 11 w 29"/>
                    <a:gd name="T7" fmla="*/ 0 h 31"/>
                    <a:gd name="T8" fmla="*/ 0 w 29"/>
                    <a:gd name="T9" fmla="*/ 20 h 31"/>
                  </a:gdLst>
                  <a:ahLst/>
                  <a:cxnLst>
                    <a:cxn ang="0">
                      <a:pos x="T0" y="T1"/>
                    </a:cxn>
                    <a:cxn ang="0">
                      <a:pos x="T2" y="T3"/>
                    </a:cxn>
                    <a:cxn ang="0">
                      <a:pos x="T4" y="T5"/>
                    </a:cxn>
                    <a:cxn ang="0">
                      <a:pos x="T6" y="T7"/>
                    </a:cxn>
                    <a:cxn ang="0">
                      <a:pos x="T8" y="T9"/>
                    </a:cxn>
                  </a:cxnLst>
                  <a:rect l="0" t="0" r="r" b="b"/>
                  <a:pathLst>
                    <a:path w="29" h="31">
                      <a:moveTo>
                        <a:pt x="0" y="20"/>
                      </a:moveTo>
                      <a:lnTo>
                        <a:pt x="18" y="31"/>
                      </a:lnTo>
                      <a:lnTo>
                        <a:pt x="29" y="11"/>
                      </a:lnTo>
                      <a:lnTo>
                        <a:pt x="11"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62524" name="Freeform 60">
                  <a:extLst>
                    <a:ext uri="{FF2B5EF4-FFF2-40B4-BE49-F238E27FC236}">
                      <a16:creationId xmlns:a16="http://schemas.microsoft.com/office/drawing/2014/main" id="{25E791B7-7621-F9BC-1A56-BFD1EA266AEF}"/>
                    </a:ext>
                  </a:extLst>
                </p:cNvPr>
                <p:cNvSpPr>
                  <a:spLocks/>
                </p:cNvSpPr>
                <p:nvPr/>
              </p:nvSpPr>
              <p:spPr bwMode="auto">
                <a:xfrm>
                  <a:off x="2323" y="3575"/>
                  <a:ext cx="27" cy="26"/>
                </a:xfrm>
                <a:custGeom>
                  <a:avLst/>
                  <a:gdLst>
                    <a:gd name="T0" fmla="*/ 0 w 27"/>
                    <a:gd name="T1" fmla="*/ 19 h 26"/>
                    <a:gd name="T2" fmla="*/ 20 w 27"/>
                    <a:gd name="T3" fmla="*/ 26 h 26"/>
                    <a:gd name="T4" fmla="*/ 27 w 27"/>
                    <a:gd name="T5" fmla="*/ 6 h 26"/>
                    <a:gd name="T6" fmla="*/ 7 w 27"/>
                    <a:gd name="T7" fmla="*/ 0 h 26"/>
                    <a:gd name="T8" fmla="*/ 0 w 27"/>
                    <a:gd name="T9" fmla="*/ 19 h 26"/>
                  </a:gdLst>
                  <a:ahLst/>
                  <a:cxnLst>
                    <a:cxn ang="0">
                      <a:pos x="T0" y="T1"/>
                    </a:cxn>
                    <a:cxn ang="0">
                      <a:pos x="T2" y="T3"/>
                    </a:cxn>
                    <a:cxn ang="0">
                      <a:pos x="T4" y="T5"/>
                    </a:cxn>
                    <a:cxn ang="0">
                      <a:pos x="T6" y="T7"/>
                    </a:cxn>
                    <a:cxn ang="0">
                      <a:pos x="T8" y="T9"/>
                    </a:cxn>
                  </a:cxnLst>
                  <a:rect l="0" t="0" r="r" b="b"/>
                  <a:pathLst>
                    <a:path w="27" h="26">
                      <a:moveTo>
                        <a:pt x="0" y="19"/>
                      </a:moveTo>
                      <a:lnTo>
                        <a:pt x="20" y="26"/>
                      </a:lnTo>
                      <a:lnTo>
                        <a:pt x="27" y="6"/>
                      </a:lnTo>
                      <a:lnTo>
                        <a:pt x="7" y="0"/>
                      </a:lnTo>
                      <a:lnTo>
                        <a:pt x="0" y="19"/>
                      </a:lnTo>
                      <a:close/>
                    </a:path>
                  </a:pathLst>
                </a:custGeom>
                <a:solidFill>
                  <a:srgbClr val="FF0000"/>
                </a:solidFill>
                <a:ln w="38100" cmpd="sng">
                  <a:solidFill>
                    <a:srgbClr val="FF0000"/>
                  </a:solidFill>
                  <a:round/>
                  <a:headEnd/>
                  <a:tailEnd/>
                </a:ln>
              </p:spPr>
              <p:txBody>
                <a:bodyPr/>
                <a:lstStyle/>
                <a:p>
                  <a:endParaRPr lang="en-GB"/>
                </a:p>
              </p:txBody>
            </p:sp>
            <p:sp>
              <p:nvSpPr>
                <p:cNvPr id="62525" name="Freeform 61">
                  <a:extLst>
                    <a:ext uri="{FF2B5EF4-FFF2-40B4-BE49-F238E27FC236}">
                      <a16:creationId xmlns:a16="http://schemas.microsoft.com/office/drawing/2014/main" id="{9EA11FF2-643D-2DFE-B45F-3D3D011B0D04}"/>
                    </a:ext>
                  </a:extLst>
                </p:cNvPr>
                <p:cNvSpPr>
                  <a:spLocks/>
                </p:cNvSpPr>
                <p:nvPr/>
              </p:nvSpPr>
              <p:spPr bwMode="auto">
                <a:xfrm>
                  <a:off x="2330" y="3553"/>
                  <a:ext cx="28" cy="30"/>
                </a:xfrm>
                <a:custGeom>
                  <a:avLst/>
                  <a:gdLst>
                    <a:gd name="T0" fmla="*/ 0 w 28"/>
                    <a:gd name="T1" fmla="*/ 19 h 30"/>
                    <a:gd name="T2" fmla="*/ 17 w 28"/>
                    <a:gd name="T3" fmla="*/ 30 h 30"/>
                    <a:gd name="T4" fmla="*/ 28 w 28"/>
                    <a:gd name="T5" fmla="*/ 11 h 30"/>
                    <a:gd name="T6" fmla="*/ 11 w 28"/>
                    <a:gd name="T7" fmla="*/ 0 h 30"/>
                    <a:gd name="T8" fmla="*/ 0 w 28"/>
                    <a:gd name="T9" fmla="*/ 19 h 30"/>
                  </a:gdLst>
                  <a:ahLst/>
                  <a:cxnLst>
                    <a:cxn ang="0">
                      <a:pos x="T0" y="T1"/>
                    </a:cxn>
                    <a:cxn ang="0">
                      <a:pos x="T2" y="T3"/>
                    </a:cxn>
                    <a:cxn ang="0">
                      <a:pos x="T4" y="T5"/>
                    </a:cxn>
                    <a:cxn ang="0">
                      <a:pos x="T6" y="T7"/>
                    </a:cxn>
                    <a:cxn ang="0">
                      <a:pos x="T8" y="T9"/>
                    </a:cxn>
                  </a:cxnLst>
                  <a:rect l="0" t="0" r="r" b="b"/>
                  <a:pathLst>
                    <a:path w="28" h="30">
                      <a:moveTo>
                        <a:pt x="0" y="19"/>
                      </a:moveTo>
                      <a:lnTo>
                        <a:pt x="17" y="30"/>
                      </a:lnTo>
                      <a:lnTo>
                        <a:pt x="28" y="11"/>
                      </a:lnTo>
                      <a:lnTo>
                        <a:pt x="11" y="0"/>
                      </a:lnTo>
                      <a:lnTo>
                        <a:pt x="0" y="19"/>
                      </a:lnTo>
                      <a:close/>
                    </a:path>
                  </a:pathLst>
                </a:custGeom>
                <a:solidFill>
                  <a:srgbClr val="FF0000"/>
                </a:solidFill>
                <a:ln w="38100" cmpd="sng">
                  <a:solidFill>
                    <a:srgbClr val="FF0000"/>
                  </a:solidFill>
                  <a:round/>
                  <a:headEnd/>
                  <a:tailEnd/>
                </a:ln>
              </p:spPr>
              <p:txBody>
                <a:bodyPr/>
                <a:lstStyle/>
                <a:p>
                  <a:endParaRPr lang="en-GB"/>
                </a:p>
              </p:txBody>
            </p:sp>
            <p:sp>
              <p:nvSpPr>
                <p:cNvPr id="62526" name="Freeform 62">
                  <a:extLst>
                    <a:ext uri="{FF2B5EF4-FFF2-40B4-BE49-F238E27FC236}">
                      <a16:creationId xmlns:a16="http://schemas.microsoft.com/office/drawing/2014/main" id="{1B7A7E88-CE47-D5F3-8633-1E6939EBCC36}"/>
                    </a:ext>
                  </a:extLst>
                </p:cNvPr>
                <p:cNvSpPr>
                  <a:spLocks/>
                </p:cNvSpPr>
                <p:nvPr/>
              </p:nvSpPr>
              <p:spPr bwMode="auto">
                <a:xfrm>
                  <a:off x="2341" y="3538"/>
                  <a:ext cx="26" cy="24"/>
                </a:xfrm>
                <a:custGeom>
                  <a:avLst/>
                  <a:gdLst>
                    <a:gd name="T0" fmla="*/ 0 w 26"/>
                    <a:gd name="T1" fmla="*/ 17 h 24"/>
                    <a:gd name="T2" fmla="*/ 19 w 26"/>
                    <a:gd name="T3" fmla="*/ 24 h 24"/>
                    <a:gd name="T4" fmla="*/ 26 w 26"/>
                    <a:gd name="T5" fmla="*/ 6 h 24"/>
                    <a:gd name="T6" fmla="*/ 6 w 26"/>
                    <a:gd name="T7" fmla="*/ 0 h 24"/>
                    <a:gd name="T8" fmla="*/ 0 w 26"/>
                    <a:gd name="T9" fmla="*/ 17 h 24"/>
                  </a:gdLst>
                  <a:ahLst/>
                  <a:cxnLst>
                    <a:cxn ang="0">
                      <a:pos x="T0" y="T1"/>
                    </a:cxn>
                    <a:cxn ang="0">
                      <a:pos x="T2" y="T3"/>
                    </a:cxn>
                    <a:cxn ang="0">
                      <a:pos x="T4" y="T5"/>
                    </a:cxn>
                    <a:cxn ang="0">
                      <a:pos x="T6" y="T7"/>
                    </a:cxn>
                    <a:cxn ang="0">
                      <a:pos x="T8" y="T9"/>
                    </a:cxn>
                  </a:cxnLst>
                  <a:rect l="0" t="0" r="r" b="b"/>
                  <a:pathLst>
                    <a:path w="26" h="24">
                      <a:moveTo>
                        <a:pt x="0" y="17"/>
                      </a:moveTo>
                      <a:lnTo>
                        <a:pt x="19" y="24"/>
                      </a:lnTo>
                      <a:lnTo>
                        <a:pt x="26" y="6"/>
                      </a:lnTo>
                      <a:lnTo>
                        <a:pt x="6" y="0"/>
                      </a:lnTo>
                      <a:lnTo>
                        <a:pt x="0" y="17"/>
                      </a:lnTo>
                      <a:close/>
                    </a:path>
                  </a:pathLst>
                </a:custGeom>
                <a:solidFill>
                  <a:srgbClr val="FF0000"/>
                </a:solidFill>
                <a:ln w="38100" cmpd="sng">
                  <a:solidFill>
                    <a:srgbClr val="FF0000"/>
                  </a:solidFill>
                  <a:round/>
                  <a:headEnd/>
                  <a:tailEnd/>
                </a:ln>
              </p:spPr>
              <p:txBody>
                <a:bodyPr/>
                <a:lstStyle/>
                <a:p>
                  <a:endParaRPr lang="en-GB"/>
                </a:p>
              </p:txBody>
            </p:sp>
            <p:sp>
              <p:nvSpPr>
                <p:cNvPr id="62527" name="Freeform 63">
                  <a:extLst>
                    <a:ext uri="{FF2B5EF4-FFF2-40B4-BE49-F238E27FC236}">
                      <a16:creationId xmlns:a16="http://schemas.microsoft.com/office/drawing/2014/main" id="{5889C64D-FB0C-2A80-9E26-3A226A053746}"/>
                    </a:ext>
                  </a:extLst>
                </p:cNvPr>
                <p:cNvSpPr>
                  <a:spLocks/>
                </p:cNvSpPr>
                <p:nvPr/>
              </p:nvSpPr>
              <p:spPr bwMode="auto">
                <a:xfrm>
                  <a:off x="2347" y="3516"/>
                  <a:ext cx="29" cy="30"/>
                </a:xfrm>
                <a:custGeom>
                  <a:avLst/>
                  <a:gdLst>
                    <a:gd name="T0" fmla="*/ 0 w 29"/>
                    <a:gd name="T1" fmla="*/ 19 h 30"/>
                    <a:gd name="T2" fmla="*/ 18 w 29"/>
                    <a:gd name="T3" fmla="*/ 30 h 30"/>
                    <a:gd name="T4" fmla="*/ 29 w 29"/>
                    <a:gd name="T5" fmla="*/ 11 h 30"/>
                    <a:gd name="T6" fmla="*/ 11 w 29"/>
                    <a:gd name="T7" fmla="*/ 0 h 30"/>
                    <a:gd name="T8" fmla="*/ 0 w 29"/>
                    <a:gd name="T9" fmla="*/ 19 h 30"/>
                  </a:gdLst>
                  <a:ahLst/>
                  <a:cxnLst>
                    <a:cxn ang="0">
                      <a:pos x="T0" y="T1"/>
                    </a:cxn>
                    <a:cxn ang="0">
                      <a:pos x="T2" y="T3"/>
                    </a:cxn>
                    <a:cxn ang="0">
                      <a:pos x="T4" y="T5"/>
                    </a:cxn>
                    <a:cxn ang="0">
                      <a:pos x="T6" y="T7"/>
                    </a:cxn>
                    <a:cxn ang="0">
                      <a:pos x="T8" y="T9"/>
                    </a:cxn>
                  </a:cxnLst>
                  <a:rect l="0" t="0" r="r" b="b"/>
                  <a:pathLst>
                    <a:path w="29" h="30">
                      <a:moveTo>
                        <a:pt x="0" y="19"/>
                      </a:moveTo>
                      <a:lnTo>
                        <a:pt x="18" y="30"/>
                      </a:lnTo>
                      <a:lnTo>
                        <a:pt x="29" y="11"/>
                      </a:lnTo>
                      <a:lnTo>
                        <a:pt x="11" y="0"/>
                      </a:lnTo>
                      <a:lnTo>
                        <a:pt x="0" y="19"/>
                      </a:lnTo>
                      <a:close/>
                    </a:path>
                  </a:pathLst>
                </a:custGeom>
                <a:solidFill>
                  <a:srgbClr val="FF0000"/>
                </a:solidFill>
                <a:ln w="38100" cmpd="sng">
                  <a:solidFill>
                    <a:srgbClr val="FF0000"/>
                  </a:solidFill>
                  <a:round/>
                  <a:headEnd/>
                  <a:tailEnd/>
                </a:ln>
              </p:spPr>
              <p:txBody>
                <a:bodyPr/>
                <a:lstStyle/>
                <a:p>
                  <a:endParaRPr lang="en-GB"/>
                </a:p>
              </p:txBody>
            </p:sp>
            <p:sp>
              <p:nvSpPr>
                <p:cNvPr id="62528" name="Freeform 64">
                  <a:extLst>
                    <a:ext uri="{FF2B5EF4-FFF2-40B4-BE49-F238E27FC236}">
                      <a16:creationId xmlns:a16="http://schemas.microsoft.com/office/drawing/2014/main" id="{6A1C42FC-E4A6-B8FB-A663-355104373003}"/>
                    </a:ext>
                  </a:extLst>
                </p:cNvPr>
                <p:cNvSpPr>
                  <a:spLocks/>
                </p:cNvSpPr>
                <p:nvPr/>
              </p:nvSpPr>
              <p:spPr bwMode="auto">
                <a:xfrm>
                  <a:off x="2358" y="3498"/>
                  <a:ext cx="26" cy="26"/>
                </a:xfrm>
                <a:custGeom>
                  <a:avLst/>
                  <a:gdLst>
                    <a:gd name="T0" fmla="*/ 0 w 26"/>
                    <a:gd name="T1" fmla="*/ 18 h 26"/>
                    <a:gd name="T2" fmla="*/ 18 w 26"/>
                    <a:gd name="T3" fmla="*/ 26 h 26"/>
                    <a:gd name="T4" fmla="*/ 26 w 26"/>
                    <a:gd name="T5" fmla="*/ 9 h 26"/>
                    <a:gd name="T6" fmla="*/ 9 w 26"/>
                    <a:gd name="T7" fmla="*/ 0 h 26"/>
                    <a:gd name="T8" fmla="*/ 0 w 26"/>
                    <a:gd name="T9" fmla="*/ 18 h 26"/>
                  </a:gdLst>
                  <a:ahLst/>
                  <a:cxnLst>
                    <a:cxn ang="0">
                      <a:pos x="T0" y="T1"/>
                    </a:cxn>
                    <a:cxn ang="0">
                      <a:pos x="T2" y="T3"/>
                    </a:cxn>
                    <a:cxn ang="0">
                      <a:pos x="T4" y="T5"/>
                    </a:cxn>
                    <a:cxn ang="0">
                      <a:pos x="T6" y="T7"/>
                    </a:cxn>
                    <a:cxn ang="0">
                      <a:pos x="T8" y="T9"/>
                    </a:cxn>
                  </a:cxnLst>
                  <a:rect l="0" t="0" r="r" b="b"/>
                  <a:pathLst>
                    <a:path w="26" h="26">
                      <a:moveTo>
                        <a:pt x="0" y="18"/>
                      </a:moveTo>
                      <a:lnTo>
                        <a:pt x="18" y="26"/>
                      </a:lnTo>
                      <a:lnTo>
                        <a:pt x="26" y="9"/>
                      </a:lnTo>
                      <a:lnTo>
                        <a:pt x="9" y="0"/>
                      </a:lnTo>
                      <a:lnTo>
                        <a:pt x="0" y="18"/>
                      </a:lnTo>
                      <a:close/>
                    </a:path>
                  </a:pathLst>
                </a:custGeom>
                <a:solidFill>
                  <a:srgbClr val="FF0000"/>
                </a:solidFill>
                <a:ln w="38100" cmpd="sng">
                  <a:solidFill>
                    <a:srgbClr val="FF0000"/>
                  </a:solidFill>
                  <a:round/>
                  <a:headEnd/>
                  <a:tailEnd/>
                </a:ln>
              </p:spPr>
              <p:txBody>
                <a:bodyPr/>
                <a:lstStyle/>
                <a:p>
                  <a:endParaRPr lang="en-GB"/>
                </a:p>
              </p:txBody>
            </p:sp>
            <p:sp>
              <p:nvSpPr>
                <p:cNvPr id="62529" name="Freeform 65">
                  <a:extLst>
                    <a:ext uri="{FF2B5EF4-FFF2-40B4-BE49-F238E27FC236}">
                      <a16:creationId xmlns:a16="http://schemas.microsoft.com/office/drawing/2014/main" id="{B9AC5C1A-3F31-A62E-0DF7-A51C73A96174}"/>
                    </a:ext>
                  </a:extLst>
                </p:cNvPr>
                <p:cNvSpPr>
                  <a:spLocks/>
                </p:cNvSpPr>
                <p:nvPr/>
              </p:nvSpPr>
              <p:spPr bwMode="auto">
                <a:xfrm>
                  <a:off x="2367" y="3481"/>
                  <a:ext cx="26" cy="26"/>
                </a:xfrm>
                <a:custGeom>
                  <a:avLst/>
                  <a:gdLst>
                    <a:gd name="T0" fmla="*/ 0 w 26"/>
                    <a:gd name="T1" fmla="*/ 17 h 26"/>
                    <a:gd name="T2" fmla="*/ 17 w 26"/>
                    <a:gd name="T3" fmla="*/ 26 h 26"/>
                    <a:gd name="T4" fmla="*/ 26 w 26"/>
                    <a:gd name="T5" fmla="*/ 9 h 26"/>
                    <a:gd name="T6" fmla="*/ 9 w 26"/>
                    <a:gd name="T7" fmla="*/ 0 h 26"/>
                    <a:gd name="T8" fmla="*/ 0 w 26"/>
                    <a:gd name="T9" fmla="*/ 17 h 26"/>
                  </a:gdLst>
                  <a:ahLst/>
                  <a:cxnLst>
                    <a:cxn ang="0">
                      <a:pos x="T0" y="T1"/>
                    </a:cxn>
                    <a:cxn ang="0">
                      <a:pos x="T2" y="T3"/>
                    </a:cxn>
                    <a:cxn ang="0">
                      <a:pos x="T4" y="T5"/>
                    </a:cxn>
                    <a:cxn ang="0">
                      <a:pos x="T6" y="T7"/>
                    </a:cxn>
                    <a:cxn ang="0">
                      <a:pos x="T8" y="T9"/>
                    </a:cxn>
                  </a:cxnLst>
                  <a:rect l="0" t="0" r="r" b="b"/>
                  <a:pathLst>
                    <a:path w="26" h="26">
                      <a:moveTo>
                        <a:pt x="0" y="17"/>
                      </a:moveTo>
                      <a:lnTo>
                        <a:pt x="17" y="26"/>
                      </a:lnTo>
                      <a:lnTo>
                        <a:pt x="26" y="9"/>
                      </a:lnTo>
                      <a:lnTo>
                        <a:pt x="9" y="0"/>
                      </a:lnTo>
                      <a:lnTo>
                        <a:pt x="0" y="17"/>
                      </a:lnTo>
                      <a:close/>
                    </a:path>
                  </a:pathLst>
                </a:custGeom>
                <a:solidFill>
                  <a:srgbClr val="FF0000"/>
                </a:solidFill>
                <a:ln w="38100" cmpd="sng">
                  <a:solidFill>
                    <a:srgbClr val="FF0000"/>
                  </a:solidFill>
                  <a:round/>
                  <a:headEnd/>
                  <a:tailEnd/>
                </a:ln>
              </p:spPr>
              <p:txBody>
                <a:bodyPr/>
                <a:lstStyle/>
                <a:p>
                  <a:endParaRPr lang="en-GB"/>
                </a:p>
              </p:txBody>
            </p:sp>
            <p:sp>
              <p:nvSpPr>
                <p:cNvPr id="62530" name="Freeform 66">
                  <a:extLst>
                    <a:ext uri="{FF2B5EF4-FFF2-40B4-BE49-F238E27FC236}">
                      <a16:creationId xmlns:a16="http://schemas.microsoft.com/office/drawing/2014/main" id="{2F979E28-B75D-6C9B-D5A3-DF5ADC0C1698}"/>
                    </a:ext>
                  </a:extLst>
                </p:cNvPr>
                <p:cNvSpPr>
                  <a:spLocks/>
                </p:cNvSpPr>
                <p:nvPr/>
              </p:nvSpPr>
              <p:spPr bwMode="auto">
                <a:xfrm>
                  <a:off x="2376" y="3463"/>
                  <a:ext cx="26" cy="27"/>
                </a:xfrm>
                <a:custGeom>
                  <a:avLst/>
                  <a:gdLst>
                    <a:gd name="T0" fmla="*/ 0 w 26"/>
                    <a:gd name="T1" fmla="*/ 18 h 27"/>
                    <a:gd name="T2" fmla="*/ 17 w 26"/>
                    <a:gd name="T3" fmla="*/ 27 h 27"/>
                    <a:gd name="T4" fmla="*/ 26 w 26"/>
                    <a:gd name="T5" fmla="*/ 9 h 27"/>
                    <a:gd name="T6" fmla="*/ 8 w 26"/>
                    <a:gd name="T7" fmla="*/ 0 h 27"/>
                    <a:gd name="T8" fmla="*/ 0 w 26"/>
                    <a:gd name="T9" fmla="*/ 18 h 27"/>
                  </a:gdLst>
                  <a:ahLst/>
                  <a:cxnLst>
                    <a:cxn ang="0">
                      <a:pos x="T0" y="T1"/>
                    </a:cxn>
                    <a:cxn ang="0">
                      <a:pos x="T2" y="T3"/>
                    </a:cxn>
                    <a:cxn ang="0">
                      <a:pos x="T4" y="T5"/>
                    </a:cxn>
                    <a:cxn ang="0">
                      <a:pos x="T6" y="T7"/>
                    </a:cxn>
                    <a:cxn ang="0">
                      <a:pos x="T8" y="T9"/>
                    </a:cxn>
                  </a:cxnLst>
                  <a:rect l="0" t="0" r="r" b="b"/>
                  <a:pathLst>
                    <a:path w="26" h="27">
                      <a:moveTo>
                        <a:pt x="0" y="18"/>
                      </a:moveTo>
                      <a:lnTo>
                        <a:pt x="17" y="27"/>
                      </a:lnTo>
                      <a:lnTo>
                        <a:pt x="26" y="9"/>
                      </a:lnTo>
                      <a:lnTo>
                        <a:pt x="8" y="0"/>
                      </a:lnTo>
                      <a:lnTo>
                        <a:pt x="0" y="18"/>
                      </a:lnTo>
                      <a:close/>
                    </a:path>
                  </a:pathLst>
                </a:custGeom>
                <a:solidFill>
                  <a:srgbClr val="FF0000"/>
                </a:solidFill>
                <a:ln w="38100" cmpd="sng">
                  <a:solidFill>
                    <a:srgbClr val="FF0000"/>
                  </a:solidFill>
                  <a:round/>
                  <a:headEnd/>
                  <a:tailEnd/>
                </a:ln>
              </p:spPr>
              <p:txBody>
                <a:bodyPr/>
                <a:lstStyle/>
                <a:p>
                  <a:endParaRPr lang="en-GB"/>
                </a:p>
              </p:txBody>
            </p:sp>
            <p:sp>
              <p:nvSpPr>
                <p:cNvPr id="62531" name="Freeform 67">
                  <a:extLst>
                    <a:ext uri="{FF2B5EF4-FFF2-40B4-BE49-F238E27FC236}">
                      <a16:creationId xmlns:a16="http://schemas.microsoft.com/office/drawing/2014/main" id="{04F28B90-1725-A76F-E9FA-2B8F11745507}"/>
                    </a:ext>
                  </a:extLst>
                </p:cNvPr>
                <p:cNvSpPr>
                  <a:spLocks/>
                </p:cNvSpPr>
                <p:nvPr/>
              </p:nvSpPr>
              <p:spPr bwMode="auto">
                <a:xfrm>
                  <a:off x="2384" y="3446"/>
                  <a:ext cx="29" cy="28"/>
                </a:xfrm>
                <a:custGeom>
                  <a:avLst/>
                  <a:gdLst>
                    <a:gd name="T0" fmla="*/ 0 w 29"/>
                    <a:gd name="T1" fmla="*/ 15 h 28"/>
                    <a:gd name="T2" fmla="*/ 18 w 29"/>
                    <a:gd name="T3" fmla="*/ 28 h 28"/>
                    <a:gd name="T4" fmla="*/ 29 w 29"/>
                    <a:gd name="T5" fmla="*/ 13 h 28"/>
                    <a:gd name="T6" fmla="*/ 11 w 29"/>
                    <a:gd name="T7" fmla="*/ 0 h 28"/>
                    <a:gd name="T8" fmla="*/ 0 w 29"/>
                    <a:gd name="T9" fmla="*/ 15 h 28"/>
                  </a:gdLst>
                  <a:ahLst/>
                  <a:cxnLst>
                    <a:cxn ang="0">
                      <a:pos x="T0" y="T1"/>
                    </a:cxn>
                    <a:cxn ang="0">
                      <a:pos x="T2" y="T3"/>
                    </a:cxn>
                    <a:cxn ang="0">
                      <a:pos x="T4" y="T5"/>
                    </a:cxn>
                    <a:cxn ang="0">
                      <a:pos x="T6" y="T7"/>
                    </a:cxn>
                    <a:cxn ang="0">
                      <a:pos x="T8" y="T9"/>
                    </a:cxn>
                  </a:cxnLst>
                  <a:rect l="0" t="0" r="r" b="b"/>
                  <a:pathLst>
                    <a:path w="29" h="28">
                      <a:moveTo>
                        <a:pt x="0" y="15"/>
                      </a:moveTo>
                      <a:lnTo>
                        <a:pt x="18" y="28"/>
                      </a:lnTo>
                      <a:lnTo>
                        <a:pt x="29" y="13"/>
                      </a:lnTo>
                      <a:lnTo>
                        <a:pt x="11"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62532" name="Freeform 68">
                  <a:extLst>
                    <a:ext uri="{FF2B5EF4-FFF2-40B4-BE49-F238E27FC236}">
                      <a16:creationId xmlns:a16="http://schemas.microsoft.com/office/drawing/2014/main" id="{6955BB94-96A0-1067-F0A0-12B9DA7F2185}"/>
                    </a:ext>
                  </a:extLst>
                </p:cNvPr>
                <p:cNvSpPr>
                  <a:spLocks/>
                </p:cNvSpPr>
                <p:nvPr/>
              </p:nvSpPr>
              <p:spPr bwMode="auto">
                <a:xfrm>
                  <a:off x="2395" y="3433"/>
                  <a:ext cx="27" cy="24"/>
                </a:xfrm>
                <a:custGeom>
                  <a:avLst/>
                  <a:gdLst>
                    <a:gd name="T0" fmla="*/ 0 w 27"/>
                    <a:gd name="T1" fmla="*/ 17 h 24"/>
                    <a:gd name="T2" fmla="*/ 20 w 27"/>
                    <a:gd name="T3" fmla="*/ 24 h 24"/>
                    <a:gd name="T4" fmla="*/ 27 w 27"/>
                    <a:gd name="T5" fmla="*/ 6 h 24"/>
                    <a:gd name="T6" fmla="*/ 7 w 27"/>
                    <a:gd name="T7" fmla="*/ 0 h 24"/>
                    <a:gd name="T8" fmla="*/ 0 w 27"/>
                    <a:gd name="T9" fmla="*/ 17 h 24"/>
                  </a:gdLst>
                  <a:ahLst/>
                  <a:cxnLst>
                    <a:cxn ang="0">
                      <a:pos x="T0" y="T1"/>
                    </a:cxn>
                    <a:cxn ang="0">
                      <a:pos x="T2" y="T3"/>
                    </a:cxn>
                    <a:cxn ang="0">
                      <a:pos x="T4" y="T5"/>
                    </a:cxn>
                    <a:cxn ang="0">
                      <a:pos x="T6" y="T7"/>
                    </a:cxn>
                    <a:cxn ang="0">
                      <a:pos x="T8" y="T9"/>
                    </a:cxn>
                  </a:cxnLst>
                  <a:rect l="0" t="0" r="r" b="b"/>
                  <a:pathLst>
                    <a:path w="27" h="24">
                      <a:moveTo>
                        <a:pt x="0" y="17"/>
                      </a:moveTo>
                      <a:lnTo>
                        <a:pt x="20" y="24"/>
                      </a:lnTo>
                      <a:lnTo>
                        <a:pt x="27" y="6"/>
                      </a:lnTo>
                      <a:lnTo>
                        <a:pt x="7" y="0"/>
                      </a:lnTo>
                      <a:lnTo>
                        <a:pt x="0" y="17"/>
                      </a:lnTo>
                      <a:close/>
                    </a:path>
                  </a:pathLst>
                </a:custGeom>
                <a:solidFill>
                  <a:srgbClr val="FF0000"/>
                </a:solidFill>
                <a:ln w="38100" cmpd="sng">
                  <a:solidFill>
                    <a:srgbClr val="FF0000"/>
                  </a:solidFill>
                  <a:round/>
                  <a:headEnd/>
                  <a:tailEnd/>
                </a:ln>
              </p:spPr>
              <p:txBody>
                <a:bodyPr/>
                <a:lstStyle/>
                <a:p>
                  <a:endParaRPr lang="en-GB"/>
                </a:p>
              </p:txBody>
            </p:sp>
            <p:sp>
              <p:nvSpPr>
                <p:cNvPr id="62533" name="Freeform 69">
                  <a:extLst>
                    <a:ext uri="{FF2B5EF4-FFF2-40B4-BE49-F238E27FC236}">
                      <a16:creationId xmlns:a16="http://schemas.microsoft.com/office/drawing/2014/main" id="{B617729D-BB2F-BB9F-3FB3-9C37E2F3C95E}"/>
                    </a:ext>
                  </a:extLst>
                </p:cNvPr>
                <p:cNvSpPr>
                  <a:spLocks/>
                </p:cNvSpPr>
                <p:nvPr/>
              </p:nvSpPr>
              <p:spPr bwMode="auto">
                <a:xfrm>
                  <a:off x="2402" y="3413"/>
                  <a:ext cx="28" cy="29"/>
                </a:xfrm>
                <a:custGeom>
                  <a:avLst/>
                  <a:gdLst>
                    <a:gd name="T0" fmla="*/ 0 w 28"/>
                    <a:gd name="T1" fmla="*/ 15 h 29"/>
                    <a:gd name="T2" fmla="*/ 17 w 28"/>
                    <a:gd name="T3" fmla="*/ 29 h 29"/>
                    <a:gd name="T4" fmla="*/ 28 w 28"/>
                    <a:gd name="T5" fmla="*/ 13 h 29"/>
                    <a:gd name="T6" fmla="*/ 11 w 28"/>
                    <a:gd name="T7" fmla="*/ 0 h 29"/>
                    <a:gd name="T8" fmla="*/ 0 w 28"/>
                    <a:gd name="T9" fmla="*/ 15 h 29"/>
                  </a:gdLst>
                  <a:ahLst/>
                  <a:cxnLst>
                    <a:cxn ang="0">
                      <a:pos x="T0" y="T1"/>
                    </a:cxn>
                    <a:cxn ang="0">
                      <a:pos x="T2" y="T3"/>
                    </a:cxn>
                    <a:cxn ang="0">
                      <a:pos x="T4" y="T5"/>
                    </a:cxn>
                    <a:cxn ang="0">
                      <a:pos x="T6" y="T7"/>
                    </a:cxn>
                    <a:cxn ang="0">
                      <a:pos x="T8" y="T9"/>
                    </a:cxn>
                  </a:cxnLst>
                  <a:rect l="0" t="0" r="r" b="b"/>
                  <a:pathLst>
                    <a:path w="28" h="29">
                      <a:moveTo>
                        <a:pt x="0" y="15"/>
                      </a:moveTo>
                      <a:lnTo>
                        <a:pt x="17" y="29"/>
                      </a:lnTo>
                      <a:lnTo>
                        <a:pt x="28" y="13"/>
                      </a:lnTo>
                      <a:lnTo>
                        <a:pt x="11"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62534" name="Freeform 70">
                  <a:extLst>
                    <a:ext uri="{FF2B5EF4-FFF2-40B4-BE49-F238E27FC236}">
                      <a16:creationId xmlns:a16="http://schemas.microsoft.com/office/drawing/2014/main" id="{7C484AD5-7ECB-0674-6A73-D5B7B06CBE0D}"/>
                    </a:ext>
                  </a:extLst>
                </p:cNvPr>
                <p:cNvSpPr>
                  <a:spLocks/>
                </p:cNvSpPr>
                <p:nvPr/>
              </p:nvSpPr>
              <p:spPr bwMode="auto">
                <a:xfrm>
                  <a:off x="2413" y="3398"/>
                  <a:ext cx="26" cy="26"/>
                </a:xfrm>
                <a:custGeom>
                  <a:avLst/>
                  <a:gdLst>
                    <a:gd name="T0" fmla="*/ 0 w 26"/>
                    <a:gd name="T1" fmla="*/ 17 h 26"/>
                    <a:gd name="T2" fmla="*/ 17 w 26"/>
                    <a:gd name="T3" fmla="*/ 26 h 26"/>
                    <a:gd name="T4" fmla="*/ 26 w 26"/>
                    <a:gd name="T5" fmla="*/ 9 h 26"/>
                    <a:gd name="T6" fmla="*/ 9 w 26"/>
                    <a:gd name="T7" fmla="*/ 0 h 26"/>
                    <a:gd name="T8" fmla="*/ 0 w 26"/>
                    <a:gd name="T9" fmla="*/ 17 h 26"/>
                  </a:gdLst>
                  <a:ahLst/>
                  <a:cxnLst>
                    <a:cxn ang="0">
                      <a:pos x="T0" y="T1"/>
                    </a:cxn>
                    <a:cxn ang="0">
                      <a:pos x="T2" y="T3"/>
                    </a:cxn>
                    <a:cxn ang="0">
                      <a:pos x="T4" y="T5"/>
                    </a:cxn>
                    <a:cxn ang="0">
                      <a:pos x="T6" y="T7"/>
                    </a:cxn>
                    <a:cxn ang="0">
                      <a:pos x="T8" y="T9"/>
                    </a:cxn>
                  </a:cxnLst>
                  <a:rect l="0" t="0" r="r" b="b"/>
                  <a:pathLst>
                    <a:path w="26" h="26">
                      <a:moveTo>
                        <a:pt x="0" y="17"/>
                      </a:moveTo>
                      <a:lnTo>
                        <a:pt x="17" y="26"/>
                      </a:lnTo>
                      <a:lnTo>
                        <a:pt x="26" y="9"/>
                      </a:lnTo>
                      <a:lnTo>
                        <a:pt x="9" y="0"/>
                      </a:lnTo>
                      <a:lnTo>
                        <a:pt x="0" y="17"/>
                      </a:lnTo>
                      <a:close/>
                    </a:path>
                  </a:pathLst>
                </a:custGeom>
                <a:solidFill>
                  <a:srgbClr val="FF0000"/>
                </a:solidFill>
                <a:ln w="38100" cmpd="sng">
                  <a:solidFill>
                    <a:srgbClr val="FF0000"/>
                  </a:solidFill>
                  <a:round/>
                  <a:headEnd/>
                  <a:tailEnd/>
                </a:ln>
              </p:spPr>
              <p:txBody>
                <a:bodyPr/>
                <a:lstStyle/>
                <a:p>
                  <a:endParaRPr lang="en-GB"/>
                </a:p>
              </p:txBody>
            </p:sp>
            <p:sp>
              <p:nvSpPr>
                <p:cNvPr id="62535" name="Freeform 71">
                  <a:extLst>
                    <a:ext uri="{FF2B5EF4-FFF2-40B4-BE49-F238E27FC236}">
                      <a16:creationId xmlns:a16="http://schemas.microsoft.com/office/drawing/2014/main" id="{8ACA9631-9BE0-E907-AD32-0D82ECF6E80D}"/>
                    </a:ext>
                  </a:extLst>
                </p:cNvPr>
                <p:cNvSpPr>
                  <a:spLocks/>
                </p:cNvSpPr>
                <p:nvPr/>
              </p:nvSpPr>
              <p:spPr bwMode="auto">
                <a:xfrm>
                  <a:off x="2422" y="3385"/>
                  <a:ext cx="26" cy="24"/>
                </a:xfrm>
                <a:custGeom>
                  <a:avLst/>
                  <a:gdLst>
                    <a:gd name="T0" fmla="*/ 0 w 26"/>
                    <a:gd name="T1" fmla="*/ 13 h 24"/>
                    <a:gd name="T2" fmla="*/ 17 w 26"/>
                    <a:gd name="T3" fmla="*/ 24 h 24"/>
                    <a:gd name="T4" fmla="*/ 26 w 26"/>
                    <a:gd name="T5" fmla="*/ 11 h 24"/>
                    <a:gd name="T6" fmla="*/ 8 w 26"/>
                    <a:gd name="T7" fmla="*/ 0 h 24"/>
                    <a:gd name="T8" fmla="*/ 0 w 26"/>
                    <a:gd name="T9" fmla="*/ 13 h 24"/>
                  </a:gdLst>
                  <a:ahLst/>
                  <a:cxnLst>
                    <a:cxn ang="0">
                      <a:pos x="T0" y="T1"/>
                    </a:cxn>
                    <a:cxn ang="0">
                      <a:pos x="T2" y="T3"/>
                    </a:cxn>
                    <a:cxn ang="0">
                      <a:pos x="T4" y="T5"/>
                    </a:cxn>
                    <a:cxn ang="0">
                      <a:pos x="T6" y="T7"/>
                    </a:cxn>
                    <a:cxn ang="0">
                      <a:pos x="T8" y="T9"/>
                    </a:cxn>
                  </a:cxnLst>
                  <a:rect l="0" t="0" r="r" b="b"/>
                  <a:pathLst>
                    <a:path w="26" h="24">
                      <a:moveTo>
                        <a:pt x="0" y="13"/>
                      </a:moveTo>
                      <a:lnTo>
                        <a:pt x="17" y="24"/>
                      </a:lnTo>
                      <a:lnTo>
                        <a:pt x="26" y="11"/>
                      </a:lnTo>
                      <a:lnTo>
                        <a:pt x="8"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62536" name="Freeform 72">
                  <a:extLst>
                    <a:ext uri="{FF2B5EF4-FFF2-40B4-BE49-F238E27FC236}">
                      <a16:creationId xmlns:a16="http://schemas.microsoft.com/office/drawing/2014/main" id="{210BDCC1-653A-04E2-1470-2BF9059854DA}"/>
                    </a:ext>
                  </a:extLst>
                </p:cNvPr>
                <p:cNvSpPr>
                  <a:spLocks/>
                </p:cNvSpPr>
                <p:nvPr/>
              </p:nvSpPr>
              <p:spPr bwMode="auto">
                <a:xfrm>
                  <a:off x="2430" y="3370"/>
                  <a:ext cx="26" cy="26"/>
                </a:xfrm>
                <a:custGeom>
                  <a:avLst/>
                  <a:gdLst>
                    <a:gd name="T0" fmla="*/ 0 w 26"/>
                    <a:gd name="T1" fmla="*/ 15 h 26"/>
                    <a:gd name="T2" fmla="*/ 18 w 26"/>
                    <a:gd name="T3" fmla="*/ 26 h 26"/>
                    <a:gd name="T4" fmla="*/ 26 w 26"/>
                    <a:gd name="T5" fmla="*/ 10 h 26"/>
                    <a:gd name="T6" fmla="*/ 9 w 26"/>
                    <a:gd name="T7" fmla="*/ 0 h 26"/>
                    <a:gd name="T8" fmla="*/ 0 w 26"/>
                    <a:gd name="T9" fmla="*/ 15 h 26"/>
                  </a:gdLst>
                  <a:ahLst/>
                  <a:cxnLst>
                    <a:cxn ang="0">
                      <a:pos x="T0" y="T1"/>
                    </a:cxn>
                    <a:cxn ang="0">
                      <a:pos x="T2" y="T3"/>
                    </a:cxn>
                    <a:cxn ang="0">
                      <a:pos x="T4" y="T5"/>
                    </a:cxn>
                    <a:cxn ang="0">
                      <a:pos x="T6" y="T7"/>
                    </a:cxn>
                    <a:cxn ang="0">
                      <a:pos x="T8" y="T9"/>
                    </a:cxn>
                  </a:cxnLst>
                  <a:rect l="0" t="0" r="r" b="b"/>
                  <a:pathLst>
                    <a:path w="26" h="26">
                      <a:moveTo>
                        <a:pt x="0" y="15"/>
                      </a:moveTo>
                      <a:lnTo>
                        <a:pt x="18" y="26"/>
                      </a:lnTo>
                      <a:lnTo>
                        <a:pt x="26" y="10"/>
                      </a:lnTo>
                      <a:lnTo>
                        <a:pt x="9"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62537" name="Freeform 73">
                  <a:extLst>
                    <a:ext uri="{FF2B5EF4-FFF2-40B4-BE49-F238E27FC236}">
                      <a16:creationId xmlns:a16="http://schemas.microsoft.com/office/drawing/2014/main" id="{A5E4B558-76A8-DF7C-864F-4ED63FCCCE37}"/>
                    </a:ext>
                  </a:extLst>
                </p:cNvPr>
                <p:cNvSpPr>
                  <a:spLocks/>
                </p:cNvSpPr>
                <p:nvPr/>
              </p:nvSpPr>
              <p:spPr bwMode="auto">
                <a:xfrm>
                  <a:off x="2439" y="3354"/>
                  <a:ext cx="26" cy="26"/>
                </a:xfrm>
                <a:custGeom>
                  <a:avLst/>
                  <a:gdLst>
                    <a:gd name="T0" fmla="*/ 0 w 26"/>
                    <a:gd name="T1" fmla="*/ 16 h 26"/>
                    <a:gd name="T2" fmla="*/ 17 w 26"/>
                    <a:gd name="T3" fmla="*/ 26 h 26"/>
                    <a:gd name="T4" fmla="*/ 26 w 26"/>
                    <a:gd name="T5" fmla="*/ 11 h 26"/>
                    <a:gd name="T6" fmla="*/ 9 w 26"/>
                    <a:gd name="T7" fmla="*/ 0 h 26"/>
                    <a:gd name="T8" fmla="*/ 0 w 26"/>
                    <a:gd name="T9" fmla="*/ 16 h 26"/>
                  </a:gdLst>
                  <a:ahLst/>
                  <a:cxnLst>
                    <a:cxn ang="0">
                      <a:pos x="T0" y="T1"/>
                    </a:cxn>
                    <a:cxn ang="0">
                      <a:pos x="T2" y="T3"/>
                    </a:cxn>
                    <a:cxn ang="0">
                      <a:pos x="T4" y="T5"/>
                    </a:cxn>
                    <a:cxn ang="0">
                      <a:pos x="T6" y="T7"/>
                    </a:cxn>
                    <a:cxn ang="0">
                      <a:pos x="T8" y="T9"/>
                    </a:cxn>
                  </a:cxnLst>
                  <a:rect l="0" t="0" r="r" b="b"/>
                  <a:pathLst>
                    <a:path w="26" h="26">
                      <a:moveTo>
                        <a:pt x="0" y="16"/>
                      </a:moveTo>
                      <a:lnTo>
                        <a:pt x="17" y="26"/>
                      </a:lnTo>
                      <a:lnTo>
                        <a:pt x="26" y="11"/>
                      </a:lnTo>
                      <a:lnTo>
                        <a:pt x="9" y="0"/>
                      </a:lnTo>
                      <a:lnTo>
                        <a:pt x="0" y="16"/>
                      </a:lnTo>
                      <a:close/>
                    </a:path>
                  </a:pathLst>
                </a:custGeom>
                <a:solidFill>
                  <a:srgbClr val="FF0000"/>
                </a:solidFill>
                <a:ln w="38100" cmpd="sng">
                  <a:solidFill>
                    <a:srgbClr val="FF0000"/>
                  </a:solidFill>
                  <a:round/>
                  <a:headEnd/>
                  <a:tailEnd/>
                </a:ln>
              </p:spPr>
              <p:txBody>
                <a:bodyPr/>
                <a:lstStyle/>
                <a:p>
                  <a:endParaRPr lang="en-GB"/>
                </a:p>
              </p:txBody>
            </p:sp>
            <p:sp>
              <p:nvSpPr>
                <p:cNvPr id="62538" name="Freeform 74">
                  <a:extLst>
                    <a:ext uri="{FF2B5EF4-FFF2-40B4-BE49-F238E27FC236}">
                      <a16:creationId xmlns:a16="http://schemas.microsoft.com/office/drawing/2014/main" id="{80D4444A-0FAA-C11F-FF11-77779E2B970A}"/>
                    </a:ext>
                  </a:extLst>
                </p:cNvPr>
                <p:cNvSpPr>
                  <a:spLocks/>
                </p:cNvSpPr>
                <p:nvPr/>
              </p:nvSpPr>
              <p:spPr bwMode="auto">
                <a:xfrm>
                  <a:off x="2448" y="3341"/>
                  <a:ext cx="26" cy="24"/>
                </a:xfrm>
                <a:custGeom>
                  <a:avLst/>
                  <a:gdLst>
                    <a:gd name="T0" fmla="*/ 0 w 26"/>
                    <a:gd name="T1" fmla="*/ 13 h 24"/>
                    <a:gd name="T2" fmla="*/ 17 w 26"/>
                    <a:gd name="T3" fmla="*/ 24 h 24"/>
                    <a:gd name="T4" fmla="*/ 26 w 26"/>
                    <a:gd name="T5" fmla="*/ 11 h 24"/>
                    <a:gd name="T6" fmla="*/ 8 w 26"/>
                    <a:gd name="T7" fmla="*/ 0 h 24"/>
                    <a:gd name="T8" fmla="*/ 0 w 26"/>
                    <a:gd name="T9" fmla="*/ 13 h 24"/>
                  </a:gdLst>
                  <a:ahLst/>
                  <a:cxnLst>
                    <a:cxn ang="0">
                      <a:pos x="T0" y="T1"/>
                    </a:cxn>
                    <a:cxn ang="0">
                      <a:pos x="T2" y="T3"/>
                    </a:cxn>
                    <a:cxn ang="0">
                      <a:pos x="T4" y="T5"/>
                    </a:cxn>
                    <a:cxn ang="0">
                      <a:pos x="T6" y="T7"/>
                    </a:cxn>
                    <a:cxn ang="0">
                      <a:pos x="T8" y="T9"/>
                    </a:cxn>
                  </a:cxnLst>
                  <a:rect l="0" t="0" r="r" b="b"/>
                  <a:pathLst>
                    <a:path w="26" h="24">
                      <a:moveTo>
                        <a:pt x="0" y="13"/>
                      </a:moveTo>
                      <a:lnTo>
                        <a:pt x="17" y="24"/>
                      </a:lnTo>
                      <a:lnTo>
                        <a:pt x="26" y="11"/>
                      </a:lnTo>
                      <a:lnTo>
                        <a:pt x="8"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62539" name="Freeform 75">
                  <a:extLst>
                    <a:ext uri="{FF2B5EF4-FFF2-40B4-BE49-F238E27FC236}">
                      <a16:creationId xmlns:a16="http://schemas.microsoft.com/office/drawing/2014/main" id="{29B55ECA-F61F-CB28-F103-7DD896C17AFD}"/>
                    </a:ext>
                  </a:extLst>
                </p:cNvPr>
                <p:cNvSpPr>
                  <a:spLocks/>
                </p:cNvSpPr>
                <p:nvPr/>
              </p:nvSpPr>
              <p:spPr bwMode="auto">
                <a:xfrm>
                  <a:off x="2456" y="3328"/>
                  <a:ext cx="27" cy="24"/>
                </a:xfrm>
                <a:custGeom>
                  <a:avLst/>
                  <a:gdLst>
                    <a:gd name="T0" fmla="*/ 0 w 27"/>
                    <a:gd name="T1" fmla="*/ 13 h 24"/>
                    <a:gd name="T2" fmla="*/ 18 w 27"/>
                    <a:gd name="T3" fmla="*/ 24 h 24"/>
                    <a:gd name="T4" fmla="*/ 27 w 27"/>
                    <a:gd name="T5" fmla="*/ 11 h 24"/>
                    <a:gd name="T6" fmla="*/ 9 w 27"/>
                    <a:gd name="T7" fmla="*/ 0 h 24"/>
                    <a:gd name="T8" fmla="*/ 0 w 27"/>
                    <a:gd name="T9" fmla="*/ 13 h 24"/>
                  </a:gdLst>
                  <a:ahLst/>
                  <a:cxnLst>
                    <a:cxn ang="0">
                      <a:pos x="T0" y="T1"/>
                    </a:cxn>
                    <a:cxn ang="0">
                      <a:pos x="T2" y="T3"/>
                    </a:cxn>
                    <a:cxn ang="0">
                      <a:pos x="T4" y="T5"/>
                    </a:cxn>
                    <a:cxn ang="0">
                      <a:pos x="T6" y="T7"/>
                    </a:cxn>
                    <a:cxn ang="0">
                      <a:pos x="T8" y="T9"/>
                    </a:cxn>
                  </a:cxnLst>
                  <a:rect l="0" t="0" r="r" b="b"/>
                  <a:pathLst>
                    <a:path w="27" h="24">
                      <a:moveTo>
                        <a:pt x="0" y="13"/>
                      </a:moveTo>
                      <a:lnTo>
                        <a:pt x="18" y="24"/>
                      </a:lnTo>
                      <a:lnTo>
                        <a:pt x="27" y="11"/>
                      </a:lnTo>
                      <a:lnTo>
                        <a:pt x="9"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62540" name="Freeform 76">
                  <a:extLst>
                    <a:ext uri="{FF2B5EF4-FFF2-40B4-BE49-F238E27FC236}">
                      <a16:creationId xmlns:a16="http://schemas.microsoft.com/office/drawing/2014/main" id="{1F603812-9002-3867-CCB8-8D324EEEC185}"/>
                    </a:ext>
                  </a:extLst>
                </p:cNvPr>
                <p:cNvSpPr>
                  <a:spLocks/>
                </p:cNvSpPr>
                <p:nvPr/>
              </p:nvSpPr>
              <p:spPr bwMode="auto">
                <a:xfrm>
                  <a:off x="2465" y="3315"/>
                  <a:ext cx="26" cy="24"/>
                </a:xfrm>
                <a:custGeom>
                  <a:avLst/>
                  <a:gdLst>
                    <a:gd name="T0" fmla="*/ 0 w 26"/>
                    <a:gd name="T1" fmla="*/ 13 h 24"/>
                    <a:gd name="T2" fmla="*/ 18 w 26"/>
                    <a:gd name="T3" fmla="*/ 24 h 24"/>
                    <a:gd name="T4" fmla="*/ 26 w 26"/>
                    <a:gd name="T5" fmla="*/ 11 h 24"/>
                    <a:gd name="T6" fmla="*/ 9 w 26"/>
                    <a:gd name="T7" fmla="*/ 0 h 24"/>
                    <a:gd name="T8" fmla="*/ 0 w 26"/>
                    <a:gd name="T9" fmla="*/ 13 h 24"/>
                  </a:gdLst>
                  <a:ahLst/>
                  <a:cxnLst>
                    <a:cxn ang="0">
                      <a:pos x="T0" y="T1"/>
                    </a:cxn>
                    <a:cxn ang="0">
                      <a:pos x="T2" y="T3"/>
                    </a:cxn>
                    <a:cxn ang="0">
                      <a:pos x="T4" y="T5"/>
                    </a:cxn>
                    <a:cxn ang="0">
                      <a:pos x="T6" y="T7"/>
                    </a:cxn>
                    <a:cxn ang="0">
                      <a:pos x="T8" y="T9"/>
                    </a:cxn>
                  </a:cxnLst>
                  <a:rect l="0" t="0" r="r" b="b"/>
                  <a:pathLst>
                    <a:path w="26" h="24">
                      <a:moveTo>
                        <a:pt x="0" y="13"/>
                      </a:moveTo>
                      <a:lnTo>
                        <a:pt x="18" y="24"/>
                      </a:lnTo>
                      <a:lnTo>
                        <a:pt x="26" y="11"/>
                      </a:lnTo>
                      <a:lnTo>
                        <a:pt x="9"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62541" name="Freeform 77">
                  <a:extLst>
                    <a:ext uri="{FF2B5EF4-FFF2-40B4-BE49-F238E27FC236}">
                      <a16:creationId xmlns:a16="http://schemas.microsoft.com/office/drawing/2014/main" id="{4AB4CBBC-5C6B-FC4F-F195-D9FC2FC85237}"/>
                    </a:ext>
                  </a:extLst>
                </p:cNvPr>
                <p:cNvSpPr>
                  <a:spLocks/>
                </p:cNvSpPr>
                <p:nvPr/>
              </p:nvSpPr>
              <p:spPr bwMode="auto">
                <a:xfrm>
                  <a:off x="2474" y="3302"/>
                  <a:ext cx="26" cy="24"/>
                </a:xfrm>
                <a:custGeom>
                  <a:avLst/>
                  <a:gdLst>
                    <a:gd name="T0" fmla="*/ 0 w 26"/>
                    <a:gd name="T1" fmla="*/ 13 h 24"/>
                    <a:gd name="T2" fmla="*/ 17 w 26"/>
                    <a:gd name="T3" fmla="*/ 24 h 24"/>
                    <a:gd name="T4" fmla="*/ 26 w 26"/>
                    <a:gd name="T5" fmla="*/ 11 h 24"/>
                    <a:gd name="T6" fmla="*/ 9 w 26"/>
                    <a:gd name="T7" fmla="*/ 0 h 24"/>
                    <a:gd name="T8" fmla="*/ 0 w 26"/>
                    <a:gd name="T9" fmla="*/ 13 h 24"/>
                  </a:gdLst>
                  <a:ahLst/>
                  <a:cxnLst>
                    <a:cxn ang="0">
                      <a:pos x="T0" y="T1"/>
                    </a:cxn>
                    <a:cxn ang="0">
                      <a:pos x="T2" y="T3"/>
                    </a:cxn>
                    <a:cxn ang="0">
                      <a:pos x="T4" y="T5"/>
                    </a:cxn>
                    <a:cxn ang="0">
                      <a:pos x="T6" y="T7"/>
                    </a:cxn>
                    <a:cxn ang="0">
                      <a:pos x="T8" y="T9"/>
                    </a:cxn>
                  </a:cxnLst>
                  <a:rect l="0" t="0" r="r" b="b"/>
                  <a:pathLst>
                    <a:path w="26" h="24">
                      <a:moveTo>
                        <a:pt x="0" y="13"/>
                      </a:moveTo>
                      <a:lnTo>
                        <a:pt x="17" y="24"/>
                      </a:lnTo>
                      <a:lnTo>
                        <a:pt x="26" y="11"/>
                      </a:lnTo>
                      <a:lnTo>
                        <a:pt x="9"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62542" name="Freeform 78">
                  <a:extLst>
                    <a:ext uri="{FF2B5EF4-FFF2-40B4-BE49-F238E27FC236}">
                      <a16:creationId xmlns:a16="http://schemas.microsoft.com/office/drawing/2014/main" id="{C9DE4CB7-FA51-7E0F-764A-DDA650FEF306}"/>
                    </a:ext>
                  </a:extLst>
                </p:cNvPr>
                <p:cNvSpPr>
                  <a:spLocks/>
                </p:cNvSpPr>
                <p:nvPr/>
              </p:nvSpPr>
              <p:spPr bwMode="auto">
                <a:xfrm>
                  <a:off x="2485" y="3289"/>
                  <a:ext cx="26" cy="26"/>
                </a:xfrm>
                <a:custGeom>
                  <a:avLst/>
                  <a:gdLst>
                    <a:gd name="T0" fmla="*/ 0 w 26"/>
                    <a:gd name="T1" fmla="*/ 11 h 26"/>
                    <a:gd name="T2" fmla="*/ 15 w 26"/>
                    <a:gd name="T3" fmla="*/ 26 h 26"/>
                    <a:gd name="T4" fmla="*/ 26 w 26"/>
                    <a:gd name="T5" fmla="*/ 15 h 26"/>
                    <a:gd name="T6" fmla="*/ 11 w 26"/>
                    <a:gd name="T7" fmla="*/ 0 h 26"/>
                    <a:gd name="T8" fmla="*/ 0 w 26"/>
                    <a:gd name="T9" fmla="*/ 11 h 26"/>
                  </a:gdLst>
                  <a:ahLst/>
                  <a:cxnLst>
                    <a:cxn ang="0">
                      <a:pos x="T0" y="T1"/>
                    </a:cxn>
                    <a:cxn ang="0">
                      <a:pos x="T2" y="T3"/>
                    </a:cxn>
                    <a:cxn ang="0">
                      <a:pos x="T4" y="T5"/>
                    </a:cxn>
                    <a:cxn ang="0">
                      <a:pos x="T6" y="T7"/>
                    </a:cxn>
                    <a:cxn ang="0">
                      <a:pos x="T8" y="T9"/>
                    </a:cxn>
                  </a:cxnLst>
                  <a:rect l="0" t="0" r="r" b="b"/>
                  <a:pathLst>
                    <a:path w="26" h="26">
                      <a:moveTo>
                        <a:pt x="0" y="11"/>
                      </a:moveTo>
                      <a:lnTo>
                        <a:pt x="15" y="26"/>
                      </a:lnTo>
                      <a:lnTo>
                        <a:pt x="26" y="15"/>
                      </a:lnTo>
                      <a:lnTo>
                        <a:pt x="11"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62543" name="Freeform 79">
                  <a:extLst>
                    <a:ext uri="{FF2B5EF4-FFF2-40B4-BE49-F238E27FC236}">
                      <a16:creationId xmlns:a16="http://schemas.microsoft.com/office/drawing/2014/main" id="{590D5541-2DA8-8675-AC50-DDD0E33C9432}"/>
                    </a:ext>
                  </a:extLst>
                </p:cNvPr>
                <p:cNvSpPr>
                  <a:spLocks/>
                </p:cNvSpPr>
                <p:nvPr/>
              </p:nvSpPr>
              <p:spPr bwMode="auto">
                <a:xfrm>
                  <a:off x="2496" y="3278"/>
                  <a:ext cx="24" cy="24"/>
                </a:xfrm>
                <a:custGeom>
                  <a:avLst/>
                  <a:gdLst>
                    <a:gd name="T0" fmla="*/ 0 w 24"/>
                    <a:gd name="T1" fmla="*/ 11 h 24"/>
                    <a:gd name="T2" fmla="*/ 15 w 24"/>
                    <a:gd name="T3" fmla="*/ 24 h 24"/>
                    <a:gd name="T4" fmla="*/ 24 w 24"/>
                    <a:gd name="T5" fmla="*/ 13 h 24"/>
                    <a:gd name="T6" fmla="*/ 8 w 24"/>
                    <a:gd name="T7" fmla="*/ 0 h 24"/>
                    <a:gd name="T8" fmla="*/ 0 w 24"/>
                    <a:gd name="T9" fmla="*/ 11 h 24"/>
                  </a:gdLst>
                  <a:ahLst/>
                  <a:cxnLst>
                    <a:cxn ang="0">
                      <a:pos x="T0" y="T1"/>
                    </a:cxn>
                    <a:cxn ang="0">
                      <a:pos x="T2" y="T3"/>
                    </a:cxn>
                    <a:cxn ang="0">
                      <a:pos x="T4" y="T5"/>
                    </a:cxn>
                    <a:cxn ang="0">
                      <a:pos x="T6" y="T7"/>
                    </a:cxn>
                    <a:cxn ang="0">
                      <a:pos x="T8" y="T9"/>
                    </a:cxn>
                  </a:cxnLst>
                  <a:rect l="0" t="0" r="r" b="b"/>
                  <a:pathLst>
                    <a:path w="24" h="24">
                      <a:moveTo>
                        <a:pt x="0" y="11"/>
                      </a:moveTo>
                      <a:lnTo>
                        <a:pt x="15" y="24"/>
                      </a:lnTo>
                      <a:lnTo>
                        <a:pt x="24" y="13"/>
                      </a:lnTo>
                      <a:lnTo>
                        <a:pt x="8"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62544" name="Freeform 80">
                  <a:extLst>
                    <a:ext uri="{FF2B5EF4-FFF2-40B4-BE49-F238E27FC236}">
                      <a16:creationId xmlns:a16="http://schemas.microsoft.com/office/drawing/2014/main" id="{47A793C7-C9AB-99CE-ACB8-C23CC6EF0B11}"/>
                    </a:ext>
                  </a:extLst>
                </p:cNvPr>
                <p:cNvSpPr>
                  <a:spLocks/>
                </p:cNvSpPr>
                <p:nvPr/>
              </p:nvSpPr>
              <p:spPr bwMode="auto">
                <a:xfrm>
                  <a:off x="2502" y="3267"/>
                  <a:ext cx="26" cy="24"/>
                </a:xfrm>
                <a:custGeom>
                  <a:avLst/>
                  <a:gdLst>
                    <a:gd name="T0" fmla="*/ 0 w 26"/>
                    <a:gd name="T1" fmla="*/ 13 h 24"/>
                    <a:gd name="T2" fmla="*/ 18 w 26"/>
                    <a:gd name="T3" fmla="*/ 24 h 24"/>
                    <a:gd name="T4" fmla="*/ 26 w 26"/>
                    <a:gd name="T5" fmla="*/ 11 h 24"/>
                    <a:gd name="T6" fmla="*/ 9 w 26"/>
                    <a:gd name="T7" fmla="*/ 0 h 24"/>
                    <a:gd name="T8" fmla="*/ 0 w 26"/>
                    <a:gd name="T9" fmla="*/ 13 h 24"/>
                  </a:gdLst>
                  <a:ahLst/>
                  <a:cxnLst>
                    <a:cxn ang="0">
                      <a:pos x="T0" y="T1"/>
                    </a:cxn>
                    <a:cxn ang="0">
                      <a:pos x="T2" y="T3"/>
                    </a:cxn>
                    <a:cxn ang="0">
                      <a:pos x="T4" y="T5"/>
                    </a:cxn>
                    <a:cxn ang="0">
                      <a:pos x="T6" y="T7"/>
                    </a:cxn>
                    <a:cxn ang="0">
                      <a:pos x="T8" y="T9"/>
                    </a:cxn>
                  </a:cxnLst>
                  <a:rect l="0" t="0" r="r" b="b"/>
                  <a:pathLst>
                    <a:path w="26" h="24">
                      <a:moveTo>
                        <a:pt x="0" y="13"/>
                      </a:moveTo>
                      <a:lnTo>
                        <a:pt x="18" y="24"/>
                      </a:lnTo>
                      <a:lnTo>
                        <a:pt x="26" y="11"/>
                      </a:lnTo>
                      <a:lnTo>
                        <a:pt x="9"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62545" name="Freeform 81">
                  <a:extLst>
                    <a:ext uri="{FF2B5EF4-FFF2-40B4-BE49-F238E27FC236}">
                      <a16:creationId xmlns:a16="http://schemas.microsoft.com/office/drawing/2014/main" id="{B74011A6-8A45-8CF5-331F-7367301A87D3}"/>
                    </a:ext>
                  </a:extLst>
                </p:cNvPr>
                <p:cNvSpPr>
                  <a:spLocks/>
                </p:cNvSpPr>
                <p:nvPr/>
              </p:nvSpPr>
              <p:spPr bwMode="auto">
                <a:xfrm>
                  <a:off x="2513" y="3254"/>
                  <a:ext cx="24" cy="24"/>
                </a:xfrm>
                <a:custGeom>
                  <a:avLst/>
                  <a:gdLst>
                    <a:gd name="T0" fmla="*/ 0 w 24"/>
                    <a:gd name="T1" fmla="*/ 11 h 24"/>
                    <a:gd name="T2" fmla="*/ 15 w 24"/>
                    <a:gd name="T3" fmla="*/ 24 h 24"/>
                    <a:gd name="T4" fmla="*/ 24 w 24"/>
                    <a:gd name="T5" fmla="*/ 13 h 24"/>
                    <a:gd name="T6" fmla="*/ 9 w 24"/>
                    <a:gd name="T7" fmla="*/ 0 h 24"/>
                    <a:gd name="T8" fmla="*/ 0 w 24"/>
                    <a:gd name="T9" fmla="*/ 11 h 24"/>
                  </a:gdLst>
                  <a:ahLst/>
                  <a:cxnLst>
                    <a:cxn ang="0">
                      <a:pos x="T0" y="T1"/>
                    </a:cxn>
                    <a:cxn ang="0">
                      <a:pos x="T2" y="T3"/>
                    </a:cxn>
                    <a:cxn ang="0">
                      <a:pos x="T4" y="T5"/>
                    </a:cxn>
                    <a:cxn ang="0">
                      <a:pos x="T6" y="T7"/>
                    </a:cxn>
                    <a:cxn ang="0">
                      <a:pos x="T8" y="T9"/>
                    </a:cxn>
                  </a:cxnLst>
                  <a:rect l="0" t="0" r="r" b="b"/>
                  <a:pathLst>
                    <a:path w="24" h="24">
                      <a:moveTo>
                        <a:pt x="0" y="11"/>
                      </a:moveTo>
                      <a:lnTo>
                        <a:pt x="15" y="24"/>
                      </a:lnTo>
                      <a:lnTo>
                        <a:pt x="24" y="13"/>
                      </a:lnTo>
                      <a:lnTo>
                        <a:pt x="9"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62546" name="Freeform 82">
                  <a:extLst>
                    <a:ext uri="{FF2B5EF4-FFF2-40B4-BE49-F238E27FC236}">
                      <a16:creationId xmlns:a16="http://schemas.microsoft.com/office/drawing/2014/main" id="{68EF8A79-8750-2DCA-B450-17757179FEA7}"/>
                    </a:ext>
                  </a:extLst>
                </p:cNvPr>
                <p:cNvSpPr>
                  <a:spLocks/>
                </p:cNvSpPr>
                <p:nvPr/>
              </p:nvSpPr>
              <p:spPr bwMode="auto">
                <a:xfrm>
                  <a:off x="2522" y="3243"/>
                  <a:ext cx="24" cy="24"/>
                </a:xfrm>
                <a:custGeom>
                  <a:avLst/>
                  <a:gdLst>
                    <a:gd name="T0" fmla="*/ 0 w 24"/>
                    <a:gd name="T1" fmla="*/ 11 h 24"/>
                    <a:gd name="T2" fmla="*/ 15 w 24"/>
                    <a:gd name="T3" fmla="*/ 24 h 24"/>
                    <a:gd name="T4" fmla="*/ 24 w 24"/>
                    <a:gd name="T5" fmla="*/ 13 h 24"/>
                    <a:gd name="T6" fmla="*/ 9 w 24"/>
                    <a:gd name="T7" fmla="*/ 0 h 24"/>
                    <a:gd name="T8" fmla="*/ 0 w 24"/>
                    <a:gd name="T9" fmla="*/ 11 h 24"/>
                  </a:gdLst>
                  <a:ahLst/>
                  <a:cxnLst>
                    <a:cxn ang="0">
                      <a:pos x="T0" y="T1"/>
                    </a:cxn>
                    <a:cxn ang="0">
                      <a:pos x="T2" y="T3"/>
                    </a:cxn>
                    <a:cxn ang="0">
                      <a:pos x="T4" y="T5"/>
                    </a:cxn>
                    <a:cxn ang="0">
                      <a:pos x="T6" y="T7"/>
                    </a:cxn>
                    <a:cxn ang="0">
                      <a:pos x="T8" y="T9"/>
                    </a:cxn>
                  </a:cxnLst>
                  <a:rect l="0" t="0" r="r" b="b"/>
                  <a:pathLst>
                    <a:path w="24" h="24">
                      <a:moveTo>
                        <a:pt x="0" y="11"/>
                      </a:moveTo>
                      <a:lnTo>
                        <a:pt x="15" y="24"/>
                      </a:lnTo>
                      <a:lnTo>
                        <a:pt x="24" y="13"/>
                      </a:lnTo>
                      <a:lnTo>
                        <a:pt x="9"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62547" name="Freeform 83">
                  <a:extLst>
                    <a:ext uri="{FF2B5EF4-FFF2-40B4-BE49-F238E27FC236}">
                      <a16:creationId xmlns:a16="http://schemas.microsoft.com/office/drawing/2014/main" id="{4B8094B8-2656-5338-D543-7D40EB889346}"/>
                    </a:ext>
                  </a:extLst>
                </p:cNvPr>
                <p:cNvSpPr>
                  <a:spLocks/>
                </p:cNvSpPr>
                <p:nvPr/>
              </p:nvSpPr>
              <p:spPr bwMode="auto">
                <a:xfrm>
                  <a:off x="2531" y="3234"/>
                  <a:ext cx="21" cy="24"/>
                </a:xfrm>
                <a:custGeom>
                  <a:avLst/>
                  <a:gdLst>
                    <a:gd name="T0" fmla="*/ 0 w 21"/>
                    <a:gd name="T1" fmla="*/ 7 h 24"/>
                    <a:gd name="T2" fmla="*/ 13 w 21"/>
                    <a:gd name="T3" fmla="*/ 24 h 24"/>
                    <a:gd name="T4" fmla="*/ 21 w 21"/>
                    <a:gd name="T5" fmla="*/ 18 h 24"/>
                    <a:gd name="T6" fmla="*/ 8 w 21"/>
                    <a:gd name="T7" fmla="*/ 0 h 24"/>
                    <a:gd name="T8" fmla="*/ 0 w 21"/>
                    <a:gd name="T9" fmla="*/ 7 h 24"/>
                  </a:gdLst>
                  <a:ahLst/>
                  <a:cxnLst>
                    <a:cxn ang="0">
                      <a:pos x="T0" y="T1"/>
                    </a:cxn>
                    <a:cxn ang="0">
                      <a:pos x="T2" y="T3"/>
                    </a:cxn>
                    <a:cxn ang="0">
                      <a:pos x="T4" y="T5"/>
                    </a:cxn>
                    <a:cxn ang="0">
                      <a:pos x="T6" y="T7"/>
                    </a:cxn>
                    <a:cxn ang="0">
                      <a:pos x="T8" y="T9"/>
                    </a:cxn>
                  </a:cxnLst>
                  <a:rect l="0" t="0" r="r" b="b"/>
                  <a:pathLst>
                    <a:path w="21" h="24">
                      <a:moveTo>
                        <a:pt x="0" y="7"/>
                      </a:moveTo>
                      <a:lnTo>
                        <a:pt x="13" y="24"/>
                      </a:lnTo>
                      <a:lnTo>
                        <a:pt x="21" y="18"/>
                      </a:lnTo>
                      <a:lnTo>
                        <a:pt x="8" y="0"/>
                      </a:lnTo>
                      <a:lnTo>
                        <a:pt x="0" y="7"/>
                      </a:lnTo>
                      <a:close/>
                    </a:path>
                  </a:pathLst>
                </a:custGeom>
                <a:solidFill>
                  <a:srgbClr val="FF0000"/>
                </a:solidFill>
                <a:ln w="38100" cmpd="sng">
                  <a:solidFill>
                    <a:srgbClr val="FF0000"/>
                  </a:solidFill>
                  <a:round/>
                  <a:headEnd/>
                  <a:tailEnd/>
                </a:ln>
              </p:spPr>
              <p:txBody>
                <a:bodyPr/>
                <a:lstStyle/>
                <a:p>
                  <a:endParaRPr lang="en-GB"/>
                </a:p>
              </p:txBody>
            </p:sp>
            <p:sp>
              <p:nvSpPr>
                <p:cNvPr id="62548" name="Freeform 84">
                  <a:extLst>
                    <a:ext uri="{FF2B5EF4-FFF2-40B4-BE49-F238E27FC236}">
                      <a16:creationId xmlns:a16="http://schemas.microsoft.com/office/drawing/2014/main" id="{5805B56C-4A87-981B-9C25-2125EB67B761}"/>
                    </a:ext>
                  </a:extLst>
                </p:cNvPr>
                <p:cNvSpPr>
                  <a:spLocks/>
                </p:cNvSpPr>
                <p:nvPr/>
              </p:nvSpPr>
              <p:spPr bwMode="auto">
                <a:xfrm>
                  <a:off x="2539" y="3226"/>
                  <a:ext cx="24" cy="24"/>
                </a:xfrm>
                <a:custGeom>
                  <a:avLst/>
                  <a:gdLst>
                    <a:gd name="T0" fmla="*/ 0 w 24"/>
                    <a:gd name="T1" fmla="*/ 10 h 24"/>
                    <a:gd name="T2" fmla="*/ 16 w 24"/>
                    <a:gd name="T3" fmla="*/ 24 h 24"/>
                    <a:gd name="T4" fmla="*/ 24 w 24"/>
                    <a:gd name="T5" fmla="*/ 13 h 24"/>
                    <a:gd name="T6" fmla="*/ 9 w 24"/>
                    <a:gd name="T7" fmla="*/ 0 h 24"/>
                    <a:gd name="T8" fmla="*/ 0 w 24"/>
                    <a:gd name="T9" fmla="*/ 10 h 24"/>
                  </a:gdLst>
                  <a:ahLst/>
                  <a:cxnLst>
                    <a:cxn ang="0">
                      <a:pos x="T0" y="T1"/>
                    </a:cxn>
                    <a:cxn ang="0">
                      <a:pos x="T2" y="T3"/>
                    </a:cxn>
                    <a:cxn ang="0">
                      <a:pos x="T4" y="T5"/>
                    </a:cxn>
                    <a:cxn ang="0">
                      <a:pos x="T6" y="T7"/>
                    </a:cxn>
                    <a:cxn ang="0">
                      <a:pos x="T8" y="T9"/>
                    </a:cxn>
                  </a:cxnLst>
                  <a:rect l="0" t="0" r="r" b="b"/>
                  <a:pathLst>
                    <a:path w="24" h="24">
                      <a:moveTo>
                        <a:pt x="0" y="10"/>
                      </a:moveTo>
                      <a:lnTo>
                        <a:pt x="16" y="24"/>
                      </a:lnTo>
                      <a:lnTo>
                        <a:pt x="24" y="13"/>
                      </a:lnTo>
                      <a:lnTo>
                        <a:pt x="9" y="0"/>
                      </a:lnTo>
                      <a:lnTo>
                        <a:pt x="0" y="10"/>
                      </a:lnTo>
                      <a:close/>
                    </a:path>
                  </a:pathLst>
                </a:custGeom>
                <a:solidFill>
                  <a:srgbClr val="FF0000"/>
                </a:solidFill>
                <a:ln w="38100" cmpd="sng">
                  <a:solidFill>
                    <a:srgbClr val="FF0000"/>
                  </a:solidFill>
                  <a:round/>
                  <a:headEnd/>
                  <a:tailEnd/>
                </a:ln>
              </p:spPr>
              <p:txBody>
                <a:bodyPr/>
                <a:lstStyle/>
                <a:p>
                  <a:endParaRPr lang="en-GB"/>
                </a:p>
              </p:txBody>
            </p:sp>
            <p:sp>
              <p:nvSpPr>
                <p:cNvPr id="62549" name="Freeform 85">
                  <a:extLst>
                    <a:ext uri="{FF2B5EF4-FFF2-40B4-BE49-F238E27FC236}">
                      <a16:creationId xmlns:a16="http://schemas.microsoft.com/office/drawing/2014/main" id="{CE6B3DFD-64C5-162D-275D-DF865E266FE6}"/>
                    </a:ext>
                  </a:extLst>
                </p:cNvPr>
                <p:cNvSpPr>
                  <a:spLocks/>
                </p:cNvSpPr>
                <p:nvPr/>
              </p:nvSpPr>
              <p:spPr bwMode="auto">
                <a:xfrm>
                  <a:off x="2548" y="3217"/>
                  <a:ext cx="24" cy="24"/>
                </a:xfrm>
                <a:custGeom>
                  <a:avLst/>
                  <a:gdLst>
                    <a:gd name="T0" fmla="*/ 0 w 24"/>
                    <a:gd name="T1" fmla="*/ 9 h 24"/>
                    <a:gd name="T2" fmla="*/ 13 w 24"/>
                    <a:gd name="T3" fmla="*/ 24 h 24"/>
                    <a:gd name="T4" fmla="*/ 24 w 24"/>
                    <a:gd name="T5" fmla="*/ 15 h 24"/>
                    <a:gd name="T6" fmla="*/ 11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3" y="24"/>
                      </a:lnTo>
                      <a:lnTo>
                        <a:pt x="24" y="15"/>
                      </a:lnTo>
                      <a:lnTo>
                        <a:pt x="11"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62550" name="Freeform 86">
                  <a:extLst>
                    <a:ext uri="{FF2B5EF4-FFF2-40B4-BE49-F238E27FC236}">
                      <a16:creationId xmlns:a16="http://schemas.microsoft.com/office/drawing/2014/main" id="{0B4C970B-DEF6-ABBF-BF70-E3DB4356EF75}"/>
                    </a:ext>
                  </a:extLst>
                </p:cNvPr>
                <p:cNvSpPr>
                  <a:spLocks/>
                </p:cNvSpPr>
                <p:nvPr/>
              </p:nvSpPr>
              <p:spPr bwMode="auto">
                <a:xfrm>
                  <a:off x="2559" y="3208"/>
                  <a:ext cx="24" cy="24"/>
                </a:xfrm>
                <a:custGeom>
                  <a:avLst/>
                  <a:gdLst>
                    <a:gd name="T0" fmla="*/ 0 w 24"/>
                    <a:gd name="T1" fmla="*/ 9 h 24"/>
                    <a:gd name="T2" fmla="*/ 15 w 24"/>
                    <a:gd name="T3" fmla="*/ 24 h 24"/>
                    <a:gd name="T4" fmla="*/ 24 w 24"/>
                    <a:gd name="T5" fmla="*/ 15 h 24"/>
                    <a:gd name="T6" fmla="*/ 9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5" y="24"/>
                      </a:lnTo>
                      <a:lnTo>
                        <a:pt x="24" y="15"/>
                      </a:lnTo>
                      <a:lnTo>
                        <a:pt x="9"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62551" name="Freeform 87">
                  <a:extLst>
                    <a:ext uri="{FF2B5EF4-FFF2-40B4-BE49-F238E27FC236}">
                      <a16:creationId xmlns:a16="http://schemas.microsoft.com/office/drawing/2014/main" id="{A38D07A0-BAEA-33CC-F698-6C229571EE4B}"/>
                    </a:ext>
                  </a:extLst>
                </p:cNvPr>
                <p:cNvSpPr>
                  <a:spLocks/>
                </p:cNvSpPr>
                <p:nvPr/>
              </p:nvSpPr>
              <p:spPr bwMode="auto">
                <a:xfrm>
                  <a:off x="2568" y="3199"/>
                  <a:ext cx="22" cy="24"/>
                </a:xfrm>
                <a:custGeom>
                  <a:avLst/>
                  <a:gdLst>
                    <a:gd name="T0" fmla="*/ 0 w 22"/>
                    <a:gd name="T1" fmla="*/ 7 h 24"/>
                    <a:gd name="T2" fmla="*/ 13 w 22"/>
                    <a:gd name="T3" fmla="*/ 24 h 24"/>
                    <a:gd name="T4" fmla="*/ 22 w 22"/>
                    <a:gd name="T5" fmla="*/ 18 h 24"/>
                    <a:gd name="T6" fmla="*/ 8 w 22"/>
                    <a:gd name="T7" fmla="*/ 0 h 24"/>
                    <a:gd name="T8" fmla="*/ 0 w 22"/>
                    <a:gd name="T9" fmla="*/ 7 h 24"/>
                  </a:gdLst>
                  <a:ahLst/>
                  <a:cxnLst>
                    <a:cxn ang="0">
                      <a:pos x="T0" y="T1"/>
                    </a:cxn>
                    <a:cxn ang="0">
                      <a:pos x="T2" y="T3"/>
                    </a:cxn>
                    <a:cxn ang="0">
                      <a:pos x="T4" y="T5"/>
                    </a:cxn>
                    <a:cxn ang="0">
                      <a:pos x="T6" y="T7"/>
                    </a:cxn>
                    <a:cxn ang="0">
                      <a:pos x="T8" y="T9"/>
                    </a:cxn>
                  </a:cxnLst>
                  <a:rect l="0" t="0" r="r" b="b"/>
                  <a:pathLst>
                    <a:path w="22" h="24">
                      <a:moveTo>
                        <a:pt x="0" y="7"/>
                      </a:moveTo>
                      <a:lnTo>
                        <a:pt x="13" y="24"/>
                      </a:lnTo>
                      <a:lnTo>
                        <a:pt x="22" y="18"/>
                      </a:lnTo>
                      <a:lnTo>
                        <a:pt x="8" y="0"/>
                      </a:lnTo>
                      <a:lnTo>
                        <a:pt x="0" y="7"/>
                      </a:lnTo>
                      <a:close/>
                    </a:path>
                  </a:pathLst>
                </a:custGeom>
                <a:solidFill>
                  <a:srgbClr val="FF0000"/>
                </a:solidFill>
                <a:ln w="38100" cmpd="sng">
                  <a:solidFill>
                    <a:srgbClr val="FF0000"/>
                  </a:solidFill>
                  <a:round/>
                  <a:headEnd/>
                  <a:tailEnd/>
                </a:ln>
              </p:spPr>
              <p:txBody>
                <a:bodyPr/>
                <a:lstStyle/>
                <a:p>
                  <a:endParaRPr lang="en-GB"/>
                </a:p>
              </p:txBody>
            </p:sp>
            <p:sp>
              <p:nvSpPr>
                <p:cNvPr id="62552" name="Freeform 88">
                  <a:extLst>
                    <a:ext uri="{FF2B5EF4-FFF2-40B4-BE49-F238E27FC236}">
                      <a16:creationId xmlns:a16="http://schemas.microsoft.com/office/drawing/2014/main" id="{6E3A22A9-02ED-8B1F-D7A2-E86DDE012B19}"/>
                    </a:ext>
                  </a:extLst>
                </p:cNvPr>
                <p:cNvSpPr>
                  <a:spLocks/>
                </p:cNvSpPr>
                <p:nvPr/>
              </p:nvSpPr>
              <p:spPr bwMode="auto">
                <a:xfrm>
                  <a:off x="2576" y="3195"/>
                  <a:ext cx="22" cy="22"/>
                </a:xfrm>
                <a:custGeom>
                  <a:avLst/>
                  <a:gdLst>
                    <a:gd name="T0" fmla="*/ 0 w 22"/>
                    <a:gd name="T1" fmla="*/ 7 h 22"/>
                    <a:gd name="T2" fmla="*/ 16 w 22"/>
                    <a:gd name="T3" fmla="*/ 22 h 22"/>
                    <a:gd name="T4" fmla="*/ 22 w 22"/>
                    <a:gd name="T5" fmla="*/ 15 h 22"/>
                    <a:gd name="T6" fmla="*/ 7 w 22"/>
                    <a:gd name="T7" fmla="*/ 0 h 22"/>
                    <a:gd name="T8" fmla="*/ 0 w 22"/>
                    <a:gd name="T9" fmla="*/ 7 h 22"/>
                  </a:gdLst>
                  <a:ahLst/>
                  <a:cxnLst>
                    <a:cxn ang="0">
                      <a:pos x="T0" y="T1"/>
                    </a:cxn>
                    <a:cxn ang="0">
                      <a:pos x="T2" y="T3"/>
                    </a:cxn>
                    <a:cxn ang="0">
                      <a:pos x="T4" y="T5"/>
                    </a:cxn>
                    <a:cxn ang="0">
                      <a:pos x="T6" y="T7"/>
                    </a:cxn>
                    <a:cxn ang="0">
                      <a:pos x="T8" y="T9"/>
                    </a:cxn>
                  </a:cxnLst>
                  <a:rect l="0" t="0" r="r" b="b"/>
                  <a:pathLst>
                    <a:path w="22" h="22">
                      <a:moveTo>
                        <a:pt x="0" y="7"/>
                      </a:moveTo>
                      <a:lnTo>
                        <a:pt x="16" y="22"/>
                      </a:lnTo>
                      <a:lnTo>
                        <a:pt x="22" y="15"/>
                      </a:lnTo>
                      <a:lnTo>
                        <a:pt x="7" y="0"/>
                      </a:lnTo>
                      <a:lnTo>
                        <a:pt x="0" y="7"/>
                      </a:lnTo>
                      <a:close/>
                    </a:path>
                  </a:pathLst>
                </a:custGeom>
                <a:solidFill>
                  <a:srgbClr val="FF0000"/>
                </a:solidFill>
                <a:ln w="38100" cmpd="sng">
                  <a:solidFill>
                    <a:srgbClr val="FF0000"/>
                  </a:solidFill>
                  <a:round/>
                  <a:headEnd/>
                  <a:tailEnd/>
                </a:ln>
              </p:spPr>
              <p:txBody>
                <a:bodyPr/>
                <a:lstStyle/>
                <a:p>
                  <a:endParaRPr lang="en-GB"/>
                </a:p>
              </p:txBody>
            </p:sp>
            <p:sp>
              <p:nvSpPr>
                <p:cNvPr id="62553" name="Freeform 89">
                  <a:extLst>
                    <a:ext uri="{FF2B5EF4-FFF2-40B4-BE49-F238E27FC236}">
                      <a16:creationId xmlns:a16="http://schemas.microsoft.com/office/drawing/2014/main" id="{D737DABD-6A31-1DE2-5C21-0BDBFA91903A}"/>
                    </a:ext>
                  </a:extLst>
                </p:cNvPr>
                <p:cNvSpPr>
                  <a:spLocks/>
                </p:cNvSpPr>
                <p:nvPr/>
              </p:nvSpPr>
              <p:spPr bwMode="auto">
                <a:xfrm>
                  <a:off x="2583" y="3186"/>
                  <a:ext cx="24" cy="24"/>
                </a:xfrm>
                <a:custGeom>
                  <a:avLst/>
                  <a:gdLst>
                    <a:gd name="T0" fmla="*/ 0 w 24"/>
                    <a:gd name="T1" fmla="*/ 9 h 24"/>
                    <a:gd name="T2" fmla="*/ 13 w 24"/>
                    <a:gd name="T3" fmla="*/ 24 h 24"/>
                    <a:gd name="T4" fmla="*/ 24 w 24"/>
                    <a:gd name="T5" fmla="*/ 16 h 24"/>
                    <a:gd name="T6" fmla="*/ 11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3" y="24"/>
                      </a:lnTo>
                      <a:lnTo>
                        <a:pt x="24" y="16"/>
                      </a:lnTo>
                      <a:lnTo>
                        <a:pt x="11"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62554" name="Freeform 90">
                  <a:extLst>
                    <a:ext uri="{FF2B5EF4-FFF2-40B4-BE49-F238E27FC236}">
                      <a16:creationId xmlns:a16="http://schemas.microsoft.com/office/drawing/2014/main" id="{35F6BE35-D143-F26D-8951-3A171DADF5D2}"/>
                    </a:ext>
                  </a:extLst>
                </p:cNvPr>
                <p:cNvSpPr>
                  <a:spLocks/>
                </p:cNvSpPr>
                <p:nvPr/>
              </p:nvSpPr>
              <p:spPr bwMode="auto">
                <a:xfrm>
                  <a:off x="2596" y="3180"/>
                  <a:ext cx="17" cy="22"/>
                </a:xfrm>
                <a:custGeom>
                  <a:avLst/>
                  <a:gdLst>
                    <a:gd name="T0" fmla="*/ 0 w 17"/>
                    <a:gd name="T1" fmla="*/ 4 h 22"/>
                    <a:gd name="T2" fmla="*/ 9 w 17"/>
                    <a:gd name="T3" fmla="*/ 22 h 22"/>
                    <a:gd name="T4" fmla="*/ 17 w 17"/>
                    <a:gd name="T5" fmla="*/ 17 h 22"/>
                    <a:gd name="T6" fmla="*/ 9 w 17"/>
                    <a:gd name="T7" fmla="*/ 0 h 22"/>
                    <a:gd name="T8" fmla="*/ 0 w 17"/>
                    <a:gd name="T9" fmla="*/ 4 h 22"/>
                  </a:gdLst>
                  <a:ahLst/>
                  <a:cxnLst>
                    <a:cxn ang="0">
                      <a:pos x="T0" y="T1"/>
                    </a:cxn>
                    <a:cxn ang="0">
                      <a:pos x="T2" y="T3"/>
                    </a:cxn>
                    <a:cxn ang="0">
                      <a:pos x="T4" y="T5"/>
                    </a:cxn>
                    <a:cxn ang="0">
                      <a:pos x="T6" y="T7"/>
                    </a:cxn>
                    <a:cxn ang="0">
                      <a:pos x="T8" y="T9"/>
                    </a:cxn>
                  </a:cxnLst>
                  <a:rect l="0" t="0" r="r" b="b"/>
                  <a:pathLst>
                    <a:path w="17" h="22">
                      <a:moveTo>
                        <a:pt x="0" y="4"/>
                      </a:moveTo>
                      <a:lnTo>
                        <a:pt x="9" y="22"/>
                      </a:lnTo>
                      <a:lnTo>
                        <a:pt x="17" y="17"/>
                      </a:lnTo>
                      <a:lnTo>
                        <a:pt x="9" y="0"/>
                      </a:lnTo>
                      <a:lnTo>
                        <a:pt x="0" y="4"/>
                      </a:lnTo>
                      <a:close/>
                    </a:path>
                  </a:pathLst>
                </a:custGeom>
                <a:solidFill>
                  <a:srgbClr val="FF0000"/>
                </a:solidFill>
                <a:ln w="38100" cmpd="sng">
                  <a:solidFill>
                    <a:srgbClr val="FF0000"/>
                  </a:solidFill>
                  <a:round/>
                  <a:headEnd/>
                  <a:tailEnd/>
                </a:ln>
              </p:spPr>
              <p:txBody>
                <a:bodyPr/>
                <a:lstStyle/>
                <a:p>
                  <a:endParaRPr lang="en-GB"/>
                </a:p>
              </p:txBody>
            </p:sp>
            <p:sp>
              <p:nvSpPr>
                <p:cNvPr id="62555" name="Freeform 91">
                  <a:extLst>
                    <a:ext uri="{FF2B5EF4-FFF2-40B4-BE49-F238E27FC236}">
                      <a16:creationId xmlns:a16="http://schemas.microsoft.com/office/drawing/2014/main" id="{103910C4-9A8D-609A-ADAE-8864D0596101}"/>
                    </a:ext>
                  </a:extLst>
                </p:cNvPr>
                <p:cNvSpPr>
                  <a:spLocks/>
                </p:cNvSpPr>
                <p:nvPr/>
              </p:nvSpPr>
              <p:spPr bwMode="auto">
                <a:xfrm>
                  <a:off x="2603" y="3173"/>
                  <a:ext cx="21" cy="24"/>
                </a:xfrm>
                <a:custGeom>
                  <a:avLst/>
                  <a:gdLst>
                    <a:gd name="T0" fmla="*/ 0 w 21"/>
                    <a:gd name="T1" fmla="*/ 7 h 24"/>
                    <a:gd name="T2" fmla="*/ 13 w 21"/>
                    <a:gd name="T3" fmla="*/ 24 h 24"/>
                    <a:gd name="T4" fmla="*/ 21 w 21"/>
                    <a:gd name="T5" fmla="*/ 18 h 24"/>
                    <a:gd name="T6" fmla="*/ 8 w 21"/>
                    <a:gd name="T7" fmla="*/ 0 h 24"/>
                    <a:gd name="T8" fmla="*/ 0 w 21"/>
                    <a:gd name="T9" fmla="*/ 7 h 24"/>
                  </a:gdLst>
                  <a:ahLst/>
                  <a:cxnLst>
                    <a:cxn ang="0">
                      <a:pos x="T0" y="T1"/>
                    </a:cxn>
                    <a:cxn ang="0">
                      <a:pos x="T2" y="T3"/>
                    </a:cxn>
                    <a:cxn ang="0">
                      <a:pos x="T4" y="T5"/>
                    </a:cxn>
                    <a:cxn ang="0">
                      <a:pos x="T6" y="T7"/>
                    </a:cxn>
                    <a:cxn ang="0">
                      <a:pos x="T8" y="T9"/>
                    </a:cxn>
                  </a:cxnLst>
                  <a:rect l="0" t="0" r="r" b="b"/>
                  <a:pathLst>
                    <a:path w="21" h="24">
                      <a:moveTo>
                        <a:pt x="0" y="7"/>
                      </a:moveTo>
                      <a:lnTo>
                        <a:pt x="13" y="24"/>
                      </a:lnTo>
                      <a:lnTo>
                        <a:pt x="21" y="18"/>
                      </a:lnTo>
                      <a:lnTo>
                        <a:pt x="8" y="0"/>
                      </a:lnTo>
                      <a:lnTo>
                        <a:pt x="0" y="7"/>
                      </a:lnTo>
                      <a:close/>
                    </a:path>
                  </a:pathLst>
                </a:custGeom>
                <a:solidFill>
                  <a:srgbClr val="FF0000"/>
                </a:solidFill>
                <a:ln w="38100" cmpd="sng">
                  <a:solidFill>
                    <a:srgbClr val="FF0000"/>
                  </a:solidFill>
                  <a:round/>
                  <a:headEnd/>
                  <a:tailEnd/>
                </a:ln>
              </p:spPr>
              <p:txBody>
                <a:bodyPr/>
                <a:lstStyle/>
                <a:p>
                  <a:endParaRPr lang="en-GB"/>
                </a:p>
              </p:txBody>
            </p:sp>
            <p:sp>
              <p:nvSpPr>
                <p:cNvPr id="62556" name="Freeform 92">
                  <a:extLst>
                    <a:ext uri="{FF2B5EF4-FFF2-40B4-BE49-F238E27FC236}">
                      <a16:creationId xmlns:a16="http://schemas.microsoft.com/office/drawing/2014/main" id="{3605A9AB-E879-61BE-6FC6-D217B82BAB16}"/>
                    </a:ext>
                  </a:extLst>
                </p:cNvPr>
                <p:cNvSpPr>
                  <a:spLocks/>
                </p:cNvSpPr>
                <p:nvPr/>
              </p:nvSpPr>
              <p:spPr bwMode="auto">
                <a:xfrm>
                  <a:off x="2611" y="3167"/>
                  <a:ext cx="22" cy="24"/>
                </a:xfrm>
                <a:custGeom>
                  <a:avLst/>
                  <a:gdLst>
                    <a:gd name="T0" fmla="*/ 0 w 22"/>
                    <a:gd name="T1" fmla="*/ 6 h 24"/>
                    <a:gd name="T2" fmla="*/ 13 w 22"/>
                    <a:gd name="T3" fmla="*/ 24 h 24"/>
                    <a:gd name="T4" fmla="*/ 22 w 22"/>
                    <a:gd name="T5" fmla="*/ 17 h 24"/>
                    <a:gd name="T6" fmla="*/ 9 w 22"/>
                    <a:gd name="T7" fmla="*/ 0 h 24"/>
                    <a:gd name="T8" fmla="*/ 0 w 22"/>
                    <a:gd name="T9" fmla="*/ 6 h 24"/>
                  </a:gdLst>
                  <a:ahLst/>
                  <a:cxnLst>
                    <a:cxn ang="0">
                      <a:pos x="T0" y="T1"/>
                    </a:cxn>
                    <a:cxn ang="0">
                      <a:pos x="T2" y="T3"/>
                    </a:cxn>
                    <a:cxn ang="0">
                      <a:pos x="T4" y="T5"/>
                    </a:cxn>
                    <a:cxn ang="0">
                      <a:pos x="T6" y="T7"/>
                    </a:cxn>
                    <a:cxn ang="0">
                      <a:pos x="T8" y="T9"/>
                    </a:cxn>
                  </a:cxnLst>
                  <a:rect l="0" t="0" r="r" b="b"/>
                  <a:pathLst>
                    <a:path w="22" h="24">
                      <a:moveTo>
                        <a:pt x="0" y="6"/>
                      </a:moveTo>
                      <a:lnTo>
                        <a:pt x="13" y="24"/>
                      </a:lnTo>
                      <a:lnTo>
                        <a:pt x="22" y="17"/>
                      </a:lnTo>
                      <a:lnTo>
                        <a:pt x="9" y="0"/>
                      </a:lnTo>
                      <a:lnTo>
                        <a:pt x="0" y="6"/>
                      </a:lnTo>
                      <a:close/>
                    </a:path>
                  </a:pathLst>
                </a:custGeom>
                <a:solidFill>
                  <a:srgbClr val="FF0000"/>
                </a:solidFill>
                <a:ln w="38100" cmpd="sng">
                  <a:solidFill>
                    <a:srgbClr val="FF0000"/>
                  </a:solidFill>
                  <a:round/>
                  <a:headEnd/>
                  <a:tailEnd/>
                </a:ln>
              </p:spPr>
              <p:txBody>
                <a:bodyPr/>
                <a:lstStyle/>
                <a:p>
                  <a:endParaRPr lang="en-GB"/>
                </a:p>
              </p:txBody>
            </p:sp>
            <p:sp>
              <p:nvSpPr>
                <p:cNvPr id="62557" name="Freeform 93">
                  <a:extLst>
                    <a:ext uri="{FF2B5EF4-FFF2-40B4-BE49-F238E27FC236}">
                      <a16:creationId xmlns:a16="http://schemas.microsoft.com/office/drawing/2014/main" id="{AEFDB709-9D61-FB6C-7906-18CF89E7360D}"/>
                    </a:ext>
                  </a:extLst>
                </p:cNvPr>
                <p:cNvSpPr>
                  <a:spLocks/>
                </p:cNvSpPr>
                <p:nvPr/>
              </p:nvSpPr>
              <p:spPr bwMode="auto">
                <a:xfrm>
                  <a:off x="2624" y="3164"/>
                  <a:ext cx="13" cy="22"/>
                </a:xfrm>
                <a:custGeom>
                  <a:avLst/>
                  <a:gdLst>
                    <a:gd name="T0" fmla="*/ 0 w 13"/>
                    <a:gd name="T1" fmla="*/ 3 h 22"/>
                    <a:gd name="T2" fmla="*/ 5 w 13"/>
                    <a:gd name="T3" fmla="*/ 22 h 22"/>
                    <a:gd name="T4" fmla="*/ 13 w 13"/>
                    <a:gd name="T5" fmla="*/ 20 h 22"/>
                    <a:gd name="T6" fmla="*/ 9 w 13"/>
                    <a:gd name="T7" fmla="*/ 0 h 22"/>
                    <a:gd name="T8" fmla="*/ 0 w 13"/>
                    <a:gd name="T9" fmla="*/ 3 h 22"/>
                  </a:gdLst>
                  <a:ahLst/>
                  <a:cxnLst>
                    <a:cxn ang="0">
                      <a:pos x="T0" y="T1"/>
                    </a:cxn>
                    <a:cxn ang="0">
                      <a:pos x="T2" y="T3"/>
                    </a:cxn>
                    <a:cxn ang="0">
                      <a:pos x="T4" y="T5"/>
                    </a:cxn>
                    <a:cxn ang="0">
                      <a:pos x="T6" y="T7"/>
                    </a:cxn>
                    <a:cxn ang="0">
                      <a:pos x="T8" y="T9"/>
                    </a:cxn>
                  </a:cxnLst>
                  <a:rect l="0" t="0" r="r" b="b"/>
                  <a:pathLst>
                    <a:path w="13" h="22">
                      <a:moveTo>
                        <a:pt x="0" y="3"/>
                      </a:moveTo>
                      <a:lnTo>
                        <a:pt x="5" y="22"/>
                      </a:lnTo>
                      <a:lnTo>
                        <a:pt x="13" y="20"/>
                      </a:lnTo>
                      <a:lnTo>
                        <a:pt x="9" y="0"/>
                      </a:lnTo>
                      <a:lnTo>
                        <a:pt x="0" y="3"/>
                      </a:lnTo>
                      <a:close/>
                    </a:path>
                  </a:pathLst>
                </a:custGeom>
                <a:solidFill>
                  <a:srgbClr val="FF0000"/>
                </a:solidFill>
                <a:ln w="38100" cmpd="sng">
                  <a:solidFill>
                    <a:srgbClr val="FF0000"/>
                  </a:solidFill>
                  <a:round/>
                  <a:headEnd/>
                  <a:tailEnd/>
                </a:ln>
              </p:spPr>
              <p:txBody>
                <a:bodyPr/>
                <a:lstStyle/>
                <a:p>
                  <a:endParaRPr lang="en-GB"/>
                </a:p>
              </p:txBody>
            </p:sp>
            <p:sp>
              <p:nvSpPr>
                <p:cNvPr id="62558" name="Freeform 94">
                  <a:extLst>
                    <a:ext uri="{FF2B5EF4-FFF2-40B4-BE49-F238E27FC236}">
                      <a16:creationId xmlns:a16="http://schemas.microsoft.com/office/drawing/2014/main" id="{47446F8B-4E2B-012E-DC26-DBDAD225D4BF}"/>
                    </a:ext>
                  </a:extLst>
                </p:cNvPr>
                <p:cNvSpPr>
                  <a:spLocks/>
                </p:cNvSpPr>
                <p:nvPr/>
              </p:nvSpPr>
              <p:spPr bwMode="auto">
                <a:xfrm>
                  <a:off x="2631" y="3160"/>
                  <a:ext cx="17" cy="22"/>
                </a:xfrm>
                <a:custGeom>
                  <a:avLst/>
                  <a:gdLst>
                    <a:gd name="T0" fmla="*/ 0 w 17"/>
                    <a:gd name="T1" fmla="*/ 4 h 22"/>
                    <a:gd name="T2" fmla="*/ 9 w 17"/>
                    <a:gd name="T3" fmla="*/ 22 h 22"/>
                    <a:gd name="T4" fmla="*/ 17 w 17"/>
                    <a:gd name="T5" fmla="*/ 18 h 22"/>
                    <a:gd name="T6" fmla="*/ 9 w 17"/>
                    <a:gd name="T7" fmla="*/ 0 h 22"/>
                    <a:gd name="T8" fmla="*/ 0 w 17"/>
                    <a:gd name="T9" fmla="*/ 4 h 22"/>
                  </a:gdLst>
                  <a:ahLst/>
                  <a:cxnLst>
                    <a:cxn ang="0">
                      <a:pos x="T0" y="T1"/>
                    </a:cxn>
                    <a:cxn ang="0">
                      <a:pos x="T2" y="T3"/>
                    </a:cxn>
                    <a:cxn ang="0">
                      <a:pos x="T4" y="T5"/>
                    </a:cxn>
                    <a:cxn ang="0">
                      <a:pos x="T6" y="T7"/>
                    </a:cxn>
                    <a:cxn ang="0">
                      <a:pos x="T8" y="T9"/>
                    </a:cxn>
                  </a:cxnLst>
                  <a:rect l="0" t="0" r="r" b="b"/>
                  <a:pathLst>
                    <a:path w="17" h="22">
                      <a:moveTo>
                        <a:pt x="0" y="4"/>
                      </a:moveTo>
                      <a:lnTo>
                        <a:pt x="9" y="22"/>
                      </a:lnTo>
                      <a:lnTo>
                        <a:pt x="17" y="18"/>
                      </a:lnTo>
                      <a:lnTo>
                        <a:pt x="9" y="0"/>
                      </a:lnTo>
                      <a:lnTo>
                        <a:pt x="0" y="4"/>
                      </a:lnTo>
                      <a:close/>
                    </a:path>
                  </a:pathLst>
                </a:custGeom>
                <a:solidFill>
                  <a:srgbClr val="FF0000"/>
                </a:solidFill>
                <a:ln w="38100" cmpd="sng">
                  <a:solidFill>
                    <a:srgbClr val="FF0000"/>
                  </a:solidFill>
                  <a:round/>
                  <a:headEnd/>
                  <a:tailEnd/>
                </a:ln>
              </p:spPr>
              <p:txBody>
                <a:bodyPr/>
                <a:lstStyle/>
                <a:p>
                  <a:endParaRPr lang="en-GB"/>
                </a:p>
              </p:txBody>
            </p:sp>
            <p:sp>
              <p:nvSpPr>
                <p:cNvPr id="62559" name="Freeform 95">
                  <a:extLst>
                    <a:ext uri="{FF2B5EF4-FFF2-40B4-BE49-F238E27FC236}">
                      <a16:creationId xmlns:a16="http://schemas.microsoft.com/office/drawing/2014/main" id="{0A0A4FE3-2847-B03E-5236-7685BBBE27DE}"/>
                    </a:ext>
                  </a:extLst>
                </p:cNvPr>
                <p:cNvSpPr>
                  <a:spLocks/>
                </p:cNvSpPr>
                <p:nvPr/>
              </p:nvSpPr>
              <p:spPr bwMode="auto">
                <a:xfrm>
                  <a:off x="2637" y="3154"/>
                  <a:ext cx="22" cy="24"/>
                </a:xfrm>
                <a:custGeom>
                  <a:avLst/>
                  <a:gdLst>
                    <a:gd name="T0" fmla="*/ 0 w 22"/>
                    <a:gd name="T1" fmla="*/ 6 h 24"/>
                    <a:gd name="T2" fmla="*/ 14 w 22"/>
                    <a:gd name="T3" fmla="*/ 24 h 24"/>
                    <a:gd name="T4" fmla="*/ 22 w 22"/>
                    <a:gd name="T5" fmla="*/ 17 h 24"/>
                    <a:gd name="T6" fmla="*/ 9 w 22"/>
                    <a:gd name="T7" fmla="*/ 0 h 24"/>
                    <a:gd name="T8" fmla="*/ 0 w 22"/>
                    <a:gd name="T9" fmla="*/ 6 h 24"/>
                  </a:gdLst>
                  <a:ahLst/>
                  <a:cxnLst>
                    <a:cxn ang="0">
                      <a:pos x="T0" y="T1"/>
                    </a:cxn>
                    <a:cxn ang="0">
                      <a:pos x="T2" y="T3"/>
                    </a:cxn>
                    <a:cxn ang="0">
                      <a:pos x="T4" y="T5"/>
                    </a:cxn>
                    <a:cxn ang="0">
                      <a:pos x="T6" y="T7"/>
                    </a:cxn>
                    <a:cxn ang="0">
                      <a:pos x="T8" y="T9"/>
                    </a:cxn>
                  </a:cxnLst>
                  <a:rect l="0" t="0" r="r" b="b"/>
                  <a:pathLst>
                    <a:path w="22" h="24">
                      <a:moveTo>
                        <a:pt x="0" y="6"/>
                      </a:moveTo>
                      <a:lnTo>
                        <a:pt x="14" y="24"/>
                      </a:lnTo>
                      <a:lnTo>
                        <a:pt x="22" y="17"/>
                      </a:lnTo>
                      <a:lnTo>
                        <a:pt x="9" y="0"/>
                      </a:lnTo>
                      <a:lnTo>
                        <a:pt x="0" y="6"/>
                      </a:lnTo>
                      <a:close/>
                    </a:path>
                  </a:pathLst>
                </a:custGeom>
                <a:solidFill>
                  <a:srgbClr val="FF0000"/>
                </a:solidFill>
                <a:ln w="38100" cmpd="sng">
                  <a:solidFill>
                    <a:srgbClr val="FF0000"/>
                  </a:solidFill>
                  <a:round/>
                  <a:headEnd/>
                  <a:tailEnd/>
                </a:ln>
              </p:spPr>
              <p:txBody>
                <a:bodyPr/>
                <a:lstStyle/>
                <a:p>
                  <a:endParaRPr lang="en-GB"/>
                </a:p>
              </p:txBody>
            </p:sp>
            <p:sp>
              <p:nvSpPr>
                <p:cNvPr id="62560" name="Freeform 96">
                  <a:extLst>
                    <a:ext uri="{FF2B5EF4-FFF2-40B4-BE49-F238E27FC236}">
                      <a16:creationId xmlns:a16="http://schemas.microsoft.com/office/drawing/2014/main" id="{C27201FE-7966-F394-C7A9-166187DCF7D1}"/>
                    </a:ext>
                  </a:extLst>
                </p:cNvPr>
                <p:cNvSpPr>
                  <a:spLocks/>
                </p:cNvSpPr>
                <p:nvPr/>
              </p:nvSpPr>
              <p:spPr bwMode="auto">
                <a:xfrm>
                  <a:off x="2651" y="3151"/>
                  <a:ext cx="15" cy="22"/>
                </a:xfrm>
                <a:custGeom>
                  <a:avLst/>
                  <a:gdLst>
                    <a:gd name="T0" fmla="*/ 0 w 15"/>
                    <a:gd name="T1" fmla="*/ 3 h 22"/>
                    <a:gd name="T2" fmla="*/ 4 w 15"/>
                    <a:gd name="T3" fmla="*/ 22 h 22"/>
                    <a:gd name="T4" fmla="*/ 15 w 15"/>
                    <a:gd name="T5" fmla="*/ 20 h 22"/>
                    <a:gd name="T6" fmla="*/ 10 w 15"/>
                    <a:gd name="T7" fmla="*/ 0 h 22"/>
                    <a:gd name="T8" fmla="*/ 0 w 15"/>
                    <a:gd name="T9" fmla="*/ 3 h 22"/>
                  </a:gdLst>
                  <a:ahLst/>
                  <a:cxnLst>
                    <a:cxn ang="0">
                      <a:pos x="T0" y="T1"/>
                    </a:cxn>
                    <a:cxn ang="0">
                      <a:pos x="T2" y="T3"/>
                    </a:cxn>
                    <a:cxn ang="0">
                      <a:pos x="T4" y="T5"/>
                    </a:cxn>
                    <a:cxn ang="0">
                      <a:pos x="T6" y="T7"/>
                    </a:cxn>
                    <a:cxn ang="0">
                      <a:pos x="T8" y="T9"/>
                    </a:cxn>
                  </a:cxnLst>
                  <a:rect l="0" t="0" r="r" b="b"/>
                  <a:pathLst>
                    <a:path w="15" h="22">
                      <a:moveTo>
                        <a:pt x="0" y="3"/>
                      </a:moveTo>
                      <a:lnTo>
                        <a:pt x="4" y="22"/>
                      </a:lnTo>
                      <a:lnTo>
                        <a:pt x="15" y="20"/>
                      </a:lnTo>
                      <a:lnTo>
                        <a:pt x="10" y="0"/>
                      </a:lnTo>
                      <a:lnTo>
                        <a:pt x="0" y="3"/>
                      </a:lnTo>
                      <a:close/>
                    </a:path>
                  </a:pathLst>
                </a:custGeom>
                <a:solidFill>
                  <a:srgbClr val="FF0000"/>
                </a:solidFill>
                <a:ln w="38100" cmpd="sng">
                  <a:solidFill>
                    <a:srgbClr val="FF0000"/>
                  </a:solidFill>
                  <a:round/>
                  <a:headEnd/>
                  <a:tailEnd/>
                </a:ln>
              </p:spPr>
              <p:txBody>
                <a:bodyPr/>
                <a:lstStyle/>
                <a:p>
                  <a:endParaRPr lang="en-GB"/>
                </a:p>
              </p:txBody>
            </p:sp>
            <p:sp>
              <p:nvSpPr>
                <p:cNvPr id="62561" name="Freeform 97">
                  <a:extLst>
                    <a:ext uri="{FF2B5EF4-FFF2-40B4-BE49-F238E27FC236}">
                      <a16:creationId xmlns:a16="http://schemas.microsoft.com/office/drawing/2014/main" id="{D2F1D637-298A-6339-12A7-16CD7C231893}"/>
                    </a:ext>
                  </a:extLst>
                </p:cNvPr>
                <p:cNvSpPr>
                  <a:spLocks/>
                </p:cNvSpPr>
                <p:nvPr/>
              </p:nvSpPr>
              <p:spPr bwMode="auto">
                <a:xfrm>
                  <a:off x="2661" y="3149"/>
                  <a:ext cx="14" cy="22"/>
                </a:xfrm>
                <a:custGeom>
                  <a:avLst/>
                  <a:gdLst>
                    <a:gd name="T0" fmla="*/ 0 w 14"/>
                    <a:gd name="T1" fmla="*/ 2 h 22"/>
                    <a:gd name="T2" fmla="*/ 5 w 14"/>
                    <a:gd name="T3" fmla="*/ 22 h 22"/>
                    <a:gd name="T4" fmla="*/ 14 w 14"/>
                    <a:gd name="T5" fmla="*/ 20 h 22"/>
                    <a:gd name="T6" fmla="*/ 9 w 14"/>
                    <a:gd name="T7" fmla="*/ 0 h 22"/>
                    <a:gd name="T8" fmla="*/ 0 w 14"/>
                    <a:gd name="T9" fmla="*/ 2 h 22"/>
                  </a:gdLst>
                  <a:ahLst/>
                  <a:cxnLst>
                    <a:cxn ang="0">
                      <a:pos x="T0" y="T1"/>
                    </a:cxn>
                    <a:cxn ang="0">
                      <a:pos x="T2" y="T3"/>
                    </a:cxn>
                    <a:cxn ang="0">
                      <a:pos x="T4" y="T5"/>
                    </a:cxn>
                    <a:cxn ang="0">
                      <a:pos x="T6" y="T7"/>
                    </a:cxn>
                    <a:cxn ang="0">
                      <a:pos x="T8" y="T9"/>
                    </a:cxn>
                  </a:cxnLst>
                  <a:rect l="0" t="0" r="r" b="b"/>
                  <a:pathLst>
                    <a:path w="14" h="22">
                      <a:moveTo>
                        <a:pt x="0" y="2"/>
                      </a:moveTo>
                      <a:lnTo>
                        <a:pt x="5" y="22"/>
                      </a:lnTo>
                      <a:lnTo>
                        <a:pt x="14" y="20"/>
                      </a:lnTo>
                      <a:lnTo>
                        <a:pt x="9"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62562" name="Freeform 98">
                  <a:extLst>
                    <a:ext uri="{FF2B5EF4-FFF2-40B4-BE49-F238E27FC236}">
                      <a16:creationId xmlns:a16="http://schemas.microsoft.com/office/drawing/2014/main" id="{AB496F8A-35D9-962C-E99B-3311722D30DD}"/>
                    </a:ext>
                  </a:extLst>
                </p:cNvPr>
                <p:cNvSpPr>
                  <a:spLocks/>
                </p:cNvSpPr>
                <p:nvPr/>
              </p:nvSpPr>
              <p:spPr bwMode="auto">
                <a:xfrm>
                  <a:off x="2670" y="3147"/>
                  <a:ext cx="13" cy="22"/>
                </a:xfrm>
                <a:custGeom>
                  <a:avLst/>
                  <a:gdLst>
                    <a:gd name="T0" fmla="*/ 0 w 13"/>
                    <a:gd name="T1" fmla="*/ 2 h 22"/>
                    <a:gd name="T2" fmla="*/ 5 w 13"/>
                    <a:gd name="T3" fmla="*/ 22 h 22"/>
                    <a:gd name="T4" fmla="*/ 13 w 13"/>
                    <a:gd name="T5" fmla="*/ 20 h 22"/>
                    <a:gd name="T6" fmla="*/ 9 w 13"/>
                    <a:gd name="T7" fmla="*/ 0 h 22"/>
                    <a:gd name="T8" fmla="*/ 0 w 13"/>
                    <a:gd name="T9" fmla="*/ 2 h 22"/>
                  </a:gdLst>
                  <a:ahLst/>
                  <a:cxnLst>
                    <a:cxn ang="0">
                      <a:pos x="T0" y="T1"/>
                    </a:cxn>
                    <a:cxn ang="0">
                      <a:pos x="T2" y="T3"/>
                    </a:cxn>
                    <a:cxn ang="0">
                      <a:pos x="T4" y="T5"/>
                    </a:cxn>
                    <a:cxn ang="0">
                      <a:pos x="T6" y="T7"/>
                    </a:cxn>
                    <a:cxn ang="0">
                      <a:pos x="T8" y="T9"/>
                    </a:cxn>
                  </a:cxnLst>
                  <a:rect l="0" t="0" r="r" b="b"/>
                  <a:pathLst>
                    <a:path w="13" h="22">
                      <a:moveTo>
                        <a:pt x="0" y="2"/>
                      </a:moveTo>
                      <a:lnTo>
                        <a:pt x="5" y="22"/>
                      </a:lnTo>
                      <a:lnTo>
                        <a:pt x="13" y="20"/>
                      </a:lnTo>
                      <a:lnTo>
                        <a:pt x="9"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62563" name="Freeform 99">
                  <a:extLst>
                    <a:ext uri="{FF2B5EF4-FFF2-40B4-BE49-F238E27FC236}">
                      <a16:creationId xmlns:a16="http://schemas.microsoft.com/office/drawing/2014/main" id="{7D1C2B01-83C6-70B2-F424-B3B9A097D890}"/>
                    </a:ext>
                  </a:extLst>
                </p:cNvPr>
                <p:cNvSpPr>
                  <a:spLocks/>
                </p:cNvSpPr>
                <p:nvPr/>
              </p:nvSpPr>
              <p:spPr bwMode="auto">
                <a:xfrm>
                  <a:off x="2679" y="3145"/>
                  <a:ext cx="13" cy="22"/>
                </a:xfrm>
                <a:custGeom>
                  <a:avLst/>
                  <a:gdLst>
                    <a:gd name="T0" fmla="*/ 0 w 13"/>
                    <a:gd name="T1" fmla="*/ 2 h 22"/>
                    <a:gd name="T2" fmla="*/ 4 w 13"/>
                    <a:gd name="T3" fmla="*/ 22 h 22"/>
                    <a:gd name="T4" fmla="*/ 13 w 13"/>
                    <a:gd name="T5" fmla="*/ 19 h 22"/>
                    <a:gd name="T6" fmla="*/ 9 w 13"/>
                    <a:gd name="T7" fmla="*/ 0 h 22"/>
                    <a:gd name="T8" fmla="*/ 0 w 13"/>
                    <a:gd name="T9" fmla="*/ 2 h 22"/>
                  </a:gdLst>
                  <a:ahLst/>
                  <a:cxnLst>
                    <a:cxn ang="0">
                      <a:pos x="T0" y="T1"/>
                    </a:cxn>
                    <a:cxn ang="0">
                      <a:pos x="T2" y="T3"/>
                    </a:cxn>
                    <a:cxn ang="0">
                      <a:pos x="T4" y="T5"/>
                    </a:cxn>
                    <a:cxn ang="0">
                      <a:pos x="T6" y="T7"/>
                    </a:cxn>
                    <a:cxn ang="0">
                      <a:pos x="T8" y="T9"/>
                    </a:cxn>
                  </a:cxnLst>
                  <a:rect l="0" t="0" r="r" b="b"/>
                  <a:pathLst>
                    <a:path w="13" h="22">
                      <a:moveTo>
                        <a:pt x="0" y="2"/>
                      </a:moveTo>
                      <a:lnTo>
                        <a:pt x="4" y="22"/>
                      </a:lnTo>
                      <a:lnTo>
                        <a:pt x="13" y="19"/>
                      </a:lnTo>
                      <a:lnTo>
                        <a:pt x="9"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62564" name="Freeform 100">
                  <a:extLst>
                    <a:ext uri="{FF2B5EF4-FFF2-40B4-BE49-F238E27FC236}">
                      <a16:creationId xmlns:a16="http://schemas.microsoft.com/office/drawing/2014/main" id="{89892B39-3AF4-9766-D61D-B5C518D58C81}"/>
                    </a:ext>
                  </a:extLst>
                </p:cNvPr>
                <p:cNvSpPr>
                  <a:spLocks/>
                </p:cNvSpPr>
                <p:nvPr/>
              </p:nvSpPr>
              <p:spPr bwMode="auto">
                <a:xfrm>
                  <a:off x="2688" y="3143"/>
                  <a:ext cx="13" cy="21"/>
                </a:xfrm>
                <a:custGeom>
                  <a:avLst/>
                  <a:gdLst>
                    <a:gd name="T0" fmla="*/ 0 w 13"/>
                    <a:gd name="T1" fmla="*/ 2 h 21"/>
                    <a:gd name="T2" fmla="*/ 4 w 13"/>
                    <a:gd name="T3" fmla="*/ 21 h 21"/>
                    <a:gd name="T4" fmla="*/ 13 w 13"/>
                    <a:gd name="T5" fmla="*/ 19 h 21"/>
                    <a:gd name="T6" fmla="*/ 8 w 13"/>
                    <a:gd name="T7" fmla="*/ 0 h 21"/>
                    <a:gd name="T8" fmla="*/ 0 w 13"/>
                    <a:gd name="T9" fmla="*/ 2 h 21"/>
                  </a:gdLst>
                  <a:ahLst/>
                  <a:cxnLst>
                    <a:cxn ang="0">
                      <a:pos x="T0" y="T1"/>
                    </a:cxn>
                    <a:cxn ang="0">
                      <a:pos x="T2" y="T3"/>
                    </a:cxn>
                    <a:cxn ang="0">
                      <a:pos x="T4" y="T5"/>
                    </a:cxn>
                    <a:cxn ang="0">
                      <a:pos x="T6" y="T7"/>
                    </a:cxn>
                    <a:cxn ang="0">
                      <a:pos x="T8" y="T9"/>
                    </a:cxn>
                  </a:cxnLst>
                  <a:rect l="0" t="0" r="r" b="b"/>
                  <a:pathLst>
                    <a:path w="13" h="21">
                      <a:moveTo>
                        <a:pt x="0" y="2"/>
                      </a:moveTo>
                      <a:lnTo>
                        <a:pt x="4" y="21"/>
                      </a:lnTo>
                      <a:lnTo>
                        <a:pt x="13" y="19"/>
                      </a:lnTo>
                      <a:lnTo>
                        <a:pt x="8"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62565" name="Freeform 101">
                  <a:extLst>
                    <a:ext uri="{FF2B5EF4-FFF2-40B4-BE49-F238E27FC236}">
                      <a16:creationId xmlns:a16="http://schemas.microsoft.com/office/drawing/2014/main" id="{77AB435E-E838-421A-F4C2-82F55A352816}"/>
                    </a:ext>
                  </a:extLst>
                </p:cNvPr>
                <p:cNvSpPr>
                  <a:spLocks/>
                </p:cNvSpPr>
                <p:nvPr/>
              </p:nvSpPr>
              <p:spPr bwMode="auto">
                <a:xfrm>
                  <a:off x="2696" y="3143"/>
                  <a:ext cx="13" cy="21"/>
                </a:xfrm>
                <a:custGeom>
                  <a:avLst/>
                  <a:gdLst>
                    <a:gd name="T0" fmla="*/ 5 w 13"/>
                    <a:gd name="T1" fmla="*/ 0 h 21"/>
                    <a:gd name="T2" fmla="*/ 0 w 13"/>
                    <a:gd name="T3" fmla="*/ 19 h 21"/>
                    <a:gd name="T4" fmla="*/ 9 w 13"/>
                    <a:gd name="T5" fmla="*/ 21 h 21"/>
                    <a:gd name="T6" fmla="*/ 13 w 13"/>
                    <a:gd name="T7" fmla="*/ 2 h 21"/>
                    <a:gd name="T8" fmla="*/ 5 w 13"/>
                    <a:gd name="T9" fmla="*/ 0 h 21"/>
                  </a:gdLst>
                  <a:ahLst/>
                  <a:cxnLst>
                    <a:cxn ang="0">
                      <a:pos x="T0" y="T1"/>
                    </a:cxn>
                    <a:cxn ang="0">
                      <a:pos x="T2" y="T3"/>
                    </a:cxn>
                    <a:cxn ang="0">
                      <a:pos x="T4" y="T5"/>
                    </a:cxn>
                    <a:cxn ang="0">
                      <a:pos x="T6" y="T7"/>
                    </a:cxn>
                    <a:cxn ang="0">
                      <a:pos x="T8" y="T9"/>
                    </a:cxn>
                  </a:cxnLst>
                  <a:rect l="0" t="0" r="r" b="b"/>
                  <a:pathLst>
                    <a:path w="13" h="21">
                      <a:moveTo>
                        <a:pt x="5" y="0"/>
                      </a:moveTo>
                      <a:lnTo>
                        <a:pt x="0" y="19"/>
                      </a:lnTo>
                      <a:lnTo>
                        <a:pt x="9" y="21"/>
                      </a:lnTo>
                      <a:lnTo>
                        <a:pt x="13" y="2"/>
                      </a:lnTo>
                      <a:lnTo>
                        <a:pt x="5" y="0"/>
                      </a:lnTo>
                      <a:close/>
                    </a:path>
                  </a:pathLst>
                </a:custGeom>
                <a:solidFill>
                  <a:srgbClr val="FF0000"/>
                </a:solidFill>
                <a:ln w="38100" cmpd="sng">
                  <a:solidFill>
                    <a:srgbClr val="FF0000"/>
                  </a:solidFill>
                  <a:round/>
                  <a:headEnd/>
                  <a:tailEnd/>
                </a:ln>
              </p:spPr>
              <p:txBody>
                <a:bodyPr/>
                <a:lstStyle/>
                <a:p>
                  <a:endParaRPr lang="en-GB"/>
                </a:p>
              </p:txBody>
            </p:sp>
            <p:sp>
              <p:nvSpPr>
                <p:cNvPr id="62566" name="Freeform 102">
                  <a:extLst>
                    <a:ext uri="{FF2B5EF4-FFF2-40B4-BE49-F238E27FC236}">
                      <a16:creationId xmlns:a16="http://schemas.microsoft.com/office/drawing/2014/main" id="{0FFD8B67-C60D-8220-691C-7846289272E4}"/>
                    </a:ext>
                  </a:extLst>
                </p:cNvPr>
                <p:cNvSpPr>
                  <a:spLocks/>
                </p:cNvSpPr>
                <p:nvPr/>
              </p:nvSpPr>
              <p:spPr bwMode="auto">
                <a:xfrm>
                  <a:off x="2705" y="3143"/>
                  <a:ext cx="13" cy="21"/>
                </a:xfrm>
                <a:custGeom>
                  <a:avLst/>
                  <a:gdLst>
                    <a:gd name="T0" fmla="*/ 4 w 13"/>
                    <a:gd name="T1" fmla="*/ 0 h 21"/>
                    <a:gd name="T2" fmla="*/ 0 w 13"/>
                    <a:gd name="T3" fmla="*/ 19 h 21"/>
                    <a:gd name="T4" fmla="*/ 9 w 13"/>
                    <a:gd name="T5" fmla="*/ 21 h 21"/>
                    <a:gd name="T6" fmla="*/ 13 w 13"/>
                    <a:gd name="T7" fmla="*/ 2 h 21"/>
                    <a:gd name="T8" fmla="*/ 4 w 13"/>
                    <a:gd name="T9" fmla="*/ 0 h 21"/>
                  </a:gdLst>
                  <a:ahLst/>
                  <a:cxnLst>
                    <a:cxn ang="0">
                      <a:pos x="T0" y="T1"/>
                    </a:cxn>
                    <a:cxn ang="0">
                      <a:pos x="T2" y="T3"/>
                    </a:cxn>
                    <a:cxn ang="0">
                      <a:pos x="T4" y="T5"/>
                    </a:cxn>
                    <a:cxn ang="0">
                      <a:pos x="T6" y="T7"/>
                    </a:cxn>
                    <a:cxn ang="0">
                      <a:pos x="T8" y="T9"/>
                    </a:cxn>
                  </a:cxnLst>
                  <a:rect l="0" t="0" r="r" b="b"/>
                  <a:pathLst>
                    <a:path w="13" h="21">
                      <a:moveTo>
                        <a:pt x="4" y="0"/>
                      </a:moveTo>
                      <a:lnTo>
                        <a:pt x="0" y="19"/>
                      </a:lnTo>
                      <a:lnTo>
                        <a:pt x="9" y="21"/>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62567" name="Freeform 103">
                  <a:extLst>
                    <a:ext uri="{FF2B5EF4-FFF2-40B4-BE49-F238E27FC236}">
                      <a16:creationId xmlns:a16="http://schemas.microsoft.com/office/drawing/2014/main" id="{0811D4FA-C65A-D72D-B64A-8A6C5FCC7AE6}"/>
                    </a:ext>
                  </a:extLst>
                </p:cNvPr>
                <p:cNvSpPr>
                  <a:spLocks/>
                </p:cNvSpPr>
                <p:nvPr/>
              </p:nvSpPr>
              <p:spPr bwMode="auto">
                <a:xfrm>
                  <a:off x="2714" y="3143"/>
                  <a:ext cx="13" cy="21"/>
                </a:xfrm>
                <a:custGeom>
                  <a:avLst/>
                  <a:gdLst>
                    <a:gd name="T0" fmla="*/ 4 w 13"/>
                    <a:gd name="T1" fmla="*/ 0 h 21"/>
                    <a:gd name="T2" fmla="*/ 0 w 13"/>
                    <a:gd name="T3" fmla="*/ 19 h 21"/>
                    <a:gd name="T4" fmla="*/ 9 w 13"/>
                    <a:gd name="T5" fmla="*/ 21 h 21"/>
                    <a:gd name="T6" fmla="*/ 13 w 13"/>
                    <a:gd name="T7" fmla="*/ 2 h 21"/>
                    <a:gd name="T8" fmla="*/ 4 w 13"/>
                    <a:gd name="T9" fmla="*/ 0 h 21"/>
                  </a:gdLst>
                  <a:ahLst/>
                  <a:cxnLst>
                    <a:cxn ang="0">
                      <a:pos x="T0" y="T1"/>
                    </a:cxn>
                    <a:cxn ang="0">
                      <a:pos x="T2" y="T3"/>
                    </a:cxn>
                    <a:cxn ang="0">
                      <a:pos x="T4" y="T5"/>
                    </a:cxn>
                    <a:cxn ang="0">
                      <a:pos x="T6" y="T7"/>
                    </a:cxn>
                    <a:cxn ang="0">
                      <a:pos x="T8" y="T9"/>
                    </a:cxn>
                  </a:cxnLst>
                  <a:rect l="0" t="0" r="r" b="b"/>
                  <a:pathLst>
                    <a:path w="13" h="21">
                      <a:moveTo>
                        <a:pt x="4" y="0"/>
                      </a:moveTo>
                      <a:lnTo>
                        <a:pt x="0" y="19"/>
                      </a:lnTo>
                      <a:lnTo>
                        <a:pt x="9" y="21"/>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62568" name="Freeform 104">
                  <a:extLst>
                    <a:ext uri="{FF2B5EF4-FFF2-40B4-BE49-F238E27FC236}">
                      <a16:creationId xmlns:a16="http://schemas.microsoft.com/office/drawing/2014/main" id="{DDC69C94-59E1-1C7B-C5B9-7B7199126D7C}"/>
                    </a:ext>
                  </a:extLst>
                </p:cNvPr>
                <p:cNvSpPr>
                  <a:spLocks/>
                </p:cNvSpPr>
                <p:nvPr/>
              </p:nvSpPr>
              <p:spPr bwMode="auto">
                <a:xfrm>
                  <a:off x="2723" y="3143"/>
                  <a:ext cx="15" cy="21"/>
                </a:xfrm>
                <a:custGeom>
                  <a:avLst/>
                  <a:gdLst>
                    <a:gd name="T0" fmla="*/ 4 w 15"/>
                    <a:gd name="T1" fmla="*/ 0 h 21"/>
                    <a:gd name="T2" fmla="*/ 0 w 15"/>
                    <a:gd name="T3" fmla="*/ 19 h 21"/>
                    <a:gd name="T4" fmla="*/ 10 w 15"/>
                    <a:gd name="T5" fmla="*/ 21 h 21"/>
                    <a:gd name="T6" fmla="*/ 15 w 15"/>
                    <a:gd name="T7" fmla="*/ 2 h 21"/>
                    <a:gd name="T8" fmla="*/ 4 w 15"/>
                    <a:gd name="T9" fmla="*/ 0 h 21"/>
                  </a:gdLst>
                  <a:ahLst/>
                  <a:cxnLst>
                    <a:cxn ang="0">
                      <a:pos x="T0" y="T1"/>
                    </a:cxn>
                    <a:cxn ang="0">
                      <a:pos x="T2" y="T3"/>
                    </a:cxn>
                    <a:cxn ang="0">
                      <a:pos x="T4" y="T5"/>
                    </a:cxn>
                    <a:cxn ang="0">
                      <a:pos x="T6" y="T7"/>
                    </a:cxn>
                    <a:cxn ang="0">
                      <a:pos x="T8" y="T9"/>
                    </a:cxn>
                  </a:cxnLst>
                  <a:rect l="0" t="0" r="r" b="b"/>
                  <a:pathLst>
                    <a:path w="15" h="21">
                      <a:moveTo>
                        <a:pt x="4" y="0"/>
                      </a:moveTo>
                      <a:lnTo>
                        <a:pt x="0" y="19"/>
                      </a:lnTo>
                      <a:lnTo>
                        <a:pt x="10" y="21"/>
                      </a:lnTo>
                      <a:lnTo>
                        <a:pt x="15"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62569" name="Freeform 105">
                  <a:extLst>
                    <a:ext uri="{FF2B5EF4-FFF2-40B4-BE49-F238E27FC236}">
                      <a16:creationId xmlns:a16="http://schemas.microsoft.com/office/drawing/2014/main" id="{95F4B702-DAF8-E11B-734C-DA1FF6C74EFD}"/>
                    </a:ext>
                  </a:extLst>
                </p:cNvPr>
                <p:cNvSpPr>
                  <a:spLocks/>
                </p:cNvSpPr>
                <p:nvPr/>
              </p:nvSpPr>
              <p:spPr bwMode="auto">
                <a:xfrm>
                  <a:off x="2733" y="3143"/>
                  <a:ext cx="14" cy="21"/>
                </a:xfrm>
                <a:custGeom>
                  <a:avLst/>
                  <a:gdLst>
                    <a:gd name="T0" fmla="*/ 5 w 14"/>
                    <a:gd name="T1" fmla="*/ 0 h 21"/>
                    <a:gd name="T2" fmla="*/ 0 w 14"/>
                    <a:gd name="T3" fmla="*/ 19 h 21"/>
                    <a:gd name="T4" fmla="*/ 9 w 14"/>
                    <a:gd name="T5" fmla="*/ 21 h 21"/>
                    <a:gd name="T6" fmla="*/ 14 w 14"/>
                    <a:gd name="T7" fmla="*/ 2 h 21"/>
                    <a:gd name="T8" fmla="*/ 5 w 14"/>
                    <a:gd name="T9" fmla="*/ 0 h 21"/>
                  </a:gdLst>
                  <a:ahLst/>
                  <a:cxnLst>
                    <a:cxn ang="0">
                      <a:pos x="T0" y="T1"/>
                    </a:cxn>
                    <a:cxn ang="0">
                      <a:pos x="T2" y="T3"/>
                    </a:cxn>
                    <a:cxn ang="0">
                      <a:pos x="T4" y="T5"/>
                    </a:cxn>
                    <a:cxn ang="0">
                      <a:pos x="T6" y="T7"/>
                    </a:cxn>
                    <a:cxn ang="0">
                      <a:pos x="T8" y="T9"/>
                    </a:cxn>
                  </a:cxnLst>
                  <a:rect l="0" t="0" r="r" b="b"/>
                  <a:pathLst>
                    <a:path w="14" h="21">
                      <a:moveTo>
                        <a:pt x="5" y="0"/>
                      </a:moveTo>
                      <a:lnTo>
                        <a:pt x="0" y="19"/>
                      </a:lnTo>
                      <a:lnTo>
                        <a:pt x="9" y="21"/>
                      </a:lnTo>
                      <a:lnTo>
                        <a:pt x="14" y="2"/>
                      </a:lnTo>
                      <a:lnTo>
                        <a:pt x="5" y="0"/>
                      </a:lnTo>
                      <a:close/>
                    </a:path>
                  </a:pathLst>
                </a:custGeom>
                <a:solidFill>
                  <a:srgbClr val="FF0000"/>
                </a:solidFill>
                <a:ln w="38100" cmpd="sng">
                  <a:solidFill>
                    <a:srgbClr val="FF0000"/>
                  </a:solidFill>
                  <a:round/>
                  <a:headEnd/>
                  <a:tailEnd/>
                </a:ln>
              </p:spPr>
              <p:txBody>
                <a:bodyPr/>
                <a:lstStyle/>
                <a:p>
                  <a:endParaRPr lang="en-GB"/>
                </a:p>
              </p:txBody>
            </p:sp>
            <p:sp>
              <p:nvSpPr>
                <p:cNvPr id="62570" name="Freeform 106">
                  <a:extLst>
                    <a:ext uri="{FF2B5EF4-FFF2-40B4-BE49-F238E27FC236}">
                      <a16:creationId xmlns:a16="http://schemas.microsoft.com/office/drawing/2014/main" id="{BBDB6F01-F393-99AC-2CF0-C1B7AC3242B7}"/>
                    </a:ext>
                  </a:extLst>
                </p:cNvPr>
                <p:cNvSpPr>
                  <a:spLocks/>
                </p:cNvSpPr>
                <p:nvPr/>
              </p:nvSpPr>
              <p:spPr bwMode="auto">
                <a:xfrm>
                  <a:off x="2742" y="3145"/>
                  <a:ext cx="13" cy="22"/>
                </a:xfrm>
                <a:custGeom>
                  <a:avLst/>
                  <a:gdLst>
                    <a:gd name="T0" fmla="*/ 5 w 13"/>
                    <a:gd name="T1" fmla="*/ 0 h 22"/>
                    <a:gd name="T2" fmla="*/ 0 w 13"/>
                    <a:gd name="T3" fmla="*/ 19 h 22"/>
                    <a:gd name="T4" fmla="*/ 9 w 13"/>
                    <a:gd name="T5" fmla="*/ 22 h 22"/>
                    <a:gd name="T6" fmla="*/ 13 w 13"/>
                    <a:gd name="T7" fmla="*/ 2 h 22"/>
                    <a:gd name="T8" fmla="*/ 5 w 13"/>
                    <a:gd name="T9" fmla="*/ 0 h 22"/>
                  </a:gdLst>
                  <a:ahLst/>
                  <a:cxnLst>
                    <a:cxn ang="0">
                      <a:pos x="T0" y="T1"/>
                    </a:cxn>
                    <a:cxn ang="0">
                      <a:pos x="T2" y="T3"/>
                    </a:cxn>
                    <a:cxn ang="0">
                      <a:pos x="T4" y="T5"/>
                    </a:cxn>
                    <a:cxn ang="0">
                      <a:pos x="T6" y="T7"/>
                    </a:cxn>
                    <a:cxn ang="0">
                      <a:pos x="T8" y="T9"/>
                    </a:cxn>
                  </a:cxnLst>
                  <a:rect l="0" t="0" r="r" b="b"/>
                  <a:pathLst>
                    <a:path w="13" h="22">
                      <a:moveTo>
                        <a:pt x="5" y="0"/>
                      </a:moveTo>
                      <a:lnTo>
                        <a:pt x="0" y="19"/>
                      </a:lnTo>
                      <a:lnTo>
                        <a:pt x="9" y="22"/>
                      </a:lnTo>
                      <a:lnTo>
                        <a:pt x="13" y="2"/>
                      </a:lnTo>
                      <a:lnTo>
                        <a:pt x="5" y="0"/>
                      </a:lnTo>
                      <a:close/>
                    </a:path>
                  </a:pathLst>
                </a:custGeom>
                <a:solidFill>
                  <a:srgbClr val="FF0000"/>
                </a:solidFill>
                <a:ln w="38100" cmpd="sng">
                  <a:solidFill>
                    <a:srgbClr val="FF0000"/>
                  </a:solidFill>
                  <a:round/>
                  <a:headEnd/>
                  <a:tailEnd/>
                </a:ln>
              </p:spPr>
              <p:txBody>
                <a:bodyPr/>
                <a:lstStyle/>
                <a:p>
                  <a:endParaRPr lang="en-GB"/>
                </a:p>
              </p:txBody>
            </p:sp>
            <p:sp>
              <p:nvSpPr>
                <p:cNvPr id="62571" name="Freeform 107">
                  <a:extLst>
                    <a:ext uri="{FF2B5EF4-FFF2-40B4-BE49-F238E27FC236}">
                      <a16:creationId xmlns:a16="http://schemas.microsoft.com/office/drawing/2014/main" id="{8B9DED31-E2B5-47FD-2518-A4F3C1DCE1C4}"/>
                    </a:ext>
                  </a:extLst>
                </p:cNvPr>
                <p:cNvSpPr>
                  <a:spLocks/>
                </p:cNvSpPr>
                <p:nvPr/>
              </p:nvSpPr>
              <p:spPr bwMode="auto">
                <a:xfrm>
                  <a:off x="2751" y="3147"/>
                  <a:ext cx="13" cy="22"/>
                </a:xfrm>
                <a:custGeom>
                  <a:avLst/>
                  <a:gdLst>
                    <a:gd name="T0" fmla="*/ 4 w 13"/>
                    <a:gd name="T1" fmla="*/ 0 h 22"/>
                    <a:gd name="T2" fmla="*/ 0 w 13"/>
                    <a:gd name="T3" fmla="*/ 20 h 22"/>
                    <a:gd name="T4" fmla="*/ 9 w 13"/>
                    <a:gd name="T5" fmla="*/ 22 h 22"/>
                    <a:gd name="T6" fmla="*/ 13 w 13"/>
                    <a:gd name="T7" fmla="*/ 2 h 22"/>
                    <a:gd name="T8" fmla="*/ 4 w 13"/>
                    <a:gd name="T9" fmla="*/ 0 h 22"/>
                  </a:gdLst>
                  <a:ahLst/>
                  <a:cxnLst>
                    <a:cxn ang="0">
                      <a:pos x="T0" y="T1"/>
                    </a:cxn>
                    <a:cxn ang="0">
                      <a:pos x="T2" y="T3"/>
                    </a:cxn>
                    <a:cxn ang="0">
                      <a:pos x="T4" y="T5"/>
                    </a:cxn>
                    <a:cxn ang="0">
                      <a:pos x="T6" y="T7"/>
                    </a:cxn>
                    <a:cxn ang="0">
                      <a:pos x="T8" y="T9"/>
                    </a:cxn>
                  </a:cxnLst>
                  <a:rect l="0" t="0" r="r" b="b"/>
                  <a:pathLst>
                    <a:path w="13" h="22">
                      <a:moveTo>
                        <a:pt x="4" y="0"/>
                      </a:moveTo>
                      <a:lnTo>
                        <a:pt x="0" y="20"/>
                      </a:lnTo>
                      <a:lnTo>
                        <a:pt x="9" y="22"/>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62572" name="Freeform 108">
                  <a:extLst>
                    <a:ext uri="{FF2B5EF4-FFF2-40B4-BE49-F238E27FC236}">
                      <a16:creationId xmlns:a16="http://schemas.microsoft.com/office/drawing/2014/main" id="{94DB8FE6-4FCA-562B-4E1C-7065554F007E}"/>
                    </a:ext>
                  </a:extLst>
                </p:cNvPr>
                <p:cNvSpPr>
                  <a:spLocks/>
                </p:cNvSpPr>
                <p:nvPr/>
              </p:nvSpPr>
              <p:spPr bwMode="auto">
                <a:xfrm>
                  <a:off x="2760" y="3149"/>
                  <a:ext cx="13" cy="22"/>
                </a:xfrm>
                <a:custGeom>
                  <a:avLst/>
                  <a:gdLst>
                    <a:gd name="T0" fmla="*/ 4 w 13"/>
                    <a:gd name="T1" fmla="*/ 0 h 22"/>
                    <a:gd name="T2" fmla="*/ 0 w 13"/>
                    <a:gd name="T3" fmla="*/ 20 h 22"/>
                    <a:gd name="T4" fmla="*/ 8 w 13"/>
                    <a:gd name="T5" fmla="*/ 22 h 22"/>
                    <a:gd name="T6" fmla="*/ 13 w 13"/>
                    <a:gd name="T7" fmla="*/ 2 h 22"/>
                    <a:gd name="T8" fmla="*/ 4 w 13"/>
                    <a:gd name="T9" fmla="*/ 0 h 22"/>
                  </a:gdLst>
                  <a:ahLst/>
                  <a:cxnLst>
                    <a:cxn ang="0">
                      <a:pos x="T0" y="T1"/>
                    </a:cxn>
                    <a:cxn ang="0">
                      <a:pos x="T2" y="T3"/>
                    </a:cxn>
                    <a:cxn ang="0">
                      <a:pos x="T4" y="T5"/>
                    </a:cxn>
                    <a:cxn ang="0">
                      <a:pos x="T6" y="T7"/>
                    </a:cxn>
                    <a:cxn ang="0">
                      <a:pos x="T8" y="T9"/>
                    </a:cxn>
                  </a:cxnLst>
                  <a:rect l="0" t="0" r="r" b="b"/>
                  <a:pathLst>
                    <a:path w="13" h="22">
                      <a:moveTo>
                        <a:pt x="4" y="0"/>
                      </a:moveTo>
                      <a:lnTo>
                        <a:pt x="0" y="20"/>
                      </a:lnTo>
                      <a:lnTo>
                        <a:pt x="8" y="22"/>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62573" name="Freeform 109">
                  <a:extLst>
                    <a:ext uri="{FF2B5EF4-FFF2-40B4-BE49-F238E27FC236}">
                      <a16:creationId xmlns:a16="http://schemas.microsoft.com/office/drawing/2014/main" id="{C2C6D619-14C0-B90E-6EFD-0BDA90102028}"/>
                    </a:ext>
                  </a:extLst>
                </p:cNvPr>
                <p:cNvSpPr>
                  <a:spLocks/>
                </p:cNvSpPr>
                <p:nvPr/>
              </p:nvSpPr>
              <p:spPr bwMode="auto">
                <a:xfrm>
                  <a:off x="2768" y="3151"/>
                  <a:ext cx="13" cy="22"/>
                </a:xfrm>
                <a:custGeom>
                  <a:avLst/>
                  <a:gdLst>
                    <a:gd name="T0" fmla="*/ 5 w 13"/>
                    <a:gd name="T1" fmla="*/ 0 h 22"/>
                    <a:gd name="T2" fmla="*/ 0 w 13"/>
                    <a:gd name="T3" fmla="*/ 20 h 22"/>
                    <a:gd name="T4" fmla="*/ 9 w 13"/>
                    <a:gd name="T5" fmla="*/ 22 h 22"/>
                    <a:gd name="T6" fmla="*/ 13 w 13"/>
                    <a:gd name="T7" fmla="*/ 3 h 22"/>
                    <a:gd name="T8" fmla="*/ 5 w 13"/>
                    <a:gd name="T9" fmla="*/ 0 h 22"/>
                  </a:gdLst>
                  <a:ahLst/>
                  <a:cxnLst>
                    <a:cxn ang="0">
                      <a:pos x="T0" y="T1"/>
                    </a:cxn>
                    <a:cxn ang="0">
                      <a:pos x="T2" y="T3"/>
                    </a:cxn>
                    <a:cxn ang="0">
                      <a:pos x="T4" y="T5"/>
                    </a:cxn>
                    <a:cxn ang="0">
                      <a:pos x="T6" y="T7"/>
                    </a:cxn>
                    <a:cxn ang="0">
                      <a:pos x="T8" y="T9"/>
                    </a:cxn>
                  </a:cxnLst>
                  <a:rect l="0" t="0" r="r" b="b"/>
                  <a:pathLst>
                    <a:path w="13" h="22">
                      <a:moveTo>
                        <a:pt x="5" y="0"/>
                      </a:moveTo>
                      <a:lnTo>
                        <a:pt x="0" y="20"/>
                      </a:lnTo>
                      <a:lnTo>
                        <a:pt x="9" y="22"/>
                      </a:lnTo>
                      <a:lnTo>
                        <a:pt x="13" y="3"/>
                      </a:lnTo>
                      <a:lnTo>
                        <a:pt x="5" y="0"/>
                      </a:lnTo>
                      <a:close/>
                    </a:path>
                  </a:pathLst>
                </a:custGeom>
                <a:solidFill>
                  <a:srgbClr val="FF0000"/>
                </a:solidFill>
                <a:ln w="38100" cmpd="sng">
                  <a:solidFill>
                    <a:srgbClr val="FF0000"/>
                  </a:solidFill>
                  <a:round/>
                  <a:headEnd/>
                  <a:tailEnd/>
                </a:ln>
              </p:spPr>
              <p:txBody>
                <a:bodyPr/>
                <a:lstStyle/>
                <a:p>
                  <a:endParaRPr lang="en-GB"/>
                </a:p>
              </p:txBody>
            </p:sp>
            <p:sp>
              <p:nvSpPr>
                <p:cNvPr id="62574" name="Freeform 110">
                  <a:extLst>
                    <a:ext uri="{FF2B5EF4-FFF2-40B4-BE49-F238E27FC236}">
                      <a16:creationId xmlns:a16="http://schemas.microsoft.com/office/drawing/2014/main" id="{66822D0D-1925-ACC3-3BA9-AB85A39AC8BC}"/>
                    </a:ext>
                  </a:extLst>
                </p:cNvPr>
                <p:cNvSpPr>
                  <a:spLocks/>
                </p:cNvSpPr>
                <p:nvPr/>
              </p:nvSpPr>
              <p:spPr bwMode="auto">
                <a:xfrm>
                  <a:off x="2773" y="3154"/>
                  <a:ext cx="22" cy="24"/>
                </a:xfrm>
                <a:custGeom>
                  <a:avLst/>
                  <a:gdLst>
                    <a:gd name="T0" fmla="*/ 13 w 22"/>
                    <a:gd name="T1" fmla="*/ 0 h 24"/>
                    <a:gd name="T2" fmla="*/ 0 w 22"/>
                    <a:gd name="T3" fmla="*/ 17 h 24"/>
                    <a:gd name="T4" fmla="*/ 8 w 22"/>
                    <a:gd name="T5" fmla="*/ 24 h 24"/>
                    <a:gd name="T6" fmla="*/ 22 w 22"/>
                    <a:gd name="T7" fmla="*/ 6 h 24"/>
                    <a:gd name="T8" fmla="*/ 13 w 22"/>
                    <a:gd name="T9" fmla="*/ 0 h 24"/>
                  </a:gdLst>
                  <a:ahLst/>
                  <a:cxnLst>
                    <a:cxn ang="0">
                      <a:pos x="T0" y="T1"/>
                    </a:cxn>
                    <a:cxn ang="0">
                      <a:pos x="T2" y="T3"/>
                    </a:cxn>
                    <a:cxn ang="0">
                      <a:pos x="T4" y="T5"/>
                    </a:cxn>
                    <a:cxn ang="0">
                      <a:pos x="T6" y="T7"/>
                    </a:cxn>
                    <a:cxn ang="0">
                      <a:pos x="T8" y="T9"/>
                    </a:cxn>
                  </a:cxnLst>
                  <a:rect l="0" t="0" r="r" b="b"/>
                  <a:pathLst>
                    <a:path w="22" h="24">
                      <a:moveTo>
                        <a:pt x="13" y="0"/>
                      </a:moveTo>
                      <a:lnTo>
                        <a:pt x="0" y="17"/>
                      </a:lnTo>
                      <a:lnTo>
                        <a:pt x="8" y="24"/>
                      </a:lnTo>
                      <a:lnTo>
                        <a:pt x="22" y="6"/>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62575" name="Freeform 111">
                  <a:extLst>
                    <a:ext uri="{FF2B5EF4-FFF2-40B4-BE49-F238E27FC236}">
                      <a16:creationId xmlns:a16="http://schemas.microsoft.com/office/drawing/2014/main" id="{A2A2A2CC-ED5E-683A-C026-CC52A5F8F1EF}"/>
                    </a:ext>
                  </a:extLst>
                </p:cNvPr>
                <p:cNvSpPr>
                  <a:spLocks/>
                </p:cNvSpPr>
                <p:nvPr/>
              </p:nvSpPr>
              <p:spPr bwMode="auto">
                <a:xfrm>
                  <a:off x="2784" y="3160"/>
                  <a:ext cx="17" cy="22"/>
                </a:xfrm>
                <a:custGeom>
                  <a:avLst/>
                  <a:gdLst>
                    <a:gd name="T0" fmla="*/ 8 w 17"/>
                    <a:gd name="T1" fmla="*/ 0 h 22"/>
                    <a:gd name="T2" fmla="*/ 0 w 17"/>
                    <a:gd name="T3" fmla="*/ 18 h 22"/>
                    <a:gd name="T4" fmla="*/ 8 w 17"/>
                    <a:gd name="T5" fmla="*/ 22 h 22"/>
                    <a:gd name="T6" fmla="*/ 17 w 17"/>
                    <a:gd name="T7" fmla="*/ 4 h 22"/>
                    <a:gd name="T8" fmla="*/ 8 w 17"/>
                    <a:gd name="T9" fmla="*/ 0 h 22"/>
                  </a:gdLst>
                  <a:ahLst/>
                  <a:cxnLst>
                    <a:cxn ang="0">
                      <a:pos x="T0" y="T1"/>
                    </a:cxn>
                    <a:cxn ang="0">
                      <a:pos x="T2" y="T3"/>
                    </a:cxn>
                    <a:cxn ang="0">
                      <a:pos x="T4" y="T5"/>
                    </a:cxn>
                    <a:cxn ang="0">
                      <a:pos x="T6" y="T7"/>
                    </a:cxn>
                    <a:cxn ang="0">
                      <a:pos x="T8" y="T9"/>
                    </a:cxn>
                  </a:cxnLst>
                  <a:rect l="0" t="0" r="r" b="b"/>
                  <a:pathLst>
                    <a:path w="17" h="22">
                      <a:moveTo>
                        <a:pt x="8" y="0"/>
                      </a:moveTo>
                      <a:lnTo>
                        <a:pt x="0" y="18"/>
                      </a:lnTo>
                      <a:lnTo>
                        <a:pt x="8" y="22"/>
                      </a:lnTo>
                      <a:lnTo>
                        <a:pt x="17" y="4"/>
                      </a:lnTo>
                      <a:lnTo>
                        <a:pt x="8" y="0"/>
                      </a:lnTo>
                      <a:close/>
                    </a:path>
                  </a:pathLst>
                </a:custGeom>
                <a:solidFill>
                  <a:srgbClr val="FF0000"/>
                </a:solidFill>
                <a:ln w="38100" cmpd="sng">
                  <a:solidFill>
                    <a:srgbClr val="FF0000"/>
                  </a:solidFill>
                  <a:round/>
                  <a:headEnd/>
                  <a:tailEnd/>
                </a:ln>
              </p:spPr>
              <p:txBody>
                <a:bodyPr/>
                <a:lstStyle/>
                <a:p>
                  <a:endParaRPr lang="en-GB"/>
                </a:p>
              </p:txBody>
            </p:sp>
            <p:sp>
              <p:nvSpPr>
                <p:cNvPr id="62576" name="Freeform 112">
                  <a:extLst>
                    <a:ext uri="{FF2B5EF4-FFF2-40B4-BE49-F238E27FC236}">
                      <a16:creationId xmlns:a16="http://schemas.microsoft.com/office/drawing/2014/main" id="{F8BF3F9B-566C-8B01-FBB6-4E954930FBD3}"/>
                    </a:ext>
                  </a:extLst>
                </p:cNvPr>
                <p:cNvSpPr>
                  <a:spLocks/>
                </p:cNvSpPr>
                <p:nvPr/>
              </p:nvSpPr>
              <p:spPr bwMode="auto">
                <a:xfrm>
                  <a:off x="2795" y="3164"/>
                  <a:ext cx="15" cy="22"/>
                </a:xfrm>
                <a:custGeom>
                  <a:avLst/>
                  <a:gdLst>
                    <a:gd name="T0" fmla="*/ 4 w 15"/>
                    <a:gd name="T1" fmla="*/ 0 h 22"/>
                    <a:gd name="T2" fmla="*/ 0 w 15"/>
                    <a:gd name="T3" fmla="*/ 20 h 22"/>
                    <a:gd name="T4" fmla="*/ 10 w 15"/>
                    <a:gd name="T5" fmla="*/ 22 h 22"/>
                    <a:gd name="T6" fmla="*/ 15 w 15"/>
                    <a:gd name="T7" fmla="*/ 3 h 22"/>
                    <a:gd name="T8" fmla="*/ 4 w 15"/>
                    <a:gd name="T9" fmla="*/ 0 h 22"/>
                  </a:gdLst>
                  <a:ahLst/>
                  <a:cxnLst>
                    <a:cxn ang="0">
                      <a:pos x="T0" y="T1"/>
                    </a:cxn>
                    <a:cxn ang="0">
                      <a:pos x="T2" y="T3"/>
                    </a:cxn>
                    <a:cxn ang="0">
                      <a:pos x="T4" y="T5"/>
                    </a:cxn>
                    <a:cxn ang="0">
                      <a:pos x="T6" y="T7"/>
                    </a:cxn>
                    <a:cxn ang="0">
                      <a:pos x="T8" y="T9"/>
                    </a:cxn>
                  </a:cxnLst>
                  <a:rect l="0" t="0" r="r" b="b"/>
                  <a:pathLst>
                    <a:path w="15" h="22">
                      <a:moveTo>
                        <a:pt x="4" y="0"/>
                      </a:moveTo>
                      <a:lnTo>
                        <a:pt x="0" y="20"/>
                      </a:lnTo>
                      <a:lnTo>
                        <a:pt x="10" y="22"/>
                      </a:lnTo>
                      <a:lnTo>
                        <a:pt x="15" y="3"/>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62577" name="Freeform 113">
                  <a:extLst>
                    <a:ext uri="{FF2B5EF4-FFF2-40B4-BE49-F238E27FC236}">
                      <a16:creationId xmlns:a16="http://schemas.microsoft.com/office/drawing/2014/main" id="{BBCB2749-6CD2-FD00-5FC7-60DC7E7DC934}"/>
                    </a:ext>
                  </a:extLst>
                </p:cNvPr>
                <p:cNvSpPr>
                  <a:spLocks/>
                </p:cNvSpPr>
                <p:nvPr/>
              </p:nvSpPr>
              <p:spPr bwMode="auto">
                <a:xfrm>
                  <a:off x="2801" y="3169"/>
                  <a:ext cx="22" cy="22"/>
                </a:xfrm>
                <a:custGeom>
                  <a:avLst/>
                  <a:gdLst>
                    <a:gd name="T0" fmla="*/ 15 w 22"/>
                    <a:gd name="T1" fmla="*/ 0 h 22"/>
                    <a:gd name="T2" fmla="*/ 0 w 22"/>
                    <a:gd name="T3" fmla="*/ 15 h 22"/>
                    <a:gd name="T4" fmla="*/ 7 w 22"/>
                    <a:gd name="T5" fmla="*/ 22 h 22"/>
                    <a:gd name="T6" fmla="*/ 22 w 22"/>
                    <a:gd name="T7" fmla="*/ 6 h 22"/>
                    <a:gd name="T8" fmla="*/ 15 w 22"/>
                    <a:gd name="T9" fmla="*/ 0 h 22"/>
                  </a:gdLst>
                  <a:ahLst/>
                  <a:cxnLst>
                    <a:cxn ang="0">
                      <a:pos x="T0" y="T1"/>
                    </a:cxn>
                    <a:cxn ang="0">
                      <a:pos x="T2" y="T3"/>
                    </a:cxn>
                    <a:cxn ang="0">
                      <a:pos x="T4" y="T5"/>
                    </a:cxn>
                    <a:cxn ang="0">
                      <a:pos x="T6" y="T7"/>
                    </a:cxn>
                    <a:cxn ang="0">
                      <a:pos x="T8" y="T9"/>
                    </a:cxn>
                  </a:cxnLst>
                  <a:rect l="0" t="0" r="r" b="b"/>
                  <a:pathLst>
                    <a:path w="22" h="22">
                      <a:moveTo>
                        <a:pt x="15" y="0"/>
                      </a:moveTo>
                      <a:lnTo>
                        <a:pt x="0" y="15"/>
                      </a:lnTo>
                      <a:lnTo>
                        <a:pt x="7" y="22"/>
                      </a:lnTo>
                      <a:lnTo>
                        <a:pt x="22" y="6"/>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62578" name="Freeform 114">
                  <a:extLst>
                    <a:ext uri="{FF2B5EF4-FFF2-40B4-BE49-F238E27FC236}">
                      <a16:creationId xmlns:a16="http://schemas.microsoft.com/office/drawing/2014/main" id="{DAA76C2C-0732-BF52-0CFC-D0316CB647FF}"/>
                    </a:ext>
                  </a:extLst>
                </p:cNvPr>
                <p:cNvSpPr>
                  <a:spLocks/>
                </p:cNvSpPr>
                <p:nvPr/>
              </p:nvSpPr>
              <p:spPr bwMode="auto">
                <a:xfrm>
                  <a:off x="2810" y="3173"/>
                  <a:ext cx="22" cy="24"/>
                </a:xfrm>
                <a:custGeom>
                  <a:avLst/>
                  <a:gdLst>
                    <a:gd name="T0" fmla="*/ 11 w 22"/>
                    <a:gd name="T1" fmla="*/ 0 h 24"/>
                    <a:gd name="T2" fmla="*/ 0 w 22"/>
                    <a:gd name="T3" fmla="*/ 18 h 24"/>
                    <a:gd name="T4" fmla="*/ 11 w 22"/>
                    <a:gd name="T5" fmla="*/ 24 h 24"/>
                    <a:gd name="T6" fmla="*/ 22 w 22"/>
                    <a:gd name="T7" fmla="*/ 7 h 24"/>
                    <a:gd name="T8" fmla="*/ 11 w 22"/>
                    <a:gd name="T9" fmla="*/ 0 h 24"/>
                  </a:gdLst>
                  <a:ahLst/>
                  <a:cxnLst>
                    <a:cxn ang="0">
                      <a:pos x="T0" y="T1"/>
                    </a:cxn>
                    <a:cxn ang="0">
                      <a:pos x="T2" y="T3"/>
                    </a:cxn>
                    <a:cxn ang="0">
                      <a:pos x="T4" y="T5"/>
                    </a:cxn>
                    <a:cxn ang="0">
                      <a:pos x="T6" y="T7"/>
                    </a:cxn>
                    <a:cxn ang="0">
                      <a:pos x="T8" y="T9"/>
                    </a:cxn>
                  </a:cxnLst>
                  <a:rect l="0" t="0" r="r" b="b"/>
                  <a:pathLst>
                    <a:path w="22" h="24">
                      <a:moveTo>
                        <a:pt x="11" y="0"/>
                      </a:moveTo>
                      <a:lnTo>
                        <a:pt x="0" y="18"/>
                      </a:lnTo>
                      <a:lnTo>
                        <a:pt x="11" y="24"/>
                      </a:lnTo>
                      <a:lnTo>
                        <a:pt x="22" y="7"/>
                      </a:lnTo>
                      <a:lnTo>
                        <a:pt x="11" y="0"/>
                      </a:lnTo>
                      <a:close/>
                    </a:path>
                  </a:pathLst>
                </a:custGeom>
                <a:solidFill>
                  <a:srgbClr val="FF0000"/>
                </a:solidFill>
                <a:ln w="38100" cmpd="sng">
                  <a:solidFill>
                    <a:srgbClr val="FF0000"/>
                  </a:solidFill>
                  <a:round/>
                  <a:headEnd/>
                  <a:tailEnd/>
                </a:ln>
              </p:spPr>
              <p:txBody>
                <a:bodyPr/>
                <a:lstStyle/>
                <a:p>
                  <a:endParaRPr lang="en-GB"/>
                </a:p>
              </p:txBody>
            </p:sp>
            <p:sp>
              <p:nvSpPr>
                <p:cNvPr id="62579" name="Freeform 115">
                  <a:extLst>
                    <a:ext uri="{FF2B5EF4-FFF2-40B4-BE49-F238E27FC236}">
                      <a16:creationId xmlns:a16="http://schemas.microsoft.com/office/drawing/2014/main" id="{9AC11DBD-9891-1455-252E-583C7097A7BF}"/>
                    </a:ext>
                  </a:extLst>
                </p:cNvPr>
                <p:cNvSpPr>
                  <a:spLocks/>
                </p:cNvSpPr>
                <p:nvPr/>
              </p:nvSpPr>
              <p:spPr bwMode="auto">
                <a:xfrm>
                  <a:off x="2821" y="3180"/>
                  <a:ext cx="17" cy="22"/>
                </a:xfrm>
                <a:custGeom>
                  <a:avLst/>
                  <a:gdLst>
                    <a:gd name="T0" fmla="*/ 8 w 17"/>
                    <a:gd name="T1" fmla="*/ 0 h 22"/>
                    <a:gd name="T2" fmla="*/ 0 w 17"/>
                    <a:gd name="T3" fmla="*/ 17 h 22"/>
                    <a:gd name="T4" fmla="*/ 8 w 17"/>
                    <a:gd name="T5" fmla="*/ 22 h 22"/>
                    <a:gd name="T6" fmla="*/ 17 w 17"/>
                    <a:gd name="T7" fmla="*/ 4 h 22"/>
                    <a:gd name="T8" fmla="*/ 8 w 17"/>
                    <a:gd name="T9" fmla="*/ 0 h 22"/>
                  </a:gdLst>
                  <a:ahLst/>
                  <a:cxnLst>
                    <a:cxn ang="0">
                      <a:pos x="T0" y="T1"/>
                    </a:cxn>
                    <a:cxn ang="0">
                      <a:pos x="T2" y="T3"/>
                    </a:cxn>
                    <a:cxn ang="0">
                      <a:pos x="T4" y="T5"/>
                    </a:cxn>
                    <a:cxn ang="0">
                      <a:pos x="T6" y="T7"/>
                    </a:cxn>
                    <a:cxn ang="0">
                      <a:pos x="T8" y="T9"/>
                    </a:cxn>
                  </a:cxnLst>
                  <a:rect l="0" t="0" r="r" b="b"/>
                  <a:pathLst>
                    <a:path w="17" h="22">
                      <a:moveTo>
                        <a:pt x="8" y="0"/>
                      </a:moveTo>
                      <a:lnTo>
                        <a:pt x="0" y="17"/>
                      </a:lnTo>
                      <a:lnTo>
                        <a:pt x="8" y="22"/>
                      </a:lnTo>
                      <a:lnTo>
                        <a:pt x="17" y="4"/>
                      </a:lnTo>
                      <a:lnTo>
                        <a:pt x="8" y="0"/>
                      </a:lnTo>
                      <a:close/>
                    </a:path>
                  </a:pathLst>
                </a:custGeom>
                <a:solidFill>
                  <a:srgbClr val="FF0000"/>
                </a:solidFill>
                <a:ln w="38100" cmpd="sng">
                  <a:solidFill>
                    <a:srgbClr val="FF0000"/>
                  </a:solidFill>
                  <a:round/>
                  <a:headEnd/>
                  <a:tailEnd/>
                </a:ln>
              </p:spPr>
              <p:txBody>
                <a:bodyPr/>
                <a:lstStyle/>
                <a:p>
                  <a:endParaRPr lang="en-GB"/>
                </a:p>
              </p:txBody>
            </p:sp>
            <p:sp>
              <p:nvSpPr>
                <p:cNvPr id="62580" name="Freeform 116">
                  <a:extLst>
                    <a:ext uri="{FF2B5EF4-FFF2-40B4-BE49-F238E27FC236}">
                      <a16:creationId xmlns:a16="http://schemas.microsoft.com/office/drawing/2014/main" id="{5A0BC326-1DDF-A764-95CF-49B4769AF67F}"/>
                    </a:ext>
                  </a:extLst>
                </p:cNvPr>
                <p:cNvSpPr>
                  <a:spLocks/>
                </p:cNvSpPr>
                <p:nvPr/>
              </p:nvSpPr>
              <p:spPr bwMode="auto">
                <a:xfrm>
                  <a:off x="2827" y="3186"/>
                  <a:ext cx="24" cy="24"/>
                </a:xfrm>
                <a:custGeom>
                  <a:avLst/>
                  <a:gdLst>
                    <a:gd name="T0" fmla="*/ 16 w 24"/>
                    <a:gd name="T1" fmla="*/ 0 h 24"/>
                    <a:gd name="T2" fmla="*/ 0 w 24"/>
                    <a:gd name="T3" fmla="*/ 16 h 24"/>
                    <a:gd name="T4" fmla="*/ 9 w 24"/>
                    <a:gd name="T5" fmla="*/ 24 h 24"/>
                    <a:gd name="T6" fmla="*/ 24 w 24"/>
                    <a:gd name="T7" fmla="*/ 9 h 24"/>
                    <a:gd name="T8" fmla="*/ 16 w 24"/>
                    <a:gd name="T9" fmla="*/ 0 h 24"/>
                  </a:gdLst>
                  <a:ahLst/>
                  <a:cxnLst>
                    <a:cxn ang="0">
                      <a:pos x="T0" y="T1"/>
                    </a:cxn>
                    <a:cxn ang="0">
                      <a:pos x="T2" y="T3"/>
                    </a:cxn>
                    <a:cxn ang="0">
                      <a:pos x="T4" y="T5"/>
                    </a:cxn>
                    <a:cxn ang="0">
                      <a:pos x="T6" y="T7"/>
                    </a:cxn>
                    <a:cxn ang="0">
                      <a:pos x="T8" y="T9"/>
                    </a:cxn>
                  </a:cxnLst>
                  <a:rect l="0" t="0" r="r" b="b"/>
                  <a:pathLst>
                    <a:path w="24" h="24">
                      <a:moveTo>
                        <a:pt x="16" y="0"/>
                      </a:moveTo>
                      <a:lnTo>
                        <a:pt x="0" y="16"/>
                      </a:lnTo>
                      <a:lnTo>
                        <a:pt x="9" y="24"/>
                      </a:lnTo>
                      <a:lnTo>
                        <a:pt x="24" y="9"/>
                      </a:lnTo>
                      <a:lnTo>
                        <a:pt x="16" y="0"/>
                      </a:lnTo>
                      <a:close/>
                    </a:path>
                  </a:pathLst>
                </a:custGeom>
                <a:solidFill>
                  <a:srgbClr val="FF0000"/>
                </a:solidFill>
                <a:ln w="38100" cmpd="sng">
                  <a:solidFill>
                    <a:srgbClr val="FF0000"/>
                  </a:solidFill>
                  <a:round/>
                  <a:headEnd/>
                  <a:tailEnd/>
                </a:ln>
              </p:spPr>
              <p:txBody>
                <a:bodyPr/>
                <a:lstStyle/>
                <a:p>
                  <a:endParaRPr lang="en-GB"/>
                </a:p>
              </p:txBody>
            </p:sp>
            <p:sp>
              <p:nvSpPr>
                <p:cNvPr id="62581" name="Freeform 117">
                  <a:extLst>
                    <a:ext uri="{FF2B5EF4-FFF2-40B4-BE49-F238E27FC236}">
                      <a16:creationId xmlns:a16="http://schemas.microsoft.com/office/drawing/2014/main" id="{59FC3E0A-701C-986E-6BF7-DC48A4ABD892}"/>
                    </a:ext>
                  </a:extLst>
                </p:cNvPr>
                <p:cNvSpPr>
                  <a:spLocks/>
                </p:cNvSpPr>
                <p:nvPr/>
              </p:nvSpPr>
              <p:spPr bwMode="auto">
                <a:xfrm>
                  <a:off x="2836" y="3193"/>
                  <a:ext cx="22" cy="24"/>
                </a:xfrm>
                <a:custGeom>
                  <a:avLst/>
                  <a:gdLst>
                    <a:gd name="T0" fmla="*/ 13 w 22"/>
                    <a:gd name="T1" fmla="*/ 0 h 24"/>
                    <a:gd name="T2" fmla="*/ 0 w 22"/>
                    <a:gd name="T3" fmla="*/ 17 h 24"/>
                    <a:gd name="T4" fmla="*/ 9 w 22"/>
                    <a:gd name="T5" fmla="*/ 24 h 24"/>
                    <a:gd name="T6" fmla="*/ 22 w 22"/>
                    <a:gd name="T7" fmla="*/ 6 h 24"/>
                    <a:gd name="T8" fmla="*/ 13 w 22"/>
                    <a:gd name="T9" fmla="*/ 0 h 24"/>
                  </a:gdLst>
                  <a:ahLst/>
                  <a:cxnLst>
                    <a:cxn ang="0">
                      <a:pos x="T0" y="T1"/>
                    </a:cxn>
                    <a:cxn ang="0">
                      <a:pos x="T2" y="T3"/>
                    </a:cxn>
                    <a:cxn ang="0">
                      <a:pos x="T4" y="T5"/>
                    </a:cxn>
                    <a:cxn ang="0">
                      <a:pos x="T6" y="T7"/>
                    </a:cxn>
                    <a:cxn ang="0">
                      <a:pos x="T8" y="T9"/>
                    </a:cxn>
                  </a:cxnLst>
                  <a:rect l="0" t="0" r="r" b="b"/>
                  <a:pathLst>
                    <a:path w="22" h="24">
                      <a:moveTo>
                        <a:pt x="13" y="0"/>
                      </a:moveTo>
                      <a:lnTo>
                        <a:pt x="0" y="17"/>
                      </a:lnTo>
                      <a:lnTo>
                        <a:pt x="9" y="24"/>
                      </a:lnTo>
                      <a:lnTo>
                        <a:pt x="22" y="6"/>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62582" name="Freeform 118">
                  <a:extLst>
                    <a:ext uri="{FF2B5EF4-FFF2-40B4-BE49-F238E27FC236}">
                      <a16:creationId xmlns:a16="http://schemas.microsoft.com/office/drawing/2014/main" id="{EB153B41-39B8-C4DD-D097-438A5197F6C3}"/>
                    </a:ext>
                  </a:extLst>
                </p:cNvPr>
                <p:cNvSpPr>
                  <a:spLocks/>
                </p:cNvSpPr>
                <p:nvPr/>
              </p:nvSpPr>
              <p:spPr bwMode="auto">
                <a:xfrm>
                  <a:off x="2845" y="3202"/>
                  <a:ext cx="24" cy="24"/>
                </a:xfrm>
                <a:custGeom>
                  <a:avLst/>
                  <a:gdLst>
                    <a:gd name="T0" fmla="*/ 15 w 24"/>
                    <a:gd name="T1" fmla="*/ 0 h 24"/>
                    <a:gd name="T2" fmla="*/ 0 w 24"/>
                    <a:gd name="T3" fmla="*/ 15 h 24"/>
                    <a:gd name="T4" fmla="*/ 8 w 24"/>
                    <a:gd name="T5" fmla="*/ 24 h 24"/>
                    <a:gd name="T6" fmla="*/ 24 w 24"/>
                    <a:gd name="T7" fmla="*/ 8 h 24"/>
                    <a:gd name="T8" fmla="*/ 15 w 24"/>
                    <a:gd name="T9" fmla="*/ 0 h 24"/>
                  </a:gdLst>
                  <a:ahLst/>
                  <a:cxnLst>
                    <a:cxn ang="0">
                      <a:pos x="T0" y="T1"/>
                    </a:cxn>
                    <a:cxn ang="0">
                      <a:pos x="T2" y="T3"/>
                    </a:cxn>
                    <a:cxn ang="0">
                      <a:pos x="T4" y="T5"/>
                    </a:cxn>
                    <a:cxn ang="0">
                      <a:pos x="T6" y="T7"/>
                    </a:cxn>
                    <a:cxn ang="0">
                      <a:pos x="T8" y="T9"/>
                    </a:cxn>
                  </a:cxnLst>
                  <a:rect l="0" t="0" r="r" b="b"/>
                  <a:pathLst>
                    <a:path w="24" h="24">
                      <a:moveTo>
                        <a:pt x="15" y="0"/>
                      </a:moveTo>
                      <a:lnTo>
                        <a:pt x="0" y="15"/>
                      </a:lnTo>
                      <a:lnTo>
                        <a:pt x="8" y="24"/>
                      </a:lnTo>
                      <a:lnTo>
                        <a:pt x="24" y="8"/>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62583" name="Freeform 119">
                  <a:extLst>
                    <a:ext uri="{FF2B5EF4-FFF2-40B4-BE49-F238E27FC236}">
                      <a16:creationId xmlns:a16="http://schemas.microsoft.com/office/drawing/2014/main" id="{5F4B43EA-BB5C-F0D0-E0F9-99753509A091}"/>
                    </a:ext>
                  </a:extLst>
                </p:cNvPr>
                <p:cNvSpPr>
                  <a:spLocks/>
                </p:cNvSpPr>
                <p:nvPr/>
              </p:nvSpPr>
              <p:spPr bwMode="auto">
                <a:xfrm>
                  <a:off x="2853" y="3208"/>
                  <a:ext cx="22" cy="24"/>
                </a:xfrm>
                <a:custGeom>
                  <a:avLst/>
                  <a:gdLst>
                    <a:gd name="T0" fmla="*/ 14 w 22"/>
                    <a:gd name="T1" fmla="*/ 0 h 24"/>
                    <a:gd name="T2" fmla="*/ 0 w 22"/>
                    <a:gd name="T3" fmla="*/ 18 h 24"/>
                    <a:gd name="T4" fmla="*/ 9 w 22"/>
                    <a:gd name="T5" fmla="*/ 24 h 24"/>
                    <a:gd name="T6" fmla="*/ 22 w 22"/>
                    <a:gd name="T7" fmla="*/ 7 h 24"/>
                    <a:gd name="T8" fmla="*/ 14 w 22"/>
                    <a:gd name="T9" fmla="*/ 0 h 24"/>
                  </a:gdLst>
                  <a:ahLst/>
                  <a:cxnLst>
                    <a:cxn ang="0">
                      <a:pos x="T0" y="T1"/>
                    </a:cxn>
                    <a:cxn ang="0">
                      <a:pos x="T2" y="T3"/>
                    </a:cxn>
                    <a:cxn ang="0">
                      <a:pos x="T4" y="T5"/>
                    </a:cxn>
                    <a:cxn ang="0">
                      <a:pos x="T6" y="T7"/>
                    </a:cxn>
                    <a:cxn ang="0">
                      <a:pos x="T8" y="T9"/>
                    </a:cxn>
                  </a:cxnLst>
                  <a:rect l="0" t="0" r="r" b="b"/>
                  <a:pathLst>
                    <a:path w="22" h="24">
                      <a:moveTo>
                        <a:pt x="14" y="0"/>
                      </a:moveTo>
                      <a:lnTo>
                        <a:pt x="0" y="18"/>
                      </a:lnTo>
                      <a:lnTo>
                        <a:pt x="9" y="24"/>
                      </a:lnTo>
                      <a:lnTo>
                        <a:pt x="22" y="7"/>
                      </a:lnTo>
                      <a:lnTo>
                        <a:pt x="14" y="0"/>
                      </a:lnTo>
                      <a:close/>
                    </a:path>
                  </a:pathLst>
                </a:custGeom>
                <a:solidFill>
                  <a:srgbClr val="FF0000"/>
                </a:solidFill>
                <a:ln w="38100" cmpd="sng">
                  <a:solidFill>
                    <a:srgbClr val="FF0000"/>
                  </a:solidFill>
                  <a:round/>
                  <a:headEnd/>
                  <a:tailEnd/>
                </a:ln>
              </p:spPr>
              <p:txBody>
                <a:bodyPr/>
                <a:lstStyle/>
                <a:p>
                  <a:endParaRPr lang="en-GB"/>
                </a:p>
              </p:txBody>
            </p:sp>
            <p:sp>
              <p:nvSpPr>
                <p:cNvPr id="62584" name="Freeform 120">
                  <a:extLst>
                    <a:ext uri="{FF2B5EF4-FFF2-40B4-BE49-F238E27FC236}">
                      <a16:creationId xmlns:a16="http://schemas.microsoft.com/office/drawing/2014/main" id="{4CBB6AAC-DCCF-EA96-EC35-96188D3D056E}"/>
                    </a:ext>
                  </a:extLst>
                </p:cNvPr>
                <p:cNvSpPr>
                  <a:spLocks/>
                </p:cNvSpPr>
                <p:nvPr/>
              </p:nvSpPr>
              <p:spPr bwMode="auto">
                <a:xfrm>
                  <a:off x="2862" y="3217"/>
                  <a:ext cx="24" cy="24"/>
                </a:xfrm>
                <a:custGeom>
                  <a:avLst/>
                  <a:gdLst>
                    <a:gd name="T0" fmla="*/ 13 w 24"/>
                    <a:gd name="T1" fmla="*/ 0 h 24"/>
                    <a:gd name="T2" fmla="*/ 0 w 24"/>
                    <a:gd name="T3" fmla="*/ 15 h 24"/>
                    <a:gd name="T4" fmla="*/ 11 w 24"/>
                    <a:gd name="T5" fmla="*/ 24 h 24"/>
                    <a:gd name="T6" fmla="*/ 24 w 24"/>
                    <a:gd name="T7" fmla="*/ 9 h 24"/>
                    <a:gd name="T8" fmla="*/ 13 w 24"/>
                    <a:gd name="T9" fmla="*/ 0 h 24"/>
                  </a:gdLst>
                  <a:ahLst/>
                  <a:cxnLst>
                    <a:cxn ang="0">
                      <a:pos x="T0" y="T1"/>
                    </a:cxn>
                    <a:cxn ang="0">
                      <a:pos x="T2" y="T3"/>
                    </a:cxn>
                    <a:cxn ang="0">
                      <a:pos x="T4" y="T5"/>
                    </a:cxn>
                    <a:cxn ang="0">
                      <a:pos x="T6" y="T7"/>
                    </a:cxn>
                    <a:cxn ang="0">
                      <a:pos x="T8" y="T9"/>
                    </a:cxn>
                  </a:cxnLst>
                  <a:rect l="0" t="0" r="r" b="b"/>
                  <a:pathLst>
                    <a:path w="24" h="24">
                      <a:moveTo>
                        <a:pt x="13" y="0"/>
                      </a:moveTo>
                      <a:lnTo>
                        <a:pt x="0" y="15"/>
                      </a:lnTo>
                      <a:lnTo>
                        <a:pt x="11" y="24"/>
                      </a:lnTo>
                      <a:lnTo>
                        <a:pt x="24" y="9"/>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62585" name="Freeform 121">
                  <a:extLst>
                    <a:ext uri="{FF2B5EF4-FFF2-40B4-BE49-F238E27FC236}">
                      <a16:creationId xmlns:a16="http://schemas.microsoft.com/office/drawing/2014/main" id="{00DE0DFD-6EB0-9AB5-8470-AFFD4B20F4D0}"/>
                    </a:ext>
                  </a:extLst>
                </p:cNvPr>
                <p:cNvSpPr>
                  <a:spLocks/>
                </p:cNvSpPr>
                <p:nvPr/>
              </p:nvSpPr>
              <p:spPr bwMode="auto">
                <a:xfrm>
                  <a:off x="2871" y="3228"/>
                  <a:ext cx="24" cy="22"/>
                </a:xfrm>
                <a:custGeom>
                  <a:avLst/>
                  <a:gdLst>
                    <a:gd name="T0" fmla="*/ 17 w 24"/>
                    <a:gd name="T1" fmla="*/ 0 h 22"/>
                    <a:gd name="T2" fmla="*/ 0 w 24"/>
                    <a:gd name="T3" fmla="*/ 11 h 22"/>
                    <a:gd name="T4" fmla="*/ 6 w 24"/>
                    <a:gd name="T5" fmla="*/ 22 h 22"/>
                    <a:gd name="T6" fmla="*/ 24 w 24"/>
                    <a:gd name="T7" fmla="*/ 11 h 22"/>
                    <a:gd name="T8" fmla="*/ 17 w 24"/>
                    <a:gd name="T9" fmla="*/ 0 h 22"/>
                  </a:gdLst>
                  <a:ahLst/>
                  <a:cxnLst>
                    <a:cxn ang="0">
                      <a:pos x="T0" y="T1"/>
                    </a:cxn>
                    <a:cxn ang="0">
                      <a:pos x="T2" y="T3"/>
                    </a:cxn>
                    <a:cxn ang="0">
                      <a:pos x="T4" y="T5"/>
                    </a:cxn>
                    <a:cxn ang="0">
                      <a:pos x="T6" y="T7"/>
                    </a:cxn>
                    <a:cxn ang="0">
                      <a:pos x="T8" y="T9"/>
                    </a:cxn>
                  </a:cxnLst>
                  <a:rect l="0" t="0" r="r" b="b"/>
                  <a:pathLst>
                    <a:path w="24" h="22">
                      <a:moveTo>
                        <a:pt x="17" y="0"/>
                      </a:moveTo>
                      <a:lnTo>
                        <a:pt x="0" y="11"/>
                      </a:lnTo>
                      <a:lnTo>
                        <a:pt x="6" y="22"/>
                      </a:lnTo>
                      <a:lnTo>
                        <a:pt x="24" y="11"/>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586" name="Freeform 122">
                  <a:extLst>
                    <a:ext uri="{FF2B5EF4-FFF2-40B4-BE49-F238E27FC236}">
                      <a16:creationId xmlns:a16="http://schemas.microsoft.com/office/drawing/2014/main" id="{361B3339-3F31-65BF-9B12-F7CDDBF89A88}"/>
                    </a:ext>
                  </a:extLst>
                </p:cNvPr>
                <p:cNvSpPr>
                  <a:spLocks/>
                </p:cNvSpPr>
                <p:nvPr/>
              </p:nvSpPr>
              <p:spPr bwMode="auto">
                <a:xfrm>
                  <a:off x="2880" y="3236"/>
                  <a:ext cx="24" cy="24"/>
                </a:xfrm>
                <a:custGeom>
                  <a:avLst/>
                  <a:gdLst>
                    <a:gd name="T0" fmla="*/ 13 w 24"/>
                    <a:gd name="T1" fmla="*/ 0 h 24"/>
                    <a:gd name="T2" fmla="*/ 0 w 24"/>
                    <a:gd name="T3" fmla="*/ 16 h 24"/>
                    <a:gd name="T4" fmla="*/ 11 w 24"/>
                    <a:gd name="T5" fmla="*/ 24 h 24"/>
                    <a:gd name="T6" fmla="*/ 24 w 24"/>
                    <a:gd name="T7" fmla="*/ 9 h 24"/>
                    <a:gd name="T8" fmla="*/ 13 w 24"/>
                    <a:gd name="T9" fmla="*/ 0 h 24"/>
                  </a:gdLst>
                  <a:ahLst/>
                  <a:cxnLst>
                    <a:cxn ang="0">
                      <a:pos x="T0" y="T1"/>
                    </a:cxn>
                    <a:cxn ang="0">
                      <a:pos x="T2" y="T3"/>
                    </a:cxn>
                    <a:cxn ang="0">
                      <a:pos x="T4" y="T5"/>
                    </a:cxn>
                    <a:cxn ang="0">
                      <a:pos x="T6" y="T7"/>
                    </a:cxn>
                    <a:cxn ang="0">
                      <a:pos x="T8" y="T9"/>
                    </a:cxn>
                  </a:cxnLst>
                  <a:rect l="0" t="0" r="r" b="b"/>
                  <a:pathLst>
                    <a:path w="24" h="24">
                      <a:moveTo>
                        <a:pt x="13" y="0"/>
                      </a:moveTo>
                      <a:lnTo>
                        <a:pt x="0" y="16"/>
                      </a:lnTo>
                      <a:lnTo>
                        <a:pt x="11" y="24"/>
                      </a:lnTo>
                      <a:lnTo>
                        <a:pt x="24" y="9"/>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62587" name="Freeform 123">
                  <a:extLst>
                    <a:ext uri="{FF2B5EF4-FFF2-40B4-BE49-F238E27FC236}">
                      <a16:creationId xmlns:a16="http://schemas.microsoft.com/office/drawing/2014/main" id="{5B98E077-45F9-CC60-5EC8-14FCEEB16063}"/>
                    </a:ext>
                  </a:extLst>
                </p:cNvPr>
                <p:cNvSpPr>
                  <a:spLocks/>
                </p:cNvSpPr>
                <p:nvPr/>
              </p:nvSpPr>
              <p:spPr bwMode="auto">
                <a:xfrm>
                  <a:off x="2888" y="3245"/>
                  <a:ext cx="27" cy="24"/>
                </a:xfrm>
                <a:custGeom>
                  <a:avLst/>
                  <a:gdLst>
                    <a:gd name="T0" fmla="*/ 18 w 27"/>
                    <a:gd name="T1" fmla="*/ 0 h 24"/>
                    <a:gd name="T2" fmla="*/ 0 w 27"/>
                    <a:gd name="T3" fmla="*/ 13 h 24"/>
                    <a:gd name="T4" fmla="*/ 9 w 27"/>
                    <a:gd name="T5" fmla="*/ 24 h 24"/>
                    <a:gd name="T6" fmla="*/ 27 w 27"/>
                    <a:gd name="T7" fmla="*/ 11 h 24"/>
                    <a:gd name="T8" fmla="*/ 18 w 27"/>
                    <a:gd name="T9" fmla="*/ 0 h 24"/>
                  </a:gdLst>
                  <a:ahLst/>
                  <a:cxnLst>
                    <a:cxn ang="0">
                      <a:pos x="T0" y="T1"/>
                    </a:cxn>
                    <a:cxn ang="0">
                      <a:pos x="T2" y="T3"/>
                    </a:cxn>
                    <a:cxn ang="0">
                      <a:pos x="T4" y="T5"/>
                    </a:cxn>
                    <a:cxn ang="0">
                      <a:pos x="T6" y="T7"/>
                    </a:cxn>
                    <a:cxn ang="0">
                      <a:pos x="T8" y="T9"/>
                    </a:cxn>
                  </a:cxnLst>
                  <a:rect l="0" t="0" r="r" b="b"/>
                  <a:pathLst>
                    <a:path w="27" h="24">
                      <a:moveTo>
                        <a:pt x="18" y="0"/>
                      </a:moveTo>
                      <a:lnTo>
                        <a:pt x="0" y="13"/>
                      </a:lnTo>
                      <a:lnTo>
                        <a:pt x="9" y="24"/>
                      </a:lnTo>
                      <a:lnTo>
                        <a:pt x="27" y="11"/>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588" name="Freeform 124">
                  <a:extLst>
                    <a:ext uri="{FF2B5EF4-FFF2-40B4-BE49-F238E27FC236}">
                      <a16:creationId xmlns:a16="http://schemas.microsoft.com/office/drawing/2014/main" id="{EACC4BC2-FD9D-632E-8DF2-1104519D1CDD}"/>
                    </a:ext>
                  </a:extLst>
                </p:cNvPr>
                <p:cNvSpPr>
                  <a:spLocks/>
                </p:cNvSpPr>
                <p:nvPr/>
              </p:nvSpPr>
              <p:spPr bwMode="auto">
                <a:xfrm>
                  <a:off x="2899" y="3256"/>
                  <a:ext cx="24" cy="24"/>
                </a:xfrm>
                <a:custGeom>
                  <a:avLst/>
                  <a:gdLst>
                    <a:gd name="T0" fmla="*/ 16 w 24"/>
                    <a:gd name="T1" fmla="*/ 0 h 24"/>
                    <a:gd name="T2" fmla="*/ 0 w 24"/>
                    <a:gd name="T3" fmla="*/ 15 h 24"/>
                    <a:gd name="T4" fmla="*/ 9 w 24"/>
                    <a:gd name="T5" fmla="*/ 24 h 24"/>
                    <a:gd name="T6" fmla="*/ 24 w 24"/>
                    <a:gd name="T7" fmla="*/ 9 h 24"/>
                    <a:gd name="T8" fmla="*/ 16 w 24"/>
                    <a:gd name="T9" fmla="*/ 0 h 24"/>
                  </a:gdLst>
                  <a:ahLst/>
                  <a:cxnLst>
                    <a:cxn ang="0">
                      <a:pos x="T0" y="T1"/>
                    </a:cxn>
                    <a:cxn ang="0">
                      <a:pos x="T2" y="T3"/>
                    </a:cxn>
                    <a:cxn ang="0">
                      <a:pos x="T4" y="T5"/>
                    </a:cxn>
                    <a:cxn ang="0">
                      <a:pos x="T6" y="T7"/>
                    </a:cxn>
                    <a:cxn ang="0">
                      <a:pos x="T8" y="T9"/>
                    </a:cxn>
                  </a:cxnLst>
                  <a:rect l="0" t="0" r="r" b="b"/>
                  <a:pathLst>
                    <a:path w="24" h="24">
                      <a:moveTo>
                        <a:pt x="16" y="0"/>
                      </a:moveTo>
                      <a:lnTo>
                        <a:pt x="0" y="15"/>
                      </a:lnTo>
                      <a:lnTo>
                        <a:pt x="9" y="24"/>
                      </a:lnTo>
                      <a:lnTo>
                        <a:pt x="24" y="9"/>
                      </a:lnTo>
                      <a:lnTo>
                        <a:pt x="16" y="0"/>
                      </a:lnTo>
                      <a:close/>
                    </a:path>
                  </a:pathLst>
                </a:custGeom>
                <a:solidFill>
                  <a:srgbClr val="FF0000"/>
                </a:solidFill>
                <a:ln w="38100" cmpd="sng">
                  <a:solidFill>
                    <a:srgbClr val="FF0000"/>
                  </a:solidFill>
                  <a:round/>
                  <a:headEnd/>
                  <a:tailEnd/>
                </a:ln>
              </p:spPr>
              <p:txBody>
                <a:bodyPr/>
                <a:lstStyle/>
                <a:p>
                  <a:endParaRPr lang="en-GB"/>
                </a:p>
              </p:txBody>
            </p:sp>
            <p:sp>
              <p:nvSpPr>
                <p:cNvPr id="62589" name="Freeform 125">
                  <a:extLst>
                    <a:ext uri="{FF2B5EF4-FFF2-40B4-BE49-F238E27FC236}">
                      <a16:creationId xmlns:a16="http://schemas.microsoft.com/office/drawing/2014/main" id="{FBEE7BC2-71D4-E412-7595-AFAEE86CC3EE}"/>
                    </a:ext>
                  </a:extLst>
                </p:cNvPr>
                <p:cNvSpPr>
                  <a:spLocks/>
                </p:cNvSpPr>
                <p:nvPr/>
              </p:nvSpPr>
              <p:spPr bwMode="auto">
                <a:xfrm>
                  <a:off x="2906" y="3267"/>
                  <a:ext cx="26" cy="24"/>
                </a:xfrm>
                <a:custGeom>
                  <a:avLst/>
                  <a:gdLst>
                    <a:gd name="T0" fmla="*/ 17 w 26"/>
                    <a:gd name="T1" fmla="*/ 0 h 24"/>
                    <a:gd name="T2" fmla="*/ 0 w 26"/>
                    <a:gd name="T3" fmla="*/ 11 h 24"/>
                    <a:gd name="T4" fmla="*/ 9 w 26"/>
                    <a:gd name="T5" fmla="*/ 24 h 24"/>
                    <a:gd name="T6" fmla="*/ 26 w 26"/>
                    <a:gd name="T7" fmla="*/ 13 h 24"/>
                    <a:gd name="T8" fmla="*/ 17 w 26"/>
                    <a:gd name="T9" fmla="*/ 0 h 24"/>
                  </a:gdLst>
                  <a:ahLst/>
                  <a:cxnLst>
                    <a:cxn ang="0">
                      <a:pos x="T0" y="T1"/>
                    </a:cxn>
                    <a:cxn ang="0">
                      <a:pos x="T2" y="T3"/>
                    </a:cxn>
                    <a:cxn ang="0">
                      <a:pos x="T4" y="T5"/>
                    </a:cxn>
                    <a:cxn ang="0">
                      <a:pos x="T6" y="T7"/>
                    </a:cxn>
                    <a:cxn ang="0">
                      <a:pos x="T8" y="T9"/>
                    </a:cxn>
                  </a:cxnLst>
                  <a:rect l="0" t="0" r="r" b="b"/>
                  <a:pathLst>
                    <a:path w="26" h="24">
                      <a:moveTo>
                        <a:pt x="17" y="0"/>
                      </a:moveTo>
                      <a:lnTo>
                        <a:pt x="0" y="11"/>
                      </a:lnTo>
                      <a:lnTo>
                        <a:pt x="9" y="24"/>
                      </a:lnTo>
                      <a:lnTo>
                        <a:pt x="26" y="13"/>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590" name="Freeform 126">
                  <a:extLst>
                    <a:ext uri="{FF2B5EF4-FFF2-40B4-BE49-F238E27FC236}">
                      <a16:creationId xmlns:a16="http://schemas.microsoft.com/office/drawing/2014/main" id="{B6E341D5-FAF9-DE2A-1B4E-8D7C332E37D1}"/>
                    </a:ext>
                  </a:extLst>
                </p:cNvPr>
                <p:cNvSpPr>
                  <a:spLocks/>
                </p:cNvSpPr>
                <p:nvPr/>
              </p:nvSpPr>
              <p:spPr bwMode="auto">
                <a:xfrm>
                  <a:off x="2917" y="3278"/>
                  <a:ext cx="26" cy="26"/>
                </a:xfrm>
                <a:custGeom>
                  <a:avLst/>
                  <a:gdLst>
                    <a:gd name="T0" fmla="*/ 15 w 26"/>
                    <a:gd name="T1" fmla="*/ 0 h 26"/>
                    <a:gd name="T2" fmla="*/ 0 w 26"/>
                    <a:gd name="T3" fmla="*/ 15 h 26"/>
                    <a:gd name="T4" fmla="*/ 11 w 26"/>
                    <a:gd name="T5" fmla="*/ 26 h 26"/>
                    <a:gd name="T6" fmla="*/ 26 w 26"/>
                    <a:gd name="T7" fmla="*/ 11 h 26"/>
                    <a:gd name="T8" fmla="*/ 15 w 26"/>
                    <a:gd name="T9" fmla="*/ 0 h 26"/>
                  </a:gdLst>
                  <a:ahLst/>
                  <a:cxnLst>
                    <a:cxn ang="0">
                      <a:pos x="T0" y="T1"/>
                    </a:cxn>
                    <a:cxn ang="0">
                      <a:pos x="T2" y="T3"/>
                    </a:cxn>
                    <a:cxn ang="0">
                      <a:pos x="T4" y="T5"/>
                    </a:cxn>
                    <a:cxn ang="0">
                      <a:pos x="T6" y="T7"/>
                    </a:cxn>
                    <a:cxn ang="0">
                      <a:pos x="T8" y="T9"/>
                    </a:cxn>
                  </a:cxnLst>
                  <a:rect l="0" t="0" r="r" b="b"/>
                  <a:pathLst>
                    <a:path w="26" h="26">
                      <a:moveTo>
                        <a:pt x="15" y="0"/>
                      </a:moveTo>
                      <a:lnTo>
                        <a:pt x="0" y="15"/>
                      </a:lnTo>
                      <a:lnTo>
                        <a:pt x="11" y="26"/>
                      </a:lnTo>
                      <a:lnTo>
                        <a:pt x="26" y="11"/>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62591" name="Freeform 127">
                  <a:extLst>
                    <a:ext uri="{FF2B5EF4-FFF2-40B4-BE49-F238E27FC236}">
                      <a16:creationId xmlns:a16="http://schemas.microsoft.com/office/drawing/2014/main" id="{9A80134F-F6C2-279F-AEB3-5543A68B831A}"/>
                    </a:ext>
                  </a:extLst>
                </p:cNvPr>
                <p:cNvSpPr>
                  <a:spLocks/>
                </p:cNvSpPr>
                <p:nvPr/>
              </p:nvSpPr>
              <p:spPr bwMode="auto">
                <a:xfrm>
                  <a:off x="2925" y="3291"/>
                  <a:ext cx="24" cy="22"/>
                </a:xfrm>
                <a:custGeom>
                  <a:avLst/>
                  <a:gdLst>
                    <a:gd name="T0" fmla="*/ 18 w 24"/>
                    <a:gd name="T1" fmla="*/ 0 h 22"/>
                    <a:gd name="T2" fmla="*/ 0 w 24"/>
                    <a:gd name="T3" fmla="*/ 11 h 22"/>
                    <a:gd name="T4" fmla="*/ 7 w 24"/>
                    <a:gd name="T5" fmla="*/ 22 h 22"/>
                    <a:gd name="T6" fmla="*/ 24 w 24"/>
                    <a:gd name="T7" fmla="*/ 11 h 22"/>
                    <a:gd name="T8" fmla="*/ 18 w 24"/>
                    <a:gd name="T9" fmla="*/ 0 h 22"/>
                  </a:gdLst>
                  <a:ahLst/>
                  <a:cxnLst>
                    <a:cxn ang="0">
                      <a:pos x="T0" y="T1"/>
                    </a:cxn>
                    <a:cxn ang="0">
                      <a:pos x="T2" y="T3"/>
                    </a:cxn>
                    <a:cxn ang="0">
                      <a:pos x="T4" y="T5"/>
                    </a:cxn>
                    <a:cxn ang="0">
                      <a:pos x="T6" y="T7"/>
                    </a:cxn>
                    <a:cxn ang="0">
                      <a:pos x="T8" y="T9"/>
                    </a:cxn>
                  </a:cxnLst>
                  <a:rect l="0" t="0" r="r" b="b"/>
                  <a:pathLst>
                    <a:path w="24" h="22">
                      <a:moveTo>
                        <a:pt x="18" y="0"/>
                      </a:moveTo>
                      <a:lnTo>
                        <a:pt x="0" y="11"/>
                      </a:lnTo>
                      <a:lnTo>
                        <a:pt x="7" y="22"/>
                      </a:lnTo>
                      <a:lnTo>
                        <a:pt x="24" y="11"/>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592" name="Freeform 128">
                  <a:extLst>
                    <a:ext uri="{FF2B5EF4-FFF2-40B4-BE49-F238E27FC236}">
                      <a16:creationId xmlns:a16="http://schemas.microsoft.com/office/drawing/2014/main" id="{246878B5-230B-AC12-4105-EDFA5FE5A677}"/>
                    </a:ext>
                  </a:extLst>
                </p:cNvPr>
                <p:cNvSpPr>
                  <a:spLocks/>
                </p:cNvSpPr>
                <p:nvPr/>
              </p:nvSpPr>
              <p:spPr bwMode="auto">
                <a:xfrm>
                  <a:off x="2932" y="3302"/>
                  <a:ext cx="26" cy="24"/>
                </a:xfrm>
                <a:custGeom>
                  <a:avLst/>
                  <a:gdLst>
                    <a:gd name="T0" fmla="*/ 17 w 26"/>
                    <a:gd name="T1" fmla="*/ 0 h 24"/>
                    <a:gd name="T2" fmla="*/ 0 w 26"/>
                    <a:gd name="T3" fmla="*/ 11 h 24"/>
                    <a:gd name="T4" fmla="*/ 9 w 26"/>
                    <a:gd name="T5" fmla="*/ 24 h 24"/>
                    <a:gd name="T6" fmla="*/ 26 w 26"/>
                    <a:gd name="T7" fmla="*/ 13 h 24"/>
                    <a:gd name="T8" fmla="*/ 17 w 26"/>
                    <a:gd name="T9" fmla="*/ 0 h 24"/>
                  </a:gdLst>
                  <a:ahLst/>
                  <a:cxnLst>
                    <a:cxn ang="0">
                      <a:pos x="T0" y="T1"/>
                    </a:cxn>
                    <a:cxn ang="0">
                      <a:pos x="T2" y="T3"/>
                    </a:cxn>
                    <a:cxn ang="0">
                      <a:pos x="T4" y="T5"/>
                    </a:cxn>
                    <a:cxn ang="0">
                      <a:pos x="T6" y="T7"/>
                    </a:cxn>
                    <a:cxn ang="0">
                      <a:pos x="T8" y="T9"/>
                    </a:cxn>
                  </a:cxnLst>
                  <a:rect l="0" t="0" r="r" b="b"/>
                  <a:pathLst>
                    <a:path w="26" h="24">
                      <a:moveTo>
                        <a:pt x="17" y="0"/>
                      </a:moveTo>
                      <a:lnTo>
                        <a:pt x="0" y="11"/>
                      </a:lnTo>
                      <a:lnTo>
                        <a:pt x="9" y="24"/>
                      </a:lnTo>
                      <a:lnTo>
                        <a:pt x="26" y="13"/>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593" name="Freeform 129">
                  <a:extLst>
                    <a:ext uri="{FF2B5EF4-FFF2-40B4-BE49-F238E27FC236}">
                      <a16:creationId xmlns:a16="http://schemas.microsoft.com/office/drawing/2014/main" id="{03E3DFA6-9B29-5E8B-EF50-3B60FC58BA4C}"/>
                    </a:ext>
                  </a:extLst>
                </p:cNvPr>
                <p:cNvSpPr>
                  <a:spLocks/>
                </p:cNvSpPr>
                <p:nvPr/>
              </p:nvSpPr>
              <p:spPr bwMode="auto">
                <a:xfrm>
                  <a:off x="2941" y="3315"/>
                  <a:ext cx="26" cy="24"/>
                </a:xfrm>
                <a:custGeom>
                  <a:avLst/>
                  <a:gdLst>
                    <a:gd name="T0" fmla="*/ 17 w 26"/>
                    <a:gd name="T1" fmla="*/ 0 h 24"/>
                    <a:gd name="T2" fmla="*/ 0 w 26"/>
                    <a:gd name="T3" fmla="*/ 11 h 24"/>
                    <a:gd name="T4" fmla="*/ 8 w 26"/>
                    <a:gd name="T5" fmla="*/ 24 h 24"/>
                    <a:gd name="T6" fmla="*/ 26 w 26"/>
                    <a:gd name="T7" fmla="*/ 13 h 24"/>
                    <a:gd name="T8" fmla="*/ 17 w 26"/>
                    <a:gd name="T9" fmla="*/ 0 h 24"/>
                  </a:gdLst>
                  <a:ahLst/>
                  <a:cxnLst>
                    <a:cxn ang="0">
                      <a:pos x="T0" y="T1"/>
                    </a:cxn>
                    <a:cxn ang="0">
                      <a:pos x="T2" y="T3"/>
                    </a:cxn>
                    <a:cxn ang="0">
                      <a:pos x="T4" y="T5"/>
                    </a:cxn>
                    <a:cxn ang="0">
                      <a:pos x="T6" y="T7"/>
                    </a:cxn>
                    <a:cxn ang="0">
                      <a:pos x="T8" y="T9"/>
                    </a:cxn>
                  </a:cxnLst>
                  <a:rect l="0" t="0" r="r" b="b"/>
                  <a:pathLst>
                    <a:path w="26" h="24">
                      <a:moveTo>
                        <a:pt x="17" y="0"/>
                      </a:moveTo>
                      <a:lnTo>
                        <a:pt x="0" y="11"/>
                      </a:lnTo>
                      <a:lnTo>
                        <a:pt x="8" y="24"/>
                      </a:lnTo>
                      <a:lnTo>
                        <a:pt x="26" y="13"/>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594" name="Freeform 130">
                  <a:extLst>
                    <a:ext uri="{FF2B5EF4-FFF2-40B4-BE49-F238E27FC236}">
                      <a16:creationId xmlns:a16="http://schemas.microsoft.com/office/drawing/2014/main" id="{342E73BC-227F-7612-0D00-90D77B81B77D}"/>
                    </a:ext>
                  </a:extLst>
                </p:cNvPr>
                <p:cNvSpPr>
                  <a:spLocks/>
                </p:cNvSpPr>
                <p:nvPr/>
              </p:nvSpPr>
              <p:spPr bwMode="auto">
                <a:xfrm>
                  <a:off x="2952" y="3326"/>
                  <a:ext cx="26" cy="26"/>
                </a:xfrm>
                <a:custGeom>
                  <a:avLst/>
                  <a:gdLst>
                    <a:gd name="T0" fmla="*/ 15 w 26"/>
                    <a:gd name="T1" fmla="*/ 0 h 26"/>
                    <a:gd name="T2" fmla="*/ 0 w 26"/>
                    <a:gd name="T3" fmla="*/ 13 h 26"/>
                    <a:gd name="T4" fmla="*/ 11 w 26"/>
                    <a:gd name="T5" fmla="*/ 26 h 26"/>
                    <a:gd name="T6" fmla="*/ 26 w 26"/>
                    <a:gd name="T7" fmla="*/ 13 h 26"/>
                    <a:gd name="T8" fmla="*/ 15 w 26"/>
                    <a:gd name="T9" fmla="*/ 0 h 26"/>
                  </a:gdLst>
                  <a:ahLst/>
                  <a:cxnLst>
                    <a:cxn ang="0">
                      <a:pos x="T0" y="T1"/>
                    </a:cxn>
                    <a:cxn ang="0">
                      <a:pos x="T2" y="T3"/>
                    </a:cxn>
                    <a:cxn ang="0">
                      <a:pos x="T4" y="T5"/>
                    </a:cxn>
                    <a:cxn ang="0">
                      <a:pos x="T6" y="T7"/>
                    </a:cxn>
                    <a:cxn ang="0">
                      <a:pos x="T8" y="T9"/>
                    </a:cxn>
                  </a:cxnLst>
                  <a:rect l="0" t="0" r="r" b="b"/>
                  <a:pathLst>
                    <a:path w="26" h="26">
                      <a:moveTo>
                        <a:pt x="15" y="0"/>
                      </a:moveTo>
                      <a:lnTo>
                        <a:pt x="0" y="13"/>
                      </a:lnTo>
                      <a:lnTo>
                        <a:pt x="11" y="26"/>
                      </a:lnTo>
                      <a:lnTo>
                        <a:pt x="26" y="13"/>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62595" name="Freeform 131">
                  <a:extLst>
                    <a:ext uri="{FF2B5EF4-FFF2-40B4-BE49-F238E27FC236}">
                      <a16:creationId xmlns:a16="http://schemas.microsoft.com/office/drawing/2014/main" id="{12A7056F-9972-0D79-9197-BBB04C38C358}"/>
                    </a:ext>
                  </a:extLst>
                </p:cNvPr>
                <p:cNvSpPr>
                  <a:spLocks/>
                </p:cNvSpPr>
                <p:nvPr/>
              </p:nvSpPr>
              <p:spPr bwMode="auto">
                <a:xfrm>
                  <a:off x="2960" y="3341"/>
                  <a:ext cx="27" cy="24"/>
                </a:xfrm>
                <a:custGeom>
                  <a:avLst/>
                  <a:gdLst>
                    <a:gd name="T0" fmla="*/ 18 w 27"/>
                    <a:gd name="T1" fmla="*/ 0 h 24"/>
                    <a:gd name="T2" fmla="*/ 0 w 27"/>
                    <a:gd name="T3" fmla="*/ 11 h 24"/>
                    <a:gd name="T4" fmla="*/ 9 w 27"/>
                    <a:gd name="T5" fmla="*/ 24 h 24"/>
                    <a:gd name="T6" fmla="*/ 27 w 27"/>
                    <a:gd name="T7" fmla="*/ 13 h 24"/>
                    <a:gd name="T8" fmla="*/ 18 w 27"/>
                    <a:gd name="T9" fmla="*/ 0 h 24"/>
                  </a:gdLst>
                  <a:ahLst/>
                  <a:cxnLst>
                    <a:cxn ang="0">
                      <a:pos x="T0" y="T1"/>
                    </a:cxn>
                    <a:cxn ang="0">
                      <a:pos x="T2" y="T3"/>
                    </a:cxn>
                    <a:cxn ang="0">
                      <a:pos x="T4" y="T5"/>
                    </a:cxn>
                    <a:cxn ang="0">
                      <a:pos x="T6" y="T7"/>
                    </a:cxn>
                    <a:cxn ang="0">
                      <a:pos x="T8" y="T9"/>
                    </a:cxn>
                  </a:cxnLst>
                  <a:rect l="0" t="0" r="r" b="b"/>
                  <a:pathLst>
                    <a:path w="27" h="24">
                      <a:moveTo>
                        <a:pt x="18" y="0"/>
                      </a:moveTo>
                      <a:lnTo>
                        <a:pt x="0" y="11"/>
                      </a:lnTo>
                      <a:lnTo>
                        <a:pt x="9" y="24"/>
                      </a:lnTo>
                      <a:lnTo>
                        <a:pt x="27" y="13"/>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596" name="Freeform 132">
                  <a:extLst>
                    <a:ext uri="{FF2B5EF4-FFF2-40B4-BE49-F238E27FC236}">
                      <a16:creationId xmlns:a16="http://schemas.microsoft.com/office/drawing/2014/main" id="{53ADE3AC-AE93-03CB-148A-81BED069522B}"/>
                    </a:ext>
                  </a:extLst>
                </p:cNvPr>
                <p:cNvSpPr>
                  <a:spLocks/>
                </p:cNvSpPr>
                <p:nvPr/>
              </p:nvSpPr>
              <p:spPr bwMode="auto">
                <a:xfrm>
                  <a:off x="2969" y="3354"/>
                  <a:ext cx="26" cy="26"/>
                </a:xfrm>
                <a:custGeom>
                  <a:avLst/>
                  <a:gdLst>
                    <a:gd name="T0" fmla="*/ 18 w 26"/>
                    <a:gd name="T1" fmla="*/ 0 h 26"/>
                    <a:gd name="T2" fmla="*/ 0 w 26"/>
                    <a:gd name="T3" fmla="*/ 11 h 26"/>
                    <a:gd name="T4" fmla="*/ 9 w 26"/>
                    <a:gd name="T5" fmla="*/ 26 h 26"/>
                    <a:gd name="T6" fmla="*/ 26 w 26"/>
                    <a:gd name="T7" fmla="*/ 16 h 26"/>
                    <a:gd name="T8" fmla="*/ 18 w 26"/>
                    <a:gd name="T9" fmla="*/ 0 h 26"/>
                  </a:gdLst>
                  <a:ahLst/>
                  <a:cxnLst>
                    <a:cxn ang="0">
                      <a:pos x="T0" y="T1"/>
                    </a:cxn>
                    <a:cxn ang="0">
                      <a:pos x="T2" y="T3"/>
                    </a:cxn>
                    <a:cxn ang="0">
                      <a:pos x="T4" y="T5"/>
                    </a:cxn>
                    <a:cxn ang="0">
                      <a:pos x="T6" y="T7"/>
                    </a:cxn>
                    <a:cxn ang="0">
                      <a:pos x="T8" y="T9"/>
                    </a:cxn>
                  </a:cxnLst>
                  <a:rect l="0" t="0" r="r" b="b"/>
                  <a:pathLst>
                    <a:path w="26" h="26">
                      <a:moveTo>
                        <a:pt x="18" y="0"/>
                      </a:moveTo>
                      <a:lnTo>
                        <a:pt x="0" y="11"/>
                      </a:lnTo>
                      <a:lnTo>
                        <a:pt x="9" y="26"/>
                      </a:lnTo>
                      <a:lnTo>
                        <a:pt x="26" y="16"/>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597" name="Freeform 133">
                  <a:extLst>
                    <a:ext uri="{FF2B5EF4-FFF2-40B4-BE49-F238E27FC236}">
                      <a16:creationId xmlns:a16="http://schemas.microsoft.com/office/drawing/2014/main" id="{4D97E408-20E2-BD43-37D4-1E17F828816A}"/>
                    </a:ext>
                  </a:extLst>
                </p:cNvPr>
                <p:cNvSpPr>
                  <a:spLocks/>
                </p:cNvSpPr>
                <p:nvPr/>
              </p:nvSpPr>
              <p:spPr bwMode="auto">
                <a:xfrm>
                  <a:off x="2978" y="3370"/>
                  <a:ext cx="26" cy="24"/>
                </a:xfrm>
                <a:custGeom>
                  <a:avLst/>
                  <a:gdLst>
                    <a:gd name="T0" fmla="*/ 19 w 26"/>
                    <a:gd name="T1" fmla="*/ 0 h 24"/>
                    <a:gd name="T2" fmla="*/ 0 w 26"/>
                    <a:gd name="T3" fmla="*/ 8 h 24"/>
                    <a:gd name="T4" fmla="*/ 6 w 26"/>
                    <a:gd name="T5" fmla="*/ 24 h 24"/>
                    <a:gd name="T6" fmla="*/ 26 w 26"/>
                    <a:gd name="T7" fmla="*/ 15 h 24"/>
                    <a:gd name="T8" fmla="*/ 19 w 26"/>
                    <a:gd name="T9" fmla="*/ 0 h 24"/>
                  </a:gdLst>
                  <a:ahLst/>
                  <a:cxnLst>
                    <a:cxn ang="0">
                      <a:pos x="T0" y="T1"/>
                    </a:cxn>
                    <a:cxn ang="0">
                      <a:pos x="T2" y="T3"/>
                    </a:cxn>
                    <a:cxn ang="0">
                      <a:pos x="T4" y="T5"/>
                    </a:cxn>
                    <a:cxn ang="0">
                      <a:pos x="T6" y="T7"/>
                    </a:cxn>
                    <a:cxn ang="0">
                      <a:pos x="T8" y="T9"/>
                    </a:cxn>
                  </a:cxnLst>
                  <a:rect l="0" t="0" r="r" b="b"/>
                  <a:pathLst>
                    <a:path w="26" h="24">
                      <a:moveTo>
                        <a:pt x="19" y="0"/>
                      </a:moveTo>
                      <a:lnTo>
                        <a:pt x="0" y="8"/>
                      </a:lnTo>
                      <a:lnTo>
                        <a:pt x="6" y="24"/>
                      </a:lnTo>
                      <a:lnTo>
                        <a:pt x="26" y="15"/>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598" name="Freeform 134">
                  <a:extLst>
                    <a:ext uri="{FF2B5EF4-FFF2-40B4-BE49-F238E27FC236}">
                      <a16:creationId xmlns:a16="http://schemas.microsoft.com/office/drawing/2014/main" id="{8EE49126-3DB2-4974-D743-C3F011FE7635}"/>
                    </a:ext>
                  </a:extLst>
                </p:cNvPr>
                <p:cNvSpPr>
                  <a:spLocks/>
                </p:cNvSpPr>
                <p:nvPr/>
              </p:nvSpPr>
              <p:spPr bwMode="auto">
                <a:xfrm>
                  <a:off x="2984" y="3383"/>
                  <a:ext cx="29" cy="28"/>
                </a:xfrm>
                <a:custGeom>
                  <a:avLst/>
                  <a:gdLst>
                    <a:gd name="T0" fmla="*/ 18 w 29"/>
                    <a:gd name="T1" fmla="*/ 0 h 28"/>
                    <a:gd name="T2" fmla="*/ 0 w 29"/>
                    <a:gd name="T3" fmla="*/ 13 h 28"/>
                    <a:gd name="T4" fmla="*/ 11 w 29"/>
                    <a:gd name="T5" fmla="*/ 28 h 28"/>
                    <a:gd name="T6" fmla="*/ 29 w 29"/>
                    <a:gd name="T7" fmla="*/ 15 h 28"/>
                    <a:gd name="T8" fmla="*/ 18 w 29"/>
                    <a:gd name="T9" fmla="*/ 0 h 28"/>
                  </a:gdLst>
                  <a:ahLst/>
                  <a:cxnLst>
                    <a:cxn ang="0">
                      <a:pos x="T0" y="T1"/>
                    </a:cxn>
                    <a:cxn ang="0">
                      <a:pos x="T2" y="T3"/>
                    </a:cxn>
                    <a:cxn ang="0">
                      <a:pos x="T4" y="T5"/>
                    </a:cxn>
                    <a:cxn ang="0">
                      <a:pos x="T6" y="T7"/>
                    </a:cxn>
                    <a:cxn ang="0">
                      <a:pos x="T8" y="T9"/>
                    </a:cxn>
                  </a:cxnLst>
                  <a:rect l="0" t="0" r="r" b="b"/>
                  <a:pathLst>
                    <a:path w="29" h="28">
                      <a:moveTo>
                        <a:pt x="18" y="0"/>
                      </a:moveTo>
                      <a:lnTo>
                        <a:pt x="0" y="13"/>
                      </a:lnTo>
                      <a:lnTo>
                        <a:pt x="11" y="28"/>
                      </a:lnTo>
                      <a:lnTo>
                        <a:pt x="29" y="15"/>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599" name="Freeform 135">
                  <a:extLst>
                    <a:ext uri="{FF2B5EF4-FFF2-40B4-BE49-F238E27FC236}">
                      <a16:creationId xmlns:a16="http://schemas.microsoft.com/office/drawing/2014/main" id="{CD42D3E5-5C6C-F08F-1003-22E8FD7945F2}"/>
                    </a:ext>
                  </a:extLst>
                </p:cNvPr>
                <p:cNvSpPr>
                  <a:spLocks/>
                </p:cNvSpPr>
                <p:nvPr/>
              </p:nvSpPr>
              <p:spPr bwMode="auto">
                <a:xfrm>
                  <a:off x="2995" y="3400"/>
                  <a:ext cx="26" cy="26"/>
                </a:xfrm>
                <a:custGeom>
                  <a:avLst/>
                  <a:gdLst>
                    <a:gd name="T0" fmla="*/ 18 w 26"/>
                    <a:gd name="T1" fmla="*/ 0 h 26"/>
                    <a:gd name="T2" fmla="*/ 0 w 26"/>
                    <a:gd name="T3" fmla="*/ 11 h 26"/>
                    <a:gd name="T4" fmla="*/ 9 w 26"/>
                    <a:gd name="T5" fmla="*/ 26 h 26"/>
                    <a:gd name="T6" fmla="*/ 26 w 26"/>
                    <a:gd name="T7" fmla="*/ 15 h 26"/>
                    <a:gd name="T8" fmla="*/ 18 w 26"/>
                    <a:gd name="T9" fmla="*/ 0 h 26"/>
                  </a:gdLst>
                  <a:ahLst/>
                  <a:cxnLst>
                    <a:cxn ang="0">
                      <a:pos x="T0" y="T1"/>
                    </a:cxn>
                    <a:cxn ang="0">
                      <a:pos x="T2" y="T3"/>
                    </a:cxn>
                    <a:cxn ang="0">
                      <a:pos x="T4" y="T5"/>
                    </a:cxn>
                    <a:cxn ang="0">
                      <a:pos x="T6" y="T7"/>
                    </a:cxn>
                    <a:cxn ang="0">
                      <a:pos x="T8" y="T9"/>
                    </a:cxn>
                  </a:cxnLst>
                  <a:rect l="0" t="0" r="r" b="b"/>
                  <a:pathLst>
                    <a:path w="26" h="26">
                      <a:moveTo>
                        <a:pt x="18" y="0"/>
                      </a:moveTo>
                      <a:lnTo>
                        <a:pt x="0" y="11"/>
                      </a:lnTo>
                      <a:lnTo>
                        <a:pt x="9" y="26"/>
                      </a:lnTo>
                      <a:lnTo>
                        <a:pt x="26" y="15"/>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600" name="Freeform 136">
                  <a:extLst>
                    <a:ext uri="{FF2B5EF4-FFF2-40B4-BE49-F238E27FC236}">
                      <a16:creationId xmlns:a16="http://schemas.microsoft.com/office/drawing/2014/main" id="{DDDB1CB6-C431-745E-970B-544267B7BC9D}"/>
                    </a:ext>
                  </a:extLst>
                </p:cNvPr>
                <p:cNvSpPr>
                  <a:spLocks/>
                </p:cNvSpPr>
                <p:nvPr/>
              </p:nvSpPr>
              <p:spPr bwMode="auto">
                <a:xfrm>
                  <a:off x="3004" y="3415"/>
                  <a:ext cx="26" cy="27"/>
                </a:xfrm>
                <a:custGeom>
                  <a:avLst/>
                  <a:gdLst>
                    <a:gd name="T0" fmla="*/ 17 w 26"/>
                    <a:gd name="T1" fmla="*/ 0 h 27"/>
                    <a:gd name="T2" fmla="*/ 0 w 26"/>
                    <a:gd name="T3" fmla="*/ 11 h 27"/>
                    <a:gd name="T4" fmla="*/ 9 w 26"/>
                    <a:gd name="T5" fmla="*/ 27 h 27"/>
                    <a:gd name="T6" fmla="*/ 26 w 26"/>
                    <a:gd name="T7" fmla="*/ 16 h 27"/>
                    <a:gd name="T8" fmla="*/ 17 w 26"/>
                    <a:gd name="T9" fmla="*/ 0 h 27"/>
                  </a:gdLst>
                  <a:ahLst/>
                  <a:cxnLst>
                    <a:cxn ang="0">
                      <a:pos x="T0" y="T1"/>
                    </a:cxn>
                    <a:cxn ang="0">
                      <a:pos x="T2" y="T3"/>
                    </a:cxn>
                    <a:cxn ang="0">
                      <a:pos x="T4" y="T5"/>
                    </a:cxn>
                    <a:cxn ang="0">
                      <a:pos x="T6" y="T7"/>
                    </a:cxn>
                    <a:cxn ang="0">
                      <a:pos x="T8" y="T9"/>
                    </a:cxn>
                  </a:cxnLst>
                  <a:rect l="0" t="0" r="r" b="b"/>
                  <a:pathLst>
                    <a:path w="26" h="27">
                      <a:moveTo>
                        <a:pt x="17" y="0"/>
                      </a:moveTo>
                      <a:lnTo>
                        <a:pt x="0" y="11"/>
                      </a:lnTo>
                      <a:lnTo>
                        <a:pt x="9" y="27"/>
                      </a:lnTo>
                      <a:lnTo>
                        <a:pt x="26" y="16"/>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601" name="Freeform 137">
                  <a:extLst>
                    <a:ext uri="{FF2B5EF4-FFF2-40B4-BE49-F238E27FC236}">
                      <a16:creationId xmlns:a16="http://schemas.microsoft.com/office/drawing/2014/main" id="{459FFC87-88BF-6EE9-66E7-3C14769586DA}"/>
                    </a:ext>
                  </a:extLst>
                </p:cNvPr>
                <p:cNvSpPr>
                  <a:spLocks/>
                </p:cNvSpPr>
                <p:nvPr/>
              </p:nvSpPr>
              <p:spPr bwMode="auto">
                <a:xfrm>
                  <a:off x="3013" y="3431"/>
                  <a:ext cx="28" cy="28"/>
                </a:xfrm>
                <a:custGeom>
                  <a:avLst/>
                  <a:gdLst>
                    <a:gd name="T0" fmla="*/ 17 w 28"/>
                    <a:gd name="T1" fmla="*/ 0 h 28"/>
                    <a:gd name="T2" fmla="*/ 0 w 28"/>
                    <a:gd name="T3" fmla="*/ 11 h 28"/>
                    <a:gd name="T4" fmla="*/ 11 w 28"/>
                    <a:gd name="T5" fmla="*/ 28 h 28"/>
                    <a:gd name="T6" fmla="*/ 28 w 28"/>
                    <a:gd name="T7" fmla="*/ 17 h 28"/>
                    <a:gd name="T8" fmla="*/ 17 w 28"/>
                    <a:gd name="T9" fmla="*/ 0 h 28"/>
                  </a:gdLst>
                  <a:ahLst/>
                  <a:cxnLst>
                    <a:cxn ang="0">
                      <a:pos x="T0" y="T1"/>
                    </a:cxn>
                    <a:cxn ang="0">
                      <a:pos x="T2" y="T3"/>
                    </a:cxn>
                    <a:cxn ang="0">
                      <a:pos x="T4" y="T5"/>
                    </a:cxn>
                    <a:cxn ang="0">
                      <a:pos x="T6" y="T7"/>
                    </a:cxn>
                    <a:cxn ang="0">
                      <a:pos x="T8" y="T9"/>
                    </a:cxn>
                  </a:cxnLst>
                  <a:rect l="0" t="0" r="r" b="b"/>
                  <a:pathLst>
                    <a:path w="28" h="28">
                      <a:moveTo>
                        <a:pt x="17" y="0"/>
                      </a:moveTo>
                      <a:lnTo>
                        <a:pt x="0" y="11"/>
                      </a:lnTo>
                      <a:lnTo>
                        <a:pt x="11" y="28"/>
                      </a:lnTo>
                      <a:lnTo>
                        <a:pt x="28" y="17"/>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602" name="Freeform 138">
                  <a:extLst>
                    <a:ext uri="{FF2B5EF4-FFF2-40B4-BE49-F238E27FC236}">
                      <a16:creationId xmlns:a16="http://schemas.microsoft.com/office/drawing/2014/main" id="{079F02A2-93B0-0FA1-A225-365FFE0ED9D5}"/>
                    </a:ext>
                  </a:extLst>
                </p:cNvPr>
                <p:cNvSpPr>
                  <a:spLocks/>
                </p:cNvSpPr>
                <p:nvPr/>
              </p:nvSpPr>
              <p:spPr bwMode="auto">
                <a:xfrm>
                  <a:off x="3024" y="3448"/>
                  <a:ext cx="26" cy="26"/>
                </a:xfrm>
                <a:custGeom>
                  <a:avLst/>
                  <a:gdLst>
                    <a:gd name="T0" fmla="*/ 17 w 26"/>
                    <a:gd name="T1" fmla="*/ 0 h 26"/>
                    <a:gd name="T2" fmla="*/ 0 w 26"/>
                    <a:gd name="T3" fmla="*/ 11 h 26"/>
                    <a:gd name="T4" fmla="*/ 8 w 26"/>
                    <a:gd name="T5" fmla="*/ 26 h 26"/>
                    <a:gd name="T6" fmla="*/ 26 w 26"/>
                    <a:gd name="T7" fmla="*/ 15 h 26"/>
                    <a:gd name="T8" fmla="*/ 17 w 26"/>
                    <a:gd name="T9" fmla="*/ 0 h 26"/>
                  </a:gdLst>
                  <a:ahLst/>
                  <a:cxnLst>
                    <a:cxn ang="0">
                      <a:pos x="T0" y="T1"/>
                    </a:cxn>
                    <a:cxn ang="0">
                      <a:pos x="T2" y="T3"/>
                    </a:cxn>
                    <a:cxn ang="0">
                      <a:pos x="T4" y="T5"/>
                    </a:cxn>
                    <a:cxn ang="0">
                      <a:pos x="T6" y="T7"/>
                    </a:cxn>
                    <a:cxn ang="0">
                      <a:pos x="T8" y="T9"/>
                    </a:cxn>
                  </a:cxnLst>
                  <a:rect l="0" t="0" r="r" b="b"/>
                  <a:pathLst>
                    <a:path w="26" h="26">
                      <a:moveTo>
                        <a:pt x="17" y="0"/>
                      </a:moveTo>
                      <a:lnTo>
                        <a:pt x="0" y="11"/>
                      </a:lnTo>
                      <a:lnTo>
                        <a:pt x="8" y="26"/>
                      </a:lnTo>
                      <a:lnTo>
                        <a:pt x="26" y="15"/>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603" name="Freeform 139">
                  <a:extLst>
                    <a:ext uri="{FF2B5EF4-FFF2-40B4-BE49-F238E27FC236}">
                      <a16:creationId xmlns:a16="http://schemas.microsoft.com/office/drawing/2014/main" id="{C826774E-B441-AB0F-2C08-CE9A0DC64D47}"/>
                    </a:ext>
                  </a:extLst>
                </p:cNvPr>
                <p:cNvSpPr>
                  <a:spLocks/>
                </p:cNvSpPr>
                <p:nvPr/>
              </p:nvSpPr>
              <p:spPr bwMode="auto">
                <a:xfrm>
                  <a:off x="3032" y="3466"/>
                  <a:ext cx="26" cy="24"/>
                </a:xfrm>
                <a:custGeom>
                  <a:avLst/>
                  <a:gdLst>
                    <a:gd name="T0" fmla="*/ 20 w 26"/>
                    <a:gd name="T1" fmla="*/ 0 h 24"/>
                    <a:gd name="T2" fmla="*/ 0 w 26"/>
                    <a:gd name="T3" fmla="*/ 6 h 24"/>
                    <a:gd name="T4" fmla="*/ 7 w 26"/>
                    <a:gd name="T5" fmla="*/ 24 h 24"/>
                    <a:gd name="T6" fmla="*/ 26 w 26"/>
                    <a:gd name="T7" fmla="*/ 17 h 24"/>
                    <a:gd name="T8" fmla="*/ 20 w 26"/>
                    <a:gd name="T9" fmla="*/ 0 h 24"/>
                  </a:gdLst>
                  <a:ahLst/>
                  <a:cxnLst>
                    <a:cxn ang="0">
                      <a:pos x="T0" y="T1"/>
                    </a:cxn>
                    <a:cxn ang="0">
                      <a:pos x="T2" y="T3"/>
                    </a:cxn>
                    <a:cxn ang="0">
                      <a:pos x="T4" y="T5"/>
                    </a:cxn>
                    <a:cxn ang="0">
                      <a:pos x="T6" y="T7"/>
                    </a:cxn>
                    <a:cxn ang="0">
                      <a:pos x="T8" y="T9"/>
                    </a:cxn>
                  </a:cxnLst>
                  <a:rect l="0" t="0" r="r" b="b"/>
                  <a:pathLst>
                    <a:path w="26" h="24">
                      <a:moveTo>
                        <a:pt x="20" y="0"/>
                      </a:moveTo>
                      <a:lnTo>
                        <a:pt x="0" y="6"/>
                      </a:lnTo>
                      <a:lnTo>
                        <a:pt x="7" y="24"/>
                      </a:lnTo>
                      <a:lnTo>
                        <a:pt x="26" y="17"/>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04" name="Freeform 140">
                  <a:extLst>
                    <a:ext uri="{FF2B5EF4-FFF2-40B4-BE49-F238E27FC236}">
                      <a16:creationId xmlns:a16="http://schemas.microsoft.com/office/drawing/2014/main" id="{D79AF648-63BB-1368-F23A-3B0B85101812}"/>
                    </a:ext>
                  </a:extLst>
                </p:cNvPr>
                <p:cNvSpPr>
                  <a:spLocks/>
                </p:cNvSpPr>
                <p:nvPr/>
              </p:nvSpPr>
              <p:spPr bwMode="auto">
                <a:xfrm>
                  <a:off x="3039" y="3481"/>
                  <a:ext cx="28" cy="28"/>
                </a:xfrm>
                <a:custGeom>
                  <a:avLst/>
                  <a:gdLst>
                    <a:gd name="T0" fmla="*/ 17 w 28"/>
                    <a:gd name="T1" fmla="*/ 0 h 28"/>
                    <a:gd name="T2" fmla="*/ 0 w 28"/>
                    <a:gd name="T3" fmla="*/ 11 h 28"/>
                    <a:gd name="T4" fmla="*/ 11 w 28"/>
                    <a:gd name="T5" fmla="*/ 28 h 28"/>
                    <a:gd name="T6" fmla="*/ 28 w 28"/>
                    <a:gd name="T7" fmla="*/ 17 h 28"/>
                    <a:gd name="T8" fmla="*/ 17 w 28"/>
                    <a:gd name="T9" fmla="*/ 0 h 28"/>
                  </a:gdLst>
                  <a:ahLst/>
                  <a:cxnLst>
                    <a:cxn ang="0">
                      <a:pos x="T0" y="T1"/>
                    </a:cxn>
                    <a:cxn ang="0">
                      <a:pos x="T2" y="T3"/>
                    </a:cxn>
                    <a:cxn ang="0">
                      <a:pos x="T4" y="T5"/>
                    </a:cxn>
                    <a:cxn ang="0">
                      <a:pos x="T6" y="T7"/>
                    </a:cxn>
                    <a:cxn ang="0">
                      <a:pos x="T8" y="T9"/>
                    </a:cxn>
                  </a:cxnLst>
                  <a:rect l="0" t="0" r="r" b="b"/>
                  <a:pathLst>
                    <a:path w="28" h="28">
                      <a:moveTo>
                        <a:pt x="17" y="0"/>
                      </a:moveTo>
                      <a:lnTo>
                        <a:pt x="0" y="11"/>
                      </a:lnTo>
                      <a:lnTo>
                        <a:pt x="11" y="28"/>
                      </a:lnTo>
                      <a:lnTo>
                        <a:pt x="28" y="17"/>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605" name="Freeform 141">
                  <a:extLst>
                    <a:ext uri="{FF2B5EF4-FFF2-40B4-BE49-F238E27FC236}">
                      <a16:creationId xmlns:a16="http://schemas.microsoft.com/office/drawing/2014/main" id="{EAB5CED6-2845-00A0-4520-296106F2FFF5}"/>
                    </a:ext>
                  </a:extLst>
                </p:cNvPr>
                <p:cNvSpPr>
                  <a:spLocks/>
                </p:cNvSpPr>
                <p:nvPr/>
              </p:nvSpPr>
              <p:spPr bwMode="auto">
                <a:xfrm>
                  <a:off x="3050" y="3498"/>
                  <a:ext cx="26" cy="29"/>
                </a:xfrm>
                <a:custGeom>
                  <a:avLst/>
                  <a:gdLst>
                    <a:gd name="T0" fmla="*/ 17 w 26"/>
                    <a:gd name="T1" fmla="*/ 0 h 29"/>
                    <a:gd name="T2" fmla="*/ 0 w 26"/>
                    <a:gd name="T3" fmla="*/ 9 h 29"/>
                    <a:gd name="T4" fmla="*/ 8 w 26"/>
                    <a:gd name="T5" fmla="*/ 29 h 29"/>
                    <a:gd name="T6" fmla="*/ 26 w 26"/>
                    <a:gd name="T7" fmla="*/ 20 h 29"/>
                    <a:gd name="T8" fmla="*/ 17 w 26"/>
                    <a:gd name="T9" fmla="*/ 0 h 29"/>
                  </a:gdLst>
                  <a:ahLst/>
                  <a:cxnLst>
                    <a:cxn ang="0">
                      <a:pos x="T0" y="T1"/>
                    </a:cxn>
                    <a:cxn ang="0">
                      <a:pos x="T2" y="T3"/>
                    </a:cxn>
                    <a:cxn ang="0">
                      <a:pos x="T4" y="T5"/>
                    </a:cxn>
                    <a:cxn ang="0">
                      <a:pos x="T6" y="T7"/>
                    </a:cxn>
                    <a:cxn ang="0">
                      <a:pos x="T8" y="T9"/>
                    </a:cxn>
                  </a:cxnLst>
                  <a:rect l="0" t="0" r="r" b="b"/>
                  <a:pathLst>
                    <a:path w="26" h="29">
                      <a:moveTo>
                        <a:pt x="17" y="0"/>
                      </a:moveTo>
                      <a:lnTo>
                        <a:pt x="0" y="9"/>
                      </a:lnTo>
                      <a:lnTo>
                        <a:pt x="8" y="29"/>
                      </a:lnTo>
                      <a:lnTo>
                        <a:pt x="26" y="20"/>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606" name="Freeform 142">
                  <a:extLst>
                    <a:ext uri="{FF2B5EF4-FFF2-40B4-BE49-F238E27FC236}">
                      <a16:creationId xmlns:a16="http://schemas.microsoft.com/office/drawing/2014/main" id="{5AC19544-70DC-18B6-659B-C301090F49F5}"/>
                    </a:ext>
                  </a:extLst>
                </p:cNvPr>
                <p:cNvSpPr>
                  <a:spLocks/>
                </p:cNvSpPr>
                <p:nvPr/>
              </p:nvSpPr>
              <p:spPr bwMode="auto">
                <a:xfrm>
                  <a:off x="3058" y="3518"/>
                  <a:ext cx="27" cy="26"/>
                </a:xfrm>
                <a:custGeom>
                  <a:avLst/>
                  <a:gdLst>
                    <a:gd name="T0" fmla="*/ 18 w 27"/>
                    <a:gd name="T1" fmla="*/ 0 h 26"/>
                    <a:gd name="T2" fmla="*/ 0 w 27"/>
                    <a:gd name="T3" fmla="*/ 9 h 26"/>
                    <a:gd name="T4" fmla="*/ 9 w 27"/>
                    <a:gd name="T5" fmla="*/ 26 h 26"/>
                    <a:gd name="T6" fmla="*/ 27 w 27"/>
                    <a:gd name="T7" fmla="*/ 17 h 26"/>
                    <a:gd name="T8" fmla="*/ 18 w 27"/>
                    <a:gd name="T9" fmla="*/ 0 h 26"/>
                  </a:gdLst>
                  <a:ahLst/>
                  <a:cxnLst>
                    <a:cxn ang="0">
                      <a:pos x="T0" y="T1"/>
                    </a:cxn>
                    <a:cxn ang="0">
                      <a:pos x="T2" y="T3"/>
                    </a:cxn>
                    <a:cxn ang="0">
                      <a:pos x="T4" y="T5"/>
                    </a:cxn>
                    <a:cxn ang="0">
                      <a:pos x="T6" y="T7"/>
                    </a:cxn>
                    <a:cxn ang="0">
                      <a:pos x="T8" y="T9"/>
                    </a:cxn>
                  </a:cxnLst>
                  <a:rect l="0" t="0" r="r" b="b"/>
                  <a:pathLst>
                    <a:path w="27" h="26">
                      <a:moveTo>
                        <a:pt x="18" y="0"/>
                      </a:moveTo>
                      <a:lnTo>
                        <a:pt x="0" y="9"/>
                      </a:lnTo>
                      <a:lnTo>
                        <a:pt x="9" y="26"/>
                      </a:lnTo>
                      <a:lnTo>
                        <a:pt x="27" y="17"/>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607" name="Freeform 143">
                  <a:extLst>
                    <a:ext uri="{FF2B5EF4-FFF2-40B4-BE49-F238E27FC236}">
                      <a16:creationId xmlns:a16="http://schemas.microsoft.com/office/drawing/2014/main" id="{30358D34-48B7-788F-5473-603BE9020E3E}"/>
                    </a:ext>
                  </a:extLst>
                </p:cNvPr>
                <p:cNvSpPr>
                  <a:spLocks/>
                </p:cNvSpPr>
                <p:nvPr/>
              </p:nvSpPr>
              <p:spPr bwMode="auto">
                <a:xfrm>
                  <a:off x="3067" y="3535"/>
                  <a:ext cx="26" cy="29"/>
                </a:xfrm>
                <a:custGeom>
                  <a:avLst/>
                  <a:gdLst>
                    <a:gd name="T0" fmla="*/ 18 w 26"/>
                    <a:gd name="T1" fmla="*/ 0 h 29"/>
                    <a:gd name="T2" fmla="*/ 0 w 26"/>
                    <a:gd name="T3" fmla="*/ 9 h 29"/>
                    <a:gd name="T4" fmla="*/ 9 w 26"/>
                    <a:gd name="T5" fmla="*/ 29 h 29"/>
                    <a:gd name="T6" fmla="*/ 26 w 26"/>
                    <a:gd name="T7" fmla="*/ 20 h 29"/>
                    <a:gd name="T8" fmla="*/ 18 w 26"/>
                    <a:gd name="T9" fmla="*/ 0 h 29"/>
                  </a:gdLst>
                  <a:ahLst/>
                  <a:cxnLst>
                    <a:cxn ang="0">
                      <a:pos x="T0" y="T1"/>
                    </a:cxn>
                    <a:cxn ang="0">
                      <a:pos x="T2" y="T3"/>
                    </a:cxn>
                    <a:cxn ang="0">
                      <a:pos x="T4" y="T5"/>
                    </a:cxn>
                    <a:cxn ang="0">
                      <a:pos x="T6" y="T7"/>
                    </a:cxn>
                    <a:cxn ang="0">
                      <a:pos x="T8" y="T9"/>
                    </a:cxn>
                  </a:cxnLst>
                  <a:rect l="0" t="0" r="r" b="b"/>
                  <a:pathLst>
                    <a:path w="26" h="29">
                      <a:moveTo>
                        <a:pt x="18" y="0"/>
                      </a:moveTo>
                      <a:lnTo>
                        <a:pt x="0" y="9"/>
                      </a:lnTo>
                      <a:lnTo>
                        <a:pt x="9" y="29"/>
                      </a:lnTo>
                      <a:lnTo>
                        <a:pt x="26" y="20"/>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608" name="Freeform 144">
                  <a:extLst>
                    <a:ext uri="{FF2B5EF4-FFF2-40B4-BE49-F238E27FC236}">
                      <a16:creationId xmlns:a16="http://schemas.microsoft.com/office/drawing/2014/main" id="{5C118A2D-77A0-009C-EE9A-7992647779C0}"/>
                    </a:ext>
                  </a:extLst>
                </p:cNvPr>
                <p:cNvSpPr>
                  <a:spLocks/>
                </p:cNvSpPr>
                <p:nvPr/>
              </p:nvSpPr>
              <p:spPr bwMode="auto">
                <a:xfrm>
                  <a:off x="3076" y="3555"/>
                  <a:ext cx="26" cy="26"/>
                </a:xfrm>
                <a:custGeom>
                  <a:avLst/>
                  <a:gdLst>
                    <a:gd name="T0" fmla="*/ 17 w 26"/>
                    <a:gd name="T1" fmla="*/ 0 h 26"/>
                    <a:gd name="T2" fmla="*/ 0 w 26"/>
                    <a:gd name="T3" fmla="*/ 9 h 26"/>
                    <a:gd name="T4" fmla="*/ 9 w 26"/>
                    <a:gd name="T5" fmla="*/ 26 h 26"/>
                    <a:gd name="T6" fmla="*/ 26 w 26"/>
                    <a:gd name="T7" fmla="*/ 17 h 26"/>
                    <a:gd name="T8" fmla="*/ 17 w 26"/>
                    <a:gd name="T9" fmla="*/ 0 h 26"/>
                  </a:gdLst>
                  <a:ahLst/>
                  <a:cxnLst>
                    <a:cxn ang="0">
                      <a:pos x="T0" y="T1"/>
                    </a:cxn>
                    <a:cxn ang="0">
                      <a:pos x="T2" y="T3"/>
                    </a:cxn>
                    <a:cxn ang="0">
                      <a:pos x="T4" y="T5"/>
                    </a:cxn>
                    <a:cxn ang="0">
                      <a:pos x="T6" y="T7"/>
                    </a:cxn>
                    <a:cxn ang="0">
                      <a:pos x="T8" y="T9"/>
                    </a:cxn>
                  </a:cxnLst>
                  <a:rect l="0" t="0" r="r" b="b"/>
                  <a:pathLst>
                    <a:path w="26" h="26">
                      <a:moveTo>
                        <a:pt x="17" y="0"/>
                      </a:moveTo>
                      <a:lnTo>
                        <a:pt x="0" y="9"/>
                      </a:lnTo>
                      <a:lnTo>
                        <a:pt x="9" y="26"/>
                      </a:lnTo>
                      <a:lnTo>
                        <a:pt x="26" y="17"/>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609" name="Freeform 145">
                  <a:extLst>
                    <a:ext uri="{FF2B5EF4-FFF2-40B4-BE49-F238E27FC236}">
                      <a16:creationId xmlns:a16="http://schemas.microsoft.com/office/drawing/2014/main" id="{3A397E57-F0A7-39B7-32CB-BFC45F28910D}"/>
                    </a:ext>
                  </a:extLst>
                </p:cNvPr>
                <p:cNvSpPr>
                  <a:spLocks/>
                </p:cNvSpPr>
                <p:nvPr/>
              </p:nvSpPr>
              <p:spPr bwMode="auto">
                <a:xfrm>
                  <a:off x="3085" y="3575"/>
                  <a:ext cx="28" cy="28"/>
                </a:xfrm>
                <a:custGeom>
                  <a:avLst/>
                  <a:gdLst>
                    <a:gd name="T0" fmla="*/ 19 w 28"/>
                    <a:gd name="T1" fmla="*/ 0 h 28"/>
                    <a:gd name="T2" fmla="*/ 0 w 28"/>
                    <a:gd name="T3" fmla="*/ 6 h 28"/>
                    <a:gd name="T4" fmla="*/ 8 w 28"/>
                    <a:gd name="T5" fmla="*/ 28 h 28"/>
                    <a:gd name="T6" fmla="*/ 28 w 28"/>
                    <a:gd name="T7" fmla="*/ 21 h 28"/>
                    <a:gd name="T8" fmla="*/ 19 w 28"/>
                    <a:gd name="T9" fmla="*/ 0 h 28"/>
                  </a:gdLst>
                  <a:ahLst/>
                  <a:cxnLst>
                    <a:cxn ang="0">
                      <a:pos x="T0" y="T1"/>
                    </a:cxn>
                    <a:cxn ang="0">
                      <a:pos x="T2" y="T3"/>
                    </a:cxn>
                    <a:cxn ang="0">
                      <a:pos x="T4" y="T5"/>
                    </a:cxn>
                    <a:cxn ang="0">
                      <a:pos x="T6" y="T7"/>
                    </a:cxn>
                    <a:cxn ang="0">
                      <a:pos x="T8" y="T9"/>
                    </a:cxn>
                  </a:cxnLst>
                  <a:rect l="0" t="0" r="r" b="b"/>
                  <a:pathLst>
                    <a:path w="28" h="28">
                      <a:moveTo>
                        <a:pt x="19" y="0"/>
                      </a:moveTo>
                      <a:lnTo>
                        <a:pt x="0" y="6"/>
                      </a:lnTo>
                      <a:lnTo>
                        <a:pt x="8" y="28"/>
                      </a:lnTo>
                      <a:lnTo>
                        <a:pt x="28" y="21"/>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610" name="Freeform 146">
                  <a:extLst>
                    <a:ext uri="{FF2B5EF4-FFF2-40B4-BE49-F238E27FC236}">
                      <a16:creationId xmlns:a16="http://schemas.microsoft.com/office/drawing/2014/main" id="{BCDE0E6A-91FC-85C7-D63A-E1947912619E}"/>
                    </a:ext>
                  </a:extLst>
                </p:cNvPr>
                <p:cNvSpPr>
                  <a:spLocks/>
                </p:cNvSpPr>
                <p:nvPr/>
              </p:nvSpPr>
              <p:spPr bwMode="auto">
                <a:xfrm>
                  <a:off x="3093" y="3594"/>
                  <a:ext cx="27" cy="29"/>
                </a:xfrm>
                <a:custGeom>
                  <a:avLst/>
                  <a:gdLst>
                    <a:gd name="T0" fmla="*/ 18 w 27"/>
                    <a:gd name="T1" fmla="*/ 0 h 29"/>
                    <a:gd name="T2" fmla="*/ 0 w 27"/>
                    <a:gd name="T3" fmla="*/ 9 h 29"/>
                    <a:gd name="T4" fmla="*/ 9 w 27"/>
                    <a:gd name="T5" fmla="*/ 29 h 29"/>
                    <a:gd name="T6" fmla="*/ 27 w 27"/>
                    <a:gd name="T7" fmla="*/ 20 h 29"/>
                    <a:gd name="T8" fmla="*/ 18 w 27"/>
                    <a:gd name="T9" fmla="*/ 0 h 29"/>
                  </a:gdLst>
                  <a:ahLst/>
                  <a:cxnLst>
                    <a:cxn ang="0">
                      <a:pos x="T0" y="T1"/>
                    </a:cxn>
                    <a:cxn ang="0">
                      <a:pos x="T2" y="T3"/>
                    </a:cxn>
                    <a:cxn ang="0">
                      <a:pos x="T4" y="T5"/>
                    </a:cxn>
                    <a:cxn ang="0">
                      <a:pos x="T6" y="T7"/>
                    </a:cxn>
                    <a:cxn ang="0">
                      <a:pos x="T8" y="T9"/>
                    </a:cxn>
                  </a:cxnLst>
                  <a:rect l="0" t="0" r="r" b="b"/>
                  <a:pathLst>
                    <a:path w="27" h="29">
                      <a:moveTo>
                        <a:pt x="18" y="0"/>
                      </a:moveTo>
                      <a:lnTo>
                        <a:pt x="0" y="9"/>
                      </a:lnTo>
                      <a:lnTo>
                        <a:pt x="9" y="29"/>
                      </a:lnTo>
                      <a:lnTo>
                        <a:pt x="27" y="20"/>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611" name="Freeform 147">
                  <a:extLst>
                    <a:ext uri="{FF2B5EF4-FFF2-40B4-BE49-F238E27FC236}">
                      <a16:creationId xmlns:a16="http://schemas.microsoft.com/office/drawing/2014/main" id="{A4B7CA65-9899-855C-C4C3-D7BAB90CA1DC}"/>
                    </a:ext>
                  </a:extLst>
                </p:cNvPr>
                <p:cNvSpPr>
                  <a:spLocks/>
                </p:cNvSpPr>
                <p:nvPr/>
              </p:nvSpPr>
              <p:spPr bwMode="auto">
                <a:xfrm>
                  <a:off x="3102" y="3614"/>
                  <a:ext cx="26" cy="28"/>
                </a:xfrm>
                <a:custGeom>
                  <a:avLst/>
                  <a:gdLst>
                    <a:gd name="T0" fmla="*/ 18 w 26"/>
                    <a:gd name="T1" fmla="*/ 0 h 28"/>
                    <a:gd name="T2" fmla="*/ 0 w 26"/>
                    <a:gd name="T3" fmla="*/ 9 h 28"/>
                    <a:gd name="T4" fmla="*/ 9 w 26"/>
                    <a:gd name="T5" fmla="*/ 28 h 28"/>
                    <a:gd name="T6" fmla="*/ 26 w 26"/>
                    <a:gd name="T7" fmla="*/ 20 h 28"/>
                    <a:gd name="T8" fmla="*/ 18 w 26"/>
                    <a:gd name="T9" fmla="*/ 0 h 28"/>
                  </a:gdLst>
                  <a:ahLst/>
                  <a:cxnLst>
                    <a:cxn ang="0">
                      <a:pos x="T0" y="T1"/>
                    </a:cxn>
                    <a:cxn ang="0">
                      <a:pos x="T2" y="T3"/>
                    </a:cxn>
                    <a:cxn ang="0">
                      <a:pos x="T4" y="T5"/>
                    </a:cxn>
                    <a:cxn ang="0">
                      <a:pos x="T6" y="T7"/>
                    </a:cxn>
                    <a:cxn ang="0">
                      <a:pos x="T8" y="T9"/>
                    </a:cxn>
                  </a:cxnLst>
                  <a:rect l="0" t="0" r="r" b="b"/>
                  <a:pathLst>
                    <a:path w="26" h="28">
                      <a:moveTo>
                        <a:pt x="18" y="0"/>
                      </a:moveTo>
                      <a:lnTo>
                        <a:pt x="0" y="9"/>
                      </a:lnTo>
                      <a:lnTo>
                        <a:pt x="9" y="28"/>
                      </a:lnTo>
                      <a:lnTo>
                        <a:pt x="26" y="20"/>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612" name="Freeform 148">
                  <a:extLst>
                    <a:ext uri="{FF2B5EF4-FFF2-40B4-BE49-F238E27FC236}">
                      <a16:creationId xmlns:a16="http://schemas.microsoft.com/office/drawing/2014/main" id="{85691284-4828-4F9C-54C8-8F56D4B2E803}"/>
                    </a:ext>
                  </a:extLst>
                </p:cNvPr>
                <p:cNvSpPr>
                  <a:spLocks/>
                </p:cNvSpPr>
                <p:nvPr/>
              </p:nvSpPr>
              <p:spPr bwMode="auto">
                <a:xfrm>
                  <a:off x="3111" y="3634"/>
                  <a:ext cx="28" cy="30"/>
                </a:xfrm>
                <a:custGeom>
                  <a:avLst/>
                  <a:gdLst>
                    <a:gd name="T0" fmla="*/ 17 w 28"/>
                    <a:gd name="T1" fmla="*/ 0 h 30"/>
                    <a:gd name="T2" fmla="*/ 0 w 28"/>
                    <a:gd name="T3" fmla="*/ 10 h 30"/>
                    <a:gd name="T4" fmla="*/ 11 w 28"/>
                    <a:gd name="T5" fmla="*/ 30 h 30"/>
                    <a:gd name="T6" fmla="*/ 28 w 28"/>
                    <a:gd name="T7" fmla="*/ 19 h 30"/>
                    <a:gd name="T8" fmla="*/ 17 w 28"/>
                    <a:gd name="T9" fmla="*/ 0 h 30"/>
                  </a:gdLst>
                  <a:ahLst/>
                  <a:cxnLst>
                    <a:cxn ang="0">
                      <a:pos x="T0" y="T1"/>
                    </a:cxn>
                    <a:cxn ang="0">
                      <a:pos x="T2" y="T3"/>
                    </a:cxn>
                    <a:cxn ang="0">
                      <a:pos x="T4" y="T5"/>
                    </a:cxn>
                    <a:cxn ang="0">
                      <a:pos x="T6" y="T7"/>
                    </a:cxn>
                    <a:cxn ang="0">
                      <a:pos x="T8" y="T9"/>
                    </a:cxn>
                  </a:cxnLst>
                  <a:rect l="0" t="0" r="r" b="b"/>
                  <a:pathLst>
                    <a:path w="28" h="30">
                      <a:moveTo>
                        <a:pt x="17" y="0"/>
                      </a:moveTo>
                      <a:lnTo>
                        <a:pt x="0" y="10"/>
                      </a:lnTo>
                      <a:lnTo>
                        <a:pt x="11" y="30"/>
                      </a:lnTo>
                      <a:lnTo>
                        <a:pt x="28" y="19"/>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613" name="Freeform 149">
                  <a:extLst>
                    <a:ext uri="{FF2B5EF4-FFF2-40B4-BE49-F238E27FC236}">
                      <a16:creationId xmlns:a16="http://schemas.microsoft.com/office/drawing/2014/main" id="{C589B84E-61B8-9E5F-8424-33B8DBE9AD0E}"/>
                    </a:ext>
                  </a:extLst>
                </p:cNvPr>
                <p:cNvSpPr>
                  <a:spLocks/>
                </p:cNvSpPr>
                <p:nvPr/>
              </p:nvSpPr>
              <p:spPr bwMode="auto">
                <a:xfrm>
                  <a:off x="3122" y="3655"/>
                  <a:ext cx="28" cy="29"/>
                </a:xfrm>
                <a:custGeom>
                  <a:avLst/>
                  <a:gdLst>
                    <a:gd name="T0" fmla="*/ 19 w 28"/>
                    <a:gd name="T1" fmla="*/ 0 h 29"/>
                    <a:gd name="T2" fmla="*/ 0 w 28"/>
                    <a:gd name="T3" fmla="*/ 7 h 29"/>
                    <a:gd name="T4" fmla="*/ 8 w 28"/>
                    <a:gd name="T5" fmla="*/ 29 h 29"/>
                    <a:gd name="T6" fmla="*/ 28 w 28"/>
                    <a:gd name="T7" fmla="*/ 22 h 29"/>
                    <a:gd name="T8" fmla="*/ 19 w 28"/>
                    <a:gd name="T9" fmla="*/ 0 h 29"/>
                  </a:gdLst>
                  <a:ahLst/>
                  <a:cxnLst>
                    <a:cxn ang="0">
                      <a:pos x="T0" y="T1"/>
                    </a:cxn>
                    <a:cxn ang="0">
                      <a:pos x="T2" y="T3"/>
                    </a:cxn>
                    <a:cxn ang="0">
                      <a:pos x="T4" y="T5"/>
                    </a:cxn>
                    <a:cxn ang="0">
                      <a:pos x="T6" y="T7"/>
                    </a:cxn>
                    <a:cxn ang="0">
                      <a:pos x="T8" y="T9"/>
                    </a:cxn>
                  </a:cxnLst>
                  <a:rect l="0" t="0" r="r" b="b"/>
                  <a:pathLst>
                    <a:path w="28" h="29">
                      <a:moveTo>
                        <a:pt x="19" y="0"/>
                      </a:moveTo>
                      <a:lnTo>
                        <a:pt x="0" y="7"/>
                      </a:lnTo>
                      <a:lnTo>
                        <a:pt x="8" y="29"/>
                      </a:lnTo>
                      <a:lnTo>
                        <a:pt x="28" y="22"/>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614" name="Freeform 150">
                  <a:extLst>
                    <a:ext uri="{FF2B5EF4-FFF2-40B4-BE49-F238E27FC236}">
                      <a16:creationId xmlns:a16="http://schemas.microsoft.com/office/drawing/2014/main" id="{5701BD3B-DA6D-1A80-768F-90D439E5BA7C}"/>
                    </a:ext>
                  </a:extLst>
                </p:cNvPr>
                <p:cNvSpPr>
                  <a:spLocks/>
                </p:cNvSpPr>
                <p:nvPr/>
              </p:nvSpPr>
              <p:spPr bwMode="auto">
                <a:xfrm>
                  <a:off x="3130" y="3677"/>
                  <a:ext cx="29" cy="29"/>
                </a:xfrm>
                <a:custGeom>
                  <a:avLst/>
                  <a:gdLst>
                    <a:gd name="T0" fmla="*/ 20 w 29"/>
                    <a:gd name="T1" fmla="*/ 0 h 29"/>
                    <a:gd name="T2" fmla="*/ 0 w 29"/>
                    <a:gd name="T3" fmla="*/ 7 h 29"/>
                    <a:gd name="T4" fmla="*/ 9 w 29"/>
                    <a:gd name="T5" fmla="*/ 29 h 29"/>
                    <a:gd name="T6" fmla="*/ 29 w 29"/>
                    <a:gd name="T7" fmla="*/ 22 h 29"/>
                    <a:gd name="T8" fmla="*/ 20 w 29"/>
                    <a:gd name="T9" fmla="*/ 0 h 29"/>
                  </a:gdLst>
                  <a:ahLst/>
                  <a:cxnLst>
                    <a:cxn ang="0">
                      <a:pos x="T0" y="T1"/>
                    </a:cxn>
                    <a:cxn ang="0">
                      <a:pos x="T2" y="T3"/>
                    </a:cxn>
                    <a:cxn ang="0">
                      <a:pos x="T4" y="T5"/>
                    </a:cxn>
                    <a:cxn ang="0">
                      <a:pos x="T6" y="T7"/>
                    </a:cxn>
                    <a:cxn ang="0">
                      <a:pos x="T8" y="T9"/>
                    </a:cxn>
                  </a:cxnLst>
                  <a:rect l="0" t="0" r="r" b="b"/>
                  <a:pathLst>
                    <a:path w="29" h="29">
                      <a:moveTo>
                        <a:pt x="20" y="0"/>
                      </a:moveTo>
                      <a:lnTo>
                        <a:pt x="0" y="7"/>
                      </a:lnTo>
                      <a:lnTo>
                        <a:pt x="9" y="29"/>
                      </a:lnTo>
                      <a:lnTo>
                        <a:pt x="29" y="22"/>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15" name="Freeform 151">
                  <a:extLst>
                    <a:ext uri="{FF2B5EF4-FFF2-40B4-BE49-F238E27FC236}">
                      <a16:creationId xmlns:a16="http://schemas.microsoft.com/office/drawing/2014/main" id="{4D96B38B-F4BD-48E3-1BE8-E0245171B3C7}"/>
                    </a:ext>
                  </a:extLst>
                </p:cNvPr>
                <p:cNvSpPr>
                  <a:spLocks/>
                </p:cNvSpPr>
                <p:nvPr/>
              </p:nvSpPr>
              <p:spPr bwMode="auto">
                <a:xfrm>
                  <a:off x="3139" y="3699"/>
                  <a:ext cx="29" cy="28"/>
                </a:xfrm>
                <a:custGeom>
                  <a:avLst/>
                  <a:gdLst>
                    <a:gd name="T0" fmla="*/ 20 w 29"/>
                    <a:gd name="T1" fmla="*/ 0 h 28"/>
                    <a:gd name="T2" fmla="*/ 0 w 29"/>
                    <a:gd name="T3" fmla="*/ 7 h 28"/>
                    <a:gd name="T4" fmla="*/ 9 w 29"/>
                    <a:gd name="T5" fmla="*/ 28 h 28"/>
                    <a:gd name="T6" fmla="*/ 29 w 29"/>
                    <a:gd name="T7" fmla="*/ 22 h 28"/>
                    <a:gd name="T8" fmla="*/ 20 w 29"/>
                    <a:gd name="T9" fmla="*/ 0 h 28"/>
                  </a:gdLst>
                  <a:ahLst/>
                  <a:cxnLst>
                    <a:cxn ang="0">
                      <a:pos x="T0" y="T1"/>
                    </a:cxn>
                    <a:cxn ang="0">
                      <a:pos x="T2" y="T3"/>
                    </a:cxn>
                    <a:cxn ang="0">
                      <a:pos x="T4" y="T5"/>
                    </a:cxn>
                    <a:cxn ang="0">
                      <a:pos x="T6" y="T7"/>
                    </a:cxn>
                    <a:cxn ang="0">
                      <a:pos x="T8" y="T9"/>
                    </a:cxn>
                  </a:cxnLst>
                  <a:rect l="0" t="0" r="r" b="b"/>
                  <a:pathLst>
                    <a:path w="29" h="28">
                      <a:moveTo>
                        <a:pt x="20" y="0"/>
                      </a:moveTo>
                      <a:lnTo>
                        <a:pt x="0" y="7"/>
                      </a:lnTo>
                      <a:lnTo>
                        <a:pt x="9" y="28"/>
                      </a:lnTo>
                      <a:lnTo>
                        <a:pt x="29" y="22"/>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16" name="Freeform 152">
                  <a:extLst>
                    <a:ext uri="{FF2B5EF4-FFF2-40B4-BE49-F238E27FC236}">
                      <a16:creationId xmlns:a16="http://schemas.microsoft.com/office/drawing/2014/main" id="{BF8B6276-5035-02EE-1FDF-363ACD1979C2}"/>
                    </a:ext>
                  </a:extLst>
                </p:cNvPr>
                <p:cNvSpPr>
                  <a:spLocks/>
                </p:cNvSpPr>
                <p:nvPr/>
              </p:nvSpPr>
              <p:spPr bwMode="auto">
                <a:xfrm>
                  <a:off x="3148" y="3719"/>
                  <a:ext cx="26" cy="28"/>
                </a:xfrm>
                <a:custGeom>
                  <a:avLst/>
                  <a:gdLst>
                    <a:gd name="T0" fmla="*/ 17 w 26"/>
                    <a:gd name="T1" fmla="*/ 0 h 28"/>
                    <a:gd name="T2" fmla="*/ 0 w 26"/>
                    <a:gd name="T3" fmla="*/ 8 h 28"/>
                    <a:gd name="T4" fmla="*/ 9 w 26"/>
                    <a:gd name="T5" fmla="*/ 28 h 28"/>
                    <a:gd name="T6" fmla="*/ 26 w 26"/>
                    <a:gd name="T7" fmla="*/ 19 h 28"/>
                    <a:gd name="T8" fmla="*/ 17 w 26"/>
                    <a:gd name="T9" fmla="*/ 0 h 28"/>
                  </a:gdLst>
                  <a:ahLst/>
                  <a:cxnLst>
                    <a:cxn ang="0">
                      <a:pos x="T0" y="T1"/>
                    </a:cxn>
                    <a:cxn ang="0">
                      <a:pos x="T2" y="T3"/>
                    </a:cxn>
                    <a:cxn ang="0">
                      <a:pos x="T4" y="T5"/>
                    </a:cxn>
                    <a:cxn ang="0">
                      <a:pos x="T6" y="T7"/>
                    </a:cxn>
                    <a:cxn ang="0">
                      <a:pos x="T8" y="T9"/>
                    </a:cxn>
                  </a:cxnLst>
                  <a:rect l="0" t="0" r="r" b="b"/>
                  <a:pathLst>
                    <a:path w="26" h="28">
                      <a:moveTo>
                        <a:pt x="17" y="0"/>
                      </a:moveTo>
                      <a:lnTo>
                        <a:pt x="0" y="8"/>
                      </a:lnTo>
                      <a:lnTo>
                        <a:pt x="9" y="28"/>
                      </a:lnTo>
                      <a:lnTo>
                        <a:pt x="26" y="19"/>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617" name="Freeform 153">
                  <a:extLst>
                    <a:ext uri="{FF2B5EF4-FFF2-40B4-BE49-F238E27FC236}">
                      <a16:creationId xmlns:a16="http://schemas.microsoft.com/office/drawing/2014/main" id="{D8B1C262-2731-B4E7-A8BA-D60F9E76C946}"/>
                    </a:ext>
                  </a:extLst>
                </p:cNvPr>
                <p:cNvSpPr>
                  <a:spLocks/>
                </p:cNvSpPr>
                <p:nvPr/>
              </p:nvSpPr>
              <p:spPr bwMode="auto">
                <a:xfrm>
                  <a:off x="3157" y="3740"/>
                  <a:ext cx="28" cy="31"/>
                </a:xfrm>
                <a:custGeom>
                  <a:avLst/>
                  <a:gdLst>
                    <a:gd name="T0" fmla="*/ 19 w 28"/>
                    <a:gd name="T1" fmla="*/ 0 h 31"/>
                    <a:gd name="T2" fmla="*/ 0 w 28"/>
                    <a:gd name="T3" fmla="*/ 7 h 31"/>
                    <a:gd name="T4" fmla="*/ 8 w 28"/>
                    <a:gd name="T5" fmla="*/ 31 h 31"/>
                    <a:gd name="T6" fmla="*/ 28 w 28"/>
                    <a:gd name="T7" fmla="*/ 24 h 31"/>
                    <a:gd name="T8" fmla="*/ 19 w 28"/>
                    <a:gd name="T9" fmla="*/ 0 h 31"/>
                  </a:gdLst>
                  <a:ahLst/>
                  <a:cxnLst>
                    <a:cxn ang="0">
                      <a:pos x="T0" y="T1"/>
                    </a:cxn>
                    <a:cxn ang="0">
                      <a:pos x="T2" y="T3"/>
                    </a:cxn>
                    <a:cxn ang="0">
                      <a:pos x="T4" y="T5"/>
                    </a:cxn>
                    <a:cxn ang="0">
                      <a:pos x="T6" y="T7"/>
                    </a:cxn>
                    <a:cxn ang="0">
                      <a:pos x="T8" y="T9"/>
                    </a:cxn>
                  </a:cxnLst>
                  <a:rect l="0" t="0" r="r" b="b"/>
                  <a:pathLst>
                    <a:path w="28" h="31">
                      <a:moveTo>
                        <a:pt x="19" y="0"/>
                      </a:moveTo>
                      <a:lnTo>
                        <a:pt x="0" y="7"/>
                      </a:lnTo>
                      <a:lnTo>
                        <a:pt x="8" y="31"/>
                      </a:lnTo>
                      <a:lnTo>
                        <a:pt x="28" y="24"/>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618" name="Freeform 154">
                  <a:extLst>
                    <a:ext uri="{FF2B5EF4-FFF2-40B4-BE49-F238E27FC236}">
                      <a16:creationId xmlns:a16="http://schemas.microsoft.com/office/drawing/2014/main" id="{42E2E051-EE26-9085-8E47-17D1A8E2957B}"/>
                    </a:ext>
                  </a:extLst>
                </p:cNvPr>
                <p:cNvSpPr>
                  <a:spLocks/>
                </p:cNvSpPr>
                <p:nvPr/>
              </p:nvSpPr>
              <p:spPr bwMode="auto">
                <a:xfrm>
                  <a:off x="3165" y="3764"/>
                  <a:ext cx="29" cy="31"/>
                </a:xfrm>
                <a:custGeom>
                  <a:avLst/>
                  <a:gdLst>
                    <a:gd name="T0" fmla="*/ 20 w 29"/>
                    <a:gd name="T1" fmla="*/ 0 h 31"/>
                    <a:gd name="T2" fmla="*/ 0 w 29"/>
                    <a:gd name="T3" fmla="*/ 7 h 31"/>
                    <a:gd name="T4" fmla="*/ 9 w 29"/>
                    <a:gd name="T5" fmla="*/ 31 h 31"/>
                    <a:gd name="T6" fmla="*/ 29 w 29"/>
                    <a:gd name="T7" fmla="*/ 24 h 31"/>
                    <a:gd name="T8" fmla="*/ 20 w 29"/>
                    <a:gd name="T9" fmla="*/ 0 h 31"/>
                  </a:gdLst>
                  <a:ahLst/>
                  <a:cxnLst>
                    <a:cxn ang="0">
                      <a:pos x="T0" y="T1"/>
                    </a:cxn>
                    <a:cxn ang="0">
                      <a:pos x="T2" y="T3"/>
                    </a:cxn>
                    <a:cxn ang="0">
                      <a:pos x="T4" y="T5"/>
                    </a:cxn>
                    <a:cxn ang="0">
                      <a:pos x="T6" y="T7"/>
                    </a:cxn>
                    <a:cxn ang="0">
                      <a:pos x="T8" y="T9"/>
                    </a:cxn>
                  </a:cxnLst>
                  <a:rect l="0" t="0" r="r" b="b"/>
                  <a:pathLst>
                    <a:path w="29" h="31">
                      <a:moveTo>
                        <a:pt x="20" y="0"/>
                      </a:moveTo>
                      <a:lnTo>
                        <a:pt x="0" y="7"/>
                      </a:lnTo>
                      <a:lnTo>
                        <a:pt x="9" y="31"/>
                      </a:lnTo>
                      <a:lnTo>
                        <a:pt x="29" y="24"/>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19" name="Freeform 155">
                  <a:extLst>
                    <a:ext uri="{FF2B5EF4-FFF2-40B4-BE49-F238E27FC236}">
                      <a16:creationId xmlns:a16="http://schemas.microsoft.com/office/drawing/2014/main" id="{45360044-0364-9228-395E-B734E00E8274}"/>
                    </a:ext>
                  </a:extLst>
                </p:cNvPr>
                <p:cNvSpPr>
                  <a:spLocks/>
                </p:cNvSpPr>
                <p:nvPr/>
              </p:nvSpPr>
              <p:spPr bwMode="auto">
                <a:xfrm>
                  <a:off x="3174" y="3788"/>
                  <a:ext cx="28" cy="29"/>
                </a:xfrm>
                <a:custGeom>
                  <a:avLst/>
                  <a:gdLst>
                    <a:gd name="T0" fmla="*/ 20 w 28"/>
                    <a:gd name="T1" fmla="*/ 0 h 29"/>
                    <a:gd name="T2" fmla="*/ 0 w 28"/>
                    <a:gd name="T3" fmla="*/ 7 h 29"/>
                    <a:gd name="T4" fmla="*/ 9 w 28"/>
                    <a:gd name="T5" fmla="*/ 29 h 29"/>
                    <a:gd name="T6" fmla="*/ 28 w 28"/>
                    <a:gd name="T7" fmla="*/ 22 h 29"/>
                    <a:gd name="T8" fmla="*/ 20 w 28"/>
                    <a:gd name="T9" fmla="*/ 0 h 29"/>
                  </a:gdLst>
                  <a:ahLst/>
                  <a:cxnLst>
                    <a:cxn ang="0">
                      <a:pos x="T0" y="T1"/>
                    </a:cxn>
                    <a:cxn ang="0">
                      <a:pos x="T2" y="T3"/>
                    </a:cxn>
                    <a:cxn ang="0">
                      <a:pos x="T4" y="T5"/>
                    </a:cxn>
                    <a:cxn ang="0">
                      <a:pos x="T6" y="T7"/>
                    </a:cxn>
                    <a:cxn ang="0">
                      <a:pos x="T8" y="T9"/>
                    </a:cxn>
                  </a:cxnLst>
                  <a:rect l="0" t="0" r="r" b="b"/>
                  <a:pathLst>
                    <a:path w="28" h="29">
                      <a:moveTo>
                        <a:pt x="20" y="0"/>
                      </a:moveTo>
                      <a:lnTo>
                        <a:pt x="0" y="7"/>
                      </a:lnTo>
                      <a:lnTo>
                        <a:pt x="9" y="29"/>
                      </a:lnTo>
                      <a:lnTo>
                        <a:pt x="28" y="22"/>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20" name="Freeform 156">
                  <a:extLst>
                    <a:ext uri="{FF2B5EF4-FFF2-40B4-BE49-F238E27FC236}">
                      <a16:creationId xmlns:a16="http://schemas.microsoft.com/office/drawing/2014/main" id="{73DDA126-3447-B2EE-7AF7-1CB11D4A0772}"/>
                    </a:ext>
                  </a:extLst>
                </p:cNvPr>
                <p:cNvSpPr>
                  <a:spLocks/>
                </p:cNvSpPr>
                <p:nvPr/>
              </p:nvSpPr>
              <p:spPr bwMode="auto">
                <a:xfrm>
                  <a:off x="3183" y="3808"/>
                  <a:ext cx="28" cy="31"/>
                </a:xfrm>
                <a:custGeom>
                  <a:avLst/>
                  <a:gdLst>
                    <a:gd name="T0" fmla="*/ 17 w 28"/>
                    <a:gd name="T1" fmla="*/ 0 h 31"/>
                    <a:gd name="T2" fmla="*/ 0 w 28"/>
                    <a:gd name="T3" fmla="*/ 9 h 31"/>
                    <a:gd name="T4" fmla="*/ 11 w 28"/>
                    <a:gd name="T5" fmla="*/ 31 h 31"/>
                    <a:gd name="T6" fmla="*/ 28 w 28"/>
                    <a:gd name="T7" fmla="*/ 22 h 31"/>
                    <a:gd name="T8" fmla="*/ 17 w 28"/>
                    <a:gd name="T9" fmla="*/ 0 h 31"/>
                  </a:gdLst>
                  <a:ahLst/>
                  <a:cxnLst>
                    <a:cxn ang="0">
                      <a:pos x="T0" y="T1"/>
                    </a:cxn>
                    <a:cxn ang="0">
                      <a:pos x="T2" y="T3"/>
                    </a:cxn>
                    <a:cxn ang="0">
                      <a:pos x="T4" y="T5"/>
                    </a:cxn>
                    <a:cxn ang="0">
                      <a:pos x="T6" y="T7"/>
                    </a:cxn>
                    <a:cxn ang="0">
                      <a:pos x="T8" y="T9"/>
                    </a:cxn>
                  </a:cxnLst>
                  <a:rect l="0" t="0" r="r" b="b"/>
                  <a:pathLst>
                    <a:path w="28" h="31">
                      <a:moveTo>
                        <a:pt x="17" y="0"/>
                      </a:moveTo>
                      <a:lnTo>
                        <a:pt x="0" y="9"/>
                      </a:lnTo>
                      <a:lnTo>
                        <a:pt x="11" y="31"/>
                      </a:lnTo>
                      <a:lnTo>
                        <a:pt x="28" y="22"/>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621" name="Freeform 157">
                  <a:extLst>
                    <a:ext uri="{FF2B5EF4-FFF2-40B4-BE49-F238E27FC236}">
                      <a16:creationId xmlns:a16="http://schemas.microsoft.com/office/drawing/2014/main" id="{6BE938A7-4A6A-B294-ADA3-C323D8F7615A}"/>
                    </a:ext>
                  </a:extLst>
                </p:cNvPr>
                <p:cNvSpPr>
                  <a:spLocks/>
                </p:cNvSpPr>
                <p:nvPr/>
              </p:nvSpPr>
              <p:spPr bwMode="auto">
                <a:xfrm>
                  <a:off x="3194" y="3832"/>
                  <a:ext cx="28" cy="31"/>
                </a:xfrm>
                <a:custGeom>
                  <a:avLst/>
                  <a:gdLst>
                    <a:gd name="T0" fmla="*/ 19 w 28"/>
                    <a:gd name="T1" fmla="*/ 0 h 31"/>
                    <a:gd name="T2" fmla="*/ 0 w 28"/>
                    <a:gd name="T3" fmla="*/ 7 h 31"/>
                    <a:gd name="T4" fmla="*/ 8 w 28"/>
                    <a:gd name="T5" fmla="*/ 31 h 31"/>
                    <a:gd name="T6" fmla="*/ 28 w 28"/>
                    <a:gd name="T7" fmla="*/ 24 h 31"/>
                    <a:gd name="T8" fmla="*/ 19 w 28"/>
                    <a:gd name="T9" fmla="*/ 0 h 31"/>
                  </a:gdLst>
                  <a:ahLst/>
                  <a:cxnLst>
                    <a:cxn ang="0">
                      <a:pos x="T0" y="T1"/>
                    </a:cxn>
                    <a:cxn ang="0">
                      <a:pos x="T2" y="T3"/>
                    </a:cxn>
                    <a:cxn ang="0">
                      <a:pos x="T4" y="T5"/>
                    </a:cxn>
                    <a:cxn ang="0">
                      <a:pos x="T6" y="T7"/>
                    </a:cxn>
                    <a:cxn ang="0">
                      <a:pos x="T8" y="T9"/>
                    </a:cxn>
                  </a:cxnLst>
                  <a:rect l="0" t="0" r="r" b="b"/>
                  <a:pathLst>
                    <a:path w="28" h="31">
                      <a:moveTo>
                        <a:pt x="19" y="0"/>
                      </a:moveTo>
                      <a:lnTo>
                        <a:pt x="0" y="7"/>
                      </a:lnTo>
                      <a:lnTo>
                        <a:pt x="8" y="31"/>
                      </a:lnTo>
                      <a:lnTo>
                        <a:pt x="28" y="24"/>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622" name="Freeform 158">
                  <a:extLst>
                    <a:ext uri="{FF2B5EF4-FFF2-40B4-BE49-F238E27FC236}">
                      <a16:creationId xmlns:a16="http://schemas.microsoft.com/office/drawing/2014/main" id="{EC176DD8-5D4B-360B-D93F-B4EC733B4693}"/>
                    </a:ext>
                  </a:extLst>
                </p:cNvPr>
                <p:cNvSpPr>
                  <a:spLocks/>
                </p:cNvSpPr>
                <p:nvPr/>
              </p:nvSpPr>
              <p:spPr bwMode="auto">
                <a:xfrm>
                  <a:off x="3202" y="3856"/>
                  <a:ext cx="29" cy="31"/>
                </a:xfrm>
                <a:custGeom>
                  <a:avLst/>
                  <a:gdLst>
                    <a:gd name="T0" fmla="*/ 20 w 29"/>
                    <a:gd name="T1" fmla="*/ 0 h 31"/>
                    <a:gd name="T2" fmla="*/ 0 w 29"/>
                    <a:gd name="T3" fmla="*/ 7 h 31"/>
                    <a:gd name="T4" fmla="*/ 9 w 29"/>
                    <a:gd name="T5" fmla="*/ 31 h 31"/>
                    <a:gd name="T6" fmla="*/ 29 w 29"/>
                    <a:gd name="T7" fmla="*/ 24 h 31"/>
                    <a:gd name="T8" fmla="*/ 20 w 29"/>
                    <a:gd name="T9" fmla="*/ 0 h 31"/>
                  </a:gdLst>
                  <a:ahLst/>
                  <a:cxnLst>
                    <a:cxn ang="0">
                      <a:pos x="T0" y="T1"/>
                    </a:cxn>
                    <a:cxn ang="0">
                      <a:pos x="T2" y="T3"/>
                    </a:cxn>
                    <a:cxn ang="0">
                      <a:pos x="T4" y="T5"/>
                    </a:cxn>
                    <a:cxn ang="0">
                      <a:pos x="T6" y="T7"/>
                    </a:cxn>
                    <a:cxn ang="0">
                      <a:pos x="T8" y="T9"/>
                    </a:cxn>
                  </a:cxnLst>
                  <a:rect l="0" t="0" r="r" b="b"/>
                  <a:pathLst>
                    <a:path w="29" h="31">
                      <a:moveTo>
                        <a:pt x="20" y="0"/>
                      </a:moveTo>
                      <a:lnTo>
                        <a:pt x="0" y="7"/>
                      </a:lnTo>
                      <a:lnTo>
                        <a:pt x="9" y="31"/>
                      </a:lnTo>
                      <a:lnTo>
                        <a:pt x="29" y="24"/>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23" name="Freeform 159">
                  <a:extLst>
                    <a:ext uri="{FF2B5EF4-FFF2-40B4-BE49-F238E27FC236}">
                      <a16:creationId xmlns:a16="http://schemas.microsoft.com/office/drawing/2014/main" id="{2BDA1635-E415-A025-532A-63671BCC542A}"/>
                    </a:ext>
                  </a:extLst>
                </p:cNvPr>
                <p:cNvSpPr>
                  <a:spLocks/>
                </p:cNvSpPr>
                <p:nvPr/>
              </p:nvSpPr>
              <p:spPr bwMode="auto">
                <a:xfrm>
                  <a:off x="3211" y="3880"/>
                  <a:ext cx="29" cy="31"/>
                </a:xfrm>
                <a:custGeom>
                  <a:avLst/>
                  <a:gdLst>
                    <a:gd name="T0" fmla="*/ 20 w 29"/>
                    <a:gd name="T1" fmla="*/ 0 h 31"/>
                    <a:gd name="T2" fmla="*/ 0 w 29"/>
                    <a:gd name="T3" fmla="*/ 7 h 31"/>
                    <a:gd name="T4" fmla="*/ 9 w 29"/>
                    <a:gd name="T5" fmla="*/ 31 h 31"/>
                    <a:gd name="T6" fmla="*/ 29 w 29"/>
                    <a:gd name="T7" fmla="*/ 24 h 31"/>
                    <a:gd name="T8" fmla="*/ 20 w 29"/>
                    <a:gd name="T9" fmla="*/ 0 h 31"/>
                  </a:gdLst>
                  <a:ahLst/>
                  <a:cxnLst>
                    <a:cxn ang="0">
                      <a:pos x="T0" y="T1"/>
                    </a:cxn>
                    <a:cxn ang="0">
                      <a:pos x="T2" y="T3"/>
                    </a:cxn>
                    <a:cxn ang="0">
                      <a:pos x="T4" y="T5"/>
                    </a:cxn>
                    <a:cxn ang="0">
                      <a:pos x="T6" y="T7"/>
                    </a:cxn>
                    <a:cxn ang="0">
                      <a:pos x="T8" y="T9"/>
                    </a:cxn>
                  </a:cxnLst>
                  <a:rect l="0" t="0" r="r" b="b"/>
                  <a:pathLst>
                    <a:path w="29" h="31">
                      <a:moveTo>
                        <a:pt x="20" y="0"/>
                      </a:moveTo>
                      <a:lnTo>
                        <a:pt x="0" y="7"/>
                      </a:lnTo>
                      <a:lnTo>
                        <a:pt x="9" y="31"/>
                      </a:lnTo>
                      <a:lnTo>
                        <a:pt x="29" y="24"/>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24" name="Freeform 160">
                  <a:extLst>
                    <a:ext uri="{FF2B5EF4-FFF2-40B4-BE49-F238E27FC236}">
                      <a16:creationId xmlns:a16="http://schemas.microsoft.com/office/drawing/2014/main" id="{A34900D6-607D-A61B-EC0E-696363F5C505}"/>
                    </a:ext>
                  </a:extLst>
                </p:cNvPr>
                <p:cNvSpPr>
                  <a:spLocks/>
                </p:cNvSpPr>
                <p:nvPr/>
              </p:nvSpPr>
              <p:spPr bwMode="auto">
                <a:xfrm>
                  <a:off x="3220" y="3904"/>
                  <a:ext cx="28" cy="33"/>
                </a:xfrm>
                <a:custGeom>
                  <a:avLst/>
                  <a:gdLst>
                    <a:gd name="T0" fmla="*/ 20 w 28"/>
                    <a:gd name="T1" fmla="*/ 0 h 33"/>
                    <a:gd name="T2" fmla="*/ 0 w 28"/>
                    <a:gd name="T3" fmla="*/ 7 h 33"/>
                    <a:gd name="T4" fmla="*/ 9 w 28"/>
                    <a:gd name="T5" fmla="*/ 33 h 33"/>
                    <a:gd name="T6" fmla="*/ 28 w 28"/>
                    <a:gd name="T7" fmla="*/ 26 h 33"/>
                    <a:gd name="T8" fmla="*/ 20 w 28"/>
                    <a:gd name="T9" fmla="*/ 0 h 33"/>
                  </a:gdLst>
                  <a:ahLst/>
                  <a:cxnLst>
                    <a:cxn ang="0">
                      <a:pos x="T0" y="T1"/>
                    </a:cxn>
                    <a:cxn ang="0">
                      <a:pos x="T2" y="T3"/>
                    </a:cxn>
                    <a:cxn ang="0">
                      <a:pos x="T4" y="T5"/>
                    </a:cxn>
                    <a:cxn ang="0">
                      <a:pos x="T6" y="T7"/>
                    </a:cxn>
                    <a:cxn ang="0">
                      <a:pos x="T8" y="T9"/>
                    </a:cxn>
                  </a:cxnLst>
                  <a:rect l="0" t="0" r="r" b="b"/>
                  <a:pathLst>
                    <a:path w="28" h="33">
                      <a:moveTo>
                        <a:pt x="20" y="0"/>
                      </a:moveTo>
                      <a:lnTo>
                        <a:pt x="0" y="7"/>
                      </a:lnTo>
                      <a:lnTo>
                        <a:pt x="9" y="33"/>
                      </a:lnTo>
                      <a:lnTo>
                        <a:pt x="28"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25" name="Freeform 161">
                  <a:extLst>
                    <a:ext uri="{FF2B5EF4-FFF2-40B4-BE49-F238E27FC236}">
                      <a16:creationId xmlns:a16="http://schemas.microsoft.com/office/drawing/2014/main" id="{E59AD769-2D9C-5D89-FB2F-3C6C3717079F}"/>
                    </a:ext>
                  </a:extLst>
                </p:cNvPr>
                <p:cNvSpPr>
                  <a:spLocks/>
                </p:cNvSpPr>
                <p:nvPr/>
              </p:nvSpPr>
              <p:spPr bwMode="auto">
                <a:xfrm>
                  <a:off x="3229" y="3930"/>
                  <a:ext cx="28" cy="29"/>
                </a:xfrm>
                <a:custGeom>
                  <a:avLst/>
                  <a:gdLst>
                    <a:gd name="T0" fmla="*/ 19 w 28"/>
                    <a:gd name="T1" fmla="*/ 0 h 29"/>
                    <a:gd name="T2" fmla="*/ 0 w 28"/>
                    <a:gd name="T3" fmla="*/ 7 h 29"/>
                    <a:gd name="T4" fmla="*/ 8 w 28"/>
                    <a:gd name="T5" fmla="*/ 29 h 29"/>
                    <a:gd name="T6" fmla="*/ 28 w 28"/>
                    <a:gd name="T7" fmla="*/ 22 h 29"/>
                    <a:gd name="T8" fmla="*/ 19 w 28"/>
                    <a:gd name="T9" fmla="*/ 0 h 29"/>
                  </a:gdLst>
                  <a:ahLst/>
                  <a:cxnLst>
                    <a:cxn ang="0">
                      <a:pos x="T0" y="T1"/>
                    </a:cxn>
                    <a:cxn ang="0">
                      <a:pos x="T2" y="T3"/>
                    </a:cxn>
                    <a:cxn ang="0">
                      <a:pos x="T4" y="T5"/>
                    </a:cxn>
                    <a:cxn ang="0">
                      <a:pos x="T6" y="T7"/>
                    </a:cxn>
                    <a:cxn ang="0">
                      <a:pos x="T8" y="T9"/>
                    </a:cxn>
                  </a:cxnLst>
                  <a:rect l="0" t="0" r="r" b="b"/>
                  <a:pathLst>
                    <a:path w="28" h="29">
                      <a:moveTo>
                        <a:pt x="19" y="0"/>
                      </a:moveTo>
                      <a:lnTo>
                        <a:pt x="0" y="7"/>
                      </a:lnTo>
                      <a:lnTo>
                        <a:pt x="8" y="29"/>
                      </a:lnTo>
                      <a:lnTo>
                        <a:pt x="28" y="22"/>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626" name="Freeform 162">
                  <a:extLst>
                    <a:ext uri="{FF2B5EF4-FFF2-40B4-BE49-F238E27FC236}">
                      <a16:creationId xmlns:a16="http://schemas.microsoft.com/office/drawing/2014/main" id="{2E9628D8-EC25-5C87-AF98-3C04C10DC9C5}"/>
                    </a:ext>
                  </a:extLst>
                </p:cNvPr>
                <p:cNvSpPr>
                  <a:spLocks/>
                </p:cNvSpPr>
                <p:nvPr/>
              </p:nvSpPr>
              <p:spPr bwMode="auto">
                <a:xfrm>
                  <a:off x="3237" y="3952"/>
                  <a:ext cx="29" cy="33"/>
                </a:xfrm>
                <a:custGeom>
                  <a:avLst/>
                  <a:gdLst>
                    <a:gd name="T0" fmla="*/ 20 w 29"/>
                    <a:gd name="T1" fmla="*/ 0 h 33"/>
                    <a:gd name="T2" fmla="*/ 0 w 29"/>
                    <a:gd name="T3" fmla="*/ 7 h 33"/>
                    <a:gd name="T4" fmla="*/ 9 w 29"/>
                    <a:gd name="T5" fmla="*/ 33 h 33"/>
                    <a:gd name="T6" fmla="*/ 29 w 29"/>
                    <a:gd name="T7" fmla="*/ 26 h 33"/>
                    <a:gd name="T8" fmla="*/ 20 w 29"/>
                    <a:gd name="T9" fmla="*/ 0 h 33"/>
                  </a:gdLst>
                  <a:ahLst/>
                  <a:cxnLst>
                    <a:cxn ang="0">
                      <a:pos x="T0" y="T1"/>
                    </a:cxn>
                    <a:cxn ang="0">
                      <a:pos x="T2" y="T3"/>
                    </a:cxn>
                    <a:cxn ang="0">
                      <a:pos x="T4" y="T5"/>
                    </a:cxn>
                    <a:cxn ang="0">
                      <a:pos x="T6" y="T7"/>
                    </a:cxn>
                    <a:cxn ang="0">
                      <a:pos x="T8" y="T9"/>
                    </a:cxn>
                  </a:cxnLst>
                  <a:rect l="0" t="0" r="r" b="b"/>
                  <a:pathLst>
                    <a:path w="29" h="33">
                      <a:moveTo>
                        <a:pt x="20" y="0"/>
                      </a:moveTo>
                      <a:lnTo>
                        <a:pt x="0" y="7"/>
                      </a:lnTo>
                      <a:lnTo>
                        <a:pt x="9" y="33"/>
                      </a:lnTo>
                      <a:lnTo>
                        <a:pt x="29"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27" name="Freeform 163">
                  <a:extLst>
                    <a:ext uri="{FF2B5EF4-FFF2-40B4-BE49-F238E27FC236}">
                      <a16:creationId xmlns:a16="http://schemas.microsoft.com/office/drawing/2014/main" id="{FCA53BEA-D738-90F1-EFEE-0AD15560CBEF}"/>
                    </a:ext>
                  </a:extLst>
                </p:cNvPr>
                <p:cNvSpPr>
                  <a:spLocks/>
                </p:cNvSpPr>
                <p:nvPr/>
              </p:nvSpPr>
              <p:spPr bwMode="auto">
                <a:xfrm>
                  <a:off x="3246" y="3976"/>
                  <a:ext cx="31" cy="35"/>
                </a:xfrm>
                <a:custGeom>
                  <a:avLst/>
                  <a:gdLst>
                    <a:gd name="T0" fmla="*/ 20 w 31"/>
                    <a:gd name="T1" fmla="*/ 0 h 35"/>
                    <a:gd name="T2" fmla="*/ 0 w 31"/>
                    <a:gd name="T3" fmla="*/ 9 h 35"/>
                    <a:gd name="T4" fmla="*/ 11 w 31"/>
                    <a:gd name="T5" fmla="*/ 35 h 35"/>
                    <a:gd name="T6" fmla="*/ 31 w 31"/>
                    <a:gd name="T7" fmla="*/ 26 h 35"/>
                    <a:gd name="T8" fmla="*/ 20 w 31"/>
                    <a:gd name="T9" fmla="*/ 0 h 35"/>
                  </a:gdLst>
                  <a:ahLst/>
                  <a:cxnLst>
                    <a:cxn ang="0">
                      <a:pos x="T0" y="T1"/>
                    </a:cxn>
                    <a:cxn ang="0">
                      <a:pos x="T2" y="T3"/>
                    </a:cxn>
                    <a:cxn ang="0">
                      <a:pos x="T4" y="T5"/>
                    </a:cxn>
                    <a:cxn ang="0">
                      <a:pos x="T6" y="T7"/>
                    </a:cxn>
                    <a:cxn ang="0">
                      <a:pos x="T8" y="T9"/>
                    </a:cxn>
                  </a:cxnLst>
                  <a:rect l="0" t="0" r="r" b="b"/>
                  <a:pathLst>
                    <a:path w="31" h="35">
                      <a:moveTo>
                        <a:pt x="20" y="0"/>
                      </a:moveTo>
                      <a:lnTo>
                        <a:pt x="0" y="9"/>
                      </a:lnTo>
                      <a:lnTo>
                        <a:pt x="11" y="35"/>
                      </a:lnTo>
                      <a:lnTo>
                        <a:pt x="31"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28" name="Freeform 164">
                  <a:extLst>
                    <a:ext uri="{FF2B5EF4-FFF2-40B4-BE49-F238E27FC236}">
                      <a16:creationId xmlns:a16="http://schemas.microsoft.com/office/drawing/2014/main" id="{649AD7FD-A0BE-60AC-3308-C66BE85AA2C6}"/>
                    </a:ext>
                  </a:extLst>
                </p:cNvPr>
                <p:cNvSpPr>
                  <a:spLocks/>
                </p:cNvSpPr>
                <p:nvPr/>
              </p:nvSpPr>
              <p:spPr bwMode="auto">
                <a:xfrm>
                  <a:off x="3257" y="4004"/>
                  <a:ext cx="26" cy="29"/>
                </a:xfrm>
                <a:custGeom>
                  <a:avLst/>
                  <a:gdLst>
                    <a:gd name="T0" fmla="*/ 20 w 26"/>
                    <a:gd name="T1" fmla="*/ 0 h 29"/>
                    <a:gd name="T2" fmla="*/ 0 w 26"/>
                    <a:gd name="T3" fmla="*/ 5 h 29"/>
                    <a:gd name="T4" fmla="*/ 7 w 26"/>
                    <a:gd name="T5" fmla="*/ 29 h 29"/>
                    <a:gd name="T6" fmla="*/ 26 w 26"/>
                    <a:gd name="T7" fmla="*/ 24 h 29"/>
                    <a:gd name="T8" fmla="*/ 20 w 26"/>
                    <a:gd name="T9" fmla="*/ 0 h 29"/>
                  </a:gdLst>
                  <a:ahLst/>
                  <a:cxnLst>
                    <a:cxn ang="0">
                      <a:pos x="T0" y="T1"/>
                    </a:cxn>
                    <a:cxn ang="0">
                      <a:pos x="T2" y="T3"/>
                    </a:cxn>
                    <a:cxn ang="0">
                      <a:pos x="T4" y="T5"/>
                    </a:cxn>
                    <a:cxn ang="0">
                      <a:pos x="T6" y="T7"/>
                    </a:cxn>
                    <a:cxn ang="0">
                      <a:pos x="T8" y="T9"/>
                    </a:cxn>
                  </a:cxnLst>
                  <a:rect l="0" t="0" r="r" b="b"/>
                  <a:pathLst>
                    <a:path w="26" h="29">
                      <a:moveTo>
                        <a:pt x="20" y="0"/>
                      </a:moveTo>
                      <a:lnTo>
                        <a:pt x="0" y="5"/>
                      </a:lnTo>
                      <a:lnTo>
                        <a:pt x="7" y="29"/>
                      </a:lnTo>
                      <a:lnTo>
                        <a:pt x="26" y="24"/>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29" name="Freeform 165">
                  <a:extLst>
                    <a:ext uri="{FF2B5EF4-FFF2-40B4-BE49-F238E27FC236}">
                      <a16:creationId xmlns:a16="http://schemas.microsoft.com/office/drawing/2014/main" id="{CC4CB5A2-4999-B5AB-7231-F56A2B0846DF}"/>
                    </a:ext>
                  </a:extLst>
                </p:cNvPr>
                <p:cNvSpPr>
                  <a:spLocks/>
                </p:cNvSpPr>
                <p:nvPr/>
              </p:nvSpPr>
              <p:spPr bwMode="auto">
                <a:xfrm>
                  <a:off x="3264" y="4026"/>
                  <a:ext cx="30" cy="35"/>
                </a:xfrm>
                <a:custGeom>
                  <a:avLst/>
                  <a:gdLst>
                    <a:gd name="T0" fmla="*/ 19 w 30"/>
                    <a:gd name="T1" fmla="*/ 0 h 35"/>
                    <a:gd name="T2" fmla="*/ 0 w 30"/>
                    <a:gd name="T3" fmla="*/ 9 h 35"/>
                    <a:gd name="T4" fmla="*/ 10 w 30"/>
                    <a:gd name="T5" fmla="*/ 35 h 35"/>
                    <a:gd name="T6" fmla="*/ 30 w 30"/>
                    <a:gd name="T7" fmla="*/ 26 h 35"/>
                    <a:gd name="T8" fmla="*/ 19 w 30"/>
                    <a:gd name="T9" fmla="*/ 0 h 35"/>
                  </a:gdLst>
                  <a:ahLst/>
                  <a:cxnLst>
                    <a:cxn ang="0">
                      <a:pos x="T0" y="T1"/>
                    </a:cxn>
                    <a:cxn ang="0">
                      <a:pos x="T2" y="T3"/>
                    </a:cxn>
                    <a:cxn ang="0">
                      <a:pos x="T4" y="T5"/>
                    </a:cxn>
                    <a:cxn ang="0">
                      <a:pos x="T6" y="T7"/>
                    </a:cxn>
                    <a:cxn ang="0">
                      <a:pos x="T8" y="T9"/>
                    </a:cxn>
                  </a:cxnLst>
                  <a:rect l="0" t="0" r="r" b="b"/>
                  <a:pathLst>
                    <a:path w="30" h="35">
                      <a:moveTo>
                        <a:pt x="19" y="0"/>
                      </a:moveTo>
                      <a:lnTo>
                        <a:pt x="0" y="9"/>
                      </a:lnTo>
                      <a:lnTo>
                        <a:pt x="10" y="35"/>
                      </a:lnTo>
                      <a:lnTo>
                        <a:pt x="30" y="26"/>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630" name="Freeform 166">
                  <a:extLst>
                    <a:ext uri="{FF2B5EF4-FFF2-40B4-BE49-F238E27FC236}">
                      <a16:creationId xmlns:a16="http://schemas.microsoft.com/office/drawing/2014/main" id="{345EF24B-8675-8079-E85A-A7A0D0439648}"/>
                    </a:ext>
                  </a:extLst>
                </p:cNvPr>
                <p:cNvSpPr>
                  <a:spLocks/>
                </p:cNvSpPr>
                <p:nvPr/>
              </p:nvSpPr>
              <p:spPr bwMode="auto">
                <a:xfrm>
                  <a:off x="3274" y="4055"/>
                  <a:ext cx="27" cy="30"/>
                </a:xfrm>
                <a:custGeom>
                  <a:avLst/>
                  <a:gdLst>
                    <a:gd name="T0" fmla="*/ 20 w 27"/>
                    <a:gd name="T1" fmla="*/ 0 h 30"/>
                    <a:gd name="T2" fmla="*/ 0 w 27"/>
                    <a:gd name="T3" fmla="*/ 4 h 30"/>
                    <a:gd name="T4" fmla="*/ 7 w 27"/>
                    <a:gd name="T5" fmla="*/ 30 h 30"/>
                    <a:gd name="T6" fmla="*/ 27 w 27"/>
                    <a:gd name="T7" fmla="*/ 26 h 30"/>
                    <a:gd name="T8" fmla="*/ 20 w 27"/>
                    <a:gd name="T9" fmla="*/ 0 h 30"/>
                  </a:gdLst>
                  <a:ahLst/>
                  <a:cxnLst>
                    <a:cxn ang="0">
                      <a:pos x="T0" y="T1"/>
                    </a:cxn>
                    <a:cxn ang="0">
                      <a:pos x="T2" y="T3"/>
                    </a:cxn>
                    <a:cxn ang="0">
                      <a:pos x="T4" y="T5"/>
                    </a:cxn>
                    <a:cxn ang="0">
                      <a:pos x="T6" y="T7"/>
                    </a:cxn>
                    <a:cxn ang="0">
                      <a:pos x="T8" y="T9"/>
                    </a:cxn>
                  </a:cxnLst>
                  <a:rect l="0" t="0" r="r" b="b"/>
                  <a:pathLst>
                    <a:path w="27" h="30">
                      <a:moveTo>
                        <a:pt x="20" y="0"/>
                      </a:moveTo>
                      <a:lnTo>
                        <a:pt x="0" y="4"/>
                      </a:lnTo>
                      <a:lnTo>
                        <a:pt x="7" y="30"/>
                      </a:lnTo>
                      <a:lnTo>
                        <a:pt x="27"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31" name="Freeform 167">
                  <a:extLst>
                    <a:ext uri="{FF2B5EF4-FFF2-40B4-BE49-F238E27FC236}">
                      <a16:creationId xmlns:a16="http://schemas.microsoft.com/office/drawing/2014/main" id="{F0B1A38D-E49E-93D0-B053-9B7200AC3ED9}"/>
                    </a:ext>
                  </a:extLst>
                </p:cNvPr>
                <p:cNvSpPr>
                  <a:spLocks/>
                </p:cNvSpPr>
                <p:nvPr/>
              </p:nvSpPr>
              <p:spPr bwMode="auto">
                <a:xfrm>
                  <a:off x="3281" y="4079"/>
                  <a:ext cx="31" cy="35"/>
                </a:xfrm>
                <a:custGeom>
                  <a:avLst/>
                  <a:gdLst>
                    <a:gd name="T0" fmla="*/ 20 w 31"/>
                    <a:gd name="T1" fmla="*/ 0 h 35"/>
                    <a:gd name="T2" fmla="*/ 0 w 31"/>
                    <a:gd name="T3" fmla="*/ 8 h 35"/>
                    <a:gd name="T4" fmla="*/ 11 w 31"/>
                    <a:gd name="T5" fmla="*/ 35 h 35"/>
                    <a:gd name="T6" fmla="*/ 31 w 31"/>
                    <a:gd name="T7" fmla="*/ 26 h 35"/>
                    <a:gd name="T8" fmla="*/ 20 w 31"/>
                    <a:gd name="T9" fmla="*/ 0 h 35"/>
                  </a:gdLst>
                  <a:ahLst/>
                  <a:cxnLst>
                    <a:cxn ang="0">
                      <a:pos x="T0" y="T1"/>
                    </a:cxn>
                    <a:cxn ang="0">
                      <a:pos x="T2" y="T3"/>
                    </a:cxn>
                    <a:cxn ang="0">
                      <a:pos x="T4" y="T5"/>
                    </a:cxn>
                    <a:cxn ang="0">
                      <a:pos x="T6" y="T7"/>
                    </a:cxn>
                    <a:cxn ang="0">
                      <a:pos x="T8" y="T9"/>
                    </a:cxn>
                  </a:cxnLst>
                  <a:rect l="0" t="0" r="r" b="b"/>
                  <a:pathLst>
                    <a:path w="31" h="35">
                      <a:moveTo>
                        <a:pt x="20" y="0"/>
                      </a:moveTo>
                      <a:lnTo>
                        <a:pt x="0" y="8"/>
                      </a:lnTo>
                      <a:lnTo>
                        <a:pt x="11" y="35"/>
                      </a:lnTo>
                      <a:lnTo>
                        <a:pt x="31"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32" name="Freeform 168">
                  <a:extLst>
                    <a:ext uri="{FF2B5EF4-FFF2-40B4-BE49-F238E27FC236}">
                      <a16:creationId xmlns:a16="http://schemas.microsoft.com/office/drawing/2014/main" id="{EF1EDE7E-44C9-F11B-46B7-4DB18179703D}"/>
                    </a:ext>
                  </a:extLst>
                </p:cNvPr>
                <p:cNvSpPr>
                  <a:spLocks/>
                </p:cNvSpPr>
                <p:nvPr/>
              </p:nvSpPr>
              <p:spPr bwMode="auto">
                <a:xfrm>
                  <a:off x="3292" y="4107"/>
                  <a:ext cx="28" cy="33"/>
                </a:xfrm>
                <a:custGeom>
                  <a:avLst/>
                  <a:gdLst>
                    <a:gd name="T0" fmla="*/ 20 w 28"/>
                    <a:gd name="T1" fmla="*/ 0 h 33"/>
                    <a:gd name="T2" fmla="*/ 0 w 28"/>
                    <a:gd name="T3" fmla="*/ 7 h 33"/>
                    <a:gd name="T4" fmla="*/ 9 w 28"/>
                    <a:gd name="T5" fmla="*/ 33 h 33"/>
                    <a:gd name="T6" fmla="*/ 28 w 28"/>
                    <a:gd name="T7" fmla="*/ 26 h 33"/>
                    <a:gd name="T8" fmla="*/ 20 w 28"/>
                    <a:gd name="T9" fmla="*/ 0 h 33"/>
                  </a:gdLst>
                  <a:ahLst/>
                  <a:cxnLst>
                    <a:cxn ang="0">
                      <a:pos x="T0" y="T1"/>
                    </a:cxn>
                    <a:cxn ang="0">
                      <a:pos x="T2" y="T3"/>
                    </a:cxn>
                    <a:cxn ang="0">
                      <a:pos x="T4" y="T5"/>
                    </a:cxn>
                    <a:cxn ang="0">
                      <a:pos x="T6" y="T7"/>
                    </a:cxn>
                    <a:cxn ang="0">
                      <a:pos x="T8" y="T9"/>
                    </a:cxn>
                  </a:cxnLst>
                  <a:rect l="0" t="0" r="r" b="b"/>
                  <a:pathLst>
                    <a:path w="28" h="33">
                      <a:moveTo>
                        <a:pt x="20" y="0"/>
                      </a:moveTo>
                      <a:lnTo>
                        <a:pt x="0" y="7"/>
                      </a:lnTo>
                      <a:lnTo>
                        <a:pt x="9" y="33"/>
                      </a:lnTo>
                      <a:lnTo>
                        <a:pt x="28"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33" name="Freeform 169">
                  <a:extLst>
                    <a:ext uri="{FF2B5EF4-FFF2-40B4-BE49-F238E27FC236}">
                      <a16:creationId xmlns:a16="http://schemas.microsoft.com/office/drawing/2014/main" id="{DA60AB35-E14F-A450-2A91-F52A7EF9AC55}"/>
                    </a:ext>
                  </a:extLst>
                </p:cNvPr>
                <p:cNvSpPr>
                  <a:spLocks/>
                </p:cNvSpPr>
                <p:nvPr/>
              </p:nvSpPr>
              <p:spPr bwMode="auto">
                <a:xfrm>
                  <a:off x="3301" y="4133"/>
                  <a:ext cx="28" cy="33"/>
                </a:xfrm>
                <a:custGeom>
                  <a:avLst/>
                  <a:gdLst>
                    <a:gd name="T0" fmla="*/ 19 w 28"/>
                    <a:gd name="T1" fmla="*/ 0 h 33"/>
                    <a:gd name="T2" fmla="*/ 0 w 28"/>
                    <a:gd name="T3" fmla="*/ 7 h 33"/>
                    <a:gd name="T4" fmla="*/ 8 w 28"/>
                    <a:gd name="T5" fmla="*/ 33 h 33"/>
                    <a:gd name="T6" fmla="*/ 28 w 28"/>
                    <a:gd name="T7" fmla="*/ 26 h 33"/>
                    <a:gd name="T8" fmla="*/ 19 w 28"/>
                    <a:gd name="T9" fmla="*/ 0 h 33"/>
                  </a:gdLst>
                  <a:ahLst/>
                  <a:cxnLst>
                    <a:cxn ang="0">
                      <a:pos x="T0" y="T1"/>
                    </a:cxn>
                    <a:cxn ang="0">
                      <a:pos x="T2" y="T3"/>
                    </a:cxn>
                    <a:cxn ang="0">
                      <a:pos x="T4" y="T5"/>
                    </a:cxn>
                    <a:cxn ang="0">
                      <a:pos x="T6" y="T7"/>
                    </a:cxn>
                    <a:cxn ang="0">
                      <a:pos x="T8" y="T9"/>
                    </a:cxn>
                  </a:cxnLst>
                  <a:rect l="0" t="0" r="r" b="b"/>
                  <a:pathLst>
                    <a:path w="28" h="33">
                      <a:moveTo>
                        <a:pt x="19" y="0"/>
                      </a:moveTo>
                      <a:lnTo>
                        <a:pt x="0" y="7"/>
                      </a:lnTo>
                      <a:lnTo>
                        <a:pt x="8" y="33"/>
                      </a:lnTo>
                      <a:lnTo>
                        <a:pt x="28" y="26"/>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634" name="Freeform 170">
                  <a:extLst>
                    <a:ext uri="{FF2B5EF4-FFF2-40B4-BE49-F238E27FC236}">
                      <a16:creationId xmlns:a16="http://schemas.microsoft.com/office/drawing/2014/main" id="{517A751A-028C-1DED-D67B-3E28B73BA548}"/>
                    </a:ext>
                  </a:extLst>
                </p:cNvPr>
                <p:cNvSpPr>
                  <a:spLocks/>
                </p:cNvSpPr>
                <p:nvPr/>
              </p:nvSpPr>
              <p:spPr bwMode="auto">
                <a:xfrm>
                  <a:off x="3309" y="4159"/>
                  <a:ext cx="29" cy="33"/>
                </a:xfrm>
                <a:custGeom>
                  <a:avLst/>
                  <a:gdLst>
                    <a:gd name="T0" fmla="*/ 20 w 29"/>
                    <a:gd name="T1" fmla="*/ 0 h 33"/>
                    <a:gd name="T2" fmla="*/ 0 w 29"/>
                    <a:gd name="T3" fmla="*/ 7 h 33"/>
                    <a:gd name="T4" fmla="*/ 9 w 29"/>
                    <a:gd name="T5" fmla="*/ 33 h 33"/>
                    <a:gd name="T6" fmla="*/ 29 w 29"/>
                    <a:gd name="T7" fmla="*/ 27 h 33"/>
                    <a:gd name="T8" fmla="*/ 20 w 29"/>
                    <a:gd name="T9" fmla="*/ 0 h 33"/>
                  </a:gdLst>
                  <a:ahLst/>
                  <a:cxnLst>
                    <a:cxn ang="0">
                      <a:pos x="T0" y="T1"/>
                    </a:cxn>
                    <a:cxn ang="0">
                      <a:pos x="T2" y="T3"/>
                    </a:cxn>
                    <a:cxn ang="0">
                      <a:pos x="T4" y="T5"/>
                    </a:cxn>
                    <a:cxn ang="0">
                      <a:pos x="T6" y="T7"/>
                    </a:cxn>
                    <a:cxn ang="0">
                      <a:pos x="T8" y="T9"/>
                    </a:cxn>
                  </a:cxnLst>
                  <a:rect l="0" t="0" r="r" b="b"/>
                  <a:pathLst>
                    <a:path w="29" h="33">
                      <a:moveTo>
                        <a:pt x="20" y="0"/>
                      </a:moveTo>
                      <a:lnTo>
                        <a:pt x="0" y="7"/>
                      </a:lnTo>
                      <a:lnTo>
                        <a:pt x="9" y="33"/>
                      </a:lnTo>
                      <a:lnTo>
                        <a:pt x="29" y="27"/>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35" name="Freeform 171">
                  <a:extLst>
                    <a:ext uri="{FF2B5EF4-FFF2-40B4-BE49-F238E27FC236}">
                      <a16:creationId xmlns:a16="http://schemas.microsoft.com/office/drawing/2014/main" id="{E15C3D68-1B30-01C9-99F8-8532E9A58C45}"/>
                    </a:ext>
                  </a:extLst>
                </p:cNvPr>
                <p:cNvSpPr>
                  <a:spLocks/>
                </p:cNvSpPr>
                <p:nvPr/>
              </p:nvSpPr>
              <p:spPr bwMode="auto">
                <a:xfrm>
                  <a:off x="3318" y="4186"/>
                  <a:ext cx="31" cy="34"/>
                </a:xfrm>
                <a:custGeom>
                  <a:avLst/>
                  <a:gdLst>
                    <a:gd name="T0" fmla="*/ 20 w 31"/>
                    <a:gd name="T1" fmla="*/ 0 h 34"/>
                    <a:gd name="T2" fmla="*/ 0 w 31"/>
                    <a:gd name="T3" fmla="*/ 6 h 34"/>
                    <a:gd name="T4" fmla="*/ 11 w 31"/>
                    <a:gd name="T5" fmla="*/ 34 h 34"/>
                    <a:gd name="T6" fmla="*/ 31 w 31"/>
                    <a:gd name="T7" fmla="*/ 28 h 34"/>
                    <a:gd name="T8" fmla="*/ 20 w 31"/>
                    <a:gd name="T9" fmla="*/ 0 h 34"/>
                  </a:gdLst>
                  <a:ahLst/>
                  <a:cxnLst>
                    <a:cxn ang="0">
                      <a:pos x="T0" y="T1"/>
                    </a:cxn>
                    <a:cxn ang="0">
                      <a:pos x="T2" y="T3"/>
                    </a:cxn>
                    <a:cxn ang="0">
                      <a:pos x="T4" y="T5"/>
                    </a:cxn>
                    <a:cxn ang="0">
                      <a:pos x="T6" y="T7"/>
                    </a:cxn>
                    <a:cxn ang="0">
                      <a:pos x="T8" y="T9"/>
                    </a:cxn>
                  </a:cxnLst>
                  <a:rect l="0" t="0" r="r" b="b"/>
                  <a:pathLst>
                    <a:path w="31" h="34">
                      <a:moveTo>
                        <a:pt x="20" y="0"/>
                      </a:moveTo>
                      <a:lnTo>
                        <a:pt x="0" y="6"/>
                      </a:lnTo>
                      <a:lnTo>
                        <a:pt x="11" y="34"/>
                      </a:lnTo>
                      <a:lnTo>
                        <a:pt x="31"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36" name="Freeform 172">
                  <a:extLst>
                    <a:ext uri="{FF2B5EF4-FFF2-40B4-BE49-F238E27FC236}">
                      <a16:creationId xmlns:a16="http://schemas.microsoft.com/office/drawing/2014/main" id="{D2E7BED8-A86F-C920-668F-B359FD3EA3C7}"/>
                    </a:ext>
                  </a:extLst>
                </p:cNvPr>
                <p:cNvSpPr>
                  <a:spLocks/>
                </p:cNvSpPr>
                <p:nvPr/>
              </p:nvSpPr>
              <p:spPr bwMode="auto">
                <a:xfrm>
                  <a:off x="3329" y="4214"/>
                  <a:ext cx="26" cy="30"/>
                </a:xfrm>
                <a:custGeom>
                  <a:avLst/>
                  <a:gdLst>
                    <a:gd name="T0" fmla="*/ 20 w 26"/>
                    <a:gd name="T1" fmla="*/ 0 h 30"/>
                    <a:gd name="T2" fmla="*/ 0 w 26"/>
                    <a:gd name="T3" fmla="*/ 4 h 30"/>
                    <a:gd name="T4" fmla="*/ 7 w 26"/>
                    <a:gd name="T5" fmla="*/ 30 h 30"/>
                    <a:gd name="T6" fmla="*/ 26 w 26"/>
                    <a:gd name="T7" fmla="*/ 26 h 30"/>
                    <a:gd name="T8" fmla="*/ 20 w 26"/>
                    <a:gd name="T9" fmla="*/ 0 h 30"/>
                  </a:gdLst>
                  <a:ahLst/>
                  <a:cxnLst>
                    <a:cxn ang="0">
                      <a:pos x="T0" y="T1"/>
                    </a:cxn>
                    <a:cxn ang="0">
                      <a:pos x="T2" y="T3"/>
                    </a:cxn>
                    <a:cxn ang="0">
                      <a:pos x="T4" y="T5"/>
                    </a:cxn>
                    <a:cxn ang="0">
                      <a:pos x="T6" y="T7"/>
                    </a:cxn>
                    <a:cxn ang="0">
                      <a:pos x="T8" y="T9"/>
                    </a:cxn>
                  </a:cxnLst>
                  <a:rect l="0" t="0" r="r" b="b"/>
                  <a:pathLst>
                    <a:path w="26" h="30">
                      <a:moveTo>
                        <a:pt x="20" y="0"/>
                      </a:moveTo>
                      <a:lnTo>
                        <a:pt x="0" y="4"/>
                      </a:lnTo>
                      <a:lnTo>
                        <a:pt x="7" y="30"/>
                      </a:lnTo>
                      <a:lnTo>
                        <a:pt x="26"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37" name="Freeform 173">
                  <a:extLst>
                    <a:ext uri="{FF2B5EF4-FFF2-40B4-BE49-F238E27FC236}">
                      <a16:creationId xmlns:a16="http://schemas.microsoft.com/office/drawing/2014/main" id="{C6B88103-B11C-93D6-7D2E-D22661B401F0}"/>
                    </a:ext>
                  </a:extLst>
                </p:cNvPr>
                <p:cNvSpPr>
                  <a:spLocks/>
                </p:cNvSpPr>
                <p:nvPr/>
              </p:nvSpPr>
              <p:spPr bwMode="auto">
                <a:xfrm>
                  <a:off x="3336" y="4240"/>
                  <a:ext cx="28" cy="35"/>
                </a:xfrm>
                <a:custGeom>
                  <a:avLst/>
                  <a:gdLst>
                    <a:gd name="T0" fmla="*/ 19 w 28"/>
                    <a:gd name="T1" fmla="*/ 0 h 35"/>
                    <a:gd name="T2" fmla="*/ 0 w 28"/>
                    <a:gd name="T3" fmla="*/ 7 h 35"/>
                    <a:gd name="T4" fmla="*/ 8 w 28"/>
                    <a:gd name="T5" fmla="*/ 35 h 35"/>
                    <a:gd name="T6" fmla="*/ 28 w 28"/>
                    <a:gd name="T7" fmla="*/ 28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7"/>
                      </a:lnTo>
                      <a:lnTo>
                        <a:pt x="8" y="35"/>
                      </a:lnTo>
                      <a:lnTo>
                        <a:pt x="28" y="28"/>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638" name="Freeform 174">
                  <a:extLst>
                    <a:ext uri="{FF2B5EF4-FFF2-40B4-BE49-F238E27FC236}">
                      <a16:creationId xmlns:a16="http://schemas.microsoft.com/office/drawing/2014/main" id="{F5685C2F-5802-12C8-2582-71389E213D33}"/>
                    </a:ext>
                  </a:extLst>
                </p:cNvPr>
                <p:cNvSpPr>
                  <a:spLocks/>
                </p:cNvSpPr>
                <p:nvPr/>
              </p:nvSpPr>
              <p:spPr bwMode="auto">
                <a:xfrm>
                  <a:off x="3344" y="4268"/>
                  <a:ext cx="29" cy="33"/>
                </a:xfrm>
                <a:custGeom>
                  <a:avLst/>
                  <a:gdLst>
                    <a:gd name="T0" fmla="*/ 20 w 29"/>
                    <a:gd name="T1" fmla="*/ 0 h 33"/>
                    <a:gd name="T2" fmla="*/ 0 w 29"/>
                    <a:gd name="T3" fmla="*/ 7 h 33"/>
                    <a:gd name="T4" fmla="*/ 9 w 29"/>
                    <a:gd name="T5" fmla="*/ 33 h 33"/>
                    <a:gd name="T6" fmla="*/ 29 w 29"/>
                    <a:gd name="T7" fmla="*/ 27 h 33"/>
                    <a:gd name="T8" fmla="*/ 20 w 29"/>
                    <a:gd name="T9" fmla="*/ 0 h 33"/>
                  </a:gdLst>
                  <a:ahLst/>
                  <a:cxnLst>
                    <a:cxn ang="0">
                      <a:pos x="T0" y="T1"/>
                    </a:cxn>
                    <a:cxn ang="0">
                      <a:pos x="T2" y="T3"/>
                    </a:cxn>
                    <a:cxn ang="0">
                      <a:pos x="T4" y="T5"/>
                    </a:cxn>
                    <a:cxn ang="0">
                      <a:pos x="T6" y="T7"/>
                    </a:cxn>
                    <a:cxn ang="0">
                      <a:pos x="T8" y="T9"/>
                    </a:cxn>
                  </a:cxnLst>
                  <a:rect l="0" t="0" r="r" b="b"/>
                  <a:pathLst>
                    <a:path w="29" h="33">
                      <a:moveTo>
                        <a:pt x="20" y="0"/>
                      </a:moveTo>
                      <a:lnTo>
                        <a:pt x="0" y="7"/>
                      </a:lnTo>
                      <a:lnTo>
                        <a:pt x="9" y="33"/>
                      </a:lnTo>
                      <a:lnTo>
                        <a:pt x="29" y="27"/>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39" name="Freeform 175">
                  <a:extLst>
                    <a:ext uri="{FF2B5EF4-FFF2-40B4-BE49-F238E27FC236}">
                      <a16:creationId xmlns:a16="http://schemas.microsoft.com/office/drawing/2014/main" id="{1D9CEBDF-DDE8-E7DC-797E-B99C2F38339C}"/>
                    </a:ext>
                  </a:extLst>
                </p:cNvPr>
                <p:cNvSpPr>
                  <a:spLocks/>
                </p:cNvSpPr>
                <p:nvPr/>
              </p:nvSpPr>
              <p:spPr bwMode="auto">
                <a:xfrm>
                  <a:off x="3353" y="4295"/>
                  <a:ext cx="31" cy="35"/>
                </a:xfrm>
                <a:custGeom>
                  <a:avLst/>
                  <a:gdLst>
                    <a:gd name="T0" fmla="*/ 20 w 31"/>
                    <a:gd name="T1" fmla="*/ 0 h 35"/>
                    <a:gd name="T2" fmla="*/ 0 w 31"/>
                    <a:gd name="T3" fmla="*/ 6 h 35"/>
                    <a:gd name="T4" fmla="*/ 11 w 31"/>
                    <a:gd name="T5" fmla="*/ 35 h 35"/>
                    <a:gd name="T6" fmla="*/ 31 w 31"/>
                    <a:gd name="T7" fmla="*/ 28 h 35"/>
                    <a:gd name="T8" fmla="*/ 20 w 31"/>
                    <a:gd name="T9" fmla="*/ 0 h 35"/>
                  </a:gdLst>
                  <a:ahLst/>
                  <a:cxnLst>
                    <a:cxn ang="0">
                      <a:pos x="T0" y="T1"/>
                    </a:cxn>
                    <a:cxn ang="0">
                      <a:pos x="T2" y="T3"/>
                    </a:cxn>
                    <a:cxn ang="0">
                      <a:pos x="T4" y="T5"/>
                    </a:cxn>
                    <a:cxn ang="0">
                      <a:pos x="T6" y="T7"/>
                    </a:cxn>
                    <a:cxn ang="0">
                      <a:pos x="T8" y="T9"/>
                    </a:cxn>
                  </a:cxnLst>
                  <a:rect l="0" t="0" r="r" b="b"/>
                  <a:pathLst>
                    <a:path w="31" h="35">
                      <a:moveTo>
                        <a:pt x="20" y="0"/>
                      </a:moveTo>
                      <a:lnTo>
                        <a:pt x="0" y="6"/>
                      </a:lnTo>
                      <a:lnTo>
                        <a:pt x="11" y="35"/>
                      </a:lnTo>
                      <a:lnTo>
                        <a:pt x="31"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40" name="Freeform 176">
                  <a:extLst>
                    <a:ext uri="{FF2B5EF4-FFF2-40B4-BE49-F238E27FC236}">
                      <a16:creationId xmlns:a16="http://schemas.microsoft.com/office/drawing/2014/main" id="{FA41BA44-B5B5-9915-9953-ADDAAEEC5DFF}"/>
                    </a:ext>
                  </a:extLst>
                </p:cNvPr>
                <p:cNvSpPr>
                  <a:spLocks/>
                </p:cNvSpPr>
                <p:nvPr/>
              </p:nvSpPr>
              <p:spPr bwMode="auto">
                <a:xfrm>
                  <a:off x="3364" y="4323"/>
                  <a:ext cx="28" cy="33"/>
                </a:xfrm>
                <a:custGeom>
                  <a:avLst/>
                  <a:gdLst>
                    <a:gd name="T0" fmla="*/ 20 w 28"/>
                    <a:gd name="T1" fmla="*/ 0 h 33"/>
                    <a:gd name="T2" fmla="*/ 0 w 28"/>
                    <a:gd name="T3" fmla="*/ 7 h 33"/>
                    <a:gd name="T4" fmla="*/ 9 w 28"/>
                    <a:gd name="T5" fmla="*/ 33 h 33"/>
                    <a:gd name="T6" fmla="*/ 28 w 28"/>
                    <a:gd name="T7" fmla="*/ 26 h 33"/>
                    <a:gd name="T8" fmla="*/ 20 w 28"/>
                    <a:gd name="T9" fmla="*/ 0 h 33"/>
                  </a:gdLst>
                  <a:ahLst/>
                  <a:cxnLst>
                    <a:cxn ang="0">
                      <a:pos x="T0" y="T1"/>
                    </a:cxn>
                    <a:cxn ang="0">
                      <a:pos x="T2" y="T3"/>
                    </a:cxn>
                    <a:cxn ang="0">
                      <a:pos x="T4" y="T5"/>
                    </a:cxn>
                    <a:cxn ang="0">
                      <a:pos x="T6" y="T7"/>
                    </a:cxn>
                    <a:cxn ang="0">
                      <a:pos x="T8" y="T9"/>
                    </a:cxn>
                  </a:cxnLst>
                  <a:rect l="0" t="0" r="r" b="b"/>
                  <a:pathLst>
                    <a:path w="28" h="33">
                      <a:moveTo>
                        <a:pt x="20" y="0"/>
                      </a:moveTo>
                      <a:lnTo>
                        <a:pt x="0" y="7"/>
                      </a:lnTo>
                      <a:lnTo>
                        <a:pt x="9" y="33"/>
                      </a:lnTo>
                      <a:lnTo>
                        <a:pt x="28"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41" name="Freeform 177">
                  <a:extLst>
                    <a:ext uri="{FF2B5EF4-FFF2-40B4-BE49-F238E27FC236}">
                      <a16:creationId xmlns:a16="http://schemas.microsoft.com/office/drawing/2014/main" id="{91EC3C5D-7B38-E96E-17D9-114F212A1E4B}"/>
                    </a:ext>
                  </a:extLst>
                </p:cNvPr>
                <p:cNvSpPr>
                  <a:spLocks/>
                </p:cNvSpPr>
                <p:nvPr/>
              </p:nvSpPr>
              <p:spPr bwMode="auto">
                <a:xfrm>
                  <a:off x="3373" y="4349"/>
                  <a:ext cx="28" cy="35"/>
                </a:xfrm>
                <a:custGeom>
                  <a:avLst/>
                  <a:gdLst>
                    <a:gd name="T0" fmla="*/ 19 w 28"/>
                    <a:gd name="T1" fmla="*/ 0 h 35"/>
                    <a:gd name="T2" fmla="*/ 0 w 28"/>
                    <a:gd name="T3" fmla="*/ 7 h 35"/>
                    <a:gd name="T4" fmla="*/ 8 w 28"/>
                    <a:gd name="T5" fmla="*/ 35 h 35"/>
                    <a:gd name="T6" fmla="*/ 28 w 28"/>
                    <a:gd name="T7" fmla="*/ 29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7"/>
                      </a:lnTo>
                      <a:lnTo>
                        <a:pt x="8" y="35"/>
                      </a:lnTo>
                      <a:lnTo>
                        <a:pt x="28" y="29"/>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642" name="Freeform 178">
                  <a:extLst>
                    <a:ext uri="{FF2B5EF4-FFF2-40B4-BE49-F238E27FC236}">
                      <a16:creationId xmlns:a16="http://schemas.microsoft.com/office/drawing/2014/main" id="{94792E62-F503-BAB3-3480-895E07FDF970}"/>
                    </a:ext>
                  </a:extLst>
                </p:cNvPr>
                <p:cNvSpPr>
                  <a:spLocks/>
                </p:cNvSpPr>
                <p:nvPr/>
              </p:nvSpPr>
              <p:spPr bwMode="auto">
                <a:xfrm>
                  <a:off x="3381" y="4378"/>
                  <a:ext cx="29" cy="34"/>
                </a:xfrm>
                <a:custGeom>
                  <a:avLst/>
                  <a:gdLst>
                    <a:gd name="T0" fmla="*/ 20 w 29"/>
                    <a:gd name="T1" fmla="*/ 0 h 34"/>
                    <a:gd name="T2" fmla="*/ 0 w 29"/>
                    <a:gd name="T3" fmla="*/ 6 h 34"/>
                    <a:gd name="T4" fmla="*/ 9 w 29"/>
                    <a:gd name="T5" fmla="*/ 34 h 34"/>
                    <a:gd name="T6" fmla="*/ 29 w 29"/>
                    <a:gd name="T7" fmla="*/ 28 h 34"/>
                    <a:gd name="T8" fmla="*/ 20 w 29"/>
                    <a:gd name="T9" fmla="*/ 0 h 34"/>
                  </a:gdLst>
                  <a:ahLst/>
                  <a:cxnLst>
                    <a:cxn ang="0">
                      <a:pos x="T0" y="T1"/>
                    </a:cxn>
                    <a:cxn ang="0">
                      <a:pos x="T2" y="T3"/>
                    </a:cxn>
                    <a:cxn ang="0">
                      <a:pos x="T4" y="T5"/>
                    </a:cxn>
                    <a:cxn ang="0">
                      <a:pos x="T6" y="T7"/>
                    </a:cxn>
                    <a:cxn ang="0">
                      <a:pos x="T8" y="T9"/>
                    </a:cxn>
                  </a:cxnLst>
                  <a:rect l="0" t="0" r="r" b="b"/>
                  <a:pathLst>
                    <a:path w="29" h="34">
                      <a:moveTo>
                        <a:pt x="20" y="0"/>
                      </a:moveTo>
                      <a:lnTo>
                        <a:pt x="0" y="6"/>
                      </a:lnTo>
                      <a:lnTo>
                        <a:pt x="9" y="34"/>
                      </a:lnTo>
                      <a:lnTo>
                        <a:pt x="29"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43" name="Freeform 179">
                  <a:extLst>
                    <a:ext uri="{FF2B5EF4-FFF2-40B4-BE49-F238E27FC236}">
                      <a16:creationId xmlns:a16="http://schemas.microsoft.com/office/drawing/2014/main" id="{705E24D0-17B0-DB76-79CF-EC13852E069E}"/>
                    </a:ext>
                  </a:extLst>
                </p:cNvPr>
                <p:cNvSpPr>
                  <a:spLocks/>
                </p:cNvSpPr>
                <p:nvPr/>
              </p:nvSpPr>
              <p:spPr bwMode="auto">
                <a:xfrm>
                  <a:off x="3390" y="4406"/>
                  <a:ext cx="28" cy="35"/>
                </a:xfrm>
                <a:custGeom>
                  <a:avLst/>
                  <a:gdLst>
                    <a:gd name="T0" fmla="*/ 20 w 28"/>
                    <a:gd name="T1" fmla="*/ 0 h 35"/>
                    <a:gd name="T2" fmla="*/ 0 w 28"/>
                    <a:gd name="T3" fmla="*/ 6 h 35"/>
                    <a:gd name="T4" fmla="*/ 9 w 28"/>
                    <a:gd name="T5" fmla="*/ 35 h 35"/>
                    <a:gd name="T6" fmla="*/ 28 w 28"/>
                    <a:gd name="T7" fmla="*/ 28 h 35"/>
                    <a:gd name="T8" fmla="*/ 20 w 28"/>
                    <a:gd name="T9" fmla="*/ 0 h 35"/>
                  </a:gdLst>
                  <a:ahLst/>
                  <a:cxnLst>
                    <a:cxn ang="0">
                      <a:pos x="T0" y="T1"/>
                    </a:cxn>
                    <a:cxn ang="0">
                      <a:pos x="T2" y="T3"/>
                    </a:cxn>
                    <a:cxn ang="0">
                      <a:pos x="T4" y="T5"/>
                    </a:cxn>
                    <a:cxn ang="0">
                      <a:pos x="T6" y="T7"/>
                    </a:cxn>
                    <a:cxn ang="0">
                      <a:pos x="T8" y="T9"/>
                    </a:cxn>
                  </a:cxnLst>
                  <a:rect l="0" t="0" r="r" b="b"/>
                  <a:pathLst>
                    <a:path w="28" h="35">
                      <a:moveTo>
                        <a:pt x="20" y="0"/>
                      </a:moveTo>
                      <a:lnTo>
                        <a:pt x="0" y="6"/>
                      </a:lnTo>
                      <a:lnTo>
                        <a:pt x="9" y="35"/>
                      </a:lnTo>
                      <a:lnTo>
                        <a:pt x="28"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44" name="Freeform 180">
                  <a:extLst>
                    <a:ext uri="{FF2B5EF4-FFF2-40B4-BE49-F238E27FC236}">
                      <a16:creationId xmlns:a16="http://schemas.microsoft.com/office/drawing/2014/main" id="{DBA6E2AF-BFB6-7CD7-6F81-E39A15EBC4CB}"/>
                    </a:ext>
                  </a:extLst>
                </p:cNvPr>
                <p:cNvSpPr>
                  <a:spLocks/>
                </p:cNvSpPr>
                <p:nvPr/>
              </p:nvSpPr>
              <p:spPr bwMode="auto">
                <a:xfrm>
                  <a:off x="3399" y="4434"/>
                  <a:ext cx="28" cy="35"/>
                </a:xfrm>
                <a:custGeom>
                  <a:avLst/>
                  <a:gdLst>
                    <a:gd name="T0" fmla="*/ 19 w 28"/>
                    <a:gd name="T1" fmla="*/ 0 h 35"/>
                    <a:gd name="T2" fmla="*/ 0 w 28"/>
                    <a:gd name="T3" fmla="*/ 7 h 35"/>
                    <a:gd name="T4" fmla="*/ 9 w 28"/>
                    <a:gd name="T5" fmla="*/ 35 h 35"/>
                    <a:gd name="T6" fmla="*/ 28 w 28"/>
                    <a:gd name="T7" fmla="*/ 29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7"/>
                      </a:lnTo>
                      <a:lnTo>
                        <a:pt x="9" y="35"/>
                      </a:lnTo>
                      <a:lnTo>
                        <a:pt x="28" y="29"/>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645" name="Freeform 181">
                  <a:extLst>
                    <a:ext uri="{FF2B5EF4-FFF2-40B4-BE49-F238E27FC236}">
                      <a16:creationId xmlns:a16="http://schemas.microsoft.com/office/drawing/2014/main" id="{3E5821E4-1CD4-0301-EEFB-99FAFF145F08}"/>
                    </a:ext>
                  </a:extLst>
                </p:cNvPr>
                <p:cNvSpPr>
                  <a:spLocks/>
                </p:cNvSpPr>
                <p:nvPr/>
              </p:nvSpPr>
              <p:spPr bwMode="auto">
                <a:xfrm>
                  <a:off x="3408" y="4463"/>
                  <a:ext cx="28" cy="35"/>
                </a:xfrm>
                <a:custGeom>
                  <a:avLst/>
                  <a:gdLst>
                    <a:gd name="T0" fmla="*/ 19 w 28"/>
                    <a:gd name="T1" fmla="*/ 0 h 35"/>
                    <a:gd name="T2" fmla="*/ 0 w 28"/>
                    <a:gd name="T3" fmla="*/ 6 h 35"/>
                    <a:gd name="T4" fmla="*/ 8 w 28"/>
                    <a:gd name="T5" fmla="*/ 35 h 35"/>
                    <a:gd name="T6" fmla="*/ 28 w 28"/>
                    <a:gd name="T7" fmla="*/ 28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6"/>
                      </a:lnTo>
                      <a:lnTo>
                        <a:pt x="8" y="35"/>
                      </a:lnTo>
                      <a:lnTo>
                        <a:pt x="28" y="28"/>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646" name="Freeform 182">
                  <a:extLst>
                    <a:ext uri="{FF2B5EF4-FFF2-40B4-BE49-F238E27FC236}">
                      <a16:creationId xmlns:a16="http://schemas.microsoft.com/office/drawing/2014/main" id="{37D3BA76-36B0-B721-8D42-BFEEDFEDE131}"/>
                    </a:ext>
                  </a:extLst>
                </p:cNvPr>
                <p:cNvSpPr>
                  <a:spLocks/>
                </p:cNvSpPr>
                <p:nvPr/>
              </p:nvSpPr>
              <p:spPr bwMode="auto">
                <a:xfrm>
                  <a:off x="3416" y="4491"/>
                  <a:ext cx="31" cy="35"/>
                </a:xfrm>
                <a:custGeom>
                  <a:avLst/>
                  <a:gdLst>
                    <a:gd name="T0" fmla="*/ 20 w 31"/>
                    <a:gd name="T1" fmla="*/ 0 h 35"/>
                    <a:gd name="T2" fmla="*/ 0 w 31"/>
                    <a:gd name="T3" fmla="*/ 7 h 35"/>
                    <a:gd name="T4" fmla="*/ 11 w 31"/>
                    <a:gd name="T5" fmla="*/ 35 h 35"/>
                    <a:gd name="T6" fmla="*/ 31 w 31"/>
                    <a:gd name="T7" fmla="*/ 28 h 35"/>
                    <a:gd name="T8" fmla="*/ 20 w 31"/>
                    <a:gd name="T9" fmla="*/ 0 h 35"/>
                  </a:gdLst>
                  <a:ahLst/>
                  <a:cxnLst>
                    <a:cxn ang="0">
                      <a:pos x="T0" y="T1"/>
                    </a:cxn>
                    <a:cxn ang="0">
                      <a:pos x="T2" y="T3"/>
                    </a:cxn>
                    <a:cxn ang="0">
                      <a:pos x="T4" y="T5"/>
                    </a:cxn>
                    <a:cxn ang="0">
                      <a:pos x="T6" y="T7"/>
                    </a:cxn>
                    <a:cxn ang="0">
                      <a:pos x="T8" y="T9"/>
                    </a:cxn>
                  </a:cxnLst>
                  <a:rect l="0" t="0" r="r" b="b"/>
                  <a:pathLst>
                    <a:path w="31" h="35">
                      <a:moveTo>
                        <a:pt x="20" y="0"/>
                      </a:moveTo>
                      <a:lnTo>
                        <a:pt x="0" y="7"/>
                      </a:lnTo>
                      <a:lnTo>
                        <a:pt x="11" y="35"/>
                      </a:lnTo>
                      <a:lnTo>
                        <a:pt x="31"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47" name="Freeform 183">
                  <a:extLst>
                    <a:ext uri="{FF2B5EF4-FFF2-40B4-BE49-F238E27FC236}">
                      <a16:creationId xmlns:a16="http://schemas.microsoft.com/office/drawing/2014/main" id="{AA69DA39-245F-3167-F4B2-1B3B4B8AF457}"/>
                    </a:ext>
                  </a:extLst>
                </p:cNvPr>
                <p:cNvSpPr>
                  <a:spLocks/>
                </p:cNvSpPr>
                <p:nvPr/>
              </p:nvSpPr>
              <p:spPr bwMode="auto">
                <a:xfrm>
                  <a:off x="3427" y="4519"/>
                  <a:ext cx="29" cy="35"/>
                </a:xfrm>
                <a:custGeom>
                  <a:avLst/>
                  <a:gdLst>
                    <a:gd name="T0" fmla="*/ 20 w 29"/>
                    <a:gd name="T1" fmla="*/ 0 h 35"/>
                    <a:gd name="T2" fmla="*/ 0 w 29"/>
                    <a:gd name="T3" fmla="*/ 7 h 35"/>
                    <a:gd name="T4" fmla="*/ 9 w 29"/>
                    <a:gd name="T5" fmla="*/ 35 h 35"/>
                    <a:gd name="T6" fmla="*/ 29 w 29"/>
                    <a:gd name="T7" fmla="*/ 29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7"/>
                      </a:lnTo>
                      <a:lnTo>
                        <a:pt x="9" y="35"/>
                      </a:lnTo>
                      <a:lnTo>
                        <a:pt x="29" y="29"/>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48" name="Freeform 184">
                  <a:extLst>
                    <a:ext uri="{FF2B5EF4-FFF2-40B4-BE49-F238E27FC236}">
                      <a16:creationId xmlns:a16="http://schemas.microsoft.com/office/drawing/2014/main" id="{BB20DAAB-57C1-2540-DAB8-B180C5E940F1}"/>
                    </a:ext>
                  </a:extLst>
                </p:cNvPr>
                <p:cNvSpPr>
                  <a:spLocks/>
                </p:cNvSpPr>
                <p:nvPr/>
              </p:nvSpPr>
              <p:spPr bwMode="auto">
                <a:xfrm>
                  <a:off x="3436" y="4548"/>
                  <a:ext cx="26" cy="32"/>
                </a:xfrm>
                <a:custGeom>
                  <a:avLst/>
                  <a:gdLst>
                    <a:gd name="T0" fmla="*/ 20 w 26"/>
                    <a:gd name="T1" fmla="*/ 0 h 32"/>
                    <a:gd name="T2" fmla="*/ 0 w 26"/>
                    <a:gd name="T3" fmla="*/ 4 h 32"/>
                    <a:gd name="T4" fmla="*/ 6 w 26"/>
                    <a:gd name="T5" fmla="*/ 32 h 32"/>
                    <a:gd name="T6" fmla="*/ 26 w 26"/>
                    <a:gd name="T7" fmla="*/ 28 h 32"/>
                    <a:gd name="T8" fmla="*/ 20 w 26"/>
                    <a:gd name="T9" fmla="*/ 0 h 32"/>
                  </a:gdLst>
                  <a:ahLst/>
                  <a:cxnLst>
                    <a:cxn ang="0">
                      <a:pos x="T0" y="T1"/>
                    </a:cxn>
                    <a:cxn ang="0">
                      <a:pos x="T2" y="T3"/>
                    </a:cxn>
                    <a:cxn ang="0">
                      <a:pos x="T4" y="T5"/>
                    </a:cxn>
                    <a:cxn ang="0">
                      <a:pos x="T6" y="T7"/>
                    </a:cxn>
                    <a:cxn ang="0">
                      <a:pos x="T8" y="T9"/>
                    </a:cxn>
                  </a:cxnLst>
                  <a:rect l="0" t="0" r="r" b="b"/>
                  <a:pathLst>
                    <a:path w="26" h="32">
                      <a:moveTo>
                        <a:pt x="20" y="0"/>
                      </a:moveTo>
                      <a:lnTo>
                        <a:pt x="0" y="4"/>
                      </a:lnTo>
                      <a:lnTo>
                        <a:pt x="6" y="32"/>
                      </a:lnTo>
                      <a:lnTo>
                        <a:pt x="26"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49" name="Freeform 185">
                  <a:extLst>
                    <a:ext uri="{FF2B5EF4-FFF2-40B4-BE49-F238E27FC236}">
                      <a16:creationId xmlns:a16="http://schemas.microsoft.com/office/drawing/2014/main" id="{3BB552AE-7E99-CB0E-A802-623BEFF1CDD5}"/>
                    </a:ext>
                  </a:extLst>
                </p:cNvPr>
                <p:cNvSpPr>
                  <a:spLocks/>
                </p:cNvSpPr>
                <p:nvPr/>
              </p:nvSpPr>
              <p:spPr bwMode="auto">
                <a:xfrm>
                  <a:off x="3442" y="4576"/>
                  <a:ext cx="31" cy="35"/>
                </a:xfrm>
                <a:custGeom>
                  <a:avLst/>
                  <a:gdLst>
                    <a:gd name="T0" fmla="*/ 20 w 31"/>
                    <a:gd name="T1" fmla="*/ 0 h 35"/>
                    <a:gd name="T2" fmla="*/ 0 w 31"/>
                    <a:gd name="T3" fmla="*/ 7 h 35"/>
                    <a:gd name="T4" fmla="*/ 11 w 31"/>
                    <a:gd name="T5" fmla="*/ 35 h 35"/>
                    <a:gd name="T6" fmla="*/ 31 w 31"/>
                    <a:gd name="T7" fmla="*/ 28 h 35"/>
                    <a:gd name="T8" fmla="*/ 20 w 31"/>
                    <a:gd name="T9" fmla="*/ 0 h 35"/>
                  </a:gdLst>
                  <a:ahLst/>
                  <a:cxnLst>
                    <a:cxn ang="0">
                      <a:pos x="T0" y="T1"/>
                    </a:cxn>
                    <a:cxn ang="0">
                      <a:pos x="T2" y="T3"/>
                    </a:cxn>
                    <a:cxn ang="0">
                      <a:pos x="T4" y="T5"/>
                    </a:cxn>
                    <a:cxn ang="0">
                      <a:pos x="T6" y="T7"/>
                    </a:cxn>
                    <a:cxn ang="0">
                      <a:pos x="T8" y="T9"/>
                    </a:cxn>
                  </a:cxnLst>
                  <a:rect l="0" t="0" r="r" b="b"/>
                  <a:pathLst>
                    <a:path w="31" h="35">
                      <a:moveTo>
                        <a:pt x="20" y="0"/>
                      </a:moveTo>
                      <a:lnTo>
                        <a:pt x="0" y="7"/>
                      </a:lnTo>
                      <a:lnTo>
                        <a:pt x="11" y="35"/>
                      </a:lnTo>
                      <a:lnTo>
                        <a:pt x="31"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50" name="Freeform 186">
                  <a:extLst>
                    <a:ext uri="{FF2B5EF4-FFF2-40B4-BE49-F238E27FC236}">
                      <a16:creationId xmlns:a16="http://schemas.microsoft.com/office/drawing/2014/main" id="{E1DABCB0-38C4-032C-305F-63FB8E343EFB}"/>
                    </a:ext>
                  </a:extLst>
                </p:cNvPr>
                <p:cNvSpPr>
                  <a:spLocks/>
                </p:cNvSpPr>
                <p:nvPr/>
              </p:nvSpPr>
              <p:spPr bwMode="auto">
                <a:xfrm>
                  <a:off x="3453" y="4604"/>
                  <a:ext cx="29" cy="35"/>
                </a:xfrm>
                <a:custGeom>
                  <a:avLst/>
                  <a:gdLst>
                    <a:gd name="T0" fmla="*/ 20 w 29"/>
                    <a:gd name="T1" fmla="*/ 0 h 35"/>
                    <a:gd name="T2" fmla="*/ 0 w 29"/>
                    <a:gd name="T3" fmla="*/ 7 h 35"/>
                    <a:gd name="T4" fmla="*/ 9 w 29"/>
                    <a:gd name="T5" fmla="*/ 35 h 35"/>
                    <a:gd name="T6" fmla="*/ 29 w 29"/>
                    <a:gd name="T7" fmla="*/ 29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7"/>
                      </a:lnTo>
                      <a:lnTo>
                        <a:pt x="9" y="35"/>
                      </a:lnTo>
                      <a:lnTo>
                        <a:pt x="29" y="29"/>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51" name="Freeform 187">
                  <a:extLst>
                    <a:ext uri="{FF2B5EF4-FFF2-40B4-BE49-F238E27FC236}">
                      <a16:creationId xmlns:a16="http://schemas.microsoft.com/office/drawing/2014/main" id="{A6D89473-46C6-88E4-4E71-9139FFAF9002}"/>
                    </a:ext>
                  </a:extLst>
                </p:cNvPr>
                <p:cNvSpPr>
                  <a:spLocks/>
                </p:cNvSpPr>
                <p:nvPr/>
              </p:nvSpPr>
              <p:spPr bwMode="auto">
                <a:xfrm>
                  <a:off x="3462" y="4633"/>
                  <a:ext cx="28" cy="35"/>
                </a:xfrm>
                <a:custGeom>
                  <a:avLst/>
                  <a:gdLst>
                    <a:gd name="T0" fmla="*/ 20 w 28"/>
                    <a:gd name="T1" fmla="*/ 0 h 35"/>
                    <a:gd name="T2" fmla="*/ 0 w 28"/>
                    <a:gd name="T3" fmla="*/ 4 h 35"/>
                    <a:gd name="T4" fmla="*/ 9 w 28"/>
                    <a:gd name="T5" fmla="*/ 35 h 35"/>
                    <a:gd name="T6" fmla="*/ 28 w 28"/>
                    <a:gd name="T7" fmla="*/ 30 h 35"/>
                    <a:gd name="T8" fmla="*/ 20 w 28"/>
                    <a:gd name="T9" fmla="*/ 0 h 35"/>
                  </a:gdLst>
                  <a:ahLst/>
                  <a:cxnLst>
                    <a:cxn ang="0">
                      <a:pos x="T0" y="T1"/>
                    </a:cxn>
                    <a:cxn ang="0">
                      <a:pos x="T2" y="T3"/>
                    </a:cxn>
                    <a:cxn ang="0">
                      <a:pos x="T4" y="T5"/>
                    </a:cxn>
                    <a:cxn ang="0">
                      <a:pos x="T6" y="T7"/>
                    </a:cxn>
                    <a:cxn ang="0">
                      <a:pos x="T8" y="T9"/>
                    </a:cxn>
                  </a:cxnLst>
                  <a:rect l="0" t="0" r="r" b="b"/>
                  <a:pathLst>
                    <a:path w="28" h="35">
                      <a:moveTo>
                        <a:pt x="20" y="0"/>
                      </a:moveTo>
                      <a:lnTo>
                        <a:pt x="0" y="4"/>
                      </a:lnTo>
                      <a:lnTo>
                        <a:pt x="9" y="35"/>
                      </a:lnTo>
                      <a:lnTo>
                        <a:pt x="28" y="30"/>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52" name="Freeform 188">
                  <a:extLst>
                    <a:ext uri="{FF2B5EF4-FFF2-40B4-BE49-F238E27FC236}">
                      <a16:creationId xmlns:a16="http://schemas.microsoft.com/office/drawing/2014/main" id="{C8F11D48-9499-F9F5-CC1D-23D581DA51DE}"/>
                    </a:ext>
                  </a:extLst>
                </p:cNvPr>
                <p:cNvSpPr>
                  <a:spLocks/>
                </p:cNvSpPr>
                <p:nvPr/>
              </p:nvSpPr>
              <p:spPr bwMode="auto">
                <a:xfrm>
                  <a:off x="3471" y="4663"/>
                  <a:ext cx="28" cy="35"/>
                </a:xfrm>
                <a:custGeom>
                  <a:avLst/>
                  <a:gdLst>
                    <a:gd name="T0" fmla="*/ 19 w 28"/>
                    <a:gd name="T1" fmla="*/ 0 h 35"/>
                    <a:gd name="T2" fmla="*/ 0 w 28"/>
                    <a:gd name="T3" fmla="*/ 7 h 35"/>
                    <a:gd name="T4" fmla="*/ 8 w 28"/>
                    <a:gd name="T5" fmla="*/ 35 h 35"/>
                    <a:gd name="T6" fmla="*/ 28 w 28"/>
                    <a:gd name="T7" fmla="*/ 29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7"/>
                      </a:lnTo>
                      <a:lnTo>
                        <a:pt x="8" y="35"/>
                      </a:lnTo>
                      <a:lnTo>
                        <a:pt x="28" y="29"/>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653" name="Freeform 189">
                  <a:extLst>
                    <a:ext uri="{FF2B5EF4-FFF2-40B4-BE49-F238E27FC236}">
                      <a16:creationId xmlns:a16="http://schemas.microsoft.com/office/drawing/2014/main" id="{39ABDCB7-1603-81DE-D9CF-8F4C1D60D03D}"/>
                    </a:ext>
                  </a:extLst>
                </p:cNvPr>
                <p:cNvSpPr>
                  <a:spLocks/>
                </p:cNvSpPr>
                <p:nvPr/>
              </p:nvSpPr>
              <p:spPr bwMode="auto">
                <a:xfrm>
                  <a:off x="3479" y="4692"/>
                  <a:ext cx="31" cy="35"/>
                </a:xfrm>
                <a:custGeom>
                  <a:avLst/>
                  <a:gdLst>
                    <a:gd name="T0" fmla="*/ 20 w 31"/>
                    <a:gd name="T1" fmla="*/ 0 h 35"/>
                    <a:gd name="T2" fmla="*/ 0 w 31"/>
                    <a:gd name="T3" fmla="*/ 6 h 35"/>
                    <a:gd name="T4" fmla="*/ 11 w 31"/>
                    <a:gd name="T5" fmla="*/ 35 h 35"/>
                    <a:gd name="T6" fmla="*/ 31 w 31"/>
                    <a:gd name="T7" fmla="*/ 28 h 35"/>
                    <a:gd name="T8" fmla="*/ 20 w 31"/>
                    <a:gd name="T9" fmla="*/ 0 h 35"/>
                  </a:gdLst>
                  <a:ahLst/>
                  <a:cxnLst>
                    <a:cxn ang="0">
                      <a:pos x="T0" y="T1"/>
                    </a:cxn>
                    <a:cxn ang="0">
                      <a:pos x="T2" y="T3"/>
                    </a:cxn>
                    <a:cxn ang="0">
                      <a:pos x="T4" y="T5"/>
                    </a:cxn>
                    <a:cxn ang="0">
                      <a:pos x="T6" y="T7"/>
                    </a:cxn>
                    <a:cxn ang="0">
                      <a:pos x="T8" y="T9"/>
                    </a:cxn>
                  </a:cxnLst>
                  <a:rect l="0" t="0" r="r" b="b"/>
                  <a:pathLst>
                    <a:path w="31" h="35">
                      <a:moveTo>
                        <a:pt x="20" y="0"/>
                      </a:moveTo>
                      <a:lnTo>
                        <a:pt x="0" y="6"/>
                      </a:lnTo>
                      <a:lnTo>
                        <a:pt x="11" y="35"/>
                      </a:lnTo>
                      <a:lnTo>
                        <a:pt x="31"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54" name="Freeform 190">
                  <a:extLst>
                    <a:ext uri="{FF2B5EF4-FFF2-40B4-BE49-F238E27FC236}">
                      <a16:creationId xmlns:a16="http://schemas.microsoft.com/office/drawing/2014/main" id="{0524914D-9702-2DB2-691E-37944FE1C8A7}"/>
                    </a:ext>
                  </a:extLst>
                </p:cNvPr>
                <p:cNvSpPr>
                  <a:spLocks/>
                </p:cNvSpPr>
                <p:nvPr/>
              </p:nvSpPr>
              <p:spPr bwMode="auto">
                <a:xfrm>
                  <a:off x="3490" y="4720"/>
                  <a:ext cx="27" cy="33"/>
                </a:xfrm>
                <a:custGeom>
                  <a:avLst/>
                  <a:gdLst>
                    <a:gd name="T0" fmla="*/ 20 w 27"/>
                    <a:gd name="T1" fmla="*/ 0 h 33"/>
                    <a:gd name="T2" fmla="*/ 0 w 27"/>
                    <a:gd name="T3" fmla="*/ 4 h 33"/>
                    <a:gd name="T4" fmla="*/ 7 w 27"/>
                    <a:gd name="T5" fmla="*/ 33 h 33"/>
                    <a:gd name="T6" fmla="*/ 27 w 27"/>
                    <a:gd name="T7" fmla="*/ 28 h 33"/>
                    <a:gd name="T8" fmla="*/ 20 w 27"/>
                    <a:gd name="T9" fmla="*/ 0 h 33"/>
                  </a:gdLst>
                  <a:ahLst/>
                  <a:cxnLst>
                    <a:cxn ang="0">
                      <a:pos x="T0" y="T1"/>
                    </a:cxn>
                    <a:cxn ang="0">
                      <a:pos x="T2" y="T3"/>
                    </a:cxn>
                    <a:cxn ang="0">
                      <a:pos x="T4" y="T5"/>
                    </a:cxn>
                    <a:cxn ang="0">
                      <a:pos x="T6" y="T7"/>
                    </a:cxn>
                    <a:cxn ang="0">
                      <a:pos x="T8" y="T9"/>
                    </a:cxn>
                  </a:cxnLst>
                  <a:rect l="0" t="0" r="r" b="b"/>
                  <a:pathLst>
                    <a:path w="27" h="33">
                      <a:moveTo>
                        <a:pt x="20" y="0"/>
                      </a:moveTo>
                      <a:lnTo>
                        <a:pt x="0" y="4"/>
                      </a:lnTo>
                      <a:lnTo>
                        <a:pt x="7" y="33"/>
                      </a:lnTo>
                      <a:lnTo>
                        <a:pt x="27"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55" name="Freeform 191">
                  <a:extLst>
                    <a:ext uri="{FF2B5EF4-FFF2-40B4-BE49-F238E27FC236}">
                      <a16:creationId xmlns:a16="http://schemas.microsoft.com/office/drawing/2014/main" id="{0B90CDB9-B9EB-57DD-5448-4DB4F517550E}"/>
                    </a:ext>
                  </a:extLst>
                </p:cNvPr>
                <p:cNvSpPr>
                  <a:spLocks/>
                </p:cNvSpPr>
                <p:nvPr/>
              </p:nvSpPr>
              <p:spPr bwMode="auto">
                <a:xfrm>
                  <a:off x="3497" y="4748"/>
                  <a:ext cx="30" cy="38"/>
                </a:xfrm>
                <a:custGeom>
                  <a:avLst/>
                  <a:gdLst>
                    <a:gd name="T0" fmla="*/ 20 w 30"/>
                    <a:gd name="T1" fmla="*/ 0 h 38"/>
                    <a:gd name="T2" fmla="*/ 0 w 30"/>
                    <a:gd name="T3" fmla="*/ 7 h 38"/>
                    <a:gd name="T4" fmla="*/ 11 w 30"/>
                    <a:gd name="T5" fmla="*/ 38 h 38"/>
                    <a:gd name="T6" fmla="*/ 30 w 30"/>
                    <a:gd name="T7" fmla="*/ 31 h 38"/>
                    <a:gd name="T8" fmla="*/ 20 w 30"/>
                    <a:gd name="T9" fmla="*/ 0 h 38"/>
                  </a:gdLst>
                  <a:ahLst/>
                  <a:cxnLst>
                    <a:cxn ang="0">
                      <a:pos x="T0" y="T1"/>
                    </a:cxn>
                    <a:cxn ang="0">
                      <a:pos x="T2" y="T3"/>
                    </a:cxn>
                    <a:cxn ang="0">
                      <a:pos x="T4" y="T5"/>
                    </a:cxn>
                    <a:cxn ang="0">
                      <a:pos x="T6" y="T7"/>
                    </a:cxn>
                    <a:cxn ang="0">
                      <a:pos x="T8" y="T9"/>
                    </a:cxn>
                  </a:cxnLst>
                  <a:rect l="0" t="0" r="r" b="b"/>
                  <a:pathLst>
                    <a:path w="30" h="38">
                      <a:moveTo>
                        <a:pt x="20" y="0"/>
                      </a:moveTo>
                      <a:lnTo>
                        <a:pt x="0" y="7"/>
                      </a:lnTo>
                      <a:lnTo>
                        <a:pt x="11" y="38"/>
                      </a:lnTo>
                      <a:lnTo>
                        <a:pt x="30" y="31"/>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56" name="Freeform 192">
                  <a:extLst>
                    <a:ext uri="{FF2B5EF4-FFF2-40B4-BE49-F238E27FC236}">
                      <a16:creationId xmlns:a16="http://schemas.microsoft.com/office/drawing/2014/main" id="{290341BF-8D13-2D4C-6632-21AA77B89CD1}"/>
                    </a:ext>
                  </a:extLst>
                </p:cNvPr>
                <p:cNvSpPr>
                  <a:spLocks/>
                </p:cNvSpPr>
                <p:nvPr/>
              </p:nvSpPr>
              <p:spPr bwMode="auto">
                <a:xfrm>
                  <a:off x="3508" y="4779"/>
                  <a:ext cx="26" cy="33"/>
                </a:xfrm>
                <a:custGeom>
                  <a:avLst/>
                  <a:gdLst>
                    <a:gd name="T0" fmla="*/ 19 w 26"/>
                    <a:gd name="T1" fmla="*/ 0 h 33"/>
                    <a:gd name="T2" fmla="*/ 0 w 26"/>
                    <a:gd name="T3" fmla="*/ 4 h 33"/>
                    <a:gd name="T4" fmla="*/ 6 w 26"/>
                    <a:gd name="T5" fmla="*/ 33 h 33"/>
                    <a:gd name="T6" fmla="*/ 26 w 26"/>
                    <a:gd name="T7" fmla="*/ 28 h 33"/>
                    <a:gd name="T8" fmla="*/ 19 w 26"/>
                    <a:gd name="T9" fmla="*/ 0 h 33"/>
                  </a:gdLst>
                  <a:ahLst/>
                  <a:cxnLst>
                    <a:cxn ang="0">
                      <a:pos x="T0" y="T1"/>
                    </a:cxn>
                    <a:cxn ang="0">
                      <a:pos x="T2" y="T3"/>
                    </a:cxn>
                    <a:cxn ang="0">
                      <a:pos x="T4" y="T5"/>
                    </a:cxn>
                    <a:cxn ang="0">
                      <a:pos x="T6" y="T7"/>
                    </a:cxn>
                    <a:cxn ang="0">
                      <a:pos x="T8" y="T9"/>
                    </a:cxn>
                  </a:cxnLst>
                  <a:rect l="0" t="0" r="r" b="b"/>
                  <a:pathLst>
                    <a:path w="26" h="33">
                      <a:moveTo>
                        <a:pt x="19" y="0"/>
                      </a:moveTo>
                      <a:lnTo>
                        <a:pt x="0" y="4"/>
                      </a:lnTo>
                      <a:lnTo>
                        <a:pt x="6" y="33"/>
                      </a:lnTo>
                      <a:lnTo>
                        <a:pt x="26" y="28"/>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657" name="Freeform 193">
                  <a:extLst>
                    <a:ext uri="{FF2B5EF4-FFF2-40B4-BE49-F238E27FC236}">
                      <a16:creationId xmlns:a16="http://schemas.microsoft.com/office/drawing/2014/main" id="{10FC4289-6068-DE2B-0182-B698CD2D055B}"/>
                    </a:ext>
                  </a:extLst>
                </p:cNvPr>
                <p:cNvSpPr>
                  <a:spLocks/>
                </p:cNvSpPr>
                <p:nvPr/>
              </p:nvSpPr>
              <p:spPr bwMode="auto">
                <a:xfrm>
                  <a:off x="3514" y="4807"/>
                  <a:ext cx="31" cy="35"/>
                </a:xfrm>
                <a:custGeom>
                  <a:avLst/>
                  <a:gdLst>
                    <a:gd name="T0" fmla="*/ 20 w 31"/>
                    <a:gd name="T1" fmla="*/ 0 h 35"/>
                    <a:gd name="T2" fmla="*/ 0 w 31"/>
                    <a:gd name="T3" fmla="*/ 7 h 35"/>
                    <a:gd name="T4" fmla="*/ 11 w 31"/>
                    <a:gd name="T5" fmla="*/ 35 h 35"/>
                    <a:gd name="T6" fmla="*/ 31 w 31"/>
                    <a:gd name="T7" fmla="*/ 29 h 35"/>
                    <a:gd name="T8" fmla="*/ 20 w 31"/>
                    <a:gd name="T9" fmla="*/ 0 h 35"/>
                  </a:gdLst>
                  <a:ahLst/>
                  <a:cxnLst>
                    <a:cxn ang="0">
                      <a:pos x="T0" y="T1"/>
                    </a:cxn>
                    <a:cxn ang="0">
                      <a:pos x="T2" y="T3"/>
                    </a:cxn>
                    <a:cxn ang="0">
                      <a:pos x="T4" y="T5"/>
                    </a:cxn>
                    <a:cxn ang="0">
                      <a:pos x="T6" y="T7"/>
                    </a:cxn>
                    <a:cxn ang="0">
                      <a:pos x="T8" y="T9"/>
                    </a:cxn>
                  </a:cxnLst>
                  <a:rect l="0" t="0" r="r" b="b"/>
                  <a:pathLst>
                    <a:path w="31" h="35">
                      <a:moveTo>
                        <a:pt x="20" y="0"/>
                      </a:moveTo>
                      <a:lnTo>
                        <a:pt x="0" y="7"/>
                      </a:lnTo>
                      <a:lnTo>
                        <a:pt x="11" y="35"/>
                      </a:lnTo>
                      <a:lnTo>
                        <a:pt x="31" y="29"/>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58" name="Freeform 194">
                  <a:extLst>
                    <a:ext uri="{FF2B5EF4-FFF2-40B4-BE49-F238E27FC236}">
                      <a16:creationId xmlns:a16="http://schemas.microsoft.com/office/drawing/2014/main" id="{97F43B00-B68C-5059-B741-65D3DB010EAC}"/>
                    </a:ext>
                  </a:extLst>
                </p:cNvPr>
                <p:cNvSpPr>
                  <a:spLocks/>
                </p:cNvSpPr>
                <p:nvPr/>
              </p:nvSpPr>
              <p:spPr bwMode="auto">
                <a:xfrm>
                  <a:off x="3525" y="4836"/>
                  <a:ext cx="29" cy="35"/>
                </a:xfrm>
                <a:custGeom>
                  <a:avLst/>
                  <a:gdLst>
                    <a:gd name="T0" fmla="*/ 20 w 29"/>
                    <a:gd name="T1" fmla="*/ 0 h 35"/>
                    <a:gd name="T2" fmla="*/ 0 w 29"/>
                    <a:gd name="T3" fmla="*/ 4 h 35"/>
                    <a:gd name="T4" fmla="*/ 9 w 29"/>
                    <a:gd name="T5" fmla="*/ 35 h 35"/>
                    <a:gd name="T6" fmla="*/ 29 w 29"/>
                    <a:gd name="T7" fmla="*/ 30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4"/>
                      </a:lnTo>
                      <a:lnTo>
                        <a:pt x="9" y="35"/>
                      </a:lnTo>
                      <a:lnTo>
                        <a:pt x="29" y="30"/>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59" name="Freeform 195">
                  <a:extLst>
                    <a:ext uri="{FF2B5EF4-FFF2-40B4-BE49-F238E27FC236}">
                      <a16:creationId xmlns:a16="http://schemas.microsoft.com/office/drawing/2014/main" id="{995657D1-85DB-B6A6-67C2-B077022B503C}"/>
                    </a:ext>
                  </a:extLst>
                </p:cNvPr>
                <p:cNvSpPr>
                  <a:spLocks/>
                </p:cNvSpPr>
                <p:nvPr/>
              </p:nvSpPr>
              <p:spPr bwMode="auto">
                <a:xfrm>
                  <a:off x="3534" y="4866"/>
                  <a:ext cx="28" cy="35"/>
                </a:xfrm>
                <a:custGeom>
                  <a:avLst/>
                  <a:gdLst>
                    <a:gd name="T0" fmla="*/ 20 w 28"/>
                    <a:gd name="T1" fmla="*/ 0 h 35"/>
                    <a:gd name="T2" fmla="*/ 0 w 28"/>
                    <a:gd name="T3" fmla="*/ 7 h 35"/>
                    <a:gd name="T4" fmla="*/ 9 w 28"/>
                    <a:gd name="T5" fmla="*/ 35 h 35"/>
                    <a:gd name="T6" fmla="*/ 28 w 28"/>
                    <a:gd name="T7" fmla="*/ 29 h 35"/>
                    <a:gd name="T8" fmla="*/ 20 w 28"/>
                    <a:gd name="T9" fmla="*/ 0 h 35"/>
                  </a:gdLst>
                  <a:ahLst/>
                  <a:cxnLst>
                    <a:cxn ang="0">
                      <a:pos x="T0" y="T1"/>
                    </a:cxn>
                    <a:cxn ang="0">
                      <a:pos x="T2" y="T3"/>
                    </a:cxn>
                    <a:cxn ang="0">
                      <a:pos x="T4" y="T5"/>
                    </a:cxn>
                    <a:cxn ang="0">
                      <a:pos x="T6" y="T7"/>
                    </a:cxn>
                    <a:cxn ang="0">
                      <a:pos x="T8" y="T9"/>
                    </a:cxn>
                  </a:cxnLst>
                  <a:rect l="0" t="0" r="r" b="b"/>
                  <a:pathLst>
                    <a:path w="28" h="35">
                      <a:moveTo>
                        <a:pt x="20" y="0"/>
                      </a:moveTo>
                      <a:lnTo>
                        <a:pt x="0" y="7"/>
                      </a:lnTo>
                      <a:lnTo>
                        <a:pt x="9" y="35"/>
                      </a:lnTo>
                      <a:lnTo>
                        <a:pt x="28" y="29"/>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60" name="Freeform 196">
                  <a:extLst>
                    <a:ext uri="{FF2B5EF4-FFF2-40B4-BE49-F238E27FC236}">
                      <a16:creationId xmlns:a16="http://schemas.microsoft.com/office/drawing/2014/main" id="{7835201C-9C3F-D9A6-95DD-4226C84EB335}"/>
                    </a:ext>
                  </a:extLst>
                </p:cNvPr>
                <p:cNvSpPr>
                  <a:spLocks/>
                </p:cNvSpPr>
                <p:nvPr/>
              </p:nvSpPr>
              <p:spPr bwMode="auto">
                <a:xfrm>
                  <a:off x="3543" y="4895"/>
                  <a:ext cx="28" cy="35"/>
                </a:xfrm>
                <a:custGeom>
                  <a:avLst/>
                  <a:gdLst>
                    <a:gd name="T0" fmla="*/ 19 w 28"/>
                    <a:gd name="T1" fmla="*/ 0 h 35"/>
                    <a:gd name="T2" fmla="*/ 0 w 28"/>
                    <a:gd name="T3" fmla="*/ 6 h 35"/>
                    <a:gd name="T4" fmla="*/ 8 w 28"/>
                    <a:gd name="T5" fmla="*/ 35 h 35"/>
                    <a:gd name="T6" fmla="*/ 28 w 28"/>
                    <a:gd name="T7" fmla="*/ 28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6"/>
                      </a:lnTo>
                      <a:lnTo>
                        <a:pt x="8" y="35"/>
                      </a:lnTo>
                      <a:lnTo>
                        <a:pt x="28" y="28"/>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661" name="Freeform 197">
                  <a:extLst>
                    <a:ext uri="{FF2B5EF4-FFF2-40B4-BE49-F238E27FC236}">
                      <a16:creationId xmlns:a16="http://schemas.microsoft.com/office/drawing/2014/main" id="{987EBF27-9DB1-3B50-1711-F60841483605}"/>
                    </a:ext>
                  </a:extLst>
                </p:cNvPr>
                <p:cNvSpPr>
                  <a:spLocks/>
                </p:cNvSpPr>
                <p:nvPr/>
              </p:nvSpPr>
              <p:spPr bwMode="auto">
                <a:xfrm>
                  <a:off x="3551" y="4923"/>
                  <a:ext cx="31" cy="35"/>
                </a:xfrm>
                <a:custGeom>
                  <a:avLst/>
                  <a:gdLst>
                    <a:gd name="T0" fmla="*/ 20 w 31"/>
                    <a:gd name="T1" fmla="*/ 0 h 35"/>
                    <a:gd name="T2" fmla="*/ 0 w 31"/>
                    <a:gd name="T3" fmla="*/ 7 h 35"/>
                    <a:gd name="T4" fmla="*/ 11 w 31"/>
                    <a:gd name="T5" fmla="*/ 35 h 35"/>
                    <a:gd name="T6" fmla="*/ 31 w 31"/>
                    <a:gd name="T7" fmla="*/ 28 h 35"/>
                    <a:gd name="T8" fmla="*/ 20 w 31"/>
                    <a:gd name="T9" fmla="*/ 0 h 35"/>
                  </a:gdLst>
                  <a:ahLst/>
                  <a:cxnLst>
                    <a:cxn ang="0">
                      <a:pos x="T0" y="T1"/>
                    </a:cxn>
                    <a:cxn ang="0">
                      <a:pos x="T2" y="T3"/>
                    </a:cxn>
                    <a:cxn ang="0">
                      <a:pos x="T4" y="T5"/>
                    </a:cxn>
                    <a:cxn ang="0">
                      <a:pos x="T6" y="T7"/>
                    </a:cxn>
                    <a:cxn ang="0">
                      <a:pos x="T8" y="T9"/>
                    </a:cxn>
                  </a:cxnLst>
                  <a:rect l="0" t="0" r="r" b="b"/>
                  <a:pathLst>
                    <a:path w="31" h="35">
                      <a:moveTo>
                        <a:pt x="20" y="0"/>
                      </a:moveTo>
                      <a:lnTo>
                        <a:pt x="0" y="7"/>
                      </a:lnTo>
                      <a:lnTo>
                        <a:pt x="11" y="35"/>
                      </a:lnTo>
                      <a:lnTo>
                        <a:pt x="31"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62" name="Freeform 198">
                  <a:extLst>
                    <a:ext uri="{FF2B5EF4-FFF2-40B4-BE49-F238E27FC236}">
                      <a16:creationId xmlns:a16="http://schemas.microsoft.com/office/drawing/2014/main" id="{BCE36567-C44D-B61B-CFB0-DC8ECD56D437}"/>
                    </a:ext>
                  </a:extLst>
                </p:cNvPr>
                <p:cNvSpPr>
                  <a:spLocks/>
                </p:cNvSpPr>
                <p:nvPr/>
              </p:nvSpPr>
              <p:spPr bwMode="auto">
                <a:xfrm>
                  <a:off x="3562" y="4951"/>
                  <a:ext cx="27" cy="33"/>
                </a:xfrm>
                <a:custGeom>
                  <a:avLst/>
                  <a:gdLst>
                    <a:gd name="T0" fmla="*/ 20 w 27"/>
                    <a:gd name="T1" fmla="*/ 0 h 33"/>
                    <a:gd name="T2" fmla="*/ 0 w 27"/>
                    <a:gd name="T3" fmla="*/ 5 h 33"/>
                    <a:gd name="T4" fmla="*/ 7 w 27"/>
                    <a:gd name="T5" fmla="*/ 33 h 33"/>
                    <a:gd name="T6" fmla="*/ 27 w 27"/>
                    <a:gd name="T7" fmla="*/ 29 h 33"/>
                    <a:gd name="T8" fmla="*/ 20 w 27"/>
                    <a:gd name="T9" fmla="*/ 0 h 33"/>
                  </a:gdLst>
                  <a:ahLst/>
                  <a:cxnLst>
                    <a:cxn ang="0">
                      <a:pos x="T0" y="T1"/>
                    </a:cxn>
                    <a:cxn ang="0">
                      <a:pos x="T2" y="T3"/>
                    </a:cxn>
                    <a:cxn ang="0">
                      <a:pos x="T4" y="T5"/>
                    </a:cxn>
                    <a:cxn ang="0">
                      <a:pos x="T6" y="T7"/>
                    </a:cxn>
                    <a:cxn ang="0">
                      <a:pos x="T8" y="T9"/>
                    </a:cxn>
                  </a:cxnLst>
                  <a:rect l="0" t="0" r="r" b="b"/>
                  <a:pathLst>
                    <a:path w="27" h="33">
                      <a:moveTo>
                        <a:pt x="20" y="0"/>
                      </a:moveTo>
                      <a:lnTo>
                        <a:pt x="0" y="5"/>
                      </a:lnTo>
                      <a:lnTo>
                        <a:pt x="7" y="33"/>
                      </a:lnTo>
                      <a:lnTo>
                        <a:pt x="27" y="29"/>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63" name="Freeform 199">
                  <a:extLst>
                    <a:ext uri="{FF2B5EF4-FFF2-40B4-BE49-F238E27FC236}">
                      <a16:creationId xmlns:a16="http://schemas.microsoft.com/office/drawing/2014/main" id="{72E12641-F3D6-CE13-BC21-E471DDE0B8CE}"/>
                    </a:ext>
                  </a:extLst>
                </p:cNvPr>
                <p:cNvSpPr>
                  <a:spLocks/>
                </p:cNvSpPr>
                <p:nvPr/>
              </p:nvSpPr>
              <p:spPr bwMode="auto">
                <a:xfrm>
                  <a:off x="3569" y="4980"/>
                  <a:ext cx="28" cy="35"/>
                </a:xfrm>
                <a:custGeom>
                  <a:avLst/>
                  <a:gdLst>
                    <a:gd name="T0" fmla="*/ 20 w 28"/>
                    <a:gd name="T1" fmla="*/ 0 h 35"/>
                    <a:gd name="T2" fmla="*/ 0 w 28"/>
                    <a:gd name="T3" fmla="*/ 4 h 35"/>
                    <a:gd name="T4" fmla="*/ 9 w 28"/>
                    <a:gd name="T5" fmla="*/ 35 h 35"/>
                    <a:gd name="T6" fmla="*/ 28 w 28"/>
                    <a:gd name="T7" fmla="*/ 30 h 35"/>
                    <a:gd name="T8" fmla="*/ 20 w 28"/>
                    <a:gd name="T9" fmla="*/ 0 h 35"/>
                  </a:gdLst>
                  <a:ahLst/>
                  <a:cxnLst>
                    <a:cxn ang="0">
                      <a:pos x="T0" y="T1"/>
                    </a:cxn>
                    <a:cxn ang="0">
                      <a:pos x="T2" y="T3"/>
                    </a:cxn>
                    <a:cxn ang="0">
                      <a:pos x="T4" y="T5"/>
                    </a:cxn>
                    <a:cxn ang="0">
                      <a:pos x="T6" y="T7"/>
                    </a:cxn>
                    <a:cxn ang="0">
                      <a:pos x="T8" y="T9"/>
                    </a:cxn>
                  </a:cxnLst>
                  <a:rect l="0" t="0" r="r" b="b"/>
                  <a:pathLst>
                    <a:path w="28" h="35">
                      <a:moveTo>
                        <a:pt x="20" y="0"/>
                      </a:moveTo>
                      <a:lnTo>
                        <a:pt x="0" y="4"/>
                      </a:lnTo>
                      <a:lnTo>
                        <a:pt x="9" y="35"/>
                      </a:lnTo>
                      <a:lnTo>
                        <a:pt x="28" y="30"/>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64" name="Freeform 200">
                  <a:extLst>
                    <a:ext uri="{FF2B5EF4-FFF2-40B4-BE49-F238E27FC236}">
                      <a16:creationId xmlns:a16="http://schemas.microsoft.com/office/drawing/2014/main" id="{E3E94A1C-C844-6D38-F76E-FE8B11E2CD89}"/>
                    </a:ext>
                  </a:extLst>
                </p:cNvPr>
                <p:cNvSpPr>
                  <a:spLocks/>
                </p:cNvSpPr>
                <p:nvPr/>
              </p:nvSpPr>
              <p:spPr bwMode="auto">
                <a:xfrm>
                  <a:off x="3578" y="5010"/>
                  <a:ext cx="28" cy="35"/>
                </a:xfrm>
                <a:custGeom>
                  <a:avLst/>
                  <a:gdLst>
                    <a:gd name="T0" fmla="*/ 19 w 28"/>
                    <a:gd name="T1" fmla="*/ 0 h 35"/>
                    <a:gd name="T2" fmla="*/ 0 w 28"/>
                    <a:gd name="T3" fmla="*/ 7 h 35"/>
                    <a:gd name="T4" fmla="*/ 8 w 28"/>
                    <a:gd name="T5" fmla="*/ 35 h 35"/>
                    <a:gd name="T6" fmla="*/ 28 w 28"/>
                    <a:gd name="T7" fmla="*/ 29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7"/>
                      </a:lnTo>
                      <a:lnTo>
                        <a:pt x="8" y="35"/>
                      </a:lnTo>
                      <a:lnTo>
                        <a:pt x="28" y="29"/>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665" name="Freeform 201">
                  <a:extLst>
                    <a:ext uri="{FF2B5EF4-FFF2-40B4-BE49-F238E27FC236}">
                      <a16:creationId xmlns:a16="http://schemas.microsoft.com/office/drawing/2014/main" id="{46E3E5B6-D73D-E610-2C37-380E7EED63E7}"/>
                    </a:ext>
                  </a:extLst>
                </p:cNvPr>
                <p:cNvSpPr>
                  <a:spLocks/>
                </p:cNvSpPr>
                <p:nvPr/>
              </p:nvSpPr>
              <p:spPr bwMode="auto">
                <a:xfrm>
                  <a:off x="3586" y="5039"/>
                  <a:ext cx="31" cy="35"/>
                </a:xfrm>
                <a:custGeom>
                  <a:avLst/>
                  <a:gdLst>
                    <a:gd name="T0" fmla="*/ 20 w 31"/>
                    <a:gd name="T1" fmla="*/ 0 h 35"/>
                    <a:gd name="T2" fmla="*/ 0 w 31"/>
                    <a:gd name="T3" fmla="*/ 6 h 35"/>
                    <a:gd name="T4" fmla="*/ 11 w 31"/>
                    <a:gd name="T5" fmla="*/ 35 h 35"/>
                    <a:gd name="T6" fmla="*/ 31 w 31"/>
                    <a:gd name="T7" fmla="*/ 28 h 35"/>
                    <a:gd name="T8" fmla="*/ 20 w 31"/>
                    <a:gd name="T9" fmla="*/ 0 h 35"/>
                  </a:gdLst>
                  <a:ahLst/>
                  <a:cxnLst>
                    <a:cxn ang="0">
                      <a:pos x="T0" y="T1"/>
                    </a:cxn>
                    <a:cxn ang="0">
                      <a:pos x="T2" y="T3"/>
                    </a:cxn>
                    <a:cxn ang="0">
                      <a:pos x="T4" y="T5"/>
                    </a:cxn>
                    <a:cxn ang="0">
                      <a:pos x="T6" y="T7"/>
                    </a:cxn>
                    <a:cxn ang="0">
                      <a:pos x="T8" y="T9"/>
                    </a:cxn>
                  </a:cxnLst>
                  <a:rect l="0" t="0" r="r" b="b"/>
                  <a:pathLst>
                    <a:path w="31" h="35">
                      <a:moveTo>
                        <a:pt x="20" y="0"/>
                      </a:moveTo>
                      <a:lnTo>
                        <a:pt x="0" y="6"/>
                      </a:lnTo>
                      <a:lnTo>
                        <a:pt x="11" y="35"/>
                      </a:lnTo>
                      <a:lnTo>
                        <a:pt x="31"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66" name="Freeform 202">
                  <a:extLst>
                    <a:ext uri="{FF2B5EF4-FFF2-40B4-BE49-F238E27FC236}">
                      <a16:creationId xmlns:a16="http://schemas.microsoft.com/office/drawing/2014/main" id="{8BA5E4B5-206F-04E3-5839-04DF8B33A2E9}"/>
                    </a:ext>
                  </a:extLst>
                </p:cNvPr>
                <p:cNvSpPr>
                  <a:spLocks/>
                </p:cNvSpPr>
                <p:nvPr/>
              </p:nvSpPr>
              <p:spPr bwMode="auto">
                <a:xfrm>
                  <a:off x="3597" y="5067"/>
                  <a:ext cx="29" cy="35"/>
                </a:xfrm>
                <a:custGeom>
                  <a:avLst/>
                  <a:gdLst>
                    <a:gd name="T0" fmla="*/ 20 w 29"/>
                    <a:gd name="T1" fmla="*/ 0 h 35"/>
                    <a:gd name="T2" fmla="*/ 0 w 29"/>
                    <a:gd name="T3" fmla="*/ 7 h 35"/>
                    <a:gd name="T4" fmla="*/ 9 w 29"/>
                    <a:gd name="T5" fmla="*/ 35 h 35"/>
                    <a:gd name="T6" fmla="*/ 29 w 29"/>
                    <a:gd name="T7" fmla="*/ 28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7"/>
                      </a:lnTo>
                      <a:lnTo>
                        <a:pt x="9" y="35"/>
                      </a:lnTo>
                      <a:lnTo>
                        <a:pt x="29"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67" name="Freeform 203">
                  <a:extLst>
                    <a:ext uri="{FF2B5EF4-FFF2-40B4-BE49-F238E27FC236}">
                      <a16:creationId xmlns:a16="http://schemas.microsoft.com/office/drawing/2014/main" id="{40085E3B-1FC0-4842-78E6-BBD1F9FBDA2E}"/>
                    </a:ext>
                  </a:extLst>
                </p:cNvPr>
                <p:cNvSpPr>
                  <a:spLocks/>
                </p:cNvSpPr>
                <p:nvPr/>
              </p:nvSpPr>
              <p:spPr bwMode="auto">
                <a:xfrm>
                  <a:off x="3606" y="5095"/>
                  <a:ext cx="28" cy="35"/>
                </a:xfrm>
                <a:custGeom>
                  <a:avLst/>
                  <a:gdLst>
                    <a:gd name="T0" fmla="*/ 20 w 28"/>
                    <a:gd name="T1" fmla="*/ 0 h 35"/>
                    <a:gd name="T2" fmla="*/ 0 w 28"/>
                    <a:gd name="T3" fmla="*/ 7 h 35"/>
                    <a:gd name="T4" fmla="*/ 9 w 28"/>
                    <a:gd name="T5" fmla="*/ 35 h 35"/>
                    <a:gd name="T6" fmla="*/ 28 w 28"/>
                    <a:gd name="T7" fmla="*/ 29 h 35"/>
                    <a:gd name="T8" fmla="*/ 20 w 28"/>
                    <a:gd name="T9" fmla="*/ 0 h 35"/>
                  </a:gdLst>
                  <a:ahLst/>
                  <a:cxnLst>
                    <a:cxn ang="0">
                      <a:pos x="T0" y="T1"/>
                    </a:cxn>
                    <a:cxn ang="0">
                      <a:pos x="T2" y="T3"/>
                    </a:cxn>
                    <a:cxn ang="0">
                      <a:pos x="T4" y="T5"/>
                    </a:cxn>
                    <a:cxn ang="0">
                      <a:pos x="T6" y="T7"/>
                    </a:cxn>
                    <a:cxn ang="0">
                      <a:pos x="T8" y="T9"/>
                    </a:cxn>
                  </a:cxnLst>
                  <a:rect l="0" t="0" r="r" b="b"/>
                  <a:pathLst>
                    <a:path w="28" h="35">
                      <a:moveTo>
                        <a:pt x="20" y="0"/>
                      </a:moveTo>
                      <a:lnTo>
                        <a:pt x="0" y="7"/>
                      </a:lnTo>
                      <a:lnTo>
                        <a:pt x="9" y="35"/>
                      </a:lnTo>
                      <a:lnTo>
                        <a:pt x="28" y="29"/>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68" name="Freeform 204">
                  <a:extLst>
                    <a:ext uri="{FF2B5EF4-FFF2-40B4-BE49-F238E27FC236}">
                      <a16:creationId xmlns:a16="http://schemas.microsoft.com/office/drawing/2014/main" id="{BC4B6029-C96E-580E-CAF8-ED9CC85CDA23}"/>
                    </a:ext>
                  </a:extLst>
                </p:cNvPr>
                <p:cNvSpPr>
                  <a:spLocks/>
                </p:cNvSpPr>
                <p:nvPr/>
              </p:nvSpPr>
              <p:spPr bwMode="auto">
                <a:xfrm>
                  <a:off x="3615" y="5124"/>
                  <a:ext cx="28" cy="35"/>
                </a:xfrm>
                <a:custGeom>
                  <a:avLst/>
                  <a:gdLst>
                    <a:gd name="T0" fmla="*/ 19 w 28"/>
                    <a:gd name="T1" fmla="*/ 0 h 35"/>
                    <a:gd name="T2" fmla="*/ 0 w 28"/>
                    <a:gd name="T3" fmla="*/ 6 h 35"/>
                    <a:gd name="T4" fmla="*/ 8 w 28"/>
                    <a:gd name="T5" fmla="*/ 35 h 35"/>
                    <a:gd name="T6" fmla="*/ 28 w 28"/>
                    <a:gd name="T7" fmla="*/ 28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6"/>
                      </a:lnTo>
                      <a:lnTo>
                        <a:pt x="8" y="35"/>
                      </a:lnTo>
                      <a:lnTo>
                        <a:pt x="28" y="28"/>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669" name="Freeform 205">
                  <a:extLst>
                    <a:ext uri="{FF2B5EF4-FFF2-40B4-BE49-F238E27FC236}">
                      <a16:creationId xmlns:a16="http://schemas.microsoft.com/office/drawing/2014/main" id="{470B2F1B-9EF0-D09F-4FCF-A82AE7A99153}"/>
                    </a:ext>
                  </a:extLst>
                </p:cNvPr>
                <p:cNvSpPr>
                  <a:spLocks/>
                </p:cNvSpPr>
                <p:nvPr/>
              </p:nvSpPr>
              <p:spPr bwMode="auto">
                <a:xfrm>
                  <a:off x="3623" y="5152"/>
                  <a:ext cx="29" cy="35"/>
                </a:xfrm>
                <a:custGeom>
                  <a:avLst/>
                  <a:gdLst>
                    <a:gd name="T0" fmla="*/ 20 w 29"/>
                    <a:gd name="T1" fmla="*/ 0 h 35"/>
                    <a:gd name="T2" fmla="*/ 0 w 29"/>
                    <a:gd name="T3" fmla="*/ 7 h 35"/>
                    <a:gd name="T4" fmla="*/ 9 w 29"/>
                    <a:gd name="T5" fmla="*/ 35 h 35"/>
                    <a:gd name="T6" fmla="*/ 29 w 29"/>
                    <a:gd name="T7" fmla="*/ 28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7"/>
                      </a:lnTo>
                      <a:lnTo>
                        <a:pt x="9" y="35"/>
                      </a:lnTo>
                      <a:lnTo>
                        <a:pt x="29"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70" name="Freeform 206">
                  <a:extLst>
                    <a:ext uri="{FF2B5EF4-FFF2-40B4-BE49-F238E27FC236}">
                      <a16:creationId xmlns:a16="http://schemas.microsoft.com/office/drawing/2014/main" id="{14A40600-5EAB-7D96-5779-9727DB478024}"/>
                    </a:ext>
                  </a:extLst>
                </p:cNvPr>
                <p:cNvSpPr>
                  <a:spLocks/>
                </p:cNvSpPr>
                <p:nvPr/>
              </p:nvSpPr>
              <p:spPr bwMode="auto">
                <a:xfrm>
                  <a:off x="3632" y="5180"/>
                  <a:ext cx="29" cy="33"/>
                </a:xfrm>
                <a:custGeom>
                  <a:avLst/>
                  <a:gdLst>
                    <a:gd name="T0" fmla="*/ 20 w 29"/>
                    <a:gd name="T1" fmla="*/ 0 h 33"/>
                    <a:gd name="T2" fmla="*/ 0 w 29"/>
                    <a:gd name="T3" fmla="*/ 7 h 33"/>
                    <a:gd name="T4" fmla="*/ 9 w 29"/>
                    <a:gd name="T5" fmla="*/ 33 h 33"/>
                    <a:gd name="T6" fmla="*/ 29 w 29"/>
                    <a:gd name="T7" fmla="*/ 27 h 33"/>
                    <a:gd name="T8" fmla="*/ 20 w 29"/>
                    <a:gd name="T9" fmla="*/ 0 h 33"/>
                  </a:gdLst>
                  <a:ahLst/>
                  <a:cxnLst>
                    <a:cxn ang="0">
                      <a:pos x="T0" y="T1"/>
                    </a:cxn>
                    <a:cxn ang="0">
                      <a:pos x="T2" y="T3"/>
                    </a:cxn>
                    <a:cxn ang="0">
                      <a:pos x="T4" y="T5"/>
                    </a:cxn>
                    <a:cxn ang="0">
                      <a:pos x="T6" y="T7"/>
                    </a:cxn>
                    <a:cxn ang="0">
                      <a:pos x="T8" y="T9"/>
                    </a:cxn>
                  </a:cxnLst>
                  <a:rect l="0" t="0" r="r" b="b"/>
                  <a:pathLst>
                    <a:path w="29" h="33">
                      <a:moveTo>
                        <a:pt x="20" y="0"/>
                      </a:moveTo>
                      <a:lnTo>
                        <a:pt x="0" y="7"/>
                      </a:lnTo>
                      <a:lnTo>
                        <a:pt x="9" y="33"/>
                      </a:lnTo>
                      <a:lnTo>
                        <a:pt x="29" y="27"/>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71" name="Freeform 207">
                  <a:extLst>
                    <a:ext uri="{FF2B5EF4-FFF2-40B4-BE49-F238E27FC236}">
                      <a16:creationId xmlns:a16="http://schemas.microsoft.com/office/drawing/2014/main" id="{D43D8A72-E6C0-B7EA-10CB-E3BF3497607E}"/>
                    </a:ext>
                  </a:extLst>
                </p:cNvPr>
                <p:cNvSpPr>
                  <a:spLocks/>
                </p:cNvSpPr>
                <p:nvPr/>
              </p:nvSpPr>
              <p:spPr bwMode="auto">
                <a:xfrm>
                  <a:off x="3641" y="5207"/>
                  <a:ext cx="28" cy="35"/>
                </a:xfrm>
                <a:custGeom>
                  <a:avLst/>
                  <a:gdLst>
                    <a:gd name="T0" fmla="*/ 20 w 28"/>
                    <a:gd name="T1" fmla="*/ 0 h 35"/>
                    <a:gd name="T2" fmla="*/ 0 w 28"/>
                    <a:gd name="T3" fmla="*/ 4 h 35"/>
                    <a:gd name="T4" fmla="*/ 9 w 28"/>
                    <a:gd name="T5" fmla="*/ 35 h 35"/>
                    <a:gd name="T6" fmla="*/ 28 w 28"/>
                    <a:gd name="T7" fmla="*/ 30 h 35"/>
                    <a:gd name="T8" fmla="*/ 20 w 28"/>
                    <a:gd name="T9" fmla="*/ 0 h 35"/>
                  </a:gdLst>
                  <a:ahLst/>
                  <a:cxnLst>
                    <a:cxn ang="0">
                      <a:pos x="T0" y="T1"/>
                    </a:cxn>
                    <a:cxn ang="0">
                      <a:pos x="T2" y="T3"/>
                    </a:cxn>
                    <a:cxn ang="0">
                      <a:pos x="T4" y="T5"/>
                    </a:cxn>
                    <a:cxn ang="0">
                      <a:pos x="T6" y="T7"/>
                    </a:cxn>
                    <a:cxn ang="0">
                      <a:pos x="T8" y="T9"/>
                    </a:cxn>
                  </a:cxnLst>
                  <a:rect l="0" t="0" r="r" b="b"/>
                  <a:pathLst>
                    <a:path w="28" h="35">
                      <a:moveTo>
                        <a:pt x="20" y="0"/>
                      </a:moveTo>
                      <a:lnTo>
                        <a:pt x="0" y="4"/>
                      </a:lnTo>
                      <a:lnTo>
                        <a:pt x="9" y="35"/>
                      </a:lnTo>
                      <a:lnTo>
                        <a:pt x="28" y="30"/>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72" name="Freeform 208">
                  <a:extLst>
                    <a:ext uri="{FF2B5EF4-FFF2-40B4-BE49-F238E27FC236}">
                      <a16:creationId xmlns:a16="http://schemas.microsoft.com/office/drawing/2014/main" id="{5D73805C-3770-1A38-928E-608CD3607CF2}"/>
                    </a:ext>
                  </a:extLst>
                </p:cNvPr>
                <p:cNvSpPr>
                  <a:spLocks/>
                </p:cNvSpPr>
                <p:nvPr/>
              </p:nvSpPr>
              <p:spPr bwMode="auto">
                <a:xfrm>
                  <a:off x="3650" y="5235"/>
                  <a:ext cx="30" cy="35"/>
                </a:xfrm>
                <a:custGeom>
                  <a:avLst/>
                  <a:gdLst>
                    <a:gd name="T0" fmla="*/ 19 w 30"/>
                    <a:gd name="T1" fmla="*/ 0 h 35"/>
                    <a:gd name="T2" fmla="*/ 0 w 30"/>
                    <a:gd name="T3" fmla="*/ 9 h 35"/>
                    <a:gd name="T4" fmla="*/ 11 w 30"/>
                    <a:gd name="T5" fmla="*/ 35 h 35"/>
                    <a:gd name="T6" fmla="*/ 30 w 30"/>
                    <a:gd name="T7" fmla="*/ 26 h 35"/>
                    <a:gd name="T8" fmla="*/ 19 w 30"/>
                    <a:gd name="T9" fmla="*/ 0 h 35"/>
                  </a:gdLst>
                  <a:ahLst/>
                  <a:cxnLst>
                    <a:cxn ang="0">
                      <a:pos x="T0" y="T1"/>
                    </a:cxn>
                    <a:cxn ang="0">
                      <a:pos x="T2" y="T3"/>
                    </a:cxn>
                    <a:cxn ang="0">
                      <a:pos x="T4" y="T5"/>
                    </a:cxn>
                    <a:cxn ang="0">
                      <a:pos x="T6" y="T7"/>
                    </a:cxn>
                    <a:cxn ang="0">
                      <a:pos x="T8" y="T9"/>
                    </a:cxn>
                  </a:cxnLst>
                  <a:rect l="0" t="0" r="r" b="b"/>
                  <a:pathLst>
                    <a:path w="30" h="35">
                      <a:moveTo>
                        <a:pt x="19" y="0"/>
                      </a:moveTo>
                      <a:lnTo>
                        <a:pt x="0" y="9"/>
                      </a:lnTo>
                      <a:lnTo>
                        <a:pt x="11" y="35"/>
                      </a:lnTo>
                      <a:lnTo>
                        <a:pt x="30" y="26"/>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673" name="Freeform 209">
                  <a:extLst>
                    <a:ext uri="{FF2B5EF4-FFF2-40B4-BE49-F238E27FC236}">
                      <a16:creationId xmlns:a16="http://schemas.microsoft.com/office/drawing/2014/main" id="{1865A9B4-6A26-17F5-EE98-0624254679BD}"/>
                    </a:ext>
                  </a:extLst>
                </p:cNvPr>
                <p:cNvSpPr>
                  <a:spLocks/>
                </p:cNvSpPr>
                <p:nvPr/>
              </p:nvSpPr>
              <p:spPr bwMode="auto">
                <a:xfrm>
                  <a:off x="3661" y="5263"/>
                  <a:ext cx="28" cy="35"/>
                </a:xfrm>
                <a:custGeom>
                  <a:avLst/>
                  <a:gdLst>
                    <a:gd name="T0" fmla="*/ 19 w 28"/>
                    <a:gd name="T1" fmla="*/ 0 h 35"/>
                    <a:gd name="T2" fmla="*/ 0 w 28"/>
                    <a:gd name="T3" fmla="*/ 7 h 35"/>
                    <a:gd name="T4" fmla="*/ 8 w 28"/>
                    <a:gd name="T5" fmla="*/ 35 h 35"/>
                    <a:gd name="T6" fmla="*/ 28 w 28"/>
                    <a:gd name="T7" fmla="*/ 29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7"/>
                      </a:lnTo>
                      <a:lnTo>
                        <a:pt x="8" y="35"/>
                      </a:lnTo>
                      <a:lnTo>
                        <a:pt x="28" y="29"/>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674" name="Freeform 210">
                  <a:extLst>
                    <a:ext uri="{FF2B5EF4-FFF2-40B4-BE49-F238E27FC236}">
                      <a16:creationId xmlns:a16="http://schemas.microsoft.com/office/drawing/2014/main" id="{F476F9B5-9977-64F7-91B8-B785E1BEE16E}"/>
                    </a:ext>
                  </a:extLst>
                </p:cNvPr>
                <p:cNvSpPr>
                  <a:spLocks/>
                </p:cNvSpPr>
                <p:nvPr/>
              </p:nvSpPr>
              <p:spPr bwMode="auto">
                <a:xfrm>
                  <a:off x="3669" y="5292"/>
                  <a:ext cx="29" cy="35"/>
                </a:xfrm>
                <a:custGeom>
                  <a:avLst/>
                  <a:gdLst>
                    <a:gd name="T0" fmla="*/ 20 w 29"/>
                    <a:gd name="T1" fmla="*/ 0 h 35"/>
                    <a:gd name="T2" fmla="*/ 0 w 29"/>
                    <a:gd name="T3" fmla="*/ 6 h 35"/>
                    <a:gd name="T4" fmla="*/ 9 w 29"/>
                    <a:gd name="T5" fmla="*/ 35 h 35"/>
                    <a:gd name="T6" fmla="*/ 29 w 29"/>
                    <a:gd name="T7" fmla="*/ 28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6"/>
                      </a:lnTo>
                      <a:lnTo>
                        <a:pt x="9" y="35"/>
                      </a:lnTo>
                      <a:lnTo>
                        <a:pt x="29"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75" name="Freeform 211">
                  <a:extLst>
                    <a:ext uri="{FF2B5EF4-FFF2-40B4-BE49-F238E27FC236}">
                      <a16:creationId xmlns:a16="http://schemas.microsoft.com/office/drawing/2014/main" id="{4D05788E-E8E4-FAA4-96A8-33D5495B5D3F}"/>
                    </a:ext>
                  </a:extLst>
                </p:cNvPr>
                <p:cNvSpPr>
                  <a:spLocks/>
                </p:cNvSpPr>
                <p:nvPr/>
              </p:nvSpPr>
              <p:spPr bwMode="auto">
                <a:xfrm>
                  <a:off x="3678" y="5320"/>
                  <a:ext cx="28" cy="33"/>
                </a:xfrm>
                <a:custGeom>
                  <a:avLst/>
                  <a:gdLst>
                    <a:gd name="T0" fmla="*/ 20 w 28"/>
                    <a:gd name="T1" fmla="*/ 0 h 33"/>
                    <a:gd name="T2" fmla="*/ 0 w 28"/>
                    <a:gd name="T3" fmla="*/ 7 h 33"/>
                    <a:gd name="T4" fmla="*/ 9 w 28"/>
                    <a:gd name="T5" fmla="*/ 33 h 33"/>
                    <a:gd name="T6" fmla="*/ 28 w 28"/>
                    <a:gd name="T7" fmla="*/ 26 h 33"/>
                    <a:gd name="T8" fmla="*/ 20 w 28"/>
                    <a:gd name="T9" fmla="*/ 0 h 33"/>
                  </a:gdLst>
                  <a:ahLst/>
                  <a:cxnLst>
                    <a:cxn ang="0">
                      <a:pos x="T0" y="T1"/>
                    </a:cxn>
                    <a:cxn ang="0">
                      <a:pos x="T2" y="T3"/>
                    </a:cxn>
                    <a:cxn ang="0">
                      <a:pos x="T4" y="T5"/>
                    </a:cxn>
                    <a:cxn ang="0">
                      <a:pos x="T6" y="T7"/>
                    </a:cxn>
                    <a:cxn ang="0">
                      <a:pos x="T8" y="T9"/>
                    </a:cxn>
                  </a:cxnLst>
                  <a:rect l="0" t="0" r="r" b="b"/>
                  <a:pathLst>
                    <a:path w="28" h="33">
                      <a:moveTo>
                        <a:pt x="20" y="0"/>
                      </a:moveTo>
                      <a:lnTo>
                        <a:pt x="0" y="7"/>
                      </a:lnTo>
                      <a:lnTo>
                        <a:pt x="9" y="33"/>
                      </a:lnTo>
                      <a:lnTo>
                        <a:pt x="28"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76" name="Freeform 212">
                  <a:extLst>
                    <a:ext uri="{FF2B5EF4-FFF2-40B4-BE49-F238E27FC236}">
                      <a16:creationId xmlns:a16="http://schemas.microsoft.com/office/drawing/2014/main" id="{AAFD603B-6F54-C646-B2A6-FD5A4E873268}"/>
                    </a:ext>
                  </a:extLst>
                </p:cNvPr>
                <p:cNvSpPr>
                  <a:spLocks/>
                </p:cNvSpPr>
                <p:nvPr/>
              </p:nvSpPr>
              <p:spPr bwMode="auto">
                <a:xfrm>
                  <a:off x="3687" y="5346"/>
                  <a:ext cx="28" cy="35"/>
                </a:xfrm>
                <a:custGeom>
                  <a:avLst/>
                  <a:gdLst>
                    <a:gd name="T0" fmla="*/ 19 w 28"/>
                    <a:gd name="T1" fmla="*/ 0 h 35"/>
                    <a:gd name="T2" fmla="*/ 0 w 28"/>
                    <a:gd name="T3" fmla="*/ 7 h 35"/>
                    <a:gd name="T4" fmla="*/ 8 w 28"/>
                    <a:gd name="T5" fmla="*/ 35 h 35"/>
                    <a:gd name="T6" fmla="*/ 28 w 28"/>
                    <a:gd name="T7" fmla="*/ 29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7"/>
                      </a:lnTo>
                      <a:lnTo>
                        <a:pt x="8" y="35"/>
                      </a:lnTo>
                      <a:lnTo>
                        <a:pt x="28" y="29"/>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677" name="Freeform 213">
                  <a:extLst>
                    <a:ext uri="{FF2B5EF4-FFF2-40B4-BE49-F238E27FC236}">
                      <a16:creationId xmlns:a16="http://schemas.microsoft.com/office/drawing/2014/main" id="{3B45D833-7A73-5FA0-F9F7-536DAF048D04}"/>
                    </a:ext>
                  </a:extLst>
                </p:cNvPr>
                <p:cNvSpPr>
                  <a:spLocks/>
                </p:cNvSpPr>
                <p:nvPr/>
              </p:nvSpPr>
              <p:spPr bwMode="auto">
                <a:xfrm>
                  <a:off x="3695" y="5375"/>
                  <a:ext cx="29" cy="32"/>
                </a:xfrm>
                <a:custGeom>
                  <a:avLst/>
                  <a:gdLst>
                    <a:gd name="T0" fmla="*/ 20 w 29"/>
                    <a:gd name="T1" fmla="*/ 0 h 32"/>
                    <a:gd name="T2" fmla="*/ 0 w 29"/>
                    <a:gd name="T3" fmla="*/ 6 h 32"/>
                    <a:gd name="T4" fmla="*/ 9 w 29"/>
                    <a:gd name="T5" fmla="*/ 32 h 32"/>
                    <a:gd name="T6" fmla="*/ 29 w 29"/>
                    <a:gd name="T7" fmla="*/ 26 h 32"/>
                    <a:gd name="T8" fmla="*/ 20 w 29"/>
                    <a:gd name="T9" fmla="*/ 0 h 32"/>
                  </a:gdLst>
                  <a:ahLst/>
                  <a:cxnLst>
                    <a:cxn ang="0">
                      <a:pos x="T0" y="T1"/>
                    </a:cxn>
                    <a:cxn ang="0">
                      <a:pos x="T2" y="T3"/>
                    </a:cxn>
                    <a:cxn ang="0">
                      <a:pos x="T4" y="T5"/>
                    </a:cxn>
                    <a:cxn ang="0">
                      <a:pos x="T6" y="T7"/>
                    </a:cxn>
                    <a:cxn ang="0">
                      <a:pos x="T8" y="T9"/>
                    </a:cxn>
                  </a:cxnLst>
                  <a:rect l="0" t="0" r="r" b="b"/>
                  <a:pathLst>
                    <a:path w="29" h="32">
                      <a:moveTo>
                        <a:pt x="20" y="0"/>
                      </a:moveTo>
                      <a:lnTo>
                        <a:pt x="0" y="6"/>
                      </a:lnTo>
                      <a:lnTo>
                        <a:pt x="9" y="32"/>
                      </a:lnTo>
                      <a:lnTo>
                        <a:pt x="29"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78" name="Freeform 214">
                  <a:extLst>
                    <a:ext uri="{FF2B5EF4-FFF2-40B4-BE49-F238E27FC236}">
                      <a16:creationId xmlns:a16="http://schemas.microsoft.com/office/drawing/2014/main" id="{880C55E9-14EC-098A-0750-5B60767A1579}"/>
                    </a:ext>
                  </a:extLst>
                </p:cNvPr>
                <p:cNvSpPr>
                  <a:spLocks/>
                </p:cNvSpPr>
                <p:nvPr/>
              </p:nvSpPr>
              <p:spPr bwMode="auto">
                <a:xfrm>
                  <a:off x="3704" y="5401"/>
                  <a:ext cx="29" cy="35"/>
                </a:xfrm>
                <a:custGeom>
                  <a:avLst/>
                  <a:gdLst>
                    <a:gd name="T0" fmla="*/ 20 w 29"/>
                    <a:gd name="T1" fmla="*/ 0 h 35"/>
                    <a:gd name="T2" fmla="*/ 0 w 29"/>
                    <a:gd name="T3" fmla="*/ 6 h 35"/>
                    <a:gd name="T4" fmla="*/ 9 w 29"/>
                    <a:gd name="T5" fmla="*/ 35 h 35"/>
                    <a:gd name="T6" fmla="*/ 29 w 29"/>
                    <a:gd name="T7" fmla="*/ 28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6"/>
                      </a:lnTo>
                      <a:lnTo>
                        <a:pt x="9" y="35"/>
                      </a:lnTo>
                      <a:lnTo>
                        <a:pt x="29"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79" name="Freeform 215">
                  <a:extLst>
                    <a:ext uri="{FF2B5EF4-FFF2-40B4-BE49-F238E27FC236}">
                      <a16:creationId xmlns:a16="http://schemas.microsoft.com/office/drawing/2014/main" id="{51D34F78-B0E7-0F42-C7CE-35B0EE093496}"/>
                    </a:ext>
                  </a:extLst>
                </p:cNvPr>
                <p:cNvSpPr>
                  <a:spLocks/>
                </p:cNvSpPr>
                <p:nvPr/>
              </p:nvSpPr>
              <p:spPr bwMode="auto">
                <a:xfrm>
                  <a:off x="3713" y="5427"/>
                  <a:ext cx="30" cy="35"/>
                </a:xfrm>
                <a:custGeom>
                  <a:avLst/>
                  <a:gdLst>
                    <a:gd name="T0" fmla="*/ 20 w 30"/>
                    <a:gd name="T1" fmla="*/ 0 h 35"/>
                    <a:gd name="T2" fmla="*/ 0 w 30"/>
                    <a:gd name="T3" fmla="*/ 9 h 35"/>
                    <a:gd name="T4" fmla="*/ 11 w 30"/>
                    <a:gd name="T5" fmla="*/ 35 h 35"/>
                    <a:gd name="T6" fmla="*/ 30 w 30"/>
                    <a:gd name="T7" fmla="*/ 26 h 35"/>
                    <a:gd name="T8" fmla="*/ 20 w 30"/>
                    <a:gd name="T9" fmla="*/ 0 h 35"/>
                  </a:gdLst>
                  <a:ahLst/>
                  <a:cxnLst>
                    <a:cxn ang="0">
                      <a:pos x="T0" y="T1"/>
                    </a:cxn>
                    <a:cxn ang="0">
                      <a:pos x="T2" y="T3"/>
                    </a:cxn>
                    <a:cxn ang="0">
                      <a:pos x="T4" y="T5"/>
                    </a:cxn>
                    <a:cxn ang="0">
                      <a:pos x="T6" y="T7"/>
                    </a:cxn>
                    <a:cxn ang="0">
                      <a:pos x="T8" y="T9"/>
                    </a:cxn>
                  </a:cxnLst>
                  <a:rect l="0" t="0" r="r" b="b"/>
                  <a:pathLst>
                    <a:path w="30" h="35">
                      <a:moveTo>
                        <a:pt x="20" y="0"/>
                      </a:moveTo>
                      <a:lnTo>
                        <a:pt x="0" y="9"/>
                      </a:lnTo>
                      <a:lnTo>
                        <a:pt x="11" y="35"/>
                      </a:lnTo>
                      <a:lnTo>
                        <a:pt x="30"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80" name="Freeform 216">
                  <a:extLst>
                    <a:ext uri="{FF2B5EF4-FFF2-40B4-BE49-F238E27FC236}">
                      <a16:creationId xmlns:a16="http://schemas.microsoft.com/office/drawing/2014/main" id="{4F81C90E-1AAF-AAC2-255B-C7B8C76D2EC1}"/>
                    </a:ext>
                  </a:extLst>
                </p:cNvPr>
                <p:cNvSpPr>
                  <a:spLocks/>
                </p:cNvSpPr>
                <p:nvPr/>
              </p:nvSpPr>
              <p:spPr bwMode="auto">
                <a:xfrm>
                  <a:off x="3724" y="5455"/>
                  <a:ext cx="28" cy="33"/>
                </a:xfrm>
                <a:custGeom>
                  <a:avLst/>
                  <a:gdLst>
                    <a:gd name="T0" fmla="*/ 19 w 28"/>
                    <a:gd name="T1" fmla="*/ 0 h 33"/>
                    <a:gd name="T2" fmla="*/ 0 w 28"/>
                    <a:gd name="T3" fmla="*/ 7 h 33"/>
                    <a:gd name="T4" fmla="*/ 9 w 28"/>
                    <a:gd name="T5" fmla="*/ 33 h 33"/>
                    <a:gd name="T6" fmla="*/ 28 w 28"/>
                    <a:gd name="T7" fmla="*/ 27 h 33"/>
                    <a:gd name="T8" fmla="*/ 19 w 28"/>
                    <a:gd name="T9" fmla="*/ 0 h 33"/>
                  </a:gdLst>
                  <a:ahLst/>
                  <a:cxnLst>
                    <a:cxn ang="0">
                      <a:pos x="T0" y="T1"/>
                    </a:cxn>
                    <a:cxn ang="0">
                      <a:pos x="T2" y="T3"/>
                    </a:cxn>
                    <a:cxn ang="0">
                      <a:pos x="T4" y="T5"/>
                    </a:cxn>
                    <a:cxn ang="0">
                      <a:pos x="T6" y="T7"/>
                    </a:cxn>
                    <a:cxn ang="0">
                      <a:pos x="T8" y="T9"/>
                    </a:cxn>
                  </a:cxnLst>
                  <a:rect l="0" t="0" r="r" b="b"/>
                  <a:pathLst>
                    <a:path w="28" h="33">
                      <a:moveTo>
                        <a:pt x="19" y="0"/>
                      </a:moveTo>
                      <a:lnTo>
                        <a:pt x="0" y="7"/>
                      </a:lnTo>
                      <a:lnTo>
                        <a:pt x="9" y="33"/>
                      </a:lnTo>
                      <a:lnTo>
                        <a:pt x="28" y="27"/>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681" name="Freeform 217">
                  <a:extLst>
                    <a:ext uri="{FF2B5EF4-FFF2-40B4-BE49-F238E27FC236}">
                      <a16:creationId xmlns:a16="http://schemas.microsoft.com/office/drawing/2014/main" id="{874EBEB2-8337-81C3-9E83-A54F7B1C2964}"/>
                    </a:ext>
                  </a:extLst>
                </p:cNvPr>
                <p:cNvSpPr>
                  <a:spLocks/>
                </p:cNvSpPr>
                <p:nvPr/>
              </p:nvSpPr>
              <p:spPr bwMode="auto">
                <a:xfrm>
                  <a:off x="3733" y="5482"/>
                  <a:ext cx="26" cy="30"/>
                </a:xfrm>
                <a:custGeom>
                  <a:avLst/>
                  <a:gdLst>
                    <a:gd name="T0" fmla="*/ 19 w 26"/>
                    <a:gd name="T1" fmla="*/ 0 h 30"/>
                    <a:gd name="T2" fmla="*/ 0 w 26"/>
                    <a:gd name="T3" fmla="*/ 4 h 30"/>
                    <a:gd name="T4" fmla="*/ 6 w 26"/>
                    <a:gd name="T5" fmla="*/ 30 h 30"/>
                    <a:gd name="T6" fmla="*/ 26 w 26"/>
                    <a:gd name="T7" fmla="*/ 26 h 30"/>
                    <a:gd name="T8" fmla="*/ 19 w 26"/>
                    <a:gd name="T9" fmla="*/ 0 h 30"/>
                  </a:gdLst>
                  <a:ahLst/>
                  <a:cxnLst>
                    <a:cxn ang="0">
                      <a:pos x="T0" y="T1"/>
                    </a:cxn>
                    <a:cxn ang="0">
                      <a:pos x="T2" y="T3"/>
                    </a:cxn>
                    <a:cxn ang="0">
                      <a:pos x="T4" y="T5"/>
                    </a:cxn>
                    <a:cxn ang="0">
                      <a:pos x="T6" y="T7"/>
                    </a:cxn>
                    <a:cxn ang="0">
                      <a:pos x="T8" y="T9"/>
                    </a:cxn>
                  </a:cxnLst>
                  <a:rect l="0" t="0" r="r" b="b"/>
                  <a:pathLst>
                    <a:path w="26" h="30">
                      <a:moveTo>
                        <a:pt x="19" y="0"/>
                      </a:moveTo>
                      <a:lnTo>
                        <a:pt x="0" y="4"/>
                      </a:lnTo>
                      <a:lnTo>
                        <a:pt x="6" y="30"/>
                      </a:lnTo>
                      <a:lnTo>
                        <a:pt x="26" y="26"/>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682" name="Freeform 218">
                  <a:extLst>
                    <a:ext uri="{FF2B5EF4-FFF2-40B4-BE49-F238E27FC236}">
                      <a16:creationId xmlns:a16="http://schemas.microsoft.com/office/drawing/2014/main" id="{BB8463F9-7AD5-BB5F-5676-4B865D8A15E8}"/>
                    </a:ext>
                  </a:extLst>
                </p:cNvPr>
                <p:cNvSpPr>
                  <a:spLocks/>
                </p:cNvSpPr>
                <p:nvPr/>
              </p:nvSpPr>
              <p:spPr bwMode="auto">
                <a:xfrm>
                  <a:off x="3739" y="5508"/>
                  <a:ext cx="28" cy="32"/>
                </a:xfrm>
                <a:custGeom>
                  <a:avLst/>
                  <a:gdLst>
                    <a:gd name="T0" fmla="*/ 20 w 28"/>
                    <a:gd name="T1" fmla="*/ 0 h 32"/>
                    <a:gd name="T2" fmla="*/ 0 w 28"/>
                    <a:gd name="T3" fmla="*/ 6 h 32"/>
                    <a:gd name="T4" fmla="*/ 9 w 28"/>
                    <a:gd name="T5" fmla="*/ 32 h 32"/>
                    <a:gd name="T6" fmla="*/ 28 w 28"/>
                    <a:gd name="T7" fmla="*/ 26 h 32"/>
                    <a:gd name="T8" fmla="*/ 20 w 28"/>
                    <a:gd name="T9" fmla="*/ 0 h 32"/>
                  </a:gdLst>
                  <a:ahLst/>
                  <a:cxnLst>
                    <a:cxn ang="0">
                      <a:pos x="T0" y="T1"/>
                    </a:cxn>
                    <a:cxn ang="0">
                      <a:pos x="T2" y="T3"/>
                    </a:cxn>
                    <a:cxn ang="0">
                      <a:pos x="T4" y="T5"/>
                    </a:cxn>
                    <a:cxn ang="0">
                      <a:pos x="T6" y="T7"/>
                    </a:cxn>
                    <a:cxn ang="0">
                      <a:pos x="T8" y="T9"/>
                    </a:cxn>
                  </a:cxnLst>
                  <a:rect l="0" t="0" r="r" b="b"/>
                  <a:pathLst>
                    <a:path w="28" h="32">
                      <a:moveTo>
                        <a:pt x="20" y="0"/>
                      </a:moveTo>
                      <a:lnTo>
                        <a:pt x="0" y="6"/>
                      </a:lnTo>
                      <a:lnTo>
                        <a:pt x="9" y="32"/>
                      </a:lnTo>
                      <a:lnTo>
                        <a:pt x="28"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83" name="Freeform 219">
                  <a:extLst>
                    <a:ext uri="{FF2B5EF4-FFF2-40B4-BE49-F238E27FC236}">
                      <a16:creationId xmlns:a16="http://schemas.microsoft.com/office/drawing/2014/main" id="{D33A224C-01F8-51F6-5E25-21C904BEDC25}"/>
                    </a:ext>
                  </a:extLst>
                </p:cNvPr>
                <p:cNvSpPr>
                  <a:spLocks/>
                </p:cNvSpPr>
                <p:nvPr/>
              </p:nvSpPr>
              <p:spPr bwMode="auto">
                <a:xfrm>
                  <a:off x="3748" y="5532"/>
                  <a:ext cx="30" cy="35"/>
                </a:xfrm>
                <a:custGeom>
                  <a:avLst/>
                  <a:gdLst>
                    <a:gd name="T0" fmla="*/ 19 w 30"/>
                    <a:gd name="T1" fmla="*/ 0 h 35"/>
                    <a:gd name="T2" fmla="*/ 0 w 30"/>
                    <a:gd name="T3" fmla="*/ 8 h 35"/>
                    <a:gd name="T4" fmla="*/ 11 w 30"/>
                    <a:gd name="T5" fmla="*/ 35 h 35"/>
                    <a:gd name="T6" fmla="*/ 30 w 30"/>
                    <a:gd name="T7" fmla="*/ 26 h 35"/>
                    <a:gd name="T8" fmla="*/ 19 w 30"/>
                    <a:gd name="T9" fmla="*/ 0 h 35"/>
                  </a:gdLst>
                  <a:ahLst/>
                  <a:cxnLst>
                    <a:cxn ang="0">
                      <a:pos x="T0" y="T1"/>
                    </a:cxn>
                    <a:cxn ang="0">
                      <a:pos x="T2" y="T3"/>
                    </a:cxn>
                    <a:cxn ang="0">
                      <a:pos x="T4" y="T5"/>
                    </a:cxn>
                    <a:cxn ang="0">
                      <a:pos x="T6" y="T7"/>
                    </a:cxn>
                    <a:cxn ang="0">
                      <a:pos x="T8" y="T9"/>
                    </a:cxn>
                  </a:cxnLst>
                  <a:rect l="0" t="0" r="r" b="b"/>
                  <a:pathLst>
                    <a:path w="30" h="35">
                      <a:moveTo>
                        <a:pt x="19" y="0"/>
                      </a:moveTo>
                      <a:lnTo>
                        <a:pt x="0" y="8"/>
                      </a:lnTo>
                      <a:lnTo>
                        <a:pt x="11" y="35"/>
                      </a:lnTo>
                      <a:lnTo>
                        <a:pt x="30" y="26"/>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684" name="Freeform 220">
                  <a:extLst>
                    <a:ext uri="{FF2B5EF4-FFF2-40B4-BE49-F238E27FC236}">
                      <a16:creationId xmlns:a16="http://schemas.microsoft.com/office/drawing/2014/main" id="{05B4BF4E-9957-F68B-714F-60C268F344EA}"/>
                    </a:ext>
                  </a:extLst>
                </p:cNvPr>
                <p:cNvSpPr>
                  <a:spLocks/>
                </p:cNvSpPr>
                <p:nvPr/>
              </p:nvSpPr>
              <p:spPr bwMode="auto">
                <a:xfrm>
                  <a:off x="3759" y="5560"/>
                  <a:ext cx="28" cy="33"/>
                </a:xfrm>
                <a:custGeom>
                  <a:avLst/>
                  <a:gdLst>
                    <a:gd name="T0" fmla="*/ 19 w 28"/>
                    <a:gd name="T1" fmla="*/ 0 h 33"/>
                    <a:gd name="T2" fmla="*/ 0 w 28"/>
                    <a:gd name="T3" fmla="*/ 7 h 33"/>
                    <a:gd name="T4" fmla="*/ 8 w 28"/>
                    <a:gd name="T5" fmla="*/ 33 h 33"/>
                    <a:gd name="T6" fmla="*/ 28 w 28"/>
                    <a:gd name="T7" fmla="*/ 26 h 33"/>
                    <a:gd name="T8" fmla="*/ 19 w 28"/>
                    <a:gd name="T9" fmla="*/ 0 h 33"/>
                  </a:gdLst>
                  <a:ahLst/>
                  <a:cxnLst>
                    <a:cxn ang="0">
                      <a:pos x="T0" y="T1"/>
                    </a:cxn>
                    <a:cxn ang="0">
                      <a:pos x="T2" y="T3"/>
                    </a:cxn>
                    <a:cxn ang="0">
                      <a:pos x="T4" y="T5"/>
                    </a:cxn>
                    <a:cxn ang="0">
                      <a:pos x="T6" y="T7"/>
                    </a:cxn>
                    <a:cxn ang="0">
                      <a:pos x="T8" y="T9"/>
                    </a:cxn>
                  </a:cxnLst>
                  <a:rect l="0" t="0" r="r" b="b"/>
                  <a:pathLst>
                    <a:path w="28" h="33">
                      <a:moveTo>
                        <a:pt x="19" y="0"/>
                      </a:moveTo>
                      <a:lnTo>
                        <a:pt x="0" y="7"/>
                      </a:lnTo>
                      <a:lnTo>
                        <a:pt x="8" y="33"/>
                      </a:lnTo>
                      <a:lnTo>
                        <a:pt x="28" y="26"/>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685" name="Freeform 221">
                  <a:extLst>
                    <a:ext uri="{FF2B5EF4-FFF2-40B4-BE49-F238E27FC236}">
                      <a16:creationId xmlns:a16="http://schemas.microsoft.com/office/drawing/2014/main" id="{60D6D119-E538-6411-EBE1-C9729F408F55}"/>
                    </a:ext>
                  </a:extLst>
                </p:cNvPr>
                <p:cNvSpPr>
                  <a:spLocks/>
                </p:cNvSpPr>
                <p:nvPr/>
              </p:nvSpPr>
              <p:spPr bwMode="auto">
                <a:xfrm>
                  <a:off x="3767" y="5586"/>
                  <a:ext cx="29" cy="33"/>
                </a:xfrm>
                <a:custGeom>
                  <a:avLst/>
                  <a:gdLst>
                    <a:gd name="T0" fmla="*/ 20 w 29"/>
                    <a:gd name="T1" fmla="*/ 0 h 33"/>
                    <a:gd name="T2" fmla="*/ 0 w 29"/>
                    <a:gd name="T3" fmla="*/ 7 h 33"/>
                    <a:gd name="T4" fmla="*/ 9 w 29"/>
                    <a:gd name="T5" fmla="*/ 33 h 33"/>
                    <a:gd name="T6" fmla="*/ 29 w 29"/>
                    <a:gd name="T7" fmla="*/ 26 h 33"/>
                    <a:gd name="T8" fmla="*/ 20 w 29"/>
                    <a:gd name="T9" fmla="*/ 0 h 33"/>
                  </a:gdLst>
                  <a:ahLst/>
                  <a:cxnLst>
                    <a:cxn ang="0">
                      <a:pos x="T0" y="T1"/>
                    </a:cxn>
                    <a:cxn ang="0">
                      <a:pos x="T2" y="T3"/>
                    </a:cxn>
                    <a:cxn ang="0">
                      <a:pos x="T4" y="T5"/>
                    </a:cxn>
                    <a:cxn ang="0">
                      <a:pos x="T6" y="T7"/>
                    </a:cxn>
                    <a:cxn ang="0">
                      <a:pos x="T8" y="T9"/>
                    </a:cxn>
                  </a:cxnLst>
                  <a:rect l="0" t="0" r="r" b="b"/>
                  <a:pathLst>
                    <a:path w="29" h="33">
                      <a:moveTo>
                        <a:pt x="20" y="0"/>
                      </a:moveTo>
                      <a:lnTo>
                        <a:pt x="0" y="7"/>
                      </a:lnTo>
                      <a:lnTo>
                        <a:pt x="9" y="33"/>
                      </a:lnTo>
                      <a:lnTo>
                        <a:pt x="29"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86" name="Freeform 222">
                  <a:extLst>
                    <a:ext uri="{FF2B5EF4-FFF2-40B4-BE49-F238E27FC236}">
                      <a16:creationId xmlns:a16="http://schemas.microsoft.com/office/drawing/2014/main" id="{633B623A-346D-4631-5174-B5043FBF9C06}"/>
                    </a:ext>
                  </a:extLst>
                </p:cNvPr>
                <p:cNvSpPr>
                  <a:spLocks/>
                </p:cNvSpPr>
                <p:nvPr/>
              </p:nvSpPr>
              <p:spPr bwMode="auto">
                <a:xfrm>
                  <a:off x="3776" y="5612"/>
                  <a:ext cx="29" cy="31"/>
                </a:xfrm>
                <a:custGeom>
                  <a:avLst/>
                  <a:gdLst>
                    <a:gd name="T0" fmla="*/ 20 w 29"/>
                    <a:gd name="T1" fmla="*/ 0 h 31"/>
                    <a:gd name="T2" fmla="*/ 0 w 29"/>
                    <a:gd name="T3" fmla="*/ 7 h 31"/>
                    <a:gd name="T4" fmla="*/ 9 w 29"/>
                    <a:gd name="T5" fmla="*/ 31 h 31"/>
                    <a:gd name="T6" fmla="*/ 29 w 29"/>
                    <a:gd name="T7" fmla="*/ 24 h 31"/>
                    <a:gd name="T8" fmla="*/ 20 w 29"/>
                    <a:gd name="T9" fmla="*/ 0 h 31"/>
                  </a:gdLst>
                  <a:ahLst/>
                  <a:cxnLst>
                    <a:cxn ang="0">
                      <a:pos x="T0" y="T1"/>
                    </a:cxn>
                    <a:cxn ang="0">
                      <a:pos x="T2" y="T3"/>
                    </a:cxn>
                    <a:cxn ang="0">
                      <a:pos x="T4" y="T5"/>
                    </a:cxn>
                    <a:cxn ang="0">
                      <a:pos x="T6" y="T7"/>
                    </a:cxn>
                    <a:cxn ang="0">
                      <a:pos x="T8" y="T9"/>
                    </a:cxn>
                  </a:cxnLst>
                  <a:rect l="0" t="0" r="r" b="b"/>
                  <a:pathLst>
                    <a:path w="29" h="31">
                      <a:moveTo>
                        <a:pt x="20" y="0"/>
                      </a:moveTo>
                      <a:lnTo>
                        <a:pt x="0" y="7"/>
                      </a:lnTo>
                      <a:lnTo>
                        <a:pt x="9" y="31"/>
                      </a:lnTo>
                      <a:lnTo>
                        <a:pt x="29" y="24"/>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87" name="Freeform 223">
                  <a:extLst>
                    <a:ext uri="{FF2B5EF4-FFF2-40B4-BE49-F238E27FC236}">
                      <a16:creationId xmlns:a16="http://schemas.microsoft.com/office/drawing/2014/main" id="{6D4E9C8F-A78B-C81F-5F10-799913AC4449}"/>
                    </a:ext>
                  </a:extLst>
                </p:cNvPr>
                <p:cNvSpPr>
                  <a:spLocks/>
                </p:cNvSpPr>
                <p:nvPr/>
              </p:nvSpPr>
              <p:spPr bwMode="auto">
                <a:xfrm>
                  <a:off x="3785" y="5636"/>
                  <a:ext cx="28" cy="33"/>
                </a:xfrm>
                <a:custGeom>
                  <a:avLst/>
                  <a:gdLst>
                    <a:gd name="T0" fmla="*/ 20 w 28"/>
                    <a:gd name="T1" fmla="*/ 0 h 33"/>
                    <a:gd name="T2" fmla="*/ 0 w 28"/>
                    <a:gd name="T3" fmla="*/ 7 h 33"/>
                    <a:gd name="T4" fmla="*/ 9 w 28"/>
                    <a:gd name="T5" fmla="*/ 33 h 33"/>
                    <a:gd name="T6" fmla="*/ 28 w 28"/>
                    <a:gd name="T7" fmla="*/ 27 h 33"/>
                    <a:gd name="T8" fmla="*/ 20 w 28"/>
                    <a:gd name="T9" fmla="*/ 0 h 33"/>
                  </a:gdLst>
                  <a:ahLst/>
                  <a:cxnLst>
                    <a:cxn ang="0">
                      <a:pos x="T0" y="T1"/>
                    </a:cxn>
                    <a:cxn ang="0">
                      <a:pos x="T2" y="T3"/>
                    </a:cxn>
                    <a:cxn ang="0">
                      <a:pos x="T4" y="T5"/>
                    </a:cxn>
                    <a:cxn ang="0">
                      <a:pos x="T6" y="T7"/>
                    </a:cxn>
                    <a:cxn ang="0">
                      <a:pos x="T8" y="T9"/>
                    </a:cxn>
                  </a:cxnLst>
                  <a:rect l="0" t="0" r="r" b="b"/>
                  <a:pathLst>
                    <a:path w="28" h="33">
                      <a:moveTo>
                        <a:pt x="20" y="0"/>
                      </a:moveTo>
                      <a:lnTo>
                        <a:pt x="0" y="7"/>
                      </a:lnTo>
                      <a:lnTo>
                        <a:pt x="9" y="33"/>
                      </a:lnTo>
                      <a:lnTo>
                        <a:pt x="28" y="27"/>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88" name="Freeform 224">
                  <a:extLst>
                    <a:ext uri="{FF2B5EF4-FFF2-40B4-BE49-F238E27FC236}">
                      <a16:creationId xmlns:a16="http://schemas.microsoft.com/office/drawing/2014/main" id="{37CD531D-20F7-CD12-F68C-E741C8C9FCEC}"/>
                    </a:ext>
                  </a:extLst>
                </p:cNvPr>
                <p:cNvSpPr>
                  <a:spLocks/>
                </p:cNvSpPr>
                <p:nvPr/>
              </p:nvSpPr>
              <p:spPr bwMode="auto">
                <a:xfrm>
                  <a:off x="3794" y="5663"/>
                  <a:ext cx="28" cy="30"/>
                </a:xfrm>
                <a:custGeom>
                  <a:avLst/>
                  <a:gdLst>
                    <a:gd name="T0" fmla="*/ 19 w 28"/>
                    <a:gd name="T1" fmla="*/ 0 h 30"/>
                    <a:gd name="T2" fmla="*/ 0 w 28"/>
                    <a:gd name="T3" fmla="*/ 6 h 30"/>
                    <a:gd name="T4" fmla="*/ 8 w 28"/>
                    <a:gd name="T5" fmla="*/ 30 h 30"/>
                    <a:gd name="T6" fmla="*/ 28 w 28"/>
                    <a:gd name="T7" fmla="*/ 24 h 30"/>
                    <a:gd name="T8" fmla="*/ 19 w 28"/>
                    <a:gd name="T9" fmla="*/ 0 h 30"/>
                  </a:gdLst>
                  <a:ahLst/>
                  <a:cxnLst>
                    <a:cxn ang="0">
                      <a:pos x="T0" y="T1"/>
                    </a:cxn>
                    <a:cxn ang="0">
                      <a:pos x="T2" y="T3"/>
                    </a:cxn>
                    <a:cxn ang="0">
                      <a:pos x="T4" y="T5"/>
                    </a:cxn>
                    <a:cxn ang="0">
                      <a:pos x="T6" y="T7"/>
                    </a:cxn>
                    <a:cxn ang="0">
                      <a:pos x="T8" y="T9"/>
                    </a:cxn>
                  </a:cxnLst>
                  <a:rect l="0" t="0" r="r" b="b"/>
                  <a:pathLst>
                    <a:path w="28" h="30">
                      <a:moveTo>
                        <a:pt x="19" y="0"/>
                      </a:moveTo>
                      <a:lnTo>
                        <a:pt x="0" y="6"/>
                      </a:lnTo>
                      <a:lnTo>
                        <a:pt x="8" y="30"/>
                      </a:lnTo>
                      <a:lnTo>
                        <a:pt x="28" y="24"/>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689" name="Freeform 225">
                  <a:extLst>
                    <a:ext uri="{FF2B5EF4-FFF2-40B4-BE49-F238E27FC236}">
                      <a16:creationId xmlns:a16="http://schemas.microsoft.com/office/drawing/2014/main" id="{BC4524F3-9D9A-1F21-46EE-153A5759FF36}"/>
                    </a:ext>
                  </a:extLst>
                </p:cNvPr>
                <p:cNvSpPr>
                  <a:spLocks/>
                </p:cNvSpPr>
                <p:nvPr/>
              </p:nvSpPr>
              <p:spPr bwMode="auto">
                <a:xfrm>
                  <a:off x="3802" y="5687"/>
                  <a:ext cx="29" cy="30"/>
                </a:xfrm>
                <a:custGeom>
                  <a:avLst/>
                  <a:gdLst>
                    <a:gd name="T0" fmla="*/ 20 w 29"/>
                    <a:gd name="T1" fmla="*/ 0 h 30"/>
                    <a:gd name="T2" fmla="*/ 0 w 29"/>
                    <a:gd name="T3" fmla="*/ 6 h 30"/>
                    <a:gd name="T4" fmla="*/ 9 w 29"/>
                    <a:gd name="T5" fmla="*/ 30 h 30"/>
                    <a:gd name="T6" fmla="*/ 29 w 29"/>
                    <a:gd name="T7" fmla="*/ 24 h 30"/>
                    <a:gd name="T8" fmla="*/ 20 w 29"/>
                    <a:gd name="T9" fmla="*/ 0 h 30"/>
                  </a:gdLst>
                  <a:ahLst/>
                  <a:cxnLst>
                    <a:cxn ang="0">
                      <a:pos x="T0" y="T1"/>
                    </a:cxn>
                    <a:cxn ang="0">
                      <a:pos x="T2" y="T3"/>
                    </a:cxn>
                    <a:cxn ang="0">
                      <a:pos x="T4" y="T5"/>
                    </a:cxn>
                    <a:cxn ang="0">
                      <a:pos x="T6" y="T7"/>
                    </a:cxn>
                    <a:cxn ang="0">
                      <a:pos x="T8" y="T9"/>
                    </a:cxn>
                  </a:cxnLst>
                  <a:rect l="0" t="0" r="r" b="b"/>
                  <a:pathLst>
                    <a:path w="29" h="30">
                      <a:moveTo>
                        <a:pt x="20" y="0"/>
                      </a:moveTo>
                      <a:lnTo>
                        <a:pt x="0" y="6"/>
                      </a:lnTo>
                      <a:lnTo>
                        <a:pt x="9" y="30"/>
                      </a:lnTo>
                      <a:lnTo>
                        <a:pt x="29" y="24"/>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90" name="Freeform 226">
                  <a:extLst>
                    <a:ext uri="{FF2B5EF4-FFF2-40B4-BE49-F238E27FC236}">
                      <a16:creationId xmlns:a16="http://schemas.microsoft.com/office/drawing/2014/main" id="{AA307299-F0E7-DA25-0ED1-83706D507F85}"/>
                    </a:ext>
                  </a:extLst>
                </p:cNvPr>
                <p:cNvSpPr>
                  <a:spLocks/>
                </p:cNvSpPr>
                <p:nvPr/>
              </p:nvSpPr>
              <p:spPr bwMode="auto">
                <a:xfrm>
                  <a:off x="3811" y="5711"/>
                  <a:ext cx="28" cy="30"/>
                </a:xfrm>
                <a:custGeom>
                  <a:avLst/>
                  <a:gdLst>
                    <a:gd name="T0" fmla="*/ 20 w 28"/>
                    <a:gd name="T1" fmla="*/ 0 h 30"/>
                    <a:gd name="T2" fmla="*/ 0 w 28"/>
                    <a:gd name="T3" fmla="*/ 6 h 30"/>
                    <a:gd name="T4" fmla="*/ 9 w 28"/>
                    <a:gd name="T5" fmla="*/ 30 h 30"/>
                    <a:gd name="T6" fmla="*/ 28 w 28"/>
                    <a:gd name="T7" fmla="*/ 24 h 30"/>
                    <a:gd name="T8" fmla="*/ 20 w 28"/>
                    <a:gd name="T9" fmla="*/ 0 h 30"/>
                  </a:gdLst>
                  <a:ahLst/>
                  <a:cxnLst>
                    <a:cxn ang="0">
                      <a:pos x="T0" y="T1"/>
                    </a:cxn>
                    <a:cxn ang="0">
                      <a:pos x="T2" y="T3"/>
                    </a:cxn>
                    <a:cxn ang="0">
                      <a:pos x="T4" y="T5"/>
                    </a:cxn>
                    <a:cxn ang="0">
                      <a:pos x="T6" y="T7"/>
                    </a:cxn>
                    <a:cxn ang="0">
                      <a:pos x="T8" y="T9"/>
                    </a:cxn>
                  </a:cxnLst>
                  <a:rect l="0" t="0" r="r" b="b"/>
                  <a:pathLst>
                    <a:path w="28" h="30">
                      <a:moveTo>
                        <a:pt x="20" y="0"/>
                      </a:moveTo>
                      <a:lnTo>
                        <a:pt x="0" y="6"/>
                      </a:lnTo>
                      <a:lnTo>
                        <a:pt x="9" y="30"/>
                      </a:lnTo>
                      <a:lnTo>
                        <a:pt x="28" y="24"/>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91" name="Freeform 227">
                  <a:extLst>
                    <a:ext uri="{FF2B5EF4-FFF2-40B4-BE49-F238E27FC236}">
                      <a16:creationId xmlns:a16="http://schemas.microsoft.com/office/drawing/2014/main" id="{10C98B24-117B-B340-06D5-BA4D40B6EDE5}"/>
                    </a:ext>
                  </a:extLst>
                </p:cNvPr>
                <p:cNvSpPr>
                  <a:spLocks/>
                </p:cNvSpPr>
                <p:nvPr/>
              </p:nvSpPr>
              <p:spPr bwMode="auto">
                <a:xfrm>
                  <a:off x="3820" y="5732"/>
                  <a:ext cx="28" cy="31"/>
                </a:xfrm>
                <a:custGeom>
                  <a:avLst/>
                  <a:gdLst>
                    <a:gd name="T0" fmla="*/ 17 w 28"/>
                    <a:gd name="T1" fmla="*/ 0 h 31"/>
                    <a:gd name="T2" fmla="*/ 0 w 28"/>
                    <a:gd name="T3" fmla="*/ 9 h 31"/>
                    <a:gd name="T4" fmla="*/ 11 w 28"/>
                    <a:gd name="T5" fmla="*/ 31 h 31"/>
                    <a:gd name="T6" fmla="*/ 28 w 28"/>
                    <a:gd name="T7" fmla="*/ 22 h 31"/>
                    <a:gd name="T8" fmla="*/ 17 w 28"/>
                    <a:gd name="T9" fmla="*/ 0 h 31"/>
                  </a:gdLst>
                  <a:ahLst/>
                  <a:cxnLst>
                    <a:cxn ang="0">
                      <a:pos x="T0" y="T1"/>
                    </a:cxn>
                    <a:cxn ang="0">
                      <a:pos x="T2" y="T3"/>
                    </a:cxn>
                    <a:cxn ang="0">
                      <a:pos x="T4" y="T5"/>
                    </a:cxn>
                    <a:cxn ang="0">
                      <a:pos x="T6" y="T7"/>
                    </a:cxn>
                    <a:cxn ang="0">
                      <a:pos x="T8" y="T9"/>
                    </a:cxn>
                  </a:cxnLst>
                  <a:rect l="0" t="0" r="r" b="b"/>
                  <a:pathLst>
                    <a:path w="28" h="31">
                      <a:moveTo>
                        <a:pt x="17" y="0"/>
                      </a:moveTo>
                      <a:lnTo>
                        <a:pt x="0" y="9"/>
                      </a:lnTo>
                      <a:lnTo>
                        <a:pt x="11" y="31"/>
                      </a:lnTo>
                      <a:lnTo>
                        <a:pt x="28" y="22"/>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692" name="Freeform 228">
                  <a:extLst>
                    <a:ext uri="{FF2B5EF4-FFF2-40B4-BE49-F238E27FC236}">
                      <a16:creationId xmlns:a16="http://schemas.microsoft.com/office/drawing/2014/main" id="{9CE4DA05-0146-493C-BA15-9D7E0D45CE79}"/>
                    </a:ext>
                  </a:extLst>
                </p:cNvPr>
                <p:cNvSpPr>
                  <a:spLocks/>
                </p:cNvSpPr>
                <p:nvPr/>
              </p:nvSpPr>
              <p:spPr bwMode="auto">
                <a:xfrm>
                  <a:off x="3831" y="5756"/>
                  <a:ext cx="28" cy="33"/>
                </a:xfrm>
                <a:custGeom>
                  <a:avLst/>
                  <a:gdLst>
                    <a:gd name="T0" fmla="*/ 19 w 28"/>
                    <a:gd name="T1" fmla="*/ 0 h 33"/>
                    <a:gd name="T2" fmla="*/ 0 w 28"/>
                    <a:gd name="T3" fmla="*/ 7 h 33"/>
                    <a:gd name="T4" fmla="*/ 8 w 28"/>
                    <a:gd name="T5" fmla="*/ 33 h 33"/>
                    <a:gd name="T6" fmla="*/ 28 w 28"/>
                    <a:gd name="T7" fmla="*/ 27 h 33"/>
                    <a:gd name="T8" fmla="*/ 19 w 28"/>
                    <a:gd name="T9" fmla="*/ 0 h 33"/>
                  </a:gdLst>
                  <a:ahLst/>
                  <a:cxnLst>
                    <a:cxn ang="0">
                      <a:pos x="T0" y="T1"/>
                    </a:cxn>
                    <a:cxn ang="0">
                      <a:pos x="T2" y="T3"/>
                    </a:cxn>
                    <a:cxn ang="0">
                      <a:pos x="T4" y="T5"/>
                    </a:cxn>
                    <a:cxn ang="0">
                      <a:pos x="T6" y="T7"/>
                    </a:cxn>
                    <a:cxn ang="0">
                      <a:pos x="T8" y="T9"/>
                    </a:cxn>
                  </a:cxnLst>
                  <a:rect l="0" t="0" r="r" b="b"/>
                  <a:pathLst>
                    <a:path w="28" h="33">
                      <a:moveTo>
                        <a:pt x="19" y="0"/>
                      </a:moveTo>
                      <a:lnTo>
                        <a:pt x="0" y="7"/>
                      </a:lnTo>
                      <a:lnTo>
                        <a:pt x="8" y="33"/>
                      </a:lnTo>
                      <a:lnTo>
                        <a:pt x="28" y="27"/>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693" name="Freeform 229">
                  <a:extLst>
                    <a:ext uri="{FF2B5EF4-FFF2-40B4-BE49-F238E27FC236}">
                      <a16:creationId xmlns:a16="http://schemas.microsoft.com/office/drawing/2014/main" id="{C9D09616-ED12-1AD8-DAAA-DCD5D260A952}"/>
                    </a:ext>
                  </a:extLst>
                </p:cNvPr>
                <p:cNvSpPr>
                  <a:spLocks/>
                </p:cNvSpPr>
                <p:nvPr/>
              </p:nvSpPr>
              <p:spPr bwMode="auto">
                <a:xfrm>
                  <a:off x="3839" y="5783"/>
                  <a:ext cx="29" cy="28"/>
                </a:xfrm>
                <a:custGeom>
                  <a:avLst/>
                  <a:gdLst>
                    <a:gd name="T0" fmla="*/ 20 w 29"/>
                    <a:gd name="T1" fmla="*/ 0 h 28"/>
                    <a:gd name="T2" fmla="*/ 0 w 29"/>
                    <a:gd name="T3" fmla="*/ 6 h 28"/>
                    <a:gd name="T4" fmla="*/ 9 w 29"/>
                    <a:gd name="T5" fmla="*/ 28 h 28"/>
                    <a:gd name="T6" fmla="*/ 29 w 29"/>
                    <a:gd name="T7" fmla="*/ 21 h 28"/>
                    <a:gd name="T8" fmla="*/ 20 w 29"/>
                    <a:gd name="T9" fmla="*/ 0 h 28"/>
                  </a:gdLst>
                  <a:ahLst/>
                  <a:cxnLst>
                    <a:cxn ang="0">
                      <a:pos x="T0" y="T1"/>
                    </a:cxn>
                    <a:cxn ang="0">
                      <a:pos x="T2" y="T3"/>
                    </a:cxn>
                    <a:cxn ang="0">
                      <a:pos x="T4" y="T5"/>
                    </a:cxn>
                    <a:cxn ang="0">
                      <a:pos x="T6" y="T7"/>
                    </a:cxn>
                    <a:cxn ang="0">
                      <a:pos x="T8" y="T9"/>
                    </a:cxn>
                  </a:cxnLst>
                  <a:rect l="0" t="0" r="r" b="b"/>
                  <a:pathLst>
                    <a:path w="29" h="28">
                      <a:moveTo>
                        <a:pt x="20" y="0"/>
                      </a:moveTo>
                      <a:lnTo>
                        <a:pt x="0" y="6"/>
                      </a:lnTo>
                      <a:lnTo>
                        <a:pt x="9" y="28"/>
                      </a:lnTo>
                      <a:lnTo>
                        <a:pt x="29" y="21"/>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94" name="Freeform 230">
                  <a:extLst>
                    <a:ext uri="{FF2B5EF4-FFF2-40B4-BE49-F238E27FC236}">
                      <a16:creationId xmlns:a16="http://schemas.microsoft.com/office/drawing/2014/main" id="{FCE731E7-D986-0B62-F783-57AD927A51F5}"/>
                    </a:ext>
                  </a:extLst>
                </p:cNvPr>
                <p:cNvSpPr>
                  <a:spLocks/>
                </p:cNvSpPr>
                <p:nvPr/>
              </p:nvSpPr>
              <p:spPr bwMode="auto">
                <a:xfrm>
                  <a:off x="3848" y="5804"/>
                  <a:ext cx="29" cy="31"/>
                </a:xfrm>
                <a:custGeom>
                  <a:avLst/>
                  <a:gdLst>
                    <a:gd name="T0" fmla="*/ 20 w 29"/>
                    <a:gd name="T1" fmla="*/ 0 h 31"/>
                    <a:gd name="T2" fmla="*/ 0 w 29"/>
                    <a:gd name="T3" fmla="*/ 7 h 31"/>
                    <a:gd name="T4" fmla="*/ 9 w 29"/>
                    <a:gd name="T5" fmla="*/ 31 h 31"/>
                    <a:gd name="T6" fmla="*/ 29 w 29"/>
                    <a:gd name="T7" fmla="*/ 24 h 31"/>
                    <a:gd name="T8" fmla="*/ 20 w 29"/>
                    <a:gd name="T9" fmla="*/ 0 h 31"/>
                  </a:gdLst>
                  <a:ahLst/>
                  <a:cxnLst>
                    <a:cxn ang="0">
                      <a:pos x="T0" y="T1"/>
                    </a:cxn>
                    <a:cxn ang="0">
                      <a:pos x="T2" y="T3"/>
                    </a:cxn>
                    <a:cxn ang="0">
                      <a:pos x="T4" y="T5"/>
                    </a:cxn>
                    <a:cxn ang="0">
                      <a:pos x="T6" y="T7"/>
                    </a:cxn>
                    <a:cxn ang="0">
                      <a:pos x="T8" y="T9"/>
                    </a:cxn>
                  </a:cxnLst>
                  <a:rect l="0" t="0" r="r" b="b"/>
                  <a:pathLst>
                    <a:path w="29" h="31">
                      <a:moveTo>
                        <a:pt x="20" y="0"/>
                      </a:moveTo>
                      <a:lnTo>
                        <a:pt x="0" y="7"/>
                      </a:lnTo>
                      <a:lnTo>
                        <a:pt x="9" y="31"/>
                      </a:lnTo>
                      <a:lnTo>
                        <a:pt x="29" y="24"/>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95" name="Freeform 231">
                  <a:extLst>
                    <a:ext uri="{FF2B5EF4-FFF2-40B4-BE49-F238E27FC236}">
                      <a16:creationId xmlns:a16="http://schemas.microsoft.com/office/drawing/2014/main" id="{230CB3CC-3839-1564-EF37-583B5257C451}"/>
                    </a:ext>
                  </a:extLst>
                </p:cNvPr>
                <p:cNvSpPr>
                  <a:spLocks/>
                </p:cNvSpPr>
                <p:nvPr/>
              </p:nvSpPr>
              <p:spPr bwMode="auto">
                <a:xfrm>
                  <a:off x="3857" y="5828"/>
                  <a:ext cx="28" cy="29"/>
                </a:xfrm>
                <a:custGeom>
                  <a:avLst/>
                  <a:gdLst>
                    <a:gd name="T0" fmla="*/ 20 w 28"/>
                    <a:gd name="T1" fmla="*/ 0 h 29"/>
                    <a:gd name="T2" fmla="*/ 0 w 28"/>
                    <a:gd name="T3" fmla="*/ 7 h 29"/>
                    <a:gd name="T4" fmla="*/ 9 w 28"/>
                    <a:gd name="T5" fmla="*/ 29 h 29"/>
                    <a:gd name="T6" fmla="*/ 28 w 28"/>
                    <a:gd name="T7" fmla="*/ 22 h 29"/>
                    <a:gd name="T8" fmla="*/ 20 w 28"/>
                    <a:gd name="T9" fmla="*/ 0 h 29"/>
                  </a:gdLst>
                  <a:ahLst/>
                  <a:cxnLst>
                    <a:cxn ang="0">
                      <a:pos x="T0" y="T1"/>
                    </a:cxn>
                    <a:cxn ang="0">
                      <a:pos x="T2" y="T3"/>
                    </a:cxn>
                    <a:cxn ang="0">
                      <a:pos x="T4" y="T5"/>
                    </a:cxn>
                    <a:cxn ang="0">
                      <a:pos x="T6" y="T7"/>
                    </a:cxn>
                    <a:cxn ang="0">
                      <a:pos x="T8" y="T9"/>
                    </a:cxn>
                  </a:cxnLst>
                  <a:rect l="0" t="0" r="r" b="b"/>
                  <a:pathLst>
                    <a:path w="28" h="29">
                      <a:moveTo>
                        <a:pt x="20" y="0"/>
                      </a:moveTo>
                      <a:lnTo>
                        <a:pt x="0" y="7"/>
                      </a:lnTo>
                      <a:lnTo>
                        <a:pt x="9" y="29"/>
                      </a:lnTo>
                      <a:lnTo>
                        <a:pt x="28" y="22"/>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96" name="Freeform 232">
                  <a:extLst>
                    <a:ext uri="{FF2B5EF4-FFF2-40B4-BE49-F238E27FC236}">
                      <a16:creationId xmlns:a16="http://schemas.microsoft.com/office/drawing/2014/main" id="{31190142-1D8D-8E39-E377-89E06DABFAD2}"/>
                    </a:ext>
                  </a:extLst>
                </p:cNvPr>
                <p:cNvSpPr>
                  <a:spLocks/>
                </p:cNvSpPr>
                <p:nvPr/>
              </p:nvSpPr>
              <p:spPr bwMode="auto">
                <a:xfrm>
                  <a:off x="3866" y="5850"/>
                  <a:ext cx="28" cy="29"/>
                </a:xfrm>
                <a:custGeom>
                  <a:avLst/>
                  <a:gdLst>
                    <a:gd name="T0" fmla="*/ 19 w 28"/>
                    <a:gd name="T1" fmla="*/ 0 h 29"/>
                    <a:gd name="T2" fmla="*/ 0 w 28"/>
                    <a:gd name="T3" fmla="*/ 7 h 29"/>
                    <a:gd name="T4" fmla="*/ 8 w 28"/>
                    <a:gd name="T5" fmla="*/ 29 h 29"/>
                    <a:gd name="T6" fmla="*/ 28 w 28"/>
                    <a:gd name="T7" fmla="*/ 22 h 29"/>
                    <a:gd name="T8" fmla="*/ 19 w 28"/>
                    <a:gd name="T9" fmla="*/ 0 h 29"/>
                  </a:gdLst>
                  <a:ahLst/>
                  <a:cxnLst>
                    <a:cxn ang="0">
                      <a:pos x="T0" y="T1"/>
                    </a:cxn>
                    <a:cxn ang="0">
                      <a:pos x="T2" y="T3"/>
                    </a:cxn>
                    <a:cxn ang="0">
                      <a:pos x="T4" y="T5"/>
                    </a:cxn>
                    <a:cxn ang="0">
                      <a:pos x="T6" y="T7"/>
                    </a:cxn>
                    <a:cxn ang="0">
                      <a:pos x="T8" y="T9"/>
                    </a:cxn>
                  </a:cxnLst>
                  <a:rect l="0" t="0" r="r" b="b"/>
                  <a:pathLst>
                    <a:path w="28" h="29">
                      <a:moveTo>
                        <a:pt x="19" y="0"/>
                      </a:moveTo>
                      <a:lnTo>
                        <a:pt x="0" y="7"/>
                      </a:lnTo>
                      <a:lnTo>
                        <a:pt x="8" y="29"/>
                      </a:lnTo>
                      <a:lnTo>
                        <a:pt x="28" y="22"/>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697" name="Freeform 233">
                  <a:extLst>
                    <a:ext uri="{FF2B5EF4-FFF2-40B4-BE49-F238E27FC236}">
                      <a16:creationId xmlns:a16="http://schemas.microsoft.com/office/drawing/2014/main" id="{A8749862-451A-4287-2521-738B958F933A}"/>
                    </a:ext>
                  </a:extLst>
                </p:cNvPr>
                <p:cNvSpPr>
                  <a:spLocks/>
                </p:cNvSpPr>
                <p:nvPr/>
              </p:nvSpPr>
              <p:spPr bwMode="auto">
                <a:xfrm>
                  <a:off x="3874" y="5872"/>
                  <a:ext cx="29" cy="28"/>
                </a:xfrm>
                <a:custGeom>
                  <a:avLst/>
                  <a:gdLst>
                    <a:gd name="T0" fmla="*/ 20 w 29"/>
                    <a:gd name="T1" fmla="*/ 0 h 28"/>
                    <a:gd name="T2" fmla="*/ 0 w 29"/>
                    <a:gd name="T3" fmla="*/ 7 h 28"/>
                    <a:gd name="T4" fmla="*/ 9 w 29"/>
                    <a:gd name="T5" fmla="*/ 28 h 28"/>
                    <a:gd name="T6" fmla="*/ 29 w 29"/>
                    <a:gd name="T7" fmla="*/ 22 h 28"/>
                    <a:gd name="T8" fmla="*/ 20 w 29"/>
                    <a:gd name="T9" fmla="*/ 0 h 28"/>
                  </a:gdLst>
                  <a:ahLst/>
                  <a:cxnLst>
                    <a:cxn ang="0">
                      <a:pos x="T0" y="T1"/>
                    </a:cxn>
                    <a:cxn ang="0">
                      <a:pos x="T2" y="T3"/>
                    </a:cxn>
                    <a:cxn ang="0">
                      <a:pos x="T4" y="T5"/>
                    </a:cxn>
                    <a:cxn ang="0">
                      <a:pos x="T6" y="T7"/>
                    </a:cxn>
                    <a:cxn ang="0">
                      <a:pos x="T8" y="T9"/>
                    </a:cxn>
                  </a:cxnLst>
                  <a:rect l="0" t="0" r="r" b="b"/>
                  <a:pathLst>
                    <a:path w="29" h="28">
                      <a:moveTo>
                        <a:pt x="20" y="0"/>
                      </a:moveTo>
                      <a:lnTo>
                        <a:pt x="0" y="7"/>
                      </a:lnTo>
                      <a:lnTo>
                        <a:pt x="9" y="28"/>
                      </a:lnTo>
                      <a:lnTo>
                        <a:pt x="29" y="22"/>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698" name="Freeform 234">
                  <a:extLst>
                    <a:ext uri="{FF2B5EF4-FFF2-40B4-BE49-F238E27FC236}">
                      <a16:creationId xmlns:a16="http://schemas.microsoft.com/office/drawing/2014/main" id="{5D115C70-FE1D-B006-B98A-07A4EE6ABE50}"/>
                    </a:ext>
                  </a:extLst>
                </p:cNvPr>
                <p:cNvSpPr>
                  <a:spLocks/>
                </p:cNvSpPr>
                <p:nvPr/>
              </p:nvSpPr>
              <p:spPr bwMode="auto">
                <a:xfrm>
                  <a:off x="3883" y="5892"/>
                  <a:ext cx="28" cy="30"/>
                </a:xfrm>
                <a:custGeom>
                  <a:avLst/>
                  <a:gdLst>
                    <a:gd name="T0" fmla="*/ 18 w 28"/>
                    <a:gd name="T1" fmla="*/ 0 h 30"/>
                    <a:gd name="T2" fmla="*/ 0 w 28"/>
                    <a:gd name="T3" fmla="*/ 8 h 30"/>
                    <a:gd name="T4" fmla="*/ 11 w 28"/>
                    <a:gd name="T5" fmla="*/ 30 h 30"/>
                    <a:gd name="T6" fmla="*/ 28 w 28"/>
                    <a:gd name="T7" fmla="*/ 22 h 30"/>
                    <a:gd name="T8" fmla="*/ 18 w 28"/>
                    <a:gd name="T9" fmla="*/ 0 h 30"/>
                  </a:gdLst>
                  <a:ahLst/>
                  <a:cxnLst>
                    <a:cxn ang="0">
                      <a:pos x="T0" y="T1"/>
                    </a:cxn>
                    <a:cxn ang="0">
                      <a:pos x="T2" y="T3"/>
                    </a:cxn>
                    <a:cxn ang="0">
                      <a:pos x="T4" y="T5"/>
                    </a:cxn>
                    <a:cxn ang="0">
                      <a:pos x="T6" y="T7"/>
                    </a:cxn>
                    <a:cxn ang="0">
                      <a:pos x="T8" y="T9"/>
                    </a:cxn>
                  </a:cxnLst>
                  <a:rect l="0" t="0" r="r" b="b"/>
                  <a:pathLst>
                    <a:path w="28" h="30">
                      <a:moveTo>
                        <a:pt x="18" y="0"/>
                      </a:moveTo>
                      <a:lnTo>
                        <a:pt x="0" y="8"/>
                      </a:lnTo>
                      <a:lnTo>
                        <a:pt x="11" y="30"/>
                      </a:lnTo>
                      <a:lnTo>
                        <a:pt x="28" y="22"/>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699" name="Freeform 235">
                  <a:extLst>
                    <a:ext uri="{FF2B5EF4-FFF2-40B4-BE49-F238E27FC236}">
                      <a16:creationId xmlns:a16="http://schemas.microsoft.com/office/drawing/2014/main" id="{F695F324-D775-5854-CC3D-162CA21C3625}"/>
                    </a:ext>
                  </a:extLst>
                </p:cNvPr>
                <p:cNvSpPr>
                  <a:spLocks/>
                </p:cNvSpPr>
                <p:nvPr/>
              </p:nvSpPr>
              <p:spPr bwMode="auto">
                <a:xfrm>
                  <a:off x="3894" y="5916"/>
                  <a:ext cx="28" cy="28"/>
                </a:xfrm>
                <a:custGeom>
                  <a:avLst/>
                  <a:gdLst>
                    <a:gd name="T0" fmla="*/ 20 w 28"/>
                    <a:gd name="T1" fmla="*/ 0 h 28"/>
                    <a:gd name="T2" fmla="*/ 0 w 28"/>
                    <a:gd name="T3" fmla="*/ 6 h 28"/>
                    <a:gd name="T4" fmla="*/ 9 w 28"/>
                    <a:gd name="T5" fmla="*/ 28 h 28"/>
                    <a:gd name="T6" fmla="*/ 28 w 28"/>
                    <a:gd name="T7" fmla="*/ 22 h 28"/>
                    <a:gd name="T8" fmla="*/ 20 w 28"/>
                    <a:gd name="T9" fmla="*/ 0 h 28"/>
                  </a:gdLst>
                  <a:ahLst/>
                  <a:cxnLst>
                    <a:cxn ang="0">
                      <a:pos x="T0" y="T1"/>
                    </a:cxn>
                    <a:cxn ang="0">
                      <a:pos x="T2" y="T3"/>
                    </a:cxn>
                    <a:cxn ang="0">
                      <a:pos x="T4" y="T5"/>
                    </a:cxn>
                    <a:cxn ang="0">
                      <a:pos x="T6" y="T7"/>
                    </a:cxn>
                    <a:cxn ang="0">
                      <a:pos x="T8" y="T9"/>
                    </a:cxn>
                  </a:cxnLst>
                  <a:rect l="0" t="0" r="r" b="b"/>
                  <a:pathLst>
                    <a:path w="28" h="28">
                      <a:moveTo>
                        <a:pt x="20" y="0"/>
                      </a:moveTo>
                      <a:lnTo>
                        <a:pt x="0" y="6"/>
                      </a:lnTo>
                      <a:lnTo>
                        <a:pt x="9" y="28"/>
                      </a:lnTo>
                      <a:lnTo>
                        <a:pt x="28" y="22"/>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700" name="Freeform 236">
                  <a:extLst>
                    <a:ext uri="{FF2B5EF4-FFF2-40B4-BE49-F238E27FC236}">
                      <a16:creationId xmlns:a16="http://schemas.microsoft.com/office/drawing/2014/main" id="{54692744-4CE6-1BA7-9AB4-16CCA71B696D}"/>
                    </a:ext>
                  </a:extLst>
                </p:cNvPr>
                <p:cNvSpPr>
                  <a:spLocks/>
                </p:cNvSpPr>
                <p:nvPr/>
              </p:nvSpPr>
              <p:spPr bwMode="auto">
                <a:xfrm>
                  <a:off x="3903" y="5938"/>
                  <a:ext cx="28" cy="28"/>
                </a:xfrm>
                <a:custGeom>
                  <a:avLst/>
                  <a:gdLst>
                    <a:gd name="T0" fmla="*/ 19 w 28"/>
                    <a:gd name="T1" fmla="*/ 0 h 28"/>
                    <a:gd name="T2" fmla="*/ 0 w 28"/>
                    <a:gd name="T3" fmla="*/ 6 h 28"/>
                    <a:gd name="T4" fmla="*/ 8 w 28"/>
                    <a:gd name="T5" fmla="*/ 28 h 28"/>
                    <a:gd name="T6" fmla="*/ 28 w 28"/>
                    <a:gd name="T7" fmla="*/ 21 h 28"/>
                    <a:gd name="T8" fmla="*/ 19 w 28"/>
                    <a:gd name="T9" fmla="*/ 0 h 28"/>
                  </a:gdLst>
                  <a:ahLst/>
                  <a:cxnLst>
                    <a:cxn ang="0">
                      <a:pos x="T0" y="T1"/>
                    </a:cxn>
                    <a:cxn ang="0">
                      <a:pos x="T2" y="T3"/>
                    </a:cxn>
                    <a:cxn ang="0">
                      <a:pos x="T4" y="T5"/>
                    </a:cxn>
                    <a:cxn ang="0">
                      <a:pos x="T6" y="T7"/>
                    </a:cxn>
                    <a:cxn ang="0">
                      <a:pos x="T8" y="T9"/>
                    </a:cxn>
                  </a:cxnLst>
                  <a:rect l="0" t="0" r="r" b="b"/>
                  <a:pathLst>
                    <a:path w="28" h="28">
                      <a:moveTo>
                        <a:pt x="19" y="0"/>
                      </a:moveTo>
                      <a:lnTo>
                        <a:pt x="0" y="6"/>
                      </a:lnTo>
                      <a:lnTo>
                        <a:pt x="8" y="28"/>
                      </a:lnTo>
                      <a:lnTo>
                        <a:pt x="28" y="21"/>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701" name="Freeform 237">
                  <a:extLst>
                    <a:ext uri="{FF2B5EF4-FFF2-40B4-BE49-F238E27FC236}">
                      <a16:creationId xmlns:a16="http://schemas.microsoft.com/office/drawing/2014/main" id="{836CA067-F0F3-B712-6DA5-3E34758EF364}"/>
                    </a:ext>
                  </a:extLst>
                </p:cNvPr>
                <p:cNvSpPr>
                  <a:spLocks/>
                </p:cNvSpPr>
                <p:nvPr/>
              </p:nvSpPr>
              <p:spPr bwMode="auto">
                <a:xfrm>
                  <a:off x="3911" y="5959"/>
                  <a:ext cx="27" cy="27"/>
                </a:xfrm>
                <a:custGeom>
                  <a:avLst/>
                  <a:gdLst>
                    <a:gd name="T0" fmla="*/ 20 w 27"/>
                    <a:gd name="T1" fmla="*/ 0 h 27"/>
                    <a:gd name="T2" fmla="*/ 0 w 27"/>
                    <a:gd name="T3" fmla="*/ 7 h 27"/>
                    <a:gd name="T4" fmla="*/ 7 w 27"/>
                    <a:gd name="T5" fmla="*/ 27 h 27"/>
                    <a:gd name="T6" fmla="*/ 27 w 27"/>
                    <a:gd name="T7" fmla="*/ 20 h 27"/>
                    <a:gd name="T8" fmla="*/ 20 w 27"/>
                    <a:gd name="T9" fmla="*/ 0 h 27"/>
                  </a:gdLst>
                  <a:ahLst/>
                  <a:cxnLst>
                    <a:cxn ang="0">
                      <a:pos x="T0" y="T1"/>
                    </a:cxn>
                    <a:cxn ang="0">
                      <a:pos x="T2" y="T3"/>
                    </a:cxn>
                    <a:cxn ang="0">
                      <a:pos x="T4" y="T5"/>
                    </a:cxn>
                    <a:cxn ang="0">
                      <a:pos x="T6" y="T7"/>
                    </a:cxn>
                    <a:cxn ang="0">
                      <a:pos x="T8" y="T9"/>
                    </a:cxn>
                  </a:cxnLst>
                  <a:rect l="0" t="0" r="r" b="b"/>
                  <a:pathLst>
                    <a:path w="27" h="27">
                      <a:moveTo>
                        <a:pt x="20" y="0"/>
                      </a:moveTo>
                      <a:lnTo>
                        <a:pt x="0" y="7"/>
                      </a:lnTo>
                      <a:lnTo>
                        <a:pt x="7" y="27"/>
                      </a:lnTo>
                      <a:lnTo>
                        <a:pt x="27" y="20"/>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702" name="Freeform 238">
                  <a:extLst>
                    <a:ext uri="{FF2B5EF4-FFF2-40B4-BE49-F238E27FC236}">
                      <a16:creationId xmlns:a16="http://schemas.microsoft.com/office/drawing/2014/main" id="{A02E614A-4C49-53F3-CE62-E7A717B0D82B}"/>
                    </a:ext>
                  </a:extLst>
                </p:cNvPr>
                <p:cNvSpPr>
                  <a:spLocks/>
                </p:cNvSpPr>
                <p:nvPr/>
              </p:nvSpPr>
              <p:spPr bwMode="auto">
                <a:xfrm>
                  <a:off x="3918" y="5977"/>
                  <a:ext cx="28" cy="30"/>
                </a:xfrm>
                <a:custGeom>
                  <a:avLst/>
                  <a:gdLst>
                    <a:gd name="T0" fmla="*/ 17 w 28"/>
                    <a:gd name="T1" fmla="*/ 0 h 30"/>
                    <a:gd name="T2" fmla="*/ 0 w 28"/>
                    <a:gd name="T3" fmla="*/ 11 h 30"/>
                    <a:gd name="T4" fmla="*/ 11 w 28"/>
                    <a:gd name="T5" fmla="*/ 30 h 30"/>
                    <a:gd name="T6" fmla="*/ 28 w 28"/>
                    <a:gd name="T7" fmla="*/ 19 h 30"/>
                    <a:gd name="T8" fmla="*/ 17 w 28"/>
                    <a:gd name="T9" fmla="*/ 0 h 30"/>
                  </a:gdLst>
                  <a:ahLst/>
                  <a:cxnLst>
                    <a:cxn ang="0">
                      <a:pos x="T0" y="T1"/>
                    </a:cxn>
                    <a:cxn ang="0">
                      <a:pos x="T2" y="T3"/>
                    </a:cxn>
                    <a:cxn ang="0">
                      <a:pos x="T4" y="T5"/>
                    </a:cxn>
                    <a:cxn ang="0">
                      <a:pos x="T6" y="T7"/>
                    </a:cxn>
                    <a:cxn ang="0">
                      <a:pos x="T8" y="T9"/>
                    </a:cxn>
                  </a:cxnLst>
                  <a:rect l="0" t="0" r="r" b="b"/>
                  <a:pathLst>
                    <a:path w="28" h="30">
                      <a:moveTo>
                        <a:pt x="17" y="0"/>
                      </a:moveTo>
                      <a:lnTo>
                        <a:pt x="0" y="11"/>
                      </a:lnTo>
                      <a:lnTo>
                        <a:pt x="11" y="30"/>
                      </a:lnTo>
                      <a:lnTo>
                        <a:pt x="28" y="19"/>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703" name="Freeform 239">
                  <a:extLst>
                    <a:ext uri="{FF2B5EF4-FFF2-40B4-BE49-F238E27FC236}">
                      <a16:creationId xmlns:a16="http://schemas.microsoft.com/office/drawing/2014/main" id="{E8135B73-E5D6-8B90-D4EA-9B287DE2672A}"/>
                    </a:ext>
                  </a:extLst>
                </p:cNvPr>
                <p:cNvSpPr>
                  <a:spLocks/>
                </p:cNvSpPr>
                <p:nvPr/>
              </p:nvSpPr>
              <p:spPr bwMode="auto">
                <a:xfrm>
                  <a:off x="3929" y="5996"/>
                  <a:ext cx="26" cy="29"/>
                </a:xfrm>
                <a:custGeom>
                  <a:avLst/>
                  <a:gdLst>
                    <a:gd name="T0" fmla="*/ 17 w 26"/>
                    <a:gd name="T1" fmla="*/ 0 h 29"/>
                    <a:gd name="T2" fmla="*/ 0 w 26"/>
                    <a:gd name="T3" fmla="*/ 9 h 29"/>
                    <a:gd name="T4" fmla="*/ 9 w 26"/>
                    <a:gd name="T5" fmla="*/ 29 h 29"/>
                    <a:gd name="T6" fmla="*/ 26 w 26"/>
                    <a:gd name="T7" fmla="*/ 20 h 29"/>
                    <a:gd name="T8" fmla="*/ 17 w 26"/>
                    <a:gd name="T9" fmla="*/ 0 h 29"/>
                  </a:gdLst>
                  <a:ahLst/>
                  <a:cxnLst>
                    <a:cxn ang="0">
                      <a:pos x="T0" y="T1"/>
                    </a:cxn>
                    <a:cxn ang="0">
                      <a:pos x="T2" y="T3"/>
                    </a:cxn>
                    <a:cxn ang="0">
                      <a:pos x="T4" y="T5"/>
                    </a:cxn>
                    <a:cxn ang="0">
                      <a:pos x="T6" y="T7"/>
                    </a:cxn>
                    <a:cxn ang="0">
                      <a:pos x="T8" y="T9"/>
                    </a:cxn>
                  </a:cxnLst>
                  <a:rect l="0" t="0" r="r" b="b"/>
                  <a:pathLst>
                    <a:path w="26" h="29">
                      <a:moveTo>
                        <a:pt x="17" y="0"/>
                      </a:moveTo>
                      <a:lnTo>
                        <a:pt x="0" y="9"/>
                      </a:lnTo>
                      <a:lnTo>
                        <a:pt x="9" y="29"/>
                      </a:lnTo>
                      <a:lnTo>
                        <a:pt x="26" y="20"/>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704" name="Freeform 240">
                  <a:extLst>
                    <a:ext uri="{FF2B5EF4-FFF2-40B4-BE49-F238E27FC236}">
                      <a16:creationId xmlns:a16="http://schemas.microsoft.com/office/drawing/2014/main" id="{6C3D9164-817B-8745-7BCC-F53A4C0A33A3}"/>
                    </a:ext>
                  </a:extLst>
                </p:cNvPr>
                <p:cNvSpPr>
                  <a:spLocks/>
                </p:cNvSpPr>
                <p:nvPr/>
              </p:nvSpPr>
              <p:spPr bwMode="auto">
                <a:xfrm>
                  <a:off x="3938" y="6016"/>
                  <a:ext cx="26" cy="28"/>
                </a:xfrm>
                <a:custGeom>
                  <a:avLst/>
                  <a:gdLst>
                    <a:gd name="T0" fmla="*/ 17 w 26"/>
                    <a:gd name="T1" fmla="*/ 0 h 28"/>
                    <a:gd name="T2" fmla="*/ 0 w 26"/>
                    <a:gd name="T3" fmla="*/ 9 h 28"/>
                    <a:gd name="T4" fmla="*/ 8 w 26"/>
                    <a:gd name="T5" fmla="*/ 28 h 28"/>
                    <a:gd name="T6" fmla="*/ 26 w 26"/>
                    <a:gd name="T7" fmla="*/ 20 h 28"/>
                    <a:gd name="T8" fmla="*/ 17 w 26"/>
                    <a:gd name="T9" fmla="*/ 0 h 28"/>
                  </a:gdLst>
                  <a:ahLst/>
                  <a:cxnLst>
                    <a:cxn ang="0">
                      <a:pos x="T0" y="T1"/>
                    </a:cxn>
                    <a:cxn ang="0">
                      <a:pos x="T2" y="T3"/>
                    </a:cxn>
                    <a:cxn ang="0">
                      <a:pos x="T4" y="T5"/>
                    </a:cxn>
                    <a:cxn ang="0">
                      <a:pos x="T6" y="T7"/>
                    </a:cxn>
                    <a:cxn ang="0">
                      <a:pos x="T8" y="T9"/>
                    </a:cxn>
                  </a:cxnLst>
                  <a:rect l="0" t="0" r="r" b="b"/>
                  <a:pathLst>
                    <a:path w="26" h="28">
                      <a:moveTo>
                        <a:pt x="17" y="0"/>
                      </a:moveTo>
                      <a:lnTo>
                        <a:pt x="0" y="9"/>
                      </a:lnTo>
                      <a:lnTo>
                        <a:pt x="8" y="28"/>
                      </a:lnTo>
                      <a:lnTo>
                        <a:pt x="26" y="20"/>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705" name="Freeform 241">
                  <a:extLst>
                    <a:ext uri="{FF2B5EF4-FFF2-40B4-BE49-F238E27FC236}">
                      <a16:creationId xmlns:a16="http://schemas.microsoft.com/office/drawing/2014/main" id="{00B4C37E-B239-CBE9-A4AE-F67C87A6EAD2}"/>
                    </a:ext>
                  </a:extLst>
                </p:cNvPr>
                <p:cNvSpPr>
                  <a:spLocks/>
                </p:cNvSpPr>
                <p:nvPr/>
              </p:nvSpPr>
              <p:spPr bwMode="auto">
                <a:xfrm>
                  <a:off x="3946" y="6036"/>
                  <a:ext cx="26" cy="28"/>
                </a:xfrm>
                <a:custGeom>
                  <a:avLst/>
                  <a:gdLst>
                    <a:gd name="T0" fmla="*/ 18 w 26"/>
                    <a:gd name="T1" fmla="*/ 0 h 28"/>
                    <a:gd name="T2" fmla="*/ 0 w 26"/>
                    <a:gd name="T3" fmla="*/ 8 h 28"/>
                    <a:gd name="T4" fmla="*/ 9 w 26"/>
                    <a:gd name="T5" fmla="*/ 28 h 28"/>
                    <a:gd name="T6" fmla="*/ 26 w 26"/>
                    <a:gd name="T7" fmla="*/ 19 h 28"/>
                    <a:gd name="T8" fmla="*/ 18 w 26"/>
                    <a:gd name="T9" fmla="*/ 0 h 28"/>
                  </a:gdLst>
                  <a:ahLst/>
                  <a:cxnLst>
                    <a:cxn ang="0">
                      <a:pos x="T0" y="T1"/>
                    </a:cxn>
                    <a:cxn ang="0">
                      <a:pos x="T2" y="T3"/>
                    </a:cxn>
                    <a:cxn ang="0">
                      <a:pos x="T4" y="T5"/>
                    </a:cxn>
                    <a:cxn ang="0">
                      <a:pos x="T6" y="T7"/>
                    </a:cxn>
                    <a:cxn ang="0">
                      <a:pos x="T8" y="T9"/>
                    </a:cxn>
                  </a:cxnLst>
                  <a:rect l="0" t="0" r="r" b="b"/>
                  <a:pathLst>
                    <a:path w="26" h="28">
                      <a:moveTo>
                        <a:pt x="18" y="0"/>
                      </a:moveTo>
                      <a:lnTo>
                        <a:pt x="0" y="8"/>
                      </a:lnTo>
                      <a:lnTo>
                        <a:pt x="9" y="28"/>
                      </a:lnTo>
                      <a:lnTo>
                        <a:pt x="26" y="19"/>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706" name="Freeform 242">
                  <a:extLst>
                    <a:ext uri="{FF2B5EF4-FFF2-40B4-BE49-F238E27FC236}">
                      <a16:creationId xmlns:a16="http://schemas.microsoft.com/office/drawing/2014/main" id="{D665D83A-DA3D-FB1B-3121-49E520479038}"/>
                    </a:ext>
                  </a:extLst>
                </p:cNvPr>
                <p:cNvSpPr>
                  <a:spLocks/>
                </p:cNvSpPr>
                <p:nvPr/>
              </p:nvSpPr>
              <p:spPr bwMode="auto">
                <a:xfrm>
                  <a:off x="3955" y="6055"/>
                  <a:ext cx="28" cy="31"/>
                </a:xfrm>
                <a:custGeom>
                  <a:avLst/>
                  <a:gdLst>
                    <a:gd name="T0" fmla="*/ 17 w 28"/>
                    <a:gd name="T1" fmla="*/ 0 h 31"/>
                    <a:gd name="T2" fmla="*/ 0 w 28"/>
                    <a:gd name="T3" fmla="*/ 11 h 31"/>
                    <a:gd name="T4" fmla="*/ 11 w 28"/>
                    <a:gd name="T5" fmla="*/ 31 h 31"/>
                    <a:gd name="T6" fmla="*/ 28 w 28"/>
                    <a:gd name="T7" fmla="*/ 20 h 31"/>
                    <a:gd name="T8" fmla="*/ 17 w 28"/>
                    <a:gd name="T9" fmla="*/ 0 h 31"/>
                  </a:gdLst>
                  <a:ahLst/>
                  <a:cxnLst>
                    <a:cxn ang="0">
                      <a:pos x="T0" y="T1"/>
                    </a:cxn>
                    <a:cxn ang="0">
                      <a:pos x="T2" y="T3"/>
                    </a:cxn>
                    <a:cxn ang="0">
                      <a:pos x="T4" y="T5"/>
                    </a:cxn>
                    <a:cxn ang="0">
                      <a:pos x="T6" y="T7"/>
                    </a:cxn>
                    <a:cxn ang="0">
                      <a:pos x="T8" y="T9"/>
                    </a:cxn>
                  </a:cxnLst>
                  <a:rect l="0" t="0" r="r" b="b"/>
                  <a:pathLst>
                    <a:path w="28" h="31">
                      <a:moveTo>
                        <a:pt x="17" y="0"/>
                      </a:moveTo>
                      <a:lnTo>
                        <a:pt x="0" y="11"/>
                      </a:lnTo>
                      <a:lnTo>
                        <a:pt x="11" y="31"/>
                      </a:lnTo>
                      <a:lnTo>
                        <a:pt x="28" y="20"/>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707" name="Freeform 243">
                  <a:extLst>
                    <a:ext uri="{FF2B5EF4-FFF2-40B4-BE49-F238E27FC236}">
                      <a16:creationId xmlns:a16="http://schemas.microsoft.com/office/drawing/2014/main" id="{C377034B-AB8B-779D-3E39-BF98343946D9}"/>
                    </a:ext>
                  </a:extLst>
                </p:cNvPr>
                <p:cNvSpPr>
                  <a:spLocks/>
                </p:cNvSpPr>
                <p:nvPr/>
              </p:nvSpPr>
              <p:spPr bwMode="auto">
                <a:xfrm>
                  <a:off x="3966" y="6077"/>
                  <a:ext cx="26" cy="24"/>
                </a:xfrm>
                <a:custGeom>
                  <a:avLst/>
                  <a:gdLst>
                    <a:gd name="T0" fmla="*/ 20 w 26"/>
                    <a:gd name="T1" fmla="*/ 0 h 24"/>
                    <a:gd name="T2" fmla="*/ 0 w 26"/>
                    <a:gd name="T3" fmla="*/ 7 h 24"/>
                    <a:gd name="T4" fmla="*/ 6 w 26"/>
                    <a:gd name="T5" fmla="*/ 24 h 24"/>
                    <a:gd name="T6" fmla="*/ 26 w 26"/>
                    <a:gd name="T7" fmla="*/ 18 h 24"/>
                    <a:gd name="T8" fmla="*/ 20 w 26"/>
                    <a:gd name="T9" fmla="*/ 0 h 24"/>
                  </a:gdLst>
                  <a:ahLst/>
                  <a:cxnLst>
                    <a:cxn ang="0">
                      <a:pos x="T0" y="T1"/>
                    </a:cxn>
                    <a:cxn ang="0">
                      <a:pos x="T2" y="T3"/>
                    </a:cxn>
                    <a:cxn ang="0">
                      <a:pos x="T4" y="T5"/>
                    </a:cxn>
                    <a:cxn ang="0">
                      <a:pos x="T6" y="T7"/>
                    </a:cxn>
                    <a:cxn ang="0">
                      <a:pos x="T8" y="T9"/>
                    </a:cxn>
                  </a:cxnLst>
                  <a:rect l="0" t="0" r="r" b="b"/>
                  <a:pathLst>
                    <a:path w="26" h="24">
                      <a:moveTo>
                        <a:pt x="20" y="0"/>
                      </a:moveTo>
                      <a:lnTo>
                        <a:pt x="0" y="7"/>
                      </a:lnTo>
                      <a:lnTo>
                        <a:pt x="6" y="24"/>
                      </a:lnTo>
                      <a:lnTo>
                        <a:pt x="26" y="1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708" name="Freeform 244">
                  <a:extLst>
                    <a:ext uri="{FF2B5EF4-FFF2-40B4-BE49-F238E27FC236}">
                      <a16:creationId xmlns:a16="http://schemas.microsoft.com/office/drawing/2014/main" id="{D413973C-775F-1788-DABA-B3F60EA04BDF}"/>
                    </a:ext>
                  </a:extLst>
                </p:cNvPr>
                <p:cNvSpPr>
                  <a:spLocks/>
                </p:cNvSpPr>
                <p:nvPr/>
              </p:nvSpPr>
              <p:spPr bwMode="auto">
                <a:xfrm>
                  <a:off x="3972" y="6092"/>
                  <a:ext cx="29" cy="29"/>
                </a:xfrm>
                <a:custGeom>
                  <a:avLst/>
                  <a:gdLst>
                    <a:gd name="T0" fmla="*/ 18 w 29"/>
                    <a:gd name="T1" fmla="*/ 0 h 29"/>
                    <a:gd name="T2" fmla="*/ 0 w 29"/>
                    <a:gd name="T3" fmla="*/ 11 h 29"/>
                    <a:gd name="T4" fmla="*/ 11 w 29"/>
                    <a:gd name="T5" fmla="*/ 29 h 29"/>
                    <a:gd name="T6" fmla="*/ 29 w 29"/>
                    <a:gd name="T7" fmla="*/ 18 h 29"/>
                    <a:gd name="T8" fmla="*/ 18 w 29"/>
                    <a:gd name="T9" fmla="*/ 0 h 29"/>
                  </a:gdLst>
                  <a:ahLst/>
                  <a:cxnLst>
                    <a:cxn ang="0">
                      <a:pos x="T0" y="T1"/>
                    </a:cxn>
                    <a:cxn ang="0">
                      <a:pos x="T2" y="T3"/>
                    </a:cxn>
                    <a:cxn ang="0">
                      <a:pos x="T4" y="T5"/>
                    </a:cxn>
                    <a:cxn ang="0">
                      <a:pos x="T6" y="T7"/>
                    </a:cxn>
                    <a:cxn ang="0">
                      <a:pos x="T8" y="T9"/>
                    </a:cxn>
                  </a:cxnLst>
                  <a:rect l="0" t="0" r="r" b="b"/>
                  <a:pathLst>
                    <a:path w="29" h="29">
                      <a:moveTo>
                        <a:pt x="18" y="0"/>
                      </a:moveTo>
                      <a:lnTo>
                        <a:pt x="0" y="11"/>
                      </a:lnTo>
                      <a:lnTo>
                        <a:pt x="11" y="29"/>
                      </a:lnTo>
                      <a:lnTo>
                        <a:pt x="29" y="18"/>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709" name="Freeform 245">
                  <a:extLst>
                    <a:ext uri="{FF2B5EF4-FFF2-40B4-BE49-F238E27FC236}">
                      <a16:creationId xmlns:a16="http://schemas.microsoft.com/office/drawing/2014/main" id="{F42F2926-DD5A-C0A9-C4D0-48C1E8A6C92C}"/>
                    </a:ext>
                  </a:extLst>
                </p:cNvPr>
                <p:cNvSpPr>
                  <a:spLocks/>
                </p:cNvSpPr>
                <p:nvPr/>
              </p:nvSpPr>
              <p:spPr bwMode="auto">
                <a:xfrm>
                  <a:off x="3983" y="6110"/>
                  <a:ext cx="27" cy="28"/>
                </a:xfrm>
                <a:custGeom>
                  <a:avLst/>
                  <a:gdLst>
                    <a:gd name="T0" fmla="*/ 18 w 27"/>
                    <a:gd name="T1" fmla="*/ 0 h 28"/>
                    <a:gd name="T2" fmla="*/ 0 w 27"/>
                    <a:gd name="T3" fmla="*/ 9 h 28"/>
                    <a:gd name="T4" fmla="*/ 9 w 27"/>
                    <a:gd name="T5" fmla="*/ 28 h 28"/>
                    <a:gd name="T6" fmla="*/ 27 w 27"/>
                    <a:gd name="T7" fmla="*/ 20 h 28"/>
                    <a:gd name="T8" fmla="*/ 18 w 27"/>
                    <a:gd name="T9" fmla="*/ 0 h 28"/>
                  </a:gdLst>
                  <a:ahLst/>
                  <a:cxnLst>
                    <a:cxn ang="0">
                      <a:pos x="T0" y="T1"/>
                    </a:cxn>
                    <a:cxn ang="0">
                      <a:pos x="T2" y="T3"/>
                    </a:cxn>
                    <a:cxn ang="0">
                      <a:pos x="T4" y="T5"/>
                    </a:cxn>
                    <a:cxn ang="0">
                      <a:pos x="T6" y="T7"/>
                    </a:cxn>
                    <a:cxn ang="0">
                      <a:pos x="T8" y="T9"/>
                    </a:cxn>
                  </a:cxnLst>
                  <a:rect l="0" t="0" r="r" b="b"/>
                  <a:pathLst>
                    <a:path w="27" h="28">
                      <a:moveTo>
                        <a:pt x="18" y="0"/>
                      </a:moveTo>
                      <a:lnTo>
                        <a:pt x="0" y="9"/>
                      </a:lnTo>
                      <a:lnTo>
                        <a:pt x="9" y="28"/>
                      </a:lnTo>
                      <a:lnTo>
                        <a:pt x="27" y="20"/>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710" name="Freeform 246">
                  <a:extLst>
                    <a:ext uri="{FF2B5EF4-FFF2-40B4-BE49-F238E27FC236}">
                      <a16:creationId xmlns:a16="http://schemas.microsoft.com/office/drawing/2014/main" id="{4297CEC3-1263-03C3-8C81-0857C984C2FA}"/>
                    </a:ext>
                  </a:extLst>
                </p:cNvPr>
                <p:cNvSpPr>
                  <a:spLocks/>
                </p:cNvSpPr>
                <p:nvPr/>
              </p:nvSpPr>
              <p:spPr bwMode="auto">
                <a:xfrm>
                  <a:off x="3992" y="6130"/>
                  <a:ext cx="26" cy="26"/>
                </a:xfrm>
                <a:custGeom>
                  <a:avLst/>
                  <a:gdLst>
                    <a:gd name="T0" fmla="*/ 18 w 26"/>
                    <a:gd name="T1" fmla="*/ 0 h 26"/>
                    <a:gd name="T2" fmla="*/ 0 w 26"/>
                    <a:gd name="T3" fmla="*/ 8 h 26"/>
                    <a:gd name="T4" fmla="*/ 9 w 26"/>
                    <a:gd name="T5" fmla="*/ 26 h 26"/>
                    <a:gd name="T6" fmla="*/ 26 w 26"/>
                    <a:gd name="T7" fmla="*/ 17 h 26"/>
                    <a:gd name="T8" fmla="*/ 18 w 26"/>
                    <a:gd name="T9" fmla="*/ 0 h 26"/>
                  </a:gdLst>
                  <a:ahLst/>
                  <a:cxnLst>
                    <a:cxn ang="0">
                      <a:pos x="T0" y="T1"/>
                    </a:cxn>
                    <a:cxn ang="0">
                      <a:pos x="T2" y="T3"/>
                    </a:cxn>
                    <a:cxn ang="0">
                      <a:pos x="T4" y="T5"/>
                    </a:cxn>
                    <a:cxn ang="0">
                      <a:pos x="T6" y="T7"/>
                    </a:cxn>
                    <a:cxn ang="0">
                      <a:pos x="T8" y="T9"/>
                    </a:cxn>
                  </a:cxnLst>
                  <a:rect l="0" t="0" r="r" b="b"/>
                  <a:pathLst>
                    <a:path w="26" h="26">
                      <a:moveTo>
                        <a:pt x="18" y="0"/>
                      </a:moveTo>
                      <a:lnTo>
                        <a:pt x="0" y="8"/>
                      </a:lnTo>
                      <a:lnTo>
                        <a:pt x="9" y="26"/>
                      </a:lnTo>
                      <a:lnTo>
                        <a:pt x="26" y="17"/>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711" name="Freeform 247">
                  <a:extLst>
                    <a:ext uri="{FF2B5EF4-FFF2-40B4-BE49-F238E27FC236}">
                      <a16:creationId xmlns:a16="http://schemas.microsoft.com/office/drawing/2014/main" id="{BF28B092-501E-FDD1-C3B5-BDA3F01B270E}"/>
                    </a:ext>
                  </a:extLst>
                </p:cNvPr>
                <p:cNvSpPr>
                  <a:spLocks/>
                </p:cNvSpPr>
                <p:nvPr/>
              </p:nvSpPr>
              <p:spPr bwMode="auto">
                <a:xfrm>
                  <a:off x="4001" y="6147"/>
                  <a:ext cx="26" cy="26"/>
                </a:xfrm>
                <a:custGeom>
                  <a:avLst/>
                  <a:gdLst>
                    <a:gd name="T0" fmla="*/ 17 w 26"/>
                    <a:gd name="T1" fmla="*/ 0 h 26"/>
                    <a:gd name="T2" fmla="*/ 0 w 26"/>
                    <a:gd name="T3" fmla="*/ 11 h 26"/>
                    <a:gd name="T4" fmla="*/ 9 w 26"/>
                    <a:gd name="T5" fmla="*/ 26 h 26"/>
                    <a:gd name="T6" fmla="*/ 26 w 26"/>
                    <a:gd name="T7" fmla="*/ 15 h 26"/>
                    <a:gd name="T8" fmla="*/ 17 w 26"/>
                    <a:gd name="T9" fmla="*/ 0 h 26"/>
                  </a:gdLst>
                  <a:ahLst/>
                  <a:cxnLst>
                    <a:cxn ang="0">
                      <a:pos x="T0" y="T1"/>
                    </a:cxn>
                    <a:cxn ang="0">
                      <a:pos x="T2" y="T3"/>
                    </a:cxn>
                    <a:cxn ang="0">
                      <a:pos x="T4" y="T5"/>
                    </a:cxn>
                    <a:cxn ang="0">
                      <a:pos x="T6" y="T7"/>
                    </a:cxn>
                    <a:cxn ang="0">
                      <a:pos x="T8" y="T9"/>
                    </a:cxn>
                  </a:cxnLst>
                  <a:rect l="0" t="0" r="r" b="b"/>
                  <a:pathLst>
                    <a:path w="26" h="26">
                      <a:moveTo>
                        <a:pt x="17" y="0"/>
                      </a:moveTo>
                      <a:lnTo>
                        <a:pt x="0" y="11"/>
                      </a:lnTo>
                      <a:lnTo>
                        <a:pt x="9" y="26"/>
                      </a:lnTo>
                      <a:lnTo>
                        <a:pt x="26" y="15"/>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712" name="Freeform 248">
                  <a:extLst>
                    <a:ext uri="{FF2B5EF4-FFF2-40B4-BE49-F238E27FC236}">
                      <a16:creationId xmlns:a16="http://schemas.microsoft.com/office/drawing/2014/main" id="{19F20602-0A85-C195-5B12-20E0C312F776}"/>
                    </a:ext>
                  </a:extLst>
                </p:cNvPr>
                <p:cNvSpPr>
                  <a:spLocks/>
                </p:cNvSpPr>
                <p:nvPr/>
              </p:nvSpPr>
              <p:spPr bwMode="auto">
                <a:xfrm>
                  <a:off x="4010" y="6162"/>
                  <a:ext cx="26" cy="26"/>
                </a:xfrm>
                <a:custGeom>
                  <a:avLst/>
                  <a:gdLst>
                    <a:gd name="T0" fmla="*/ 17 w 26"/>
                    <a:gd name="T1" fmla="*/ 0 h 26"/>
                    <a:gd name="T2" fmla="*/ 0 w 26"/>
                    <a:gd name="T3" fmla="*/ 9 h 26"/>
                    <a:gd name="T4" fmla="*/ 8 w 26"/>
                    <a:gd name="T5" fmla="*/ 26 h 26"/>
                    <a:gd name="T6" fmla="*/ 26 w 26"/>
                    <a:gd name="T7" fmla="*/ 18 h 26"/>
                    <a:gd name="T8" fmla="*/ 17 w 26"/>
                    <a:gd name="T9" fmla="*/ 0 h 26"/>
                  </a:gdLst>
                  <a:ahLst/>
                  <a:cxnLst>
                    <a:cxn ang="0">
                      <a:pos x="T0" y="T1"/>
                    </a:cxn>
                    <a:cxn ang="0">
                      <a:pos x="T2" y="T3"/>
                    </a:cxn>
                    <a:cxn ang="0">
                      <a:pos x="T4" y="T5"/>
                    </a:cxn>
                    <a:cxn ang="0">
                      <a:pos x="T6" y="T7"/>
                    </a:cxn>
                    <a:cxn ang="0">
                      <a:pos x="T8" y="T9"/>
                    </a:cxn>
                  </a:cxnLst>
                  <a:rect l="0" t="0" r="r" b="b"/>
                  <a:pathLst>
                    <a:path w="26" h="26">
                      <a:moveTo>
                        <a:pt x="17" y="0"/>
                      </a:moveTo>
                      <a:lnTo>
                        <a:pt x="0" y="9"/>
                      </a:lnTo>
                      <a:lnTo>
                        <a:pt x="8" y="26"/>
                      </a:lnTo>
                      <a:lnTo>
                        <a:pt x="26" y="18"/>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713" name="Freeform 249">
                  <a:extLst>
                    <a:ext uri="{FF2B5EF4-FFF2-40B4-BE49-F238E27FC236}">
                      <a16:creationId xmlns:a16="http://schemas.microsoft.com/office/drawing/2014/main" id="{1F7F89D2-24AE-C8FB-E8E9-29F3DFA563DA}"/>
                    </a:ext>
                  </a:extLst>
                </p:cNvPr>
                <p:cNvSpPr>
                  <a:spLocks/>
                </p:cNvSpPr>
                <p:nvPr/>
              </p:nvSpPr>
              <p:spPr bwMode="auto">
                <a:xfrm>
                  <a:off x="4018" y="6180"/>
                  <a:ext cx="26" cy="26"/>
                </a:xfrm>
                <a:custGeom>
                  <a:avLst/>
                  <a:gdLst>
                    <a:gd name="T0" fmla="*/ 18 w 26"/>
                    <a:gd name="T1" fmla="*/ 0 h 26"/>
                    <a:gd name="T2" fmla="*/ 0 w 26"/>
                    <a:gd name="T3" fmla="*/ 11 h 26"/>
                    <a:gd name="T4" fmla="*/ 9 w 26"/>
                    <a:gd name="T5" fmla="*/ 26 h 26"/>
                    <a:gd name="T6" fmla="*/ 26 w 26"/>
                    <a:gd name="T7" fmla="*/ 15 h 26"/>
                    <a:gd name="T8" fmla="*/ 18 w 26"/>
                    <a:gd name="T9" fmla="*/ 0 h 26"/>
                  </a:gdLst>
                  <a:ahLst/>
                  <a:cxnLst>
                    <a:cxn ang="0">
                      <a:pos x="T0" y="T1"/>
                    </a:cxn>
                    <a:cxn ang="0">
                      <a:pos x="T2" y="T3"/>
                    </a:cxn>
                    <a:cxn ang="0">
                      <a:pos x="T4" y="T5"/>
                    </a:cxn>
                    <a:cxn ang="0">
                      <a:pos x="T6" y="T7"/>
                    </a:cxn>
                    <a:cxn ang="0">
                      <a:pos x="T8" y="T9"/>
                    </a:cxn>
                  </a:cxnLst>
                  <a:rect l="0" t="0" r="r" b="b"/>
                  <a:pathLst>
                    <a:path w="26" h="26">
                      <a:moveTo>
                        <a:pt x="18" y="0"/>
                      </a:moveTo>
                      <a:lnTo>
                        <a:pt x="0" y="11"/>
                      </a:lnTo>
                      <a:lnTo>
                        <a:pt x="9" y="26"/>
                      </a:lnTo>
                      <a:lnTo>
                        <a:pt x="26" y="15"/>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714" name="Freeform 250">
                  <a:extLst>
                    <a:ext uri="{FF2B5EF4-FFF2-40B4-BE49-F238E27FC236}">
                      <a16:creationId xmlns:a16="http://schemas.microsoft.com/office/drawing/2014/main" id="{ACB8709F-3891-40CF-6E97-9E5803C4F506}"/>
                    </a:ext>
                  </a:extLst>
                </p:cNvPr>
                <p:cNvSpPr>
                  <a:spLocks/>
                </p:cNvSpPr>
                <p:nvPr/>
              </p:nvSpPr>
              <p:spPr bwMode="auto">
                <a:xfrm>
                  <a:off x="4027" y="6193"/>
                  <a:ext cx="28" cy="28"/>
                </a:xfrm>
                <a:custGeom>
                  <a:avLst/>
                  <a:gdLst>
                    <a:gd name="T0" fmla="*/ 17 w 28"/>
                    <a:gd name="T1" fmla="*/ 0 h 28"/>
                    <a:gd name="T2" fmla="*/ 0 w 28"/>
                    <a:gd name="T3" fmla="*/ 13 h 28"/>
                    <a:gd name="T4" fmla="*/ 11 w 28"/>
                    <a:gd name="T5" fmla="*/ 28 h 28"/>
                    <a:gd name="T6" fmla="*/ 28 w 28"/>
                    <a:gd name="T7" fmla="*/ 15 h 28"/>
                    <a:gd name="T8" fmla="*/ 17 w 28"/>
                    <a:gd name="T9" fmla="*/ 0 h 28"/>
                  </a:gdLst>
                  <a:ahLst/>
                  <a:cxnLst>
                    <a:cxn ang="0">
                      <a:pos x="T0" y="T1"/>
                    </a:cxn>
                    <a:cxn ang="0">
                      <a:pos x="T2" y="T3"/>
                    </a:cxn>
                    <a:cxn ang="0">
                      <a:pos x="T4" y="T5"/>
                    </a:cxn>
                    <a:cxn ang="0">
                      <a:pos x="T6" y="T7"/>
                    </a:cxn>
                    <a:cxn ang="0">
                      <a:pos x="T8" y="T9"/>
                    </a:cxn>
                  </a:cxnLst>
                  <a:rect l="0" t="0" r="r" b="b"/>
                  <a:pathLst>
                    <a:path w="28" h="28">
                      <a:moveTo>
                        <a:pt x="17" y="0"/>
                      </a:moveTo>
                      <a:lnTo>
                        <a:pt x="0" y="13"/>
                      </a:lnTo>
                      <a:lnTo>
                        <a:pt x="11" y="28"/>
                      </a:lnTo>
                      <a:lnTo>
                        <a:pt x="28" y="15"/>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715" name="Freeform 251">
                  <a:extLst>
                    <a:ext uri="{FF2B5EF4-FFF2-40B4-BE49-F238E27FC236}">
                      <a16:creationId xmlns:a16="http://schemas.microsoft.com/office/drawing/2014/main" id="{10C7E9D8-A207-29D0-8CCB-8159BE944A36}"/>
                    </a:ext>
                  </a:extLst>
                </p:cNvPr>
                <p:cNvSpPr>
                  <a:spLocks/>
                </p:cNvSpPr>
                <p:nvPr/>
              </p:nvSpPr>
              <p:spPr bwMode="auto">
                <a:xfrm>
                  <a:off x="4038" y="6210"/>
                  <a:ext cx="26" cy="24"/>
                </a:xfrm>
                <a:custGeom>
                  <a:avLst/>
                  <a:gdLst>
                    <a:gd name="T0" fmla="*/ 20 w 26"/>
                    <a:gd name="T1" fmla="*/ 0 h 24"/>
                    <a:gd name="T2" fmla="*/ 0 w 26"/>
                    <a:gd name="T3" fmla="*/ 9 h 24"/>
                    <a:gd name="T4" fmla="*/ 6 w 26"/>
                    <a:gd name="T5" fmla="*/ 24 h 24"/>
                    <a:gd name="T6" fmla="*/ 26 w 26"/>
                    <a:gd name="T7" fmla="*/ 16 h 24"/>
                    <a:gd name="T8" fmla="*/ 20 w 26"/>
                    <a:gd name="T9" fmla="*/ 0 h 24"/>
                  </a:gdLst>
                  <a:ahLst/>
                  <a:cxnLst>
                    <a:cxn ang="0">
                      <a:pos x="T0" y="T1"/>
                    </a:cxn>
                    <a:cxn ang="0">
                      <a:pos x="T2" y="T3"/>
                    </a:cxn>
                    <a:cxn ang="0">
                      <a:pos x="T4" y="T5"/>
                    </a:cxn>
                    <a:cxn ang="0">
                      <a:pos x="T6" y="T7"/>
                    </a:cxn>
                    <a:cxn ang="0">
                      <a:pos x="T8" y="T9"/>
                    </a:cxn>
                  </a:cxnLst>
                  <a:rect l="0" t="0" r="r" b="b"/>
                  <a:pathLst>
                    <a:path w="26" h="24">
                      <a:moveTo>
                        <a:pt x="20" y="0"/>
                      </a:moveTo>
                      <a:lnTo>
                        <a:pt x="0" y="9"/>
                      </a:lnTo>
                      <a:lnTo>
                        <a:pt x="6" y="24"/>
                      </a:lnTo>
                      <a:lnTo>
                        <a:pt x="26" y="1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716" name="Freeform 252">
                  <a:extLst>
                    <a:ext uri="{FF2B5EF4-FFF2-40B4-BE49-F238E27FC236}">
                      <a16:creationId xmlns:a16="http://schemas.microsoft.com/office/drawing/2014/main" id="{A6160B71-5779-D3C6-431B-72B8453CA7A4}"/>
                    </a:ext>
                  </a:extLst>
                </p:cNvPr>
                <p:cNvSpPr>
                  <a:spLocks/>
                </p:cNvSpPr>
                <p:nvPr/>
              </p:nvSpPr>
              <p:spPr bwMode="auto">
                <a:xfrm>
                  <a:off x="4044" y="6226"/>
                  <a:ext cx="27" cy="26"/>
                </a:xfrm>
                <a:custGeom>
                  <a:avLst/>
                  <a:gdLst>
                    <a:gd name="T0" fmla="*/ 18 w 27"/>
                    <a:gd name="T1" fmla="*/ 0 h 26"/>
                    <a:gd name="T2" fmla="*/ 0 w 27"/>
                    <a:gd name="T3" fmla="*/ 10 h 26"/>
                    <a:gd name="T4" fmla="*/ 9 w 27"/>
                    <a:gd name="T5" fmla="*/ 26 h 26"/>
                    <a:gd name="T6" fmla="*/ 27 w 27"/>
                    <a:gd name="T7" fmla="*/ 15 h 26"/>
                    <a:gd name="T8" fmla="*/ 18 w 27"/>
                    <a:gd name="T9" fmla="*/ 0 h 26"/>
                  </a:gdLst>
                  <a:ahLst/>
                  <a:cxnLst>
                    <a:cxn ang="0">
                      <a:pos x="T0" y="T1"/>
                    </a:cxn>
                    <a:cxn ang="0">
                      <a:pos x="T2" y="T3"/>
                    </a:cxn>
                    <a:cxn ang="0">
                      <a:pos x="T4" y="T5"/>
                    </a:cxn>
                    <a:cxn ang="0">
                      <a:pos x="T6" y="T7"/>
                    </a:cxn>
                    <a:cxn ang="0">
                      <a:pos x="T8" y="T9"/>
                    </a:cxn>
                  </a:cxnLst>
                  <a:rect l="0" t="0" r="r" b="b"/>
                  <a:pathLst>
                    <a:path w="27" h="26">
                      <a:moveTo>
                        <a:pt x="18" y="0"/>
                      </a:moveTo>
                      <a:lnTo>
                        <a:pt x="0" y="10"/>
                      </a:lnTo>
                      <a:lnTo>
                        <a:pt x="9" y="26"/>
                      </a:lnTo>
                      <a:lnTo>
                        <a:pt x="27" y="15"/>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717" name="Freeform 253">
                  <a:extLst>
                    <a:ext uri="{FF2B5EF4-FFF2-40B4-BE49-F238E27FC236}">
                      <a16:creationId xmlns:a16="http://schemas.microsoft.com/office/drawing/2014/main" id="{E1F20E75-A8C8-86E5-D7A6-35BED4E2B696}"/>
                    </a:ext>
                  </a:extLst>
                </p:cNvPr>
                <p:cNvSpPr>
                  <a:spLocks/>
                </p:cNvSpPr>
                <p:nvPr/>
              </p:nvSpPr>
              <p:spPr bwMode="auto">
                <a:xfrm>
                  <a:off x="4053" y="6239"/>
                  <a:ext cx="29" cy="28"/>
                </a:xfrm>
                <a:custGeom>
                  <a:avLst/>
                  <a:gdLst>
                    <a:gd name="T0" fmla="*/ 18 w 29"/>
                    <a:gd name="T1" fmla="*/ 0 h 28"/>
                    <a:gd name="T2" fmla="*/ 0 w 29"/>
                    <a:gd name="T3" fmla="*/ 13 h 28"/>
                    <a:gd name="T4" fmla="*/ 11 w 29"/>
                    <a:gd name="T5" fmla="*/ 28 h 28"/>
                    <a:gd name="T6" fmla="*/ 29 w 29"/>
                    <a:gd name="T7" fmla="*/ 15 h 28"/>
                    <a:gd name="T8" fmla="*/ 18 w 29"/>
                    <a:gd name="T9" fmla="*/ 0 h 28"/>
                  </a:gdLst>
                  <a:ahLst/>
                  <a:cxnLst>
                    <a:cxn ang="0">
                      <a:pos x="T0" y="T1"/>
                    </a:cxn>
                    <a:cxn ang="0">
                      <a:pos x="T2" y="T3"/>
                    </a:cxn>
                    <a:cxn ang="0">
                      <a:pos x="T4" y="T5"/>
                    </a:cxn>
                    <a:cxn ang="0">
                      <a:pos x="T6" y="T7"/>
                    </a:cxn>
                    <a:cxn ang="0">
                      <a:pos x="T8" y="T9"/>
                    </a:cxn>
                  </a:cxnLst>
                  <a:rect l="0" t="0" r="r" b="b"/>
                  <a:pathLst>
                    <a:path w="29" h="28">
                      <a:moveTo>
                        <a:pt x="18" y="0"/>
                      </a:moveTo>
                      <a:lnTo>
                        <a:pt x="0" y="13"/>
                      </a:lnTo>
                      <a:lnTo>
                        <a:pt x="11" y="28"/>
                      </a:lnTo>
                      <a:lnTo>
                        <a:pt x="29" y="15"/>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718" name="Freeform 254">
                  <a:extLst>
                    <a:ext uri="{FF2B5EF4-FFF2-40B4-BE49-F238E27FC236}">
                      <a16:creationId xmlns:a16="http://schemas.microsoft.com/office/drawing/2014/main" id="{081E844E-300F-4FF5-D865-03824ADBBE55}"/>
                    </a:ext>
                  </a:extLst>
                </p:cNvPr>
                <p:cNvSpPr>
                  <a:spLocks/>
                </p:cNvSpPr>
                <p:nvPr/>
              </p:nvSpPr>
              <p:spPr bwMode="auto">
                <a:xfrm>
                  <a:off x="4064" y="6254"/>
                  <a:ext cx="26" cy="24"/>
                </a:xfrm>
                <a:custGeom>
                  <a:avLst/>
                  <a:gdLst>
                    <a:gd name="T0" fmla="*/ 18 w 26"/>
                    <a:gd name="T1" fmla="*/ 0 h 24"/>
                    <a:gd name="T2" fmla="*/ 0 w 26"/>
                    <a:gd name="T3" fmla="*/ 13 h 24"/>
                    <a:gd name="T4" fmla="*/ 9 w 26"/>
                    <a:gd name="T5" fmla="*/ 24 h 24"/>
                    <a:gd name="T6" fmla="*/ 26 w 26"/>
                    <a:gd name="T7" fmla="*/ 11 h 24"/>
                    <a:gd name="T8" fmla="*/ 18 w 26"/>
                    <a:gd name="T9" fmla="*/ 0 h 24"/>
                  </a:gdLst>
                  <a:ahLst/>
                  <a:cxnLst>
                    <a:cxn ang="0">
                      <a:pos x="T0" y="T1"/>
                    </a:cxn>
                    <a:cxn ang="0">
                      <a:pos x="T2" y="T3"/>
                    </a:cxn>
                    <a:cxn ang="0">
                      <a:pos x="T4" y="T5"/>
                    </a:cxn>
                    <a:cxn ang="0">
                      <a:pos x="T6" y="T7"/>
                    </a:cxn>
                    <a:cxn ang="0">
                      <a:pos x="T8" y="T9"/>
                    </a:cxn>
                  </a:cxnLst>
                  <a:rect l="0" t="0" r="r" b="b"/>
                  <a:pathLst>
                    <a:path w="26" h="24">
                      <a:moveTo>
                        <a:pt x="18" y="0"/>
                      </a:moveTo>
                      <a:lnTo>
                        <a:pt x="0" y="13"/>
                      </a:lnTo>
                      <a:lnTo>
                        <a:pt x="9" y="24"/>
                      </a:lnTo>
                      <a:lnTo>
                        <a:pt x="26" y="11"/>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719" name="Freeform 255">
                  <a:extLst>
                    <a:ext uri="{FF2B5EF4-FFF2-40B4-BE49-F238E27FC236}">
                      <a16:creationId xmlns:a16="http://schemas.microsoft.com/office/drawing/2014/main" id="{D0963443-3A99-4B81-E72B-EC7505C11F6B}"/>
                    </a:ext>
                  </a:extLst>
                </p:cNvPr>
                <p:cNvSpPr>
                  <a:spLocks/>
                </p:cNvSpPr>
                <p:nvPr/>
              </p:nvSpPr>
              <p:spPr bwMode="auto">
                <a:xfrm>
                  <a:off x="4073" y="6267"/>
                  <a:ext cx="26" cy="24"/>
                </a:xfrm>
                <a:custGeom>
                  <a:avLst/>
                  <a:gdLst>
                    <a:gd name="T0" fmla="*/ 17 w 26"/>
                    <a:gd name="T1" fmla="*/ 0 h 24"/>
                    <a:gd name="T2" fmla="*/ 0 w 26"/>
                    <a:gd name="T3" fmla="*/ 11 h 24"/>
                    <a:gd name="T4" fmla="*/ 9 w 26"/>
                    <a:gd name="T5" fmla="*/ 24 h 24"/>
                    <a:gd name="T6" fmla="*/ 26 w 26"/>
                    <a:gd name="T7" fmla="*/ 13 h 24"/>
                    <a:gd name="T8" fmla="*/ 17 w 26"/>
                    <a:gd name="T9" fmla="*/ 0 h 24"/>
                  </a:gdLst>
                  <a:ahLst/>
                  <a:cxnLst>
                    <a:cxn ang="0">
                      <a:pos x="T0" y="T1"/>
                    </a:cxn>
                    <a:cxn ang="0">
                      <a:pos x="T2" y="T3"/>
                    </a:cxn>
                    <a:cxn ang="0">
                      <a:pos x="T4" y="T5"/>
                    </a:cxn>
                    <a:cxn ang="0">
                      <a:pos x="T6" y="T7"/>
                    </a:cxn>
                    <a:cxn ang="0">
                      <a:pos x="T8" y="T9"/>
                    </a:cxn>
                  </a:cxnLst>
                  <a:rect l="0" t="0" r="r" b="b"/>
                  <a:pathLst>
                    <a:path w="26" h="24">
                      <a:moveTo>
                        <a:pt x="17" y="0"/>
                      </a:moveTo>
                      <a:lnTo>
                        <a:pt x="0" y="11"/>
                      </a:lnTo>
                      <a:lnTo>
                        <a:pt x="9" y="24"/>
                      </a:lnTo>
                      <a:lnTo>
                        <a:pt x="26" y="13"/>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720" name="Freeform 256">
                  <a:extLst>
                    <a:ext uri="{FF2B5EF4-FFF2-40B4-BE49-F238E27FC236}">
                      <a16:creationId xmlns:a16="http://schemas.microsoft.com/office/drawing/2014/main" id="{45A6B6C5-E071-C396-2694-3A43817B8456}"/>
                    </a:ext>
                  </a:extLst>
                </p:cNvPr>
                <p:cNvSpPr>
                  <a:spLocks/>
                </p:cNvSpPr>
                <p:nvPr/>
              </p:nvSpPr>
              <p:spPr bwMode="auto">
                <a:xfrm>
                  <a:off x="4082" y="6280"/>
                  <a:ext cx="26" cy="26"/>
                </a:xfrm>
                <a:custGeom>
                  <a:avLst/>
                  <a:gdLst>
                    <a:gd name="T0" fmla="*/ 17 w 26"/>
                    <a:gd name="T1" fmla="*/ 0 h 26"/>
                    <a:gd name="T2" fmla="*/ 0 w 26"/>
                    <a:gd name="T3" fmla="*/ 11 h 26"/>
                    <a:gd name="T4" fmla="*/ 8 w 26"/>
                    <a:gd name="T5" fmla="*/ 26 h 26"/>
                    <a:gd name="T6" fmla="*/ 26 w 26"/>
                    <a:gd name="T7" fmla="*/ 15 h 26"/>
                    <a:gd name="T8" fmla="*/ 17 w 26"/>
                    <a:gd name="T9" fmla="*/ 0 h 26"/>
                  </a:gdLst>
                  <a:ahLst/>
                  <a:cxnLst>
                    <a:cxn ang="0">
                      <a:pos x="T0" y="T1"/>
                    </a:cxn>
                    <a:cxn ang="0">
                      <a:pos x="T2" y="T3"/>
                    </a:cxn>
                    <a:cxn ang="0">
                      <a:pos x="T4" y="T5"/>
                    </a:cxn>
                    <a:cxn ang="0">
                      <a:pos x="T6" y="T7"/>
                    </a:cxn>
                    <a:cxn ang="0">
                      <a:pos x="T8" y="T9"/>
                    </a:cxn>
                  </a:cxnLst>
                  <a:rect l="0" t="0" r="r" b="b"/>
                  <a:pathLst>
                    <a:path w="26" h="26">
                      <a:moveTo>
                        <a:pt x="17" y="0"/>
                      </a:moveTo>
                      <a:lnTo>
                        <a:pt x="0" y="11"/>
                      </a:lnTo>
                      <a:lnTo>
                        <a:pt x="8" y="26"/>
                      </a:lnTo>
                      <a:lnTo>
                        <a:pt x="26" y="15"/>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721" name="Freeform 257">
                  <a:extLst>
                    <a:ext uri="{FF2B5EF4-FFF2-40B4-BE49-F238E27FC236}">
                      <a16:creationId xmlns:a16="http://schemas.microsoft.com/office/drawing/2014/main" id="{C0797C4B-F416-3453-318B-791B143C5B76}"/>
                    </a:ext>
                  </a:extLst>
                </p:cNvPr>
                <p:cNvSpPr>
                  <a:spLocks/>
                </p:cNvSpPr>
                <p:nvPr/>
              </p:nvSpPr>
              <p:spPr bwMode="auto">
                <a:xfrm>
                  <a:off x="4090" y="6293"/>
                  <a:ext cx="26" cy="24"/>
                </a:xfrm>
                <a:custGeom>
                  <a:avLst/>
                  <a:gdLst>
                    <a:gd name="T0" fmla="*/ 18 w 26"/>
                    <a:gd name="T1" fmla="*/ 0 h 24"/>
                    <a:gd name="T2" fmla="*/ 0 w 26"/>
                    <a:gd name="T3" fmla="*/ 13 h 24"/>
                    <a:gd name="T4" fmla="*/ 9 w 26"/>
                    <a:gd name="T5" fmla="*/ 24 h 24"/>
                    <a:gd name="T6" fmla="*/ 26 w 26"/>
                    <a:gd name="T7" fmla="*/ 11 h 24"/>
                    <a:gd name="T8" fmla="*/ 18 w 26"/>
                    <a:gd name="T9" fmla="*/ 0 h 24"/>
                  </a:gdLst>
                  <a:ahLst/>
                  <a:cxnLst>
                    <a:cxn ang="0">
                      <a:pos x="T0" y="T1"/>
                    </a:cxn>
                    <a:cxn ang="0">
                      <a:pos x="T2" y="T3"/>
                    </a:cxn>
                    <a:cxn ang="0">
                      <a:pos x="T4" y="T5"/>
                    </a:cxn>
                    <a:cxn ang="0">
                      <a:pos x="T6" y="T7"/>
                    </a:cxn>
                    <a:cxn ang="0">
                      <a:pos x="T8" y="T9"/>
                    </a:cxn>
                  </a:cxnLst>
                  <a:rect l="0" t="0" r="r" b="b"/>
                  <a:pathLst>
                    <a:path w="26" h="24">
                      <a:moveTo>
                        <a:pt x="18" y="0"/>
                      </a:moveTo>
                      <a:lnTo>
                        <a:pt x="0" y="13"/>
                      </a:lnTo>
                      <a:lnTo>
                        <a:pt x="9" y="24"/>
                      </a:lnTo>
                      <a:lnTo>
                        <a:pt x="26" y="11"/>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722" name="Freeform 258">
                  <a:extLst>
                    <a:ext uri="{FF2B5EF4-FFF2-40B4-BE49-F238E27FC236}">
                      <a16:creationId xmlns:a16="http://schemas.microsoft.com/office/drawing/2014/main" id="{434DA9C3-840A-34EA-AC37-87E86052CEE5}"/>
                    </a:ext>
                  </a:extLst>
                </p:cNvPr>
                <p:cNvSpPr>
                  <a:spLocks/>
                </p:cNvSpPr>
                <p:nvPr/>
              </p:nvSpPr>
              <p:spPr bwMode="auto">
                <a:xfrm>
                  <a:off x="4099" y="6306"/>
                  <a:ext cx="26" cy="24"/>
                </a:xfrm>
                <a:custGeom>
                  <a:avLst/>
                  <a:gdLst>
                    <a:gd name="T0" fmla="*/ 17 w 26"/>
                    <a:gd name="T1" fmla="*/ 0 h 24"/>
                    <a:gd name="T2" fmla="*/ 0 w 26"/>
                    <a:gd name="T3" fmla="*/ 11 h 24"/>
                    <a:gd name="T4" fmla="*/ 9 w 26"/>
                    <a:gd name="T5" fmla="*/ 24 h 24"/>
                    <a:gd name="T6" fmla="*/ 26 w 26"/>
                    <a:gd name="T7" fmla="*/ 13 h 24"/>
                    <a:gd name="T8" fmla="*/ 17 w 26"/>
                    <a:gd name="T9" fmla="*/ 0 h 24"/>
                  </a:gdLst>
                  <a:ahLst/>
                  <a:cxnLst>
                    <a:cxn ang="0">
                      <a:pos x="T0" y="T1"/>
                    </a:cxn>
                    <a:cxn ang="0">
                      <a:pos x="T2" y="T3"/>
                    </a:cxn>
                    <a:cxn ang="0">
                      <a:pos x="T4" y="T5"/>
                    </a:cxn>
                    <a:cxn ang="0">
                      <a:pos x="T6" y="T7"/>
                    </a:cxn>
                    <a:cxn ang="0">
                      <a:pos x="T8" y="T9"/>
                    </a:cxn>
                  </a:cxnLst>
                  <a:rect l="0" t="0" r="r" b="b"/>
                  <a:pathLst>
                    <a:path w="26" h="24">
                      <a:moveTo>
                        <a:pt x="17" y="0"/>
                      </a:moveTo>
                      <a:lnTo>
                        <a:pt x="0" y="11"/>
                      </a:lnTo>
                      <a:lnTo>
                        <a:pt x="9" y="24"/>
                      </a:lnTo>
                      <a:lnTo>
                        <a:pt x="26" y="13"/>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723" name="Freeform 259">
                  <a:extLst>
                    <a:ext uri="{FF2B5EF4-FFF2-40B4-BE49-F238E27FC236}">
                      <a16:creationId xmlns:a16="http://schemas.microsoft.com/office/drawing/2014/main" id="{D76393F2-A28E-DF19-7AE4-812FEE604655}"/>
                    </a:ext>
                  </a:extLst>
                </p:cNvPr>
                <p:cNvSpPr>
                  <a:spLocks/>
                </p:cNvSpPr>
                <p:nvPr/>
              </p:nvSpPr>
              <p:spPr bwMode="auto">
                <a:xfrm>
                  <a:off x="4108" y="6317"/>
                  <a:ext cx="26" cy="24"/>
                </a:xfrm>
                <a:custGeom>
                  <a:avLst/>
                  <a:gdLst>
                    <a:gd name="T0" fmla="*/ 17 w 26"/>
                    <a:gd name="T1" fmla="*/ 0 h 24"/>
                    <a:gd name="T2" fmla="*/ 0 w 26"/>
                    <a:gd name="T3" fmla="*/ 13 h 24"/>
                    <a:gd name="T4" fmla="*/ 8 w 26"/>
                    <a:gd name="T5" fmla="*/ 24 h 24"/>
                    <a:gd name="T6" fmla="*/ 26 w 26"/>
                    <a:gd name="T7" fmla="*/ 11 h 24"/>
                    <a:gd name="T8" fmla="*/ 17 w 26"/>
                    <a:gd name="T9" fmla="*/ 0 h 24"/>
                  </a:gdLst>
                  <a:ahLst/>
                  <a:cxnLst>
                    <a:cxn ang="0">
                      <a:pos x="T0" y="T1"/>
                    </a:cxn>
                    <a:cxn ang="0">
                      <a:pos x="T2" y="T3"/>
                    </a:cxn>
                    <a:cxn ang="0">
                      <a:pos x="T4" y="T5"/>
                    </a:cxn>
                    <a:cxn ang="0">
                      <a:pos x="T6" y="T7"/>
                    </a:cxn>
                    <a:cxn ang="0">
                      <a:pos x="T8" y="T9"/>
                    </a:cxn>
                  </a:cxnLst>
                  <a:rect l="0" t="0" r="r" b="b"/>
                  <a:pathLst>
                    <a:path w="26" h="24">
                      <a:moveTo>
                        <a:pt x="17" y="0"/>
                      </a:moveTo>
                      <a:lnTo>
                        <a:pt x="0" y="13"/>
                      </a:lnTo>
                      <a:lnTo>
                        <a:pt x="8" y="24"/>
                      </a:lnTo>
                      <a:lnTo>
                        <a:pt x="26" y="11"/>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724" name="Freeform 260">
                  <a:extLst>
                    <a:ext uri="{FF2B5EF4-FFF2-40B4-BE49-F238E27FC236}">
                      <a16:creationId xmlns:a16="http://schemas.microsoft.com/office/drawing/2014/main" id="{6DDA007D-3AC7-1EB4-A9A5-65ADE592C666}"/>
                    </a:ext>
                  </a:extLst>
                </p:cNvPr>
                <p:cNvSpPr>
                  <a:spLocks/>
                </p:cNvSpPr>
                <p:nvPr/>
              </p:nvSpPr>
              <p:spPr bwMode="auto">
                <a:xfrm>
                  <a:off x="4119" y="6328"/>
                  <a:ext cx="26" cy="26"/>
                </a:xfrm>
                <a:custGeom>
                  <a:avLst/>
                  <a:gdLst>
                    <a:gd name="T0" fmla="*/ 15 w 26"/>
                    <a:gd name="T1" fmla="*/ 0 h 26"/>
                    <a:gd name="T2" fmla="*/ 0 w 26"/>
                    <a:gd name="T3" fmla="*/ 15 h 26"/>
                    <a:gd name="T4" fmla="*/ 11 w 26"/>
                    <a:gd name="T5" fmla="*/ 26 h 26"/>
                    <a:gd name="T6" fmla="*/ 26 w 26"/>
                    <a:gd name="T7" fmla="*/ 11 h 26"/>
                    <a:gd name="T8" fmla="*/ 15 w 26"/>
                    <a:gd name="T9" fmla="*/ 0 h 26"/>
                  </a:gdLst>
                  <a:ahLst/>
                  <a:cxnLst>
                    <a:cxn ang="0">
                      <a:pos x="T0" y="T1"/>
                    </a:cxn>
                    <a:cxn ang="0">
                      <a:pos x="T2" y="T3"/>
                    </a:cxn>
                    <a:cxn ang="0">
                      <a:pos x="T4" y="T5"/>
                    </a:cxn>
                    <a:cxn ang="0">
                      <a:pos x="T6" y="T7"/>
                    </a:cxn>
                    <a:cxn ang="0">
                      <a:pos x="T8" y="T9"/>
                    </a:cxn>
                  </a:cxnLst>
                  <a:rect l="0" t="0" r="r" b="b"/>
                  <a:pathLst>
                    <a:path w="26" h="26">
                      <a:moveTo>
                        <a:pt x="15" y="0"/>
                      </a:moveTo>
                      <a:lnTo>
                        <a:pt x="0" y="15"/>
                      </a:lnTo>
                      <a:lnTo>
                        <a:pt x="11" y="26"/>
                      </a:lnTo>
                      <a:lnTo>
                        <a:pt x="26" y="11"/>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62725" name="Freeform 261">
                  <a:extLst>
                    <a:ext uri="{FF2B5EF4-FFF2-40B4-BE49-F238E27FC236}">
                      <a16:creationId xmlns:a16="http://schemas.microsoft.com/office/drawing/2014/main" id="{E4749E41-3390-5F3A-9E0A-AD8F575743FE}"/>
                    </a:ext>
                  </a:extLst>
                </p:cNvPr>
                <p:cNvSpPr>
                  <a:spLocks/>
                </p:cNvSpPr>
                <p:nvPr/>
              </p:nvSpPr>
              <p:spPr bwMode="auto">
                <a:xfrm>
                  <a:off x="4127" y="6339"/>
                  <a:ext cx="27" cy="24"/>
                </a:xfrm>
                <a:custGeom>
                  <a:avLst/>
                  <a:gdLst>
                    <a:gd name="T0" fmla="*/ 18 w 27"/>
                    <a:gd name="T1" fmla="*/ 0 h 24"/>
                    <a:gd name="T2" fmla="*/ 0 w 27"/>
                    <a:gd name="T3" fmla="*/ 13 h 24"/>
                    <a:gd name="T4" fmla="*/ 9 w 27"/>
                    <a:gd name="T5" fmla="*/ 24 h 24"/>
                    <a:gd name="T6" fmla="*/ 27 w 27"/>
                    <a:gd name="T7" fmla="*/ 11 h 24"/>
                    <a:gd name="T8" fmla="*/ 18 w 27"/>
                    <a:gd name="T9" fmla="*/ 0 h 24"/>
                  </a:gdLst>
                  <a:ahLst/>
                  <a:cxnLst>
                    <a:cxn ang="0">
                      <a:pos x="T0" y="T1"/>
                    </a:cxn>
                    <a:cxn ang="0">
                      <a:pos x="T2" y="T3"/>
                    </a:cxn>
                    <a:cxn ang="0">
                      <a:pos x="T4" y="T5"/>
                    </a:cxn>
                    <a:cxn ang="0">
                      <a:pos x="T6" y="T7"/>
                    </a:cxn>
                    <a:cxn ang="0">
                      <a:pos x="T8" y="T9"/>
                    </a:cxn>
                  </a:cxnLst>
                  <a:rect l="0" t="0" r="r" b="b"/>
                  <a:pathLst>
                    <a:path w="27" h="24">
                      <a:moveTo>
                        <a:pt x="18" y="0"/>
                      </a:moveTo>
                      <a:lnTo>
                        <a:pt x="0" y="13"/>
                      </a:lnTo>
                      <a:lnTo>
                        <a:pt x="9" y="24"/>
                      </a:lnTo>
                      <a:lnTo>
                        <a:pt x="27" y="11"/>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726" name="Freeform 262">
                  <a:extLst>
                    <a:ext uri="{FF2B5EF4-FFF2-40B4-BE49-F238E27FC236}">
                      <a16:creationId xmlns:a16="http://schemas.microsoft.com/office/drawing/2014/main" id="{96301E28-51CA-093B-4AAD-AA6FE289630C}"/>
                    </a:ext>
                  </a:extLst>
                </p:cNvPr>
                <p:cNvSpPr>
                  <a:spLocks/>
                </p:cNvSpPr>
                <p:nvPr/>
              </p:nvSpPr>
              <p:spPr bwMode="auto">
                <a:xfrm>
                  <a:off x="4136" y="6350"/>
                  <a:ext cx="26" cy="24"/>
                </a:xfrm>
                <a:custGeom>
                  <a:avLst/>
                  <a:gdLst>
                    <a:gd name="T0" fmla="*/ 18 w 26"/>
                    <a:gd name="T1" fmla="*/ 0 h 24"/>
                    <a:gd name="T2" fmla="*/ 0 w 26"/>
                    <a:gd name="T3" fmla="*/ 13 h 24"/>
                    <a:gd name="T4" fmla="*/ 9 w 26"/>
                    <a:gd name="T5" fmla="*/ 24 h 24"/>
                    <a:gd name="T6" fmla="*/ 26 w 26"/>
                    <a:gd name="T7" fmla="*/ 11 h 24"/>
                    <a:gd name="T8" fmla="*/ 18 w 26"/>
                    <a:gd name="T9" fmla="*/ 0 h 24"/>
                  </a:gdLst>
                  <a:ahLst/>
                  <a:cxnLst>
                    <a:cxn ang="0">
                      <a:pos x="T0" y="T1"/>
                    </a:cxn>
                    <a:cxn ang="0">
                      <a:pos x="T2" y="T3"/>
                    </a:cxn>
                    <a:cxn ang="0">
                      <a:pos x="T4" y="T5"/>
                    </a:cxn>
                    <a:cxn ang="0">
                      <a:pos x="T6" y="T7"/>
                    </a:cxn>
                    <a:cxn ang="0">
                      <a:pos x="T8" y="T9"/>
                    </a:cxn>
                  </a:cxnLst>
                  <a:rect l="0" t="0" r="r" b="b"/>
                  <a:pathLst>
                    <a:path w="26" h="24">
                      <a:moveTo>
                        <a:pt x="18" y="0"/>
                      </a:moveTo>
                      <a:lnTo>
                        <a:pt x="0" y="13"/>
                      </a:lnTo>
                      <a:lnTo>
                        <a:pt x="9" y="24"/>
                      </a:lnTo>
                      <a:lnTo>
                        <a:pt x="26" y="11"/>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727" name="Freeform 263">
                  <a:extLst>
                    <a:ext uri="{FF2B5EF4-FFF2-40B4-BE49-F238E27FC236}">
                      <a16:creationId xmlns:a16="http://schemas.microsoft.com/office/drawing/2014/main" id="{AA1D07CE-78DD-B7E2-0365-2384349E1C59}"/>
                    </a:ext>
                  </a:extLst>
                </p:cNvPr>
                <p:cNvSpPr>
                  <a:spLocks/>
                </p:cNvSpPr>
                <p:nvPr/>
              </p:nvSpPr>
              <p:spPr bwMode="auto">
                <a:xfrm>
                  <a:off x="4145" y="6361"/>
                  <a:ext cx="24" cy="22"/>
                </a:xfrm>
                <a:custGeom>
                  <a:avLst/>
                  <a:gdLst>
                    <a:gd name="T0" fmla="*/ 17 w 24"/>
                    <a:gd name="T1" fmla="*/ 0 h 22"/>
                    <a:gd name="T2" fmla="*/ 0 w 24"/>
                    <a:gd name="T3" fmla="*/ 13 h 22"/>
                    <a:gd name="T4" fmla="*/ 6 w 24"/>
                    <a:gd name="T5" fmla="*/ 22 h 22"/>
                    <a:gd name="T6" fmla="*/ 24 w 24"/>
                    <a:gd name="T7" fmla="*/ 9 h 22"/>
                    <a:gd name="T8" fmla="*/ 17 w 24"/>
                    <a:gd name="T9" fmla="*/ 0 h 22"/>
                  </a:gdLst>
                  <a:ahLst/>
                  <a:cxnLst>
                    <a:cxn ang="0">
                      <a:pos x="T0" y="T1"/>
                    </a:cxn>
                    <a:cxn ang="0">
                      <a:pos x="T2" y="T3"/>
                    </a:cxn>
                    <a:cxn ang="0">
                      <a:pos x="T4" y="T5"/>
                    </a:cxn>
                    <a:cxn ang="0">
                      <a:pos x="T6" y="T7"/>
                    </a:cxn>
                    <a:cxn ang="0">
                      <a:pos x="T8" y="T9"/>
                    </a:cxn>
                  </a:cxnLst>
                  <a:rect l="0" t="0" r="r" b="b"/>
                  <a:pathLst>
                    <a:path w="24" h="22">
                      <a:moveTo>
                        <a:pt x="17" y="0"/>
                      </a:moveTo>
                      <a:lnTo>
                        <a:pt x="0" y="13"/>
                      </a:lnTo>
                      <a:lnTo>
                        <a:pt x="6" y="22"/>
                      </a:lnTo>
                      <a:lnTo>
                        <a:pt x="24" y="9"/>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728" name="Freeform 264">
                  <a:extLst>
                    <a:ext uri="{FF2B5EF4-FFF2-40B4-BE49-F238E27FC236}">
                      <a16:creationId xmlns:a16="http://schemas.microsoft.com/office/drawing/2014/main" id="{16617769-5A7A-F6F3-3E13-1801B8697F25}"/>
                    </a:ext>
                  </a:extLst>
                </p:cNvPr>
                <p:cNvSpPr>
                  <a:spLocks/>
                </p:cNvSpPr>
                <p:nvPr/>
              </p:nvSpPr>
              <p:spPr bwMode="auto">
                <a:xfrm>
                  <a:off x="4154" y="6370"/>
                  <a:ext cx="26" cy="26"/>
                </a:xfrm>
                <a:custGeom>
                  <a:avLst/>
                  <a:gdLst>
                    <a:gd name="T0" fmla="*/ 15 w 26"/>
                    <a:gd name="T1" fmla="*/ 0 h 26"/>
                    <a:gd name="T2" fmla="*/ 0 w 26"/>
                    <a:gd name="T3" fmla="*/ 15 h 26"/>
                    <a:gd name="T4" fmla="*/ 10 w 26"/>
                    <a:gd name="T5" fmla="*/ 26 h 26"/>
                    <a:gd name="T6" fmla="*/ 26 w 26"/>
                    <a:gd name="T7" fmla="*/ 10 h 26"/>
                    <a:gd name="T8" fmla="*/ 15 w 26"/>
                    <a:gd name="T9" fmla="*/ 0 h 26"/>
                  </a:gdLst>
                  <a:ahLst/>
                  <a:cxnLst>
                    <a:cxn ang="0">
                      <a:pos x="T0" y="T1"/>
                    </a:cxn>
                    <a:cxn ang="0">
                      <a:pos x="T2" y="T3"/>
                    </a:cxn>
                    <a:cxn ang="0">
                      <a:pos x="T4" y="T5"/>
                    </a:cxn>
                    <a:cxn ang="0">
                      <a:pos x="T6" y="T7"/>
                    </a:cxn>
                    <a:cxn ang="0">
                      <a:pos x="T8" y="T9"/>
                    </a:cxn>
                  </a:cxnLst>
                  <a:rect l="0" t="0" r="r" b="b"/>
                  <a:pathLst>
                    <a:path w="26" h="26">
                      <a:moveTo>
                        <a:pt x="15" y="0"/>
                      </a:moveTo>
                      <a:lnTo>
                        <a:pt x="0" y="15"/>
                      </a:lnTo>
                      <a:lnTo>
                        <a:pt x="10" y="26"/>
                      </a:lnTo>
                      <a:lnTo>
                        <a:pt x="26" y="10"/>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62729" name="Freeform 265">
                  <a:extLst>
                    <a:ext uri="{FF2B5EF4-FFF2-40B4-BE49-F238E27FC236}">
                      <a16:creationId xmlns:a16="http://schemas.microsoft.com/office/drawing/2014/main" id="{7AAE8E26-7630-9826-5A7A-B63BBD9C73D5}"/>
                    </a:ext>
                  </a:extLst>
                </p:cNvPr>
                <p:cNvSpPr>
                  <a:spLocks/>
                </p:cNvSpPr>
                <p:nvPr/>
              </p:nvSpPr>
              <p:spPr bwMode="auto">
                <a:xfrm>
                  <a:off x="4164" y="6378"/>
                  <a:ext cx="22" cy="24"/>
                </a:xfrm>
                <a:custGeom>
                  <a:avLst/>
                  <a:gdLst>
                    <a:gd name="T0" fmla="*/ 14 w 22"/>
                    <a:gd name="T1" fmla="*/ 0 h 24"/>
                    <a:gd name="T2" fmla="*/ 0 w 22"/>
                    <a:gd name="T3" fmla="*/ 18 h 24"/>
                    <a:gd name="T4" fmla="*/ 9 w 22"/>
                    <a:gd name="T5" fmla="*/ 24 h 24"/>
                    <a:gd name="T6" fmla="*/ 22 w 22"/>
                    <a:gd name="T7" fmla="*/ 7 h 24"/>
                    <a:gd name="T8" fmla="*/ 14 w 22"/>
                    <a:gd name="T9" fmla="*/ 0 h 24"/>
                  </a:gdLst>
                  <a:ahLst/>
                  <a:cxnLst>
                    <a:cxn ang="0">
                      <a:pos x="T0" y="T1"/>
                    </a:cxn>
                    <a:cxn ang="0">
                      <a:pos x="T2" y="T3"/>
                    </a:cxn>
                    <a:cxn ang="0">
                      <a:pos x="T4" y="T5"/>
                    </a:cxn>
                    <a:cxn ang="0">
                      <a:pos x="T6" y="T7"/>
                    </a:cxn>
                    <a:cxn ang="0">
                      <a:pos x="T8" y="T9"/>
                    </a:cxn>
                  </a:cxnLst>
                  <a:rect l="0" t="0" r="r" b="b"/>
                  <a:pathLst>
                    <a:path w="22" h="24">
                      <a:moveTo>
                        <a:pt x="14" y="0"/>
                      </a:moveTo>
                      <a:lnTo>
                        <a:pt x="0" y="18"/>
                      </a:lnTo>
                      <a:lnTo>
                        <a:pt x="9" y="24"/>
                      </a:lnTo>
                      <a:lnTo>
                        <a:pt x="22" y="7"/>
                      </a:lnTo>
                      <a:lnTo>
                        <a:pt x="14" y="0"/>
                      </a:lnTo>
                      <a:close/>
                    </a:path>
                  </a:pathLst>
                </a:custGeom>
                <a:solidFill>
                  <a:srgbClr val="FF0000"/>
                </a:solidFill>
                <a:ln w="38100" cmpd="sng">
                  <a:solidFill>
                    <a:srgbClr val="FF0000"/>
                  </a:solidFill>
                  <a:round/>
                  <a:headEnd/>
                  <a:tailEnd/>
                </a:ln>
              </p:spPr>
              <p:txBody>
                <a:bodyPr/>
                <a:lstStyle/>
                <a:p>
                  <a:endParaRPr lang="en-GB"/>
                </a:p>
              </p:txBody>
            </p:sp>
            <p:sp>
              <p:nvSpPr>
                <p:cNvPr id="62730" name="Freeform 266">
                  <a:extLst>
                    <a:ext uri="{FF2B5EF4-FFF2-40B4-BE49-F238E27FC236}">
                      <a16:creationId xmlns:a16="http://schemas.microsoft.com/office/drawing/2014/main" id="{49E075A9-8AE4-F340-5F36-7503977E214A}"/>
                    </a:ext>
                  </a:extLst>
                </p:cNvPr>
                <p:cNvSpPr>
                  <a:spLocks/>
                </p:cNvSpPr>
                <p:nvPr/>
              </p:nvSpPr>
              <p:spPr bwMode="auto">
                <a:xfrm>
                  <a:off x="4173" y="6387"/>
                  <a:ext cx="24" cy="24"/>
                </a:xfrm>
                <a:custGeom>
                  <a:avLst/>
                  <a:gdLst>
                    <a:gd name="T0" fmla="*/ 15 w 24"/>
                    <a:gd name="T1" fmla="*/ 0 h 24"/>
                    <a:gd name="T2" fmla="*/ 0 w 24"/>
                    <a:gd name="T3" fmla="*/ 15 h 24"/>
                    <a:gd name="T4" fmla="*/ 9 w 24"/>
                    <a:gd name="T5" fmla="*/ 24 h 24"/>
                    <a:gd name="T6" fmla="*/ 24 w 24"/>
                    <a:gd name="T7" fmla="*/ 9 h 24"/>
                    <a:gd name="T8" fmla="*/ 15 w 24"/>
                    <a:gd name="T9" fmla="*/ 0 h 24"/>
                  </a:gdLst>
                  <a:ahLst/>
                  <a:cxnLst>
                    <a:cxn ang="0">
                      <a:pos x="T0" y="T1"/>
                    </a:cxn>
                    <a:cxn ang="0">
                      <a:pos x="T2" y="T3"/>
                    </a:cxn>
                    <a:cxn ang="0">
                      <a:pos x="T4" y="T5"/>
                    </a:cxn>
                    <a:cxn ang="0">
                      <a:pos x="T6" y="T7"/>
                    </a:cxn>
                    <a:cxn ang="0">
                      <a:pos x="T8" y="T9"/>
                    </a:cxn>
                  </a:cxnLst>
                  <a:rect l="0" t="0" r="r" b="b"/>
                  <a:pathLst>
                    <a:path w="24" h="24">
                      <a:moveTo>
                        <a:pt x="15" y="0"/>
                      </a:moveTo>
                      <a:lnTo>
                        <a:pt x="0" y="15"/>
                      </a:lnTo>
                      <a:lnTo>
                        <a:pt x="9" y="24"/>
                      </a:lnTo>
                      <a:lnTo>
                        <a:pt x="24" y="9"/>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62731" name="Freeform 267">
                  <a:extLst>
                    <a:ext uri="{FF2B5EF4-FFF2-40B4-BE49-F238E27FC236}">
                      <a16:creationId xmlns:a16="http://schemas.microsoft.com/office/drawing/2014/main" id="{384BE4F4-D9D4-9D3D-0FB8-C81A7A6B7E54}"/>
                    </a:ext>
                  </a:extLst>
                </p:cNvPr>
                <p:cNvSpPr>
                  <a:spLocks/>
                </p:cNvSpPr>
                <p:nvPr/>
              </p:nvSpPr>
              <p:spPr bwMode="auto">
                <a:xfrm>
                  <a:off x="4182" y="6394"/>
                  <a:ext cx="22" cy="24"/>
                </a:xfrm>
                <a:custGeom>
                  <a:avLst/>
                  <a:gdLst>
                    <a:gd name="T0" fmla="*/ 13 w 22"/>
                    <a:gd name="T1" fmla="*/ 0 h 24"/>
                    <a:gd name="T2" fmla="*/ 0 w 22"/>
                    <a:gd name="T3" fmla="*/ 17 h 24"/>
                    <a:gd name="T4" fmla="*/ 9 w 22"/>
                    <a:gd name="T5" fmla="*/ 24 h 24"/>
                    <a:gd name="T6" fmla="*/ 22 w 22"/>
                    <a:gd name="T7" fmla="*/ 6 h 24"/>
                    <a:gd name="T8" fmla="*/ 13 w 22"/>
                    <a:gd name="T9" fmla="*/ 0 h 24"/>
                  </a:gdLst>
                  <a:ahLst/>
                  <a:cxnLst>
                    <a:cxn ang="0">
                      <a:pos x="T0" y="T1"/>
                    </a:cxn>
                    <a:cxn ang="0">
                      <a:pos x="T2" y="T3"/>
                    </a:cxn>
                    <a:cxn ang="0">
                      <a:pos x="T4" y="T5"/>
                    </a:cxn>
                    <a:cxn ang="0">
                      <a:pos x="T6" y="T7"/>
                    </a:cxn>
                    <a:cxn ang="0">
                      <a:pos x="T8" y="T9"/>
                    </a:cxn>
                  </a:cxnLst>
                  <a:rect l="0" t="0" r="r" b="b"/>
                  <a:pathLst>
                    <a:path w="22" h="24">
                      <a:moveTo>
                        <a:pt x="13" y="0"/>
                      </a:moveTo>
                      <a:lnTo>
                        <a:pt x="0" y="17"/>
                      </a:lnTo>
                      <a:lnTo>
                        <a:pt x="9" y="24"/>
                      </a:lnTo>
                      <a:lnTo>
                        <a:pt x="22" y="6"/>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62732" name="Freeform 268">
                  <a:extLst>
                    <a:ext uri="{FF2B5EF4-FFF2-40B4-BE49-F238E27FC236}">
                      <a16:creationId xmlns:a16="http://schemas.microsoft.com/office/drawing/2014/main" id="{871C62E5-7BE8-ED63-9C1D-1108805835FF}"/>
                    </a:ext>
                  </a:extLst>
                </p:cNvPr>
                <p:cNvSpPr>
                  <a:spLocks/>
                </p:cNvSpPr>
                <p:nvPr/>
              </p:nvSpPr>
              <p:spPr bwMode="auto">
                <a:xfrm>
                  <a:off x="4191" y="6402"/>
                  <a:ext cx="24" cy="24"/>
                </a:xfrm>
                <a:custGeom>
                  <a:avLst/>
                  <a:gdLst>
                    <a:gd name="T0" fmla="*/ 13 w 24"/>
                    <a:gd name="T1" fmla="*/ 0 h 24"/>
                    <a:gd name="T2" fmla="*/ 0 w 24"/>
                    <a:gd name="T3" fmla="*/ 16 h 24"/>
                    <a:gd name="T4" fmla="*/ 11 w 24"/>
                    <a:gd name="T5" fmla="*/ 24 h 24"/>
                    <a:gd name="T6" fmla="*/ 24 w 24"/>
                    <a:gd name="T7" fmla="*/ 9 h 24"/>
                    <a:gd name="T8" fmla="*/ 13 w 24"/>
                    <a:gd name="T9" fmla="*/ 0 h 24"/>
                  </a:gdLst>
                  <a:ahLst/>
                  <a:cxnLst>
                    <a:cxn ang="0">
                      <a:pos x="T0" y="T1"/>
                    </a:cxn>
                    <a:cxn ang="0">
                      <a:pos x="T2" y="T3"/>
                    </a:cxn>
                    <a:cxn ang="0">
                      <a:pos x="T4" y="T5"/>
                    </a:cxn>
                    <a:cxn ang="0">
                      <a:pos x="T6" y="T7"/>
                    </a:cxn>
                    <a:cxn ang="0">
                      <a:pos x="T8" y="T9"/>
                    </a:cxn>
                  </a:cxnLst>
                  <a:rect l="0" t="0" r="r" b="b"/>
                  <a:pathLst>
                    <a:path w="24" h="24">
                      <a:moveTo>
                        <a:pt x="13" y="0"/>
                      </a:moveTo>
                      <a:lnTo>
                        <a:pt x="0" y="16"/>
                      </a:lnTo>
                      <a:lnTo>
                        <a:pt x="11" y="24"/>
                      </a:lnTo>
                      <a:lnTo>
                        <a:pt x="24" y="9"/>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62733" name="Freeform 269">
                  <a:extLst>
                    <a:ext uri="{FF2B5EF4-FFF2-40B4-BE49-F238E27FC236}">
                      <a16:creationId xmlns:a16="http://schemas.microsoft.com/office/drawing/2014/main" id="{2C86D153-6D77-24A4-A7CA-A72D792B5EFE}"/>
                    </a:ext>
                  </a:extLst>
                </p:cNvPr>
                <p:cNvSpPr>
                  <a:spLocks/>
                </p:cNvSpPr>
                <p:nvPr/>
              </p:nvSpPr>
              <p:spPr bwMode="auto">
                <a:xfrm>
                  <a:off x="4202" y="6411"/>
                  <a:ext cx="21" cy="22"/>
                </a:xfrm>
                <a:custGeom>
                  <a:avLst/>
                  <a:gdLst>
                    <a:gd name="T0" fmla="*/ 15 w 21"/>
                    <a:gd name="T1" fmla="*/ 0 h 22"/>
                    <a:gd name="T2" fmla="*/ 0 w 21"/>
                    <a:gd name="T3" fmla="*/ 15 h 22"/>
                    <a:gd name="T4" fmla="*/ 6 w 21"/>
                    <a:gd name="T5" fmla="*/ 22 h 22"/>
                    <a:gd name="T6" fmla="*/ 21 w 21"/>
                    <a:gd name="T7" fmla="*/ 7 h 22"/>
                    <a:gd name="T8" fmla="*/ 15 w 21"/>
                    <a:gd name="T9" fmla="*/ 0 h 22"/>
                  </a:gdLst>
                  <a:ahLst/>
                  <a:cxnLst>
                    <a:cxn ang="0">
                      <a:pos x="T0" y="T1"/>
                    </a:cxn>
                    <a:cxn ang="0">
                      <a:pos x="T2" y="T3"/>
                    </a:cxn>
                    <a:cxn ang="0">
                      <a:pos x="T4" y="T5"/>
                    </a:cxn>
                    <a:cxn ang="0">
                      <a:pos x="T6" y="T7"/>
                    </a:cxn>
                    <a:cxn ang="0">
                      <a:pos x="T8" y="T9"/>
                    </a:cxn>
                  </a:cxnLst>
                  <a:rect l="0" t="0" r="r" b="b"/>
                  <a:pathLst>
                    <a:path w="21" h="22">
                      <a:moveTo>
                        <a:pt x="15" y="0"/>
                      </a:moveTo>
                      <a:lnTo>
                        <a:pt x="0" y="15"/>
                      </a:lnTo>
                      <a:lnTo>
                        <a:pt x="6" y="22"/>
                      </a:lnTo>
                      <a:lnTo>
                        <a:pt x="21" y="7"/>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62734" name="Freeform 270">
                  <a:extLst>
                    <a:ext uri="{FF2B5EF4-FFF2-40B4-BE49-F238E27FC236}">
                      <a16:creationId xmlns:a16="http://schemas.microsoft.com/office/drawing/2014/main" id="{3C6FBD4E-CFB7-3CEE-5215-02D537CB0F68}"/>
                    </a:ext>
                  </a:extLst>
                </p:cNvPr>
                <p:cNvSpPr>
                  <a:spLocks/>
                </p:cNvSpPr>
                <p:nvPr/>
              </p:nvSpPr>
              <p:spPr bwMode="auto">
                <a:xfrm>
                  <a:off x="4210" y="6415"/>
                  <a:ext cx="22" cy="24"/>
                </a:xfrm>
                <a:custGeom>
                  <a:avLst/>
                  <a:gdLst>
                    <a:gd name="T0" fmla="*/ 11 w 22"/>
                    <a:gd name="T1" fmla="*/ 0 h 24"/>
                    <a:gd name="T2" fmla="*/ 0 w 22"/>
                    <a:gd name="T3" fmla="*/ 18 h 24"/>
                    <a:gd name="T4" fmla="*/ 11 w 22"/>
                    <a:gd name="T5" fmla="*/ 24 h 24"/>
                    <a:gd name="T6" fmla="*/ 22 w 22"/>
                    <a:gd name="T7" fmla="*/ 7 h 24"/>
                    <a:gd name="T8" fmla="*/ 11 w 22"/>
                    <a:gd name="T9" fmla="*/ 0 h 24"/>
                  </a:gdLst>
                  <a:ahLst/>
                  <a:cxnLst>
                    <a:cxn ang="0">
                      <a:pos x="T0" y="T1"/>
                    </a:cxn>
                    <a:cxn ang="0">
                      <a:pos x="T2" y="T3"/>
                    </a:cxn>
                    <a:cxn ang="0">
                      <a:pos x="T4" y="T5"/>
                    </a:cxn>
                    <a:cxn ang="0">
                      <a:pos x="T6" y="T7"/>
                    </a:cxn>
                    <a:cxn ang="0">
                      <a:pos x="T8" y="T9"/>
                    </a:cxn>
                  </a:cxnLst>
                  <a:rect l="0" t="0" r="r" b="b"/>
                  <a:pathLst>
                    <a:path w="22" h="24">
                      <a:moveTo>
                        <a:pt x="11" y="0"/>
                      </a:moveTo>
                      <a:lnTo>
                        <a:pt x="0" y="18"/>
                      </a:lnTo>
                      <a:lnTo>
                        <a:pt x="11" y="24"/>
                      </a:lnTo>
                      <a:lnTo>
                        <a:pt x="22" y="7"/>
                      </a:lnTo>
                      <a:lnTo>
                        <a:pt x="11" y="0"/>
                      </a:lnTo>
                      <a:close/>
                    </a:path>
                  </a:pathLst>
                </a:custGeom>
                <a:solidFill>
                  <a:srgbClr val="FF0000"/>
                </a:solidFill>
                <a:ln w="38100" cmpd="sng">
                  <a:solidFill>
                    <a:srgbClr val="FF0000"/>
                  </a:solidFill>
                  <a:round/>
                  <a:headEnd/>
                  <a:tailEnd/>
                </a:ln>
              </p:spPr>
              <p:txBody>
                <a:bodyPr/>
                <a:lstStyle/>
                <a:p>
                  <a:endParaRPr lang="en-GB"/>
                </a:p>
              </p:txBody>
            </p:sp>
            <p:sp>
              <p:nvSpPr>
                <p:cNvPr id="62735" name="Freeform 271">
                  <a:extLst>
                    <a:ext uri="{FF2B5EF4-FFF2-40B4-BE49-F238E27FC236}">
                      <a16:creationId xmlns:a16="http://schemas.microsoft.com/office/drawing/2014/main" id="{E58E3F2A-A9FA-15B9-1C89-98D4B2E60D01}"/>
                    </a:ext>
                  </a:extLst>
                </p:cNvPr>
                <p:cNvSpPr>
                  <a:spLocks/>
                </p:cNvSpPr>
                <p:nvPr/>
              </p:nvSpPr>
              <p:spPr bwMode="auto">
                <a:xfrm>
                  <a:off x="4221" y="6422"/>
                  <a:ext cx="18" cy="22"/>
                </a:xfrm>
                <a:custGeom>
                  <a:avLst/>
                  <a:gdLst>
                    <a:gd name="T0" fmla="*/ 9 w 18"/>
                    <a:gd name="T1" fmla="*/ 0 h 22"/>
                    <a:gd name="T2" fmla="*/ 0 w 18"/>
                    <a:gd name="T3" fmla="*/ 17 h 22"/>
                    <a:gd name="T4" fmla="*/ 9 w 18"/>
                    <a:gd name="T5" fmla="*/ 22 h 22"/>
                    <a:gd name="T6" fmla="*/ 18 w 18"/>
                    <a:gd name="T7" fmla="*/ 4 h 22"/>
                    <a:gd name="T8" fmla="*/ 9 w 18"/>
                    <a:gd name="T9" fmla="*/ 0 h 22"/>
                  </a:gdLst>
                  <a:ahLst/>
                  <a:cxnLst>
                    <a:cxn ang="0">
                      <a:pos x="T0" y="T1"/>
                    </a:cxn>
                    <a:cxn ang="0">
                      <a:pos x="T2" y="T3"/>
                    </a:cxn>
                    <a:cxn ang="0">
                      <a:pos x="T4" y="T5"/>
                    </a:cxn>
                    <a:cxn ang="0">
                      <a:pos x="T6" y="T7"/>
                    </a:cxn>
                    <a:cxn ang="0">
                      <a:pos x="T8" y="T9"/>
                    </a:cxn>
                  </a:cxnLst>
                  <a:rect l="0" t="0" r="r" b="b"/>
                  <a:pathLst>
                    <a:path w="18" h="22">
                      <a:moveTo>
                        <a:pt x="9" y="0"/>
                      </a:moveTo>
                      <a:lnTo>
                        <a:pt x="0" y="17"/>
                      </a:lnTo>
                      <a:lnTo>
                        <a:pt x="9" y="22"/>
                      </a:lnTo>
                      <a:lnTo>
                        <a:pt x="18" y="4"/>
                      </a:lnTo>
                      <a:lnTo>
                        <a:pt x="9" y="0"/>
                      </a:lnTo>
                      <a:close/>
                    </a:path>
                  </a:pathLst>
                </a:custGeom>
                <a:solidFill>
                  <a:srgbClr val="FF0000"/>
                </a:solidFill>
                <a:ln w="38100" cmpd="sng">
                  <a:solidFill>
                    <a:srgbClr val="FF0000"/>
                  </a:solidFill>
                  <a:round/>
                  <a:headEnd/>
                  <a:tailEnd/>
                </a:ln>
              </p:spPr>
              <p:txBody>
                <a:bodyPr/>
                <a:lstStyle/>
                <a:p>
                  <a:endParaRPr lang="en-GB"/>
                </a:p>
              </p:txBody>
            </p:sp>
            <p:sp>
              <p:nvSpPr>
                <p:cNvPr id="62736" name="Freeform 272">
                  <a:extLst>
                    <a:ext uri="{FF2B5EF4-FFF2-40B4-BE49-F238E27FC236}">
                      <a16:creationId xmlns:a16="http://schemas.microsoft.com/office/drawing/2014/main" id="{C2BAD1A5-58B2-6C83-7891-712CC0DA5637}"/>
                    </a:ext>
                  </a:extLst>
                </p:cNvPr>
                <p:cNvSpPr>
                  <a:spLocks/>
                </p:cNvSpPr>
                <p:nvPr/>
              </p:nvSpPr>
              <p:spPr bwMode="auto">
                <a:xfrm>
                  <a:off x="4228" y="6426"/>
                  <a:ext cx="22" cy="24"/>
                </a:xfrm>
                <a:custGeom>
                  <a:avLst/>
                  <a:gdLst>
                    <a:gd name="T0" fmla="*/ 13 w 22"/>
                    <a:gd name="T1" fmla="*/ 0 h 24"/>
                    <a:gd name="T2" fmla="*/ 0 w 22"/>
                    <a:gd name="T3" fmla="*/ 18 h 24"/>
                    <a:gd name="T4" fmla="*/ 8 w 22"/>
                    <a:gd name="T5" fmla="*/ 24 h 24"/>
                    <a:gd name="T6" fmla="*/ 22 w 22"/>
                    <a:gd name="T7" fmla="*/ 7 h 24"/>
                    <a:gd name="T8" fmla="*/ 13 w 22"/>
                    <a:gd name="T9" fmla="*/ 0 h 24"/>
                  </a:gdLst>
                  <a:ahLst/>
                  <a:cxnLst>
                    <a:cxn ang="0">
                      <a:pos x="T0" y="T1"/>
                    </a:cxn>
                    <a:cxn ang="0">
                      <a:pos x="T2" y="T3"/>
                    </a:cxn>
                    <a:cxn ang="0">
                      <a:pos x="T4" y="T5"/>
                    </a:cxn>
                    <a:cxn ang="0">
                      <a:pos x="T6" y="T7"/>
                    </a:cxn>
                    <a:cxn ang="0">
                      <a:pos x="T8" y="T9"/>
                    </a:cxn>
                  </a:cxnLst>
                  <a:rect l="0" t="0" r="r" b="b"/>
                  <a:pathLst>
                    <a:path w="22" h="24">
                      <a:moveTo>
                        <a:pt x="13" y="0"/>
                      </a:moveTo>
                      <a:lnTo>
                        <a:pt x="0" y="18"/>
                      </a:lnTo>
                      <a:lnTo>
                        <a:pt x="8" y="24"/>
                      </a:lnTo>
                      <a:lnTo>
                        <a:pt x="22" y="7"/>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62737" name="Freeform 273">
                  <a:extLst>
                    <a:ext uri="{FF2B5EF4-FFF2-40B4-BE49-F238E27FC236}">
                      <a16:creationId xmlns:a16="http://schemas.microsoft.com/office/drawing/2014/main" id="{C4D54F7E-33E1-0CEE-FDDF-EC2526DF4702}"/>
                    </a:ext>
                  </a:extLst>
                </p:cNvPr>
                <p:cNvSpPr>
                  <a:spLocks/>
                </p:cNvSpPr>
                <p:nvPr/>
              </p:nvSpPr>
              <p:spPr bwMode="auto">
                <a:xfrm>
                  <a:off x="4239" y="6433"/>
                  <a:ext cx="17" cy="22"/>
                </a:xfrm>
                <a:custGeom>
                  <a:avLst/>
                  <a:gdLst>
                    <a:gd name="T0" fmla="*/ 8 w 17"/>
                    <a:gd name="T1" fmla="*/ 0 h 22"/>
                    <a:gd name="T2" fmla="*/ 0 w 17"/>
                    <a:gd name="T3" fmla="*/ 17 h 22"/>
                    <a:gd name="T4" fmla="*/ 8 w 17"/>
                    <a:gd name="T5" fmla="*/ 22 h 22"/>
                    <a:gd name="T6" fmla="*/ 17 w 17"/>
                    <a:gd name="T7" fmla="*/ 4 h 22"/>
                    <a:gd name="T8" fmla="*/ 8 w 17"/>
                    <a:gd name="T9" fmla="*/ 0 h 22"/>
                  </a:gdLst>
                  <a:ahLst/>
                  <a:cxnLst>
                    <a:cxn ang="0">
                      <a:pos x="T0" y="T1"/>
                    </a:cxn>
                    <a:cxn ang="0">
                      <a:pos x="T2" y="T3"/>
                    </a:cxn>
                    <a:cxn ang="0">
                      <a:pos x="T4" y="T5"/>
                    </a:cxn>
                    <a:cxn ang="0">
                      <a:pos x="T6" y="T7"/>
                    </a:cxn>
                    <a:cxn ang="0">
                      <a:pos x="T8" y="T9"/>
                    </a:cxn>
                  </a:cxnLst>
                  <a:rect l="0" t="0" r="r" b="b"/>
                  <a:pathLst>
                    <a:path w="17" h="22">
                      <a:moveTo>
                        <a:pt x="8" y="0"/>
                      </a:moveTo>
                      <a:lnTo>
                        <a:pt x="0" y="17"/>
                      </a:lnTo>
                      <a:lnTo>
                        <a:pt x="8" y="22"/>
                      </a:lnTo>
                      <a:lnTo>
                        <a:pt x="17" y="4"/>
                      </a:lnTo>
                      <a:lnTo>
                        <a:pt x="8" y="0"/>
                      </a:lnTo>
                      <a:close/>
                    </a:path>
                  </a:pathLst>
                </a:custGeom>
                <a:solidFill>
                  <a:srgbClr val="FF0000"/>
                </a:solidFill>
                <a:ln w="38100" cmpd="sng">
                  <a:solidFill>
                    <a:srgbClr val="FF0000"/>
                  </a:solidFill>
                  <a:round/>
                  <a:headEnd/>
                  <a:tailEnd/>
                </a:ln>
              </p:spPr>
              <p:txBody>
                <a:bodyPr/>
                <a:lstStyle/>
                <a:p>
                  <a:endParaRPr lang="en-GB"/>
                </a:p>
              </p:txBody>
            </p:sp>
            <p:sp>
              <p:nvSpPr>
                <p:cNvPr id="62738" name="Freeform 274">
                  <a:extLst>
                    <a:ext uri="{FF2B5EF4-FFF2-40B4-BE49-F238E27FC236}">
                      <a16:creationId xmlns:a16="http://schemas.microsoft.com/office/drawing/2014/main" id="{9E18A63D-9D15-588E-F23A-06A9D6A2BFDD}"/>
                    </a:ext>
                  </a:extLst>
                </p:cNvPr>
                <p:cNvSpPr>
                  <a:spLocks/>
                </p:cNvSpPr>
                <p:nvPr/>
              </p:nvSpPr>
              <p:spPr bwMode="auto">
                <a:xfrm>
                  <a:off x="4247" y="6437"/>
                  <a:ext cx="18" cy="22"/>
                </a:xfrm>
                <a:custGeom>
                  <a:avLst/>
                  <a:gdLst>
                    <a:gd name="T0" fmla="*/ 9 w 18"/>
                    <a:gd name="T1" fmla="*/ 0 h 22"/>
                    <a:gd name="T2" fmla="*/ 0 w 18"/>
                    <a:gd name="T3" fmla="*/ 18 h 22"/>
                    <a:gd name="T4" fmla="*/ 9 w 18"/>
                    <a:gd name="T5" fmla="*/ 22 h 22"/>
                    <a:gd name="T6" fmla="*/ 18 w 18"/>
                    <a:gd name="T7" fmla="*/ 5 h 22"/>
                    <a:gd name="T8" fmla="*/ 9 w 18"/>
                    <a:gd name="T9" fmla="*/ 0 h 22"/>
                  </a:gdLst>
                  <a:ahLst/>
                  <a:cxnLst>
                    <a:cxn ang="0">
                      <a:pos x="T0" y="T1"/>
                    </a:cxn>
                    <a:cxn ang="0">
                      <a:pos x="T2" y="T3"/>
                    </a:cxn>
                    <a:cxn ang="0">
                      <a:pos x="T4" y="T5"/>
                    </a:cxn>
                    <a:cxn ang="0">
                      <a:pos x="T6" y="T7"/>
                    </a:cxn>
                    <a:cxn ang="0">
                      <a:pos x="T8" y="T9"/>
                    </a:cxn>
                  </a:cxnLst>
                  <a:rect l="0" t="0" r="r" b="b"/>
                  <a:pathLst>
                    <a:path w="18" h="22">
                      <a:moveTo>
                        <a:pt x="9" y="0"/>
                      </a:moveTo>
                      <a:lnTo>
                        <a:pt x="0" y="18"/>
                      </a:lnTo>
                      <a:lnTo>
                        <a:pt x="9" y="22"/>
                      </a:lnTo>
                      <a:lnTo>
                        <a:pt x="18" y="5"/>
                      </a:lnTo>
                      <a:lnTo>
                        <a:pt x="9" y="0"/>
                      </a:lnTo>
                      <a:close/>
                    </a:path>
                  </a:pathLst>
                </a:custGeom>
                <a:solidFill>
                  <a:srgbClr val="FF0000"/>
                </a:solidFill>
                <a:ln w="38100" cmpd="sng">
                  <a:solidFill>
                    <a:srgbClr val="FF0000"/>
                  </a:solidFill>
                  <a:round/>
                  <a:headEnd/>
                  <a:tailEnd/>
                </a:ln>
              </p:spPr>
              <p:txBody>
                <a:bodyPr/>
                <a:lstStyle/>
                <a:p>
                  <a:endParaRPr lang="en-GB"/>
                </a:p>
              </p:txBody>
            </p:sp>
            <p:sp>
              <p:nvSpPr>
                <p:cNvPr id="62739" name="Freeform 275">
                  <a:extLst>
                    <a:ext uri="{FF2B5EF4-FFF2-40B4-BE49-F238E27FC236}">
                      <a16:creationId xmlns:a16="http://schemas.microsoft.com/office/drawing/2014/main" id="{32DA91E5-38B0-0532-73E7-37EA1ABE89C3}"/>
                    </a:ext>
                  </a:extLst>
                </p:cNvPr>
                <p:cNvSpPr>
                  <a:spLocks/>
                </p:cNvSpPr>
                <p:nvPr/>
              </p:nvSpPr>
              <p:spPr bwMode="auto">
                <a:xfrm>
                  <a:off x="4256" y="6442"/>
                  <a:ext cx="18" cy="21"/>
                </a:xfrm>
                <a:custGeom>
                  <a:avLst/>
                  <a:gdLst>
                    <a:gd name="T0" fmla="*/ 9 w 18"/>
                    <a:gd name="T1" fmla="*/ 0 h 21"/>
                    <a:gd name="T2" fmla="*/ 0 w 18"/>
                    <a:gd name="T3" fmla="*/ 17 h 21"/>
                    <a:gd name="T4" fmla="*/ 9 w 18"/>
                    <a:gd name="T5" fmla="*/ 21 h 21"/>
                    <a:gd name="T6" fmla="*/ 18 w 18"/>
                    <a:gd name="T7" fmla="*/ 4 h 21"/>
                    <a:gd name="T8" fmla="*/ 9 w 18"/>
                    <a:gd name="T9" fmla="*/ 0 h 21"/>
                  </a:gdLst>
                  <a:ahLst/>
                  <a:cxnLst>
                    <a:cxn ang="0">
                      <a:pos x="T0" y="T1"/>
                    </a:cxn>
                    <a:cxn ang="0">
                      <a:pos x="T2" y="T3"/>
                    </a:cxn>
                    <a:cxn ang="0">
                      <a:pos x="T4" y="T5"/>
                    </a:cxn>
                    <a:cxn ang="0">
                      <a:pos x="T6" y="T7"/>
                    </a:cxn>
                    <a:cxn ang="0">
                      <a:pos x="T8" y="T9"/>
                    </a:cxn>
                  </a:cxnLst>
                  <a:rect l="0" t="0" r="r" b="b"/>
                  <a:pathLst>
                    <a:path w="18" h="21">
                      <a:moveTo>
                        <a:pt x="9" y="0"/>
                      </a:moveTo>
                      <a:lnTo>
                        <a:pt x="0" y="17"/>
                      </a:lnTo>
                      <a:lnTo>
                        <a:pt x="9" y="21"/>
                      </a:lnTo>
                      <a:lnTo>
                        <a:pt x="18" y="4"/>
                      </a:lnTo>
                      <a:lnTo>
                        <a:pt x="9" y="0"/>
                      </a:lnTo>
                      <a:close/>
                    </a:path>
                  </a:pathLst>
                </a:custGeom>
                <a:solidFill>
                  <a:srgbClr val="FF0000"/>
                </a:solidFill>
                <a:ln w="38100" cmpd="sng">
                  <a:solidFill>
                    <a:srgbClr val="FF0000"/>
                  </a:solidFill>
                  <a:round/>
                  <a:headEnd/>
                  <a:tailEnd/>
                </a:ln>
              </p:spPr>
              <p:txBody>
                <a:bodyPr/>
                <a:lstStyle/>
                <a:p>
                  <a:endParaRPr lang="en-GB"/>
                </a:p>
              </p:txBody>
            </p:sp>
            <p:sp>
              <p:nvSpPr>
                <p:cNvPr id="62740" name="Freeform 276">
                  <a:extLst>
                    <a:ext uri="{FF2B5EF4-FFF2-40B4-BE49-F238E27FC236}">
                      <a16:creationId xmlns:a16="http://schemas.microsoft.com/office/drawing/2014/main" id="{E866A0B0-188B-387B-F3BE-D736DACB9ACF}"/>
                    </a:ext>
                  </a:extLst>
                </p:cNvPr>
                <p:cNvSpPr>
                  <a:spLocks/>
                </p:cNvSpPr>
                <p:nvPr/>
              </p:nvSpPr>
              <p:spPr bwMode="auto">
                <a:xfrm>
                  <a:off x="4267" y="6446"/>
                  <a:ext cx="13" cy="22"/>
                </a:xfrm>
                <a:custGeom>
                  <a:avLst/>
                  <a:gdLst>
                    <a:gd name="T0" fmla="*/ 4 w 13"/>
                    <a:gd name="T1" fmla="*/ 0 h 22"/>
                    <a:gd name="T2" fmla="*/ 0 w 13"/>
                    <a:gd name="T3" fmla="*/ 20 h 22"/>
                    <a:gd name="T4" fmla="*/ 9 w 13"/>
                    <a:gd name="T5" fmla="*/ 22 h 22"/>
                    <a:gd name="T6" fmla="*/ 13 w 13"/>
                    <a:gd name="T7" fmla="*/ 2 h 22"/>
                    <a:gd name="T8" fmla="*/ 4 w 13"/>
                    <a:gd name="T9" fmla="*/ 0 h 22"/>
                  </a:gdLst>
                  <a:ahLst/>
                  <a:cxnLst>
                    <a:cxn ang="0">
                      <a:pos x="T0" y="T1"/>
                    </a:cxn>
                    <a:cxn ang="0">
                      <a:pos x="T2" y="T3"/>
                    </a:cxn>
                    <a:cxn ang="0">
                      <a:pos x="T4" y="T5"/>
                    </a:cxn>
                    <a:cxn ang="0">
                      <a:pos x="T6" y="T7"/>
                    </a:cxn>
                    <a:cxn ang="0">
                      <a:pos x="T8" y="T9"/>
                    </a:cxn>
                  </a:cxnLst>
                  <a:rect l="0" t="0" r="r" b="b"/>
                  <a:pathLst>
                    <a:path w="13" h="22">
                      <a:moveTo>
                        <a:pt x="4" y="0"/>
                      </a:moveTo>
                      <a:lnTo>
                        <a:pt x="0" y="20"/>
                      </a:lnTo>
                      <a:lnTo>
                        <a:pt x="9" y="22"/>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62741" name="Freeform 277">
                  <a:extLst>
                    <a:ext uri="{FF2B5EF4-FFF2-40B4-BE49-F238E27FC236}">
                      <a16:creationId xmlns:a16="http://schemas.microsoft.com/office/drawing/2014/main" id="{592A44DC-91D9-D909-148B-FDF70388E1B5}"/>
                    </a:ext>
                  </a:extLst>
                </p:cNvPr>
                <p:cNvSpPr>
                  <a:spLocks/>
                </p:cNvSpPr>
                <p:nvPr/>
              </p:nvSpPr>
              <p:spPr bwMode="auto">
                <a:xfrm>
                  <a:off x="4274" y="6448"/>
                  <a:ext cx="17" cy="22"/>
                </a:xfrm>
                <a:custGeom>
                  <a:avLst/>
                  <a:gdLst>
                    <a:gd name="T0" fmla="*/ 8 w 17"/>
                    <a:gd name="T1" fmla="*/ 0 h 22"/>
                    <a:gd name="T2" fmla="*/ 0 w 17"/>
                    <a:gd name="T3" fmla="*/ 18 h 22"/>
                    <a:gd name="T4" fmla="*/ 8 w 17"/>
                    <a:gd name="T5" fmla="*/ 22 h 22"/>
                    <a:gd name="T6" fmla="*/ 17 w 17"/>
                    <a:gd name="T7" fmla="*/ 4 h 22"/>
                    <a:gd name="T8" fmla="*/ 8 w 17"/>
                    <a:gd name="T9" fmla="*/ 0 h 22"/>
                  </a:gdLst>
                  <a:ahLst/>
                  <a:cxnLst>
                    <a:cxn ang="0">
                      <a:pos x="T0" y="T1"/>
                    </a:cxn>
                    <a:cxn ang="0">
                      <a:pos x="T2" y="T3"/>
                    </a:cxn>
                    <a:cxn ang="0">
                      <a:pos x="T4" y="T5"/>
                    </a:cxn>
                    <a:cxn ang="0">
                      <a:pos x="T6" y="T7"/>
                    </a:cxn>
                    <a:cxn ang="0">
                      <a:pos x="T8" y="T9"/>
                    </a:cxn>
                  </a:cxnLst>
                  <a:rect l="0" t="0" r="r" b="b"/>
                  <a:pathLst>
                    <a:path w="17" h="22">
                      <a:moveTo>
                        <a:pt x="8" y="0"/>
                      </a:moveTo>
                      <a:lnTo>
                        <a:pt x="0" y="18"/>
                      </a:lnTo>
                      <a:lnTo>
                        <a:pt x="8" y="22"/>
                      </a:lnTo>
                      <a:lnTo>
                        <a:pt x="17" y="4"/>
                      </a:lnTo>
                      <a:lnTo>
                        <a:pt x="8" y="0"/>
                      </a:lnTo>
                      <a:close/>
                    </a:path>
                  </a:pathLst>
                </a:custGeom>
                <a:solidFill>
                  <a:srgbClr val="FF0000"/>
                </a:solidFill>
                <a:ln w="38100" cmpd="sng">
                  <a:solidFill>
                    <a:srgbClr val="FF0000"/>
                  </a:solidFill>
                  <a:round/>
                  <a:headEnd/>
                  <a:tailEnd/>
                </a:ln>
              </p:spPr>
              <p:txBody>
                <a:bodyPr/>
                <a:lstStyle/>
                <a:p>
                  <a:endParaRPr lang="en-GB"/>
                </a:p>
              </p:txBody>
            </p:sp>
            <p:sp>
              <p:nvSpPr>
                <p:cNvPr id="62742" name="Freeform 278">
                  <a:extLst>
                    <a:ext uri="{FF2B5EF4-FFF2-40B4-BE49-F238E27FC236}">
                      <a16:creationId xmlns:a16="http://schemas.microsoft.com/office/drawing/2014/main" id="{3AE92B38-90E3-1E60-8560-D502690764A7}"/>
                    </a:ext>
                  </a:extLst>
                </p:cNvPr>
                <p:cNvSpPr>
                  <a:spLocks/>
                </p:cNvSpPr>
                <p:nvPr/>
              </p:nvSpPr>
              <p:spPr bwMode="auto">
                <a:xfrm>
                  <a:off x="4284" y="6452"/>
                  <a:ext cx="14" cy="22"/>
                </a:xfrm>
                <a:custGeom>
                  <a:avLst/>
                  <a:gdLst>
                    <a:gd name="T0" fmla="*/ 5 w 14"/>
                    <a:gd name="T1" fmla="*/ 0 h 22"/>
                    <a:gd name="T2" fmla="*/ 0 w 14"/>
                    <a:gd name="T3" fmla="*/ 20 h 22"/>
                    <a:gd name="T4" fmla="*/ 9 w 14"/>
                    <a:gd name="T5" fmla="*/ 22 h 22"/>
                    <a:gd name="T6" fmla="*/ 14 w 14"/>
                    <a:gd name="T7" fmla="*/ 3 h 22"/>
                    <a:gd name="T8" fmla="*/ 5 w 14"/>
                    <a:gd name="T9" fmla="*/ 0 h 22"/>
                  </a:gdLst>
                  <a:ahLst/>
                  <a:cxnLst>
                    <a:cxn ang="0">
                      <a:pos x="T0" y="T1"/>
                    </a:cxn>
                    <a:cxn ang="0">
                      <a:pos x="T2" y="T3"/>
                    </a:cxn>
                    <a:cxn ang="0">
                      <a:pos x="T4" y="T5"/>
                    </a:cxn>
                    <a:cxn ang="0">
                      <a:pos x="T6" y="T7"/>
                    </a:cxn>
                    <a:cxn ang="0">
                      <a:pos x="T8" y="T9"/>
                    </a:cxn>
                  </a:cxnLst>
                  <a:rect l="0" t="0" r="r" b="b"/>
                  <a:pathLst>
                    <a:path w="14" h="22">
                      <a:moveTo>
                        <a:pt x="5" y="0"/>
                      </a:moveTo>
                      <a:lnTo>
                        <a:pt x="0" y="20"/>
                      </a:lnTo>
                      <a:lnTo>
                        <a:pt x="9" y="22"/>
                      </a:lnTo>
                      <a:lnTo>
                        <a:pt x="14" y="3"/>
                      </a:lnTo>
                      <a:lnTo>
                        <a:pt x="5" y="0"/>
                      </a:lnTo>
                      <a:close/>
                    </a:path>
                  </a:pathLst>
                </a:custGeom>
                <a:solidFill>
                  <a:srgbClr val="FF0000"/>
                </a:solidFill>
                <a:ln w="38100" cmpd="sng">
                  <a:solidFill>
                    <a:srgbClr val="FF0000"/>
                  </a:solidFill>
                  <a:round/>
                  <a:headEnd/>
                  <a:tailEnd/>
                </a:ln>
              </p:spPr>
              <p:txBody>
                <a:bodyPr/>
                <a:lstStyle/>
                <a:p>
                  <a:endParaRPr lang="en-GB"/>
                </a:p>
              </p:txBody>
            </p:sp>
            <p:sp>
              <p:nvSpPr>
                <p:cNvPr id="62743" name="Rectangle 279">
                  <a:extLst>
                    <a:ext uri="{FF2B5EF4-FFF2-40B4-BE49-F238E27FC236}">
                      <a16:creationId xmlns:a16="http://schemas.microsoft.com/office/drawing/2014/main" id="{8F965133-44A8-0BC8-75EC-893FF99D2264}"/>
                    </a:ext>
                  </a:extLst>
                </p:cNvPr>
                <p:cNvSpPr>
                  <a:spLocks noChangeArrowheads="1"/>
                </p:cNvSpPr>
                <p:nvPr/>
              </p:nvSpPr>
              <p:spPr bwMode="auto">
                <a:xfrm>
                  <a:off x="4295" y="6452"/>
                  <a:ext cx="11" cy="22"/>
                </a:xfrm>
                <a:prstGeom prst="rect">
                  <a:avLst/>
                </a:prstGeom>
                <a:solidFill>
                  <a:srgbClr val="FF0000"/>
                </a:solidFill>
                <a:ln w="38100">
                  <a:solidFill>
                    <a:srgbClr val="FF0000"/>
                  </a:solidFill>
                  <a:miter lim="800000"/>
                  <a:headEnd/>
                  <a:tailEnd/>
                </a:ln>
              </p:spPr>
              <p:txBody>
                <a:bodyPr/>
                <a:lstStyle/>
                <a:p>
                  <a:endParaRPr lang="en-GB"/>
                </a:p>
              </p:txBody>
            </p:sp>
            <p:sp>
              <p:nvSpPr>
                <p:cNvPr id="62744" name="Freeform 280">
                  <a:extLst>
                    <a:ext uri="{FF2B5EF4-FFF2-40B4-BE49-F238E27FC236}">
                      <a16:creationId xmlns:a16="http://schemas.microsoft.com/office/drawing/2014/main" id="{C36626AA-D14D-6901-00AE-EB4DEA8FC3D3}"/>
                    </a:ext>
                  </a:extLst>
                </p:cNvPr>
                <p:cNvSpPr>
                  <a:spLocks/>
                </p:cNvSpPr>
                <p:nvPr/>
              </p:nvSpPr>
              <p:spPr bwMode="auto">
                <a:xfrm>
                  <a:off x="4304" y="6455"/>
                  <a:ext cx="13" cy="21"/>
                </a:xfrm>
                <a:custGeom>
                  <a:avLst/>
                  <a:gdLst>
                    <a:gd name="T0" fmla="*/ 4 w 13"/>
                    <a:gd name="T1" fmla="*/ 0 h 21"/>
                    <a:gd name="T2" fmla="*/ 0 w 13"/>
                    <a:gd name="T3" fmla="*/ 19 h 21"/>
                    <a:gd name="T4" fmla="*/ 9 w 13"/>
                    <a:gd name="T5" fmla="*/ 21 h 21"/>
                    <a:gd name="T6" fmla="*/ 13 w 13"/>
                    <a:gd name="T7" fmla="*/ 2 h 21"/>
                    <a:gd name="T8" fmla="*/ 4 w 13"/>
                    <a:gd name="T9" fmla="*/ 0 h 21"/>
                  </a:gdLst>
                  <a:ahLst/>
                  <a:cxnLst>
                    <a:cxn ang="0">
                      <a:pos x="T0" y="T1"/>
                    </a:cxn>
                    <a:cxn ang="0">
                      <a:pos x="T2" y="T3"/>
                    </a:cxn>
                    <a:cxn ang="0">
                      <a:pos x="T4" y="T5"/>
                    </a:cxn>
                    <a:cxn ang="0">
                      <a:pos x="T6" y="T7"/>
                    </a:cxn>
                    <a:cxn ang="0">
                      <a:pos x="T8" y="T9"/>
                    </a:cxn>
                  </a:cxnLst>
                  <a:rect l="0" t="0" r="r" b="b"/>
                  <a:pathLst>
                    <a:path w="13" h="21">
                      <a:moveTo>
                        <a:pt x="4" y="0"/>
                      </a:moveTo>
                      <a:lnTo>
                        <a:pt x="0" y="19"/>
                      </a:lnTo>
                      <a:lnTo>
                        <a:pt x="9" y="21"/>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62745" name="Freeform 281">
                  <a:extLst>
                    <a:ext uri="{FF2B5EF4-FFF2-40B4-BE49-F238E27FC236}">
                      <a16:creationId xmlns:a16="http://schemas.microsoft.com/office/drawing/2014/main" id="{96F6E938-9629-E5E6-8CD0-6947C54726C8}"/>
                    </a:ext>
                  </a:extLst>
                </p:cNvPr>
                <p:cNvSpPr>
                  <a:spLocks/>
                </p:cNvSpPr>
                <p:nvPr/>
              </p:nvSpPr>
              <p:spPr bwMode="auto">
                <a:xfrm>
                  <a:off x="4313" y="6457"/>
                  <a:ext cx="13" cy="22"/>
                </a:xfrm>
                <a:custGeom>
                  <a:avLst/>
                  <a:gdLst>
                    <a:gd name="T0" fmla="*/ 4 w 13"/>
                    <a:gd name="T1" fmla="*/ 0 h 22"/>
                    <a:gd name="T2" fmla="*/ 0 w 13"/>
                    <a:gd name="T3" fmla="*/ 19 h 22"/>
                    <a:gd name="T4" fmla="*/ 9 w 13"/>
                    <a:gd name="T5" fmla="*/ 22 h 22"/>
                    <a:gd name="T6" fmla="*/ 13 w 13"/>
                    <a:gd name="T7" fmla="*/ 2 h 22"/>
                    <a:gd name="T8" fmla="*/ 4 w 13"/>
                    <a:gd name="T9" fmla="*/ 0 h 22"/>
                  </a:gdLst>
                  <a:ahLst/>
                  <a:cxnLst>
                    <a:cxn ang="0">
                      <a:pos x="T0" y="T1"/>
                    </a:cxn>
                    <a:cxn ang="0">
                      <a:pos x="T2" y="T3"/>
                    </a:cxn>
                    <a:cxn ang="0">
                      <a:pos x="T4" y="T5"/>
                    </a:cxn>
                    <a:cxn ang="0">
                      <a:pos x="T6" y="T7"/>
                    </a:cxn>
                    <a:cxn ang="0">
                      <a:pos x="T8" y="T9"/>
                    </a:cxn>
                  </a:cxnLst>
                  <a:rect l="0" t="0" r="r" b="b"/>
                  <a:pathLst>
                    <a:path w="13" h="22">
                      <a:moveTo>
                        <a:pt x="4" y="0"/>
                      </a:moveTo>
                      <a:lnTo>
                        <a:pt x="0" y="19"/>
                      </a:lnTo>
                      <a:lnTo>
                        <a:pt x="9" y="22"/>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62746" name="Freeform 282">
                  <a:extLst>
                    <a:ext uri="{FF2B5EF4-FFF2-40B4-BE49-F238E27FC236}">
                      <a16:creationId xmlns:a16="http://schemas.microsoft.com/office/drawing/2014/main" id="{C24C4E08-570E-CCA1-4ABB-41A870D50AE1}"/>
                    </a:ext>
                  </a:extLst>
                </p:cNvPr>
                <p:cNvSpPr>
                  <a:spLocks/>
                </p:cNvSpPr>
                <p:nvPr/>
              </p:nvSpPr>
              <p:spPr bwMode="auto">
                <a:xfrm>
                  <a:off x="4322" y="6457"/>
                  <a:ext cx="13" cy="22"/>
                </a:xfrm>
                <a:custGeom>
                  <a:avLst/>
                  <a:gdLst>
                    <a:gd name="T0" fmla="*/ 4 w 13"/>
                    <a:gd name="T1" fmla="*/ 0 h 22"/>
                    <a:gd name="T2" fmla="*/ 0 w 13"/>
                    <a:gd name="T3" fmla="*/ 19 h 22"/>
                    <a:gd name="T4" fmla="*/ 8 w 13"/>
                    <a:gd name="T5" fmla="*/ 22 h 22"/>
                    <a:gd name="T6" fmla="*/ 13 w 13"/>
                    <a:gd name="T7" fmla="*/ 2 h 22"/>
                    <a:gd name="T8" fmla="*/ 4 w 13"/>
                    <a:gd name="T9" fmla="*/ 0 h 22"/>
                  </a:gdLst>
                  <a:ahLst/>
                  <a:cxnLst>
                    <a:cxn ang="0">
                      <a:pos x="T0" y="T1"/>
                    </a:cxn>
                    <a:cxn ang="0">
                      <a:pos x="T2" y="T3"/>
                    </a:cxn>
                    <a:cxn ang="0">
                      <a:pos x="T4" y="T5"/>
                    </a:cxn>
                    <a:cxn ang="0">
                      <a:pos x="T6" y="T7"/>
                    </a:cxn>
                    <a:cxn ang="0">
                      <a:pos x="T8" y="T9"/>
                    </a:cxn>
                  </a:cxnLst>
                  <a:rect l="0" t="0" r="r" b="b"/>
                  <a:pathLst>
                    <a:path w="13" h="22">
                      <a:moveTo>
                        <a:pt x="4" y="0"/>
                      </a:moveTo>
                      <a:lnTo>
                        <a:pt x="0" y="19"/>
                      </a:lnTo>
                      <a:lnTo>
                        <a:pt x="8" y="22"/>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62747" name="Freeform 283">
                  <a:extLst>
                    <a:ext uri="{FF2B5EF4-FFF2-40B4-BE49-F238E27FC236}">
                      <a16:creationId xmlns:a16="http://schemas.microsoft.com/office/drawing/2014/main" id="{551BCD5E-4771-3053-0650-8D9A3572C526}"/>
                    </a:ext>
                  </a:extLst>
                </p:cNvPr>
                <p:cNvSpPr>
                  <a:spLocks/>
                </p:cNvSpPr>
                <p:nvPr/>
              </p:nvSpPr>
              <p:spPr bwMode="auto">
                <a:xfrm>
                  <a:off x="4330" y="6457"/>
                  <a:ext cx="13" cy="22"/>
                </a:xfrm>
                <a:custGeom>
                  <a:avLst/>
                  <a:gdLst>
                    <a:gd name="T0" fmla="*/ 5 w 13"/>
                    <a:gd name="T1" fmla="*/ 0 h 22"/>
                    <a:gd name="T2" fmla="*/ 0 w 13"/>
                    <a:gd name="T3" fmla="*/ 19 h 22"/>
                    <a:gd name="T4" fmla="*/ 9 w 13"/>
                    <a:gd name="T5" fmla="*/ 22 h 22"/>
                    <a:gd name="T6" fmla="*/ 13 w 13"/>
                    <a:gd name="T7" fmla="*/ 2 h 22"/>
                    <a:gd name="T8" fmla="*/ 5 w 13"/>
                    <a:gd name="T9" fmla="*/ 0 h 22"/>
                  </a:gdLst>
                  <a:ahLst/>
                  <a:cxnLst>
                    <a:cxn ang="0">
                      <a:pos x="T0" y="T1"/>
                    </a:cxn>
                    <a:cxn ang="0">
                      <a:pos x="T2" y="T3"/>
                    </a:cxn>
                    <a:cxn ang="0">
                      <a:pos x="T4" y="T5"/>
                    </a:cxn>
                    <a:cxn ang="0">
                      <a:pos x="T6" y="T7"/>
                    </a:cxn>
                    <a:cxn ang="0">
                      <a:pos x="T8" y="T9"/>
                    </a:cxn>
                  </a:cxnLst>
                  <a:rect l="0" t="0" r="r" b="b"/>
                  <a:pathLst>
                    <a:path w="13" h="22">
                      <a:moveTo>
                        <a:pt x="5" y="0"/>
                      </a:moveTo>
                      <a:lnTo>
                        <a:pt x="0" y="19"/>
                      </a:lnTo>
                      <a:lnTo>
                        <a:pt x="9" y="22"/>
                      </a:lnTo>
                      <a:lnTo>
                        <a:pt x="13" y="2"/>
                      </a:lnTo>
                      <a:lnTo>
                        <a:pt x="5" y="0"/>
                      </a:lnTo>
                      <a:close/>
                    </a:path>
                  </a:pathLst>
                </a:custGeom>
                <a:solidFill>
                  <a:srgbClr val="FF0000"/>
                </a:solidFill>
                <a:ln w="38100" cmpd="sng">
                  <a:solidFill>
                    <a:srgbClr val="FF0000"/>
                  </a:solidFill>
                  <a:round/>
                  <a:headEnd/>
                  <a:tailEnd/>
                </a:ln>
              </p:spPr>
              <p:txBody>
                <a:bodyPr/>
                <a:lstStyle/>
                <a:p>
                  <a:endParaRPr lang="en-GB"/>
                </a:p>
              </p:txBody>
            </p:sp>
            <p:sp>
              <p:nvSpPr>
                <p:cNvPr id="62748" name="Freeform 284">
                  <a:extLst>
                    <a:ext uri="{FF2B5EF4-FFF2-40B4-BE49-F238E27FC236}">
                      <a16:creationId xmlns:a16="http://schemas.microsoft.com/office/drawing/2014/main" id="{3DE9121E-8931-2903-D30E-F1A93EB666B9}"/>
                    </a:ext>
                  </a:extLst>
                </p:cNvPr>
                <p:cNvSpPr>
                  <a:spLocks/>
                </p:cNvSpPr>
                <p:nvPr/>
              </p:nvSpPr>
              <p:spPr bwMode="auto">
                <a:xfrm>
                  <a:off x="4339" y="6457"/>
                  <a:ext cx="13" cy="22"/>
                </a:xfrm>
                <a:custGeom>
                  <a:avLst/>
                  <a:gdLst>
                    <a:gd name="T0" fmla="*/ 4 w 13"/>
                    <a:gd name="T1" fmla="*/ 0 h 22"/>
                    <a:gd name="T2" fmla="*/ 0 w 13"/>
                    <a:gd name="T3" fmla="*/ 19 h 22"/>
                    <a:gd name="T4" fmla="*/ 9 w 13"/>
                    <a:gd name="T5" fmla="*/ 22 h 22"/>
                    <a:gd name="T6" fmla="*/ 13 w 13"/>
                    <a:gd name="T7" fmla="*/ 2 h 22"/>
                    <a:gd name="T8" fmla="*/ 4 w 13"/>
                    <a:gd name="T9" fmla="*/ 0 h 22"/>
                  </a:gdLst>
                  <a:ahLst/>
                  <a:cxnLst>
                    <a:cxn ang="0">
                      <a:pos x="T0" y="T1"/>
                    </a:cxn>
                    <a:cxn ang="0">
                      <a:pos x="T2" y="T3"/>
                    </a:cxn>
                    <a:cxn ang="0">
                      <a:pos x="T4" y="T5"/>
                    </a:cxn>
                    <a:cxn ang="0">
                      <a:pos x="T6" y="T7"/>
                    </a:cxn>
                    <a:cxn ang="0">
                      <a:pos x="T8" y="T9"/>
                    </a:cxn>
                  </a:cxnLst>
                  <a:rect l="0" t="0" r="r" b="b"/>
                  <a:pathLst>
                    <a:path w="13" h="22">
                      <a:moveTo>
                        <a:pt x="4" y="0"/>
                      </a:moveTo>
                      <a:lnTo>
                        <a:pt x="0" y="19"/>
                      </a:lnTo>
                      <a:lnTo>
                        <a:pt x="9" y="22"/>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62749" name="Freeform 285">
                  <a:extLst>
                    <a:ext uri="{FF2B5EF4-FFF2-40B4-BE49-F238E27FC236}">
                      <a16:creationId xmlns:a16="http://schemas.microsoft.com/office/drawing/2014/main" id="{FFB0DC93-5A32-E531-1ACE-3A8207FBAEAF}"/>
                    </a:ext>
                  </a:extLst>
                </p:cNvPr>
                <p:cNvSpPr>
                  <a:spLocks/>
                </p:cNvSpPr>
                <p:nvPr/>
              </p:nvSpPr>
              <p:spPr bwMode="auto">
                <a:xfrm>
                  <a:off x="4348" y="6455"/>
                  <a:ext cx="13" cy="21"/>
                </a:xfrm>
                <a:custGeom>
                  <a:avLst/>
                  <a:gdLst>
                    <a:gd name="T0" fmla="*/ 0 w 13"/>
                    <a:gd name="T1" fmla="*/ 2 h 21"/>
                    <a:gd name="T2" fmla="*/ 4 w 13"/>
                    <a:gd name="T3" fmla="*/ 21 h 21"/>
                    <a:gd name="T4" fmla="*/ 13 w 13"/>
                    <a:gd name="T5" fmla="*/ 19 h 21"/>
                    <a:gd name="T6" fmla="*/ 8 w 13"/>
                    <a:gd name="T7" fmla="*/ 0 h 21"/>
                    <a:gd name="T8" fmla="*/ 0 w 13"/>
                    <a:gd name="T9" fmla="*/ 2 h 21"/>
                  </a:gdLst>
                  <a:ahLst/>
                  <a:cxnLst>
                    <a:cxn ang="0">
                      <a:pos x="T0" y="T1"/>
                    </a:cxn>
                    <a:cxn ang="0">
                      <a:pos x="T2" y="T3"/>
                    </a:cxn>
                    <a:cxn ang="0">
                      <a:pos x="T4" y="T5"/>
                    </a:cxn>
                    <a:cxn ang="0">
                      <a:pos x="T6" y="T7"/>
                    </a:cxn>
                    <a:cxn ang="0">
                      <a:pos x="T8" y="T9"/>
                    </a:cxn>
                  </a:cxnLst>
                  <a:rect l="0" t="0" r="r" b="b"/>
                  <a:pathLst>
                    <a:path w="13" h="21">
                      <a:moveTo>
                        <a:pt x="0" y="2"/>
                      </a:moveTo>
                      <a:lnTo>
                        <a:pt x="4" y="21"/>
                      </a:lnTo>
                      <a:lnTo>
                        <a:pt x="13" y="19"/>
                      </a:lnTo>
                      <a:lnTo>
                        <a:pt x="8"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62750" name="Freeform 286">
                  <a:extLst>
                    <a:ext uri="{FF2B5EF4-FFF2-40B4-BE49-F238E27FC236}">
                      <a16:creationId xmlns:a16="http://schemas.microsoft.com/office/drawing/2014/main" id="{0E415030-1424-5E8B-EBC0-85C97CAC3C9C}"/>
                    </a:ext>
                  </a:extLst>
                </p:cNvPr>
                <p:cNvSpPr>
                  <a:spLocks/>
                </p:cNvSpPr>
                <p:nvPr/>
              </p:nvSpPr>
              <p:spPr bwMode="auto">
                <a:xfrm>
                  <a:off x="4356" y="6452"/>
                  <a:ext cx="16" cy="22"/>
                </a:xfrm>
                <a:custGeom>
                  <a:avLst/>
                  <a:gdLst>
                    <a:gd name="T0" fmla="*/ 0 w 16"/>
                    <a:gd name="T1" fmla="*/ 3 h 22"/>
                    <a:gd name="T2" fmla="*/ 5 w 16"/>
                    <a:gd name="T3" fmla="*/ 22 h 22"/>
                    <a:gd name="T4" fmla="*/ 16 w 16"/>
                    <a:gd name="T5" fmla="*/ 20 h 22"/>
                    <a:gd name="T6" fmla="*/ 11 w 16"/>
                    <a:gd name="T7" fmla="*/ 0 h 22"/>
                    <a:gd name="T8" fmla="*/ 0 w 16"/>
                    <a:gd name="T9" fmla="*/ 3 h 22"/>
                  </a:gdLst>
                  <a:ahLst/>
                  <a:cxnLst>
                    <a:cxn ang="0">
                      <a:pos x="T0" y="T1"/>
                    </a:cxn>
                    <a:cxn ang="0">
                      <a:pos x="T2" y="T3"/>
                    </a:cxn>
                    <a:cxn ang="0">
                      <a:pos x="T4" y="T5"/>
                    </a:cxn>
                    <a:cxn ang="0">
                      <a:pos x="T6" y="T7"/>
                    </a:cxn>
                    <a:cxn ang="0">
                      <a:pos x="T8" y="T9"/>
                    </a:cxn>
                  </a:cxnLst>
                  <a:rect l="0" t="0" r="r" b="b"/>
                  <a:pathLst>
                    <a:path w="16" h="22">
                      <a:moveTo>
                        <a:pt x="0" y="3"/>
                      </a:moveTo>
                      <a:lnTo>
                        <a:pt x="5" y="22"/>
                      </a:lnTo>
                      <a:lnTo>
                        <a:pt x="16" y="20"/>
                      </a:lnTo>
                      <a:lnTo>
                        <a:pt x="11" y="0"/>
                      </a:lnTo>
                      <a:lnTo>
                        <a:pt x="0" y="3"/>
                      </a:lnTo>
                      <a:close/>
                    </a:path>
                  </a:pathLst>
                </a:custGeom>
                <a:solidFill>
                  <a:srgbClr val="FF0000"/>
                </a:solidFill>
                <a:ln w="38100" cmpd="sng">
                  <a:solidFill>
                    <a:srgbClr val="FF0000"/>
                  </a:solidFill>
                  <a:round/>
                  <a:headEnd/>
                  <a:tailEnd/>
                </a:ln>
              </p:spPr>
              <p:txBody>
                <a:bodyPr/>
                <a:lstStyle/>
                <a:p>
                  <a:endParaRPr lang="en-GB"/>
                </a:p>
              </p:txBody>
            </p:sp>
            <p:sp>
              <p:nvSpPr>
                <p:cNvPr id="62751" name="Rectangle 287">
                  <a:extLst>
                    <a:ext uri="{FF2B5EF4-FFF2-40B4-BE49-F238E27FC236}">
                      <a16:creationId xmlns:a16="http://schemas.microsoft.com/office/drawing/2014/main" id="{E338FD1B-F6B7-1A99-D6A8-8C951F14D776}"/>
                    </a:ext>
                  </a:extLst>
                </p:cNvPr>
                <p:cNvSpPr>
                  <a:spLocks noChangeArrowheads="1"/>
                </p:cNvSpPr>
                <p:nvPr/>
              </p:nvSpPr>
              <p:spPr bwMode="auto">
                <a:xfrm>
                  <a:off x="4369" y="6450"/>
                  <a:ext cx="9" cy="22"/>
                </a:xfrm>
                <a:prstGeom prst="rect">
                  <a:avLst/>
                </a:prstGeom>
                <a:solidFill>
                  <a:srgbClr val="FF0000"/>
                </a:solidFill>
                <a:ln w="38100">
                  <a:solidFill>
                    <a:srgbClr val="FF0000"/>
                  </a:solidFill>
                  <a:miter lim="800000"/>
                  <a:headEnd/>
                  <a:tailEnd/>
                </a:ln>
              </p:spPr>
              <p:txBody>
                <a:bodyPr/>
                <a:lstStyle/>
                <a:p>
                  <a:endParaRPr lang="en-GB"/>
                </a:p>
              </p:txBody>
            </p:sp>
            <p:sp>
              <p:nvSpPr>
                <p:cNvPr id="62752" name="Freeform 288">
                  <a:extLst>
                    <a:ext uri="{FF2B5EF4-FFF2-40B4-BE49-F238E27FC236}">
                      <a16:creationId xmlns:a16="http://schemas.microsoft.com/office/drawing/2014/main" id="{D69EA002-B056-4BC9-6994-FDA77D124973}"/>
                    </a:ext>
                  </a:extLst>
                </p:cNvPr>
                <p:cNvSpPr>
                  <a:spLocks/>
                </p:cNvSpPr>
                <p:nvPr/>
              </p:nvSpPr>
              <p:spPr bwMode="auto">
                <a:xfrm>
                  <a:off x="4374" y="6448"/>
                  <a:ext cx="17" cy="22"/>
                </a:xfrm>
                <a:custGeom>
                  <a:avLst/>
                  <a:gdLst>
                    <a:gd name="T0" fmla="*/ 0 w 17"/>
                    <a:gd name="T1" fmla="*/ 4 h 22"/>
                    <a:gd name="T2" fmla="*/ 9 w 17"/>
                    <a:gd name="T3" fmla="*/ 22 h 22"/>
                    <a:gd name="T4" fmla="*/ 17 w 17"/>
                    <a:gd name="T5" fmla="*/ 18 h 22"/>
                    <a:gd name="T6" fmla="*/ 9 w 17"/>
                    <a:gd name="T7" fmla="*/ 0 h 22"/>
                    <a:gd name="T8" fmla="*/ 0 w 17"/>
                    <a:gd name="T9" fmla="*/ 4 h 22"/>
                  </a:gdLst>
                  <a:ahLst/>
                  <a:cxnLst>
                    <a:cxn ang="0">
                      <a:pos x="T0" y="T1"/>
                    </a:cxn>
                    <a:cxn ang="0">
                      <a:pos x="T2" y="T3"/>
                    </a:cxn>
                    <a:cxn ang="0">
                      <a:pos x="T4" y="T5"/>
                    </a:cxn>
                    <a:cxn ang="0">
                      <a:pos x="T6" y="T7"/>
                    </a:cxn>
                    <a:cxn ang="0">
                      <a:pos x="T8" y="T9"/>
                    </a:cxn>
                  </a:cxnLst>
                  <a:rect l="0" t="0" r="r" b="b"/>
                  <a:pathLst>
                    <a:path w="17" h="22">
                      <a:moveTo>
                        <a:pt x="0" y="4"/>
                      </a:moveTo>
                      <a:lnTo>
                        <a:pt x="9" y="22"/>
                      </a:lnTo>
                      <a:lnTo>
                        <a:pt x="17" y="18"/>
                      </a:lnTo>
                      <a:lnTo>
                        <a:pt x="9" y="0"/>
                      </a:lnTo>
                      <a:lnTo>
                        <a:pt x="0" y="4"/>
                      </a:lnTo>
                      <a:close/>
                    </a:path>
                  </a:pathLst>
                </a:custGeom>
                <a:solidFill>
                  <a:srgbClr val="FF0000"/>
                </a:solidFill>
                <a:ln w="38100" cmpd="sng">
                  <a:solidFill>
                    <a:srgbClr val="FF0000"/>
                  </a:solidFill>
                  <a:round/>
                  <a:headEnd/>
                  <a:tailEnd/>
                </a:ln>
              </p:spPr>
              <p:txBody>
                <a:bodyPr/>
                <a:lstStyle/>
                <a:p>
                  <a:endParaRPr lang="en-GB"/>
                </a:p>
              </p:txBody>
            </p:sp>
            <p:sp>
              <p:nvSpPr>
                <p:cNvPr id="62753" name="Freeform 289">
                  <a:extLst>
                    <a:ext uri="{FF2B5EF4-FFF2-40B4-BE49-F238E27FC236}">
                      <a16:creationId xmlns:a16="http://schemas.microsoft.com/office/drawing/2014/main" id="{8E1F2A1D-511B-0DE6-6824-B87505EC544A}"/>
                    </a:ext>
                  </a:extLst>
                </p:cNvPr>
                <p:cNvSpPr>
                  <a:spLocks/>
                </p:cNvSpPr>
                <p:nvPr/>
              </p:nvSpPr>
              <p:spPr bwMode="auto">
                <a:xfrm>
                  <a:off x="4385" y="6446"/>
                  <a:ext cx="13" cy="22"/>
                </a:xfrm>
                <a:custGeom>
                  <a:avLst/>
                  <a:gdLst>
                    <a:gd name="T0" fmla="*/ 0 w 13"/>
                    <a:gd name="T1" fmla="*/ 2 h 22"/>
                    <a:gd name="T2" fmla="*/ 4 w 13"/>
                    <a:gd name="T3" fmla="*/ 22 h 22"/>
                    <a:gd name="T4" fmla="*/ 13 w 13"/>
                    <a:gd name="T5" fmla="*/ 20 h 22"/>
                    <a:gd name="T6" fmla="*/ 8 w 13"/>
                    <a:gd name="T7" fmla="*/ 0 h 22"/>
                    <a:gd name="T8" fmla="*/ 0 w 13"/>
                    <a:gd name="T9" fmla="*/ 2 h 22"/>
                  </a:gdLst>
                  <a:ahLst/>
                  <a:cxnLst>
                    <a:cxn ang="0">
                      <a:pos x="T0" y="T1"/>
                    </a:cxn>
                    <a:cxn ang="0">
                      <a:pos x="T2" y="T3"/>
                    </a:cxn>
                    <a:cxn ang="0">
                      <a:pos x="T4" y="T5"/>
                    </a:cxn>
                    <a:cxn ang="0">
                      <a:pos x="T6" y="T7"/>
                    </a:cxn>
                    <a:cxn ang="0">
                      <a:pos x="T8" y="T9"/>
                    </a:cxn>
                  </a:cxnLst>
                  <a:rect l="0" t="0" r="r" b="b"/>
                  <a:pathLst>
                    <a:path w="13" h="22">
                      <a:moveTo>
                        <a:pt x="0" y="2"/>
                      </a:moveTo>
                      <a:lnTo>
                        <a:pt x="4" y="22"/>
                      </a:lnTo>
                      <a:lnTo>
                        <a:pt x="13" y="20"/>
                      </a:lnTo>
                      <a:lnTo>
                        <a:pt x="8"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62754" name="Freeform 290">
                  <a:extLst>
                    <a:ext uri="{FF2B5EF4-FFF2-40B4-BE49-F238E27FC236}">
                      <a16:creationId xmlns:a16="http://schemas.microsoft.com/office/drawing/2014/main" id="{C5AFB0D4-2F54-CFCA-760C-159EB45CF1BE}"/>
                    </a:ext>
                  </a:extLst>
                </p:cNvPr>
                <p:cNvSpPr>
                  <a:spLocks/>
                </p:cNvSpPr>
                <p:nvPr/>
              </p:nvSpPr>
              <p:spPr bwMode="auto">
                <a:xfrm>
                  <a:off x="4391" y="6442"/>
                  <a:ext cx="18" cy="21"/>
                </a:xfrm>
                <a:custGeom>
                  <a:avLst/>
                  <a:gdLst>
                    <a:gd name="T0" fmla="*/ 0 w 18"/>
                    <a:gd name="T1" fmla="*/ 4 h 21"/>
                    <a:gd name="T2" fmla="*/ 9 w 18"/>
                    <a:gd name="T3" fmla="*/ 21 h 21"/>
                    <a:gd name="T4" fmla="*/ 18 w 18"/>
                    <a:gd name="T5" fmla="*/ 17 h 21"/>
                    <a:gd name="T6" fmla="*/ 9 w 18"/>
                    <a:gd name="T7" fmla="*/ 0 h 21"/>
                    <a:gd name="T8" fmla="*/ 0 w 18"/>
                    <a:gd name="T9" fmla="*/ 4 h 21"/>
                  </a:gdLst>
                  <a:ahLst/>
                  <a:cxnLst>
                    <a:cxn ang="0">
                      <a:pos x="T0" y="T1"/>
                    </a:cxn>
                    <a:cxn ang="0">
                      <a:pos x="T2" y="T3"/>
                    </a:cxn>
                    <a:cxn ang="0">
                      <a:pos x="T4" y="T5"/>
                    </a:cxn>
                    <a:cxn ang="0">
                      <a:pos x="T6" y="T7"/>
                    </a:cxn>
                    <a:cxn ang="0">
                      <a:pos x="T8" y="T9"/>
                    </a:cxn>
                  </a:cxnLst>
                  <a:rect l="0" t="0" r="r" b="b"/>
                  <a:pathLst>
                    <a:path w="18" h="21">
                      <a:moveTo>
                        <a:pt x="0" y="4"/>
                      </a:moveTo>
                      <a:lnTo>
                        <a:pt x="9" y="21"/>
                      </a:lnTo>
                      <a:lnTo>
                        <a:pt x="18" y="17"/>
                      </a:lnTo>
                      <a:lnTo>
                        <a:pt x="9" y="0"/>
                      </a:lnTo>
                      <a:lnTo>
                        <a:pt x="0" y="4"/>
                      </a:lnTo>
                      <a:close/>
                    </a:path>
                  </a:pathLst>
                </a:custGeom>
                <a:solidFill>
                  <a:srgbClr val="FF0000"/>
                </a:solidFill>
                <a:ln w="38100" cmpd="sng">
                  <a:solidFill>
                    <a:srgbClr val="FF0000"/>
                  </a:solidFill>
                  <a:round/>
                  <a:headEnd/>
                  <a:tailEnd/>
                </a:ln>
              </p:spPr>
              <p:txBody>
                <a:bodyPr/>
                <a:lstStyle/>
                <a:p>
                  <a:endParaRPr lang="en-GB"/>
                </a:p>
              </p:txBody>
            </p:sp>
            <p:sp>
              <p:nvSpPr>
                <p:cNvPr id="62755" name="Freeform 291">
                  <a:extLst>
                    <a:ext uri="{FF2B5EF4-FFF2-40B4-BE49-F238E27FC236}">
                      <a16:creationId xmlns:a16="http://schemas.microsoft.com/office/drawing/2014/main" id="{46DE13C3-90E0-9321-2CBB-29D8E7A95CB9}"/>
                    </a:ext>
                  </a:extLst>
                </p:cNvPr>
                <p:cNvSpPr>
                  <a:spLocks/>
                </p:cNvSpPr>
                <p:nvPr/>
              </p:nvSpPr>
              <p:spPr bwMode="auto">
                <a:xfrm>
                  <a:off x="4400" y="6437"/>
                  <a:ext cx="17" cy="22"/>
                </a:xfrm>
                <a:custGeom>
                  <a:avLst/>
                  <a:gdLst>
                    <a:gd name="T0" fmla="*/ 0 w 17"/>
                    <a:gd name="T1" fmla="*/ 5 h 22"/>
                    <a:gd name="T2" fmla="*/ 9 w 17"/>
                    <a:gd name="T3" fmla="*/ 22 h 22"/>
                    <a:gd name="T4" fmla="*/ 17 w 17"/>
                    <a:gd name="T5" fmla="*/ 18 h 22"/>
                    <a:gd name="T6" fmla="*/ 9 w 17"/>
                    <a:gd name="T7" fmla="*/ 0 h 22"/>
                    <a:gd name="T8" fmla="*/ 0 w 17"/>
                    <a:gd name="T9" fmla="*/ 5 h 22"/>
                  </a:gdLst>
                  <a:ahLst/>
                  <a:cxnLst>
                    <a:cxn ang="0">
                      <a:pos x="T0" y="T1"/>
                    </a:cxn>
                    <a:cxn ang="0">
                      <a:pos x="T2" y="T3"/>
                    </a:cxn>
                    <a:cxn ang="0">
                      <a:pos x="T4" y="T5"/>
                    </a:cxn>
                    <a:cxn ang="0">
                      <a:pos x="T6" y="T7"/>
                    </a:cxn>
                    <a:cxn ang="0">
                      <a:pos x="T8" y="T9"/>
                    </a:cxn>
                  </a:cxnLst>
                  <a:rect l="0" t="0" r="r" b="b"/>
                  <a:pathLst>
                    <a:path w="17" h="22">
                      <a:moveTo>
                        <a:pt x="0" y="5"/>
                      </a:moveTo>
                      <a:lnTo>
                        <a:pt x="9" y="22"/>
                      </a:lnTo>
                      <a:lnTo>
                        <a:pt x="17" y="18"/>
                      </a:lnTo>
                      <a:lnTo>
                        <a:pt x="9" y="0"/>
                      </a:lnTo>
                      <a:lnTo>
                        <a:pt x="0" y="5"/>
                      </a:lnTo>
                      <a:close/>
                    </a:path>
                  </a:pathLst>
                </a:custGeom>
                <a:solidFill>
                  <a:srgbClr val="FF0000"/>
                </a:solidFill>
                <a:ln w="38100" cmpd="sng">
                  <a:solidFill>
                    <a:srgbClr val="FF0000"/>
                  </a:solidFill>
                  <a:round/>
                  <a:headEnd/>
                  <a:tailEnd/>
                </a:ln>
              </p:spPr>
              <p:txBody>
                <a:bodyPr/>
                <a:lstStyle/>
                <a:p>
                  <a:endParaRPr lang="en-GB"/>
                </a:p>
              </p:txBody>
            </p:sp>
            <p:sp>
              <p:nvSpPr>
                <p:cNvPr id="62756" name="Freeform 292">
                  <a:extLst>
                    <a:ext uri="{FF2B5EF4-FFF2-40B4-BE49-F238E27FC236}">
                      <a16:creationId xmlns:a16="http://schemas.microsoft.com/office/drawing/2014/main" id="{9B664558-C6BA-2A1B-4938-C14B188C6394}"/>
                    </a:ext>
                  </a:extLst>
                </p:cNvPr>
                <p:cNvSpPr>
                  <a:spLocks/>
                </p:cNvSpPr>
                <p:nvPr/>
              </p:nvSpPr>
              <p:spPr bwMode="auto">
                <a:xfrm>
                  <a:off x="4409" y="6433"/>
                  <a:ext cx="17" cy="22"/>
                </a:xfrm>
                <a:custGeom>
                  <a:avLst/>
                  <a:gdLst>
                    <a:gd name="T0" fmla="*/ 0 w 17"/>
                    <a:gd name="T1" fmla="*/ 4 h 22"/>
                    <a:gd name="T2" fmla="*/ 8 w 17"/>
                    <a:gd name="T3" fmla="*/ 22 h 22"/>
                    <a:gd name="T4" fmla="*/ 17 w 17"/>
                    <a:gd name="T5" fmla="*/ 17 h 22"/>
                    <a:gd name="T6" fmla="*/ 8 w 17"/>
                    <a:gd name="T7" fmla="*/ 0 h 22"/>
                    <a:gd name="T8" fmla="*/ 0 w 17"/>
                    <a:gd name="T9" fmla="*/ 4 h 22"/>
                  </a:gdLst>
                  <a:ahLst/>
                  <a:cxnLst>
                    <a:cxn ang="0">
                      <a:pos x="T0" y="T1"/>
                    </a:cxn>
                    <a:cxn ang="0">
                      <a:pos x="T2" y="T3"/>
                    </a:cxn>
                    <a:cxn ang="0">
                      <a:pos x="T4" y="T5"/>
                    </a:cxn>
                    <a:cxn ang="0">
                      <a:pos x="T6" y="T7"/>
                    </a:cxn>
                    <a:cxn ang="0">
                      <a:pos x="T8" y="T9"/>
                    </a:cxn>
                  </a:cxnLst>
                  <a:rect l="0" t="0" r="r" b="b"/>
                  <a:pathLst>
                    <a:path w="17" h="22">
                      <a:moveTo>
                        <a:pt x="0" y="4"/>
                      </a:moveTo>
                      <a:lnTo>
                        <a:pt x="8" y="22"/>
                      </a:lnTo>
                      <a:lnTo>
                        <a:pt x="17" y="17"/>
                      </a:lnTo>
                      <a:lnTo>
                        <a:pt x="8" y="0"/>
                      </a:lnTo>
                      <a:lnTo>
                        <a:pt x="0" y="4"/>
                      </a:lnTo>
                      <a:close/>
                    </a:path>
                  </a:pathLst>
                </a:custGeom>
                <a:solidFill>
                  <a:srgbClr val="FF0000"/>
                </a:solidFill>
                <a:ln w="38100" cmpd="sng">
                  <a:solidFill>
                    <a:srgbClr val="FF0000"/>
                  </a:solidFill>
                  <a:round/>
                  <a:headEnd/>
                  <a:tailEnd/>
                </a:ln>
              </p:spPr>
              <p:txBody>
                <a:bodyPr/>
                <a:lstStyle/>
                <a:p>
                  <a:endParaRPr lang="en-GB"/>
                </a:p>
              </p:txBody>
            </p:sp>
            <p:sp>
              <p:nvSpPr>
                <p:cNvPr id="62757" name="Freeform 293">
                  <a:extLst>
                    <a:ext uri="{FF2B5EF4-FFF2-40B4-BE49-F238E27FC236}">
                      <a16:creationId xmlns:a16="http://schemas.microsoft.com/office/drawing/2014/main" id="{C089CE9A-2C73-FC85-1771-FCF8D622EA55}"/>
                    </a:ext>
                  </a:extLst>
                </p:cNvPr>
                <p:cNvSpPr>
                  <a:spLocks/>
                </p:cNvSpPr>
                <p:nvPr/>
              </p:nvSpPr>
              <p:spPr bwMode="auto">
                <a:xfrm>
                  <a:off x="4415" y="6426"/>
                  <a:ext cx="22" cy="24"/>
                </a:xfrm>
                <a:custGeom>
                  <a:avLst/>
                  <a:gdLst>
                    <a:gd name="T0" fmla="*/ 0 w 22"/>
                    <a:gd name="T1" fmla="*/ 7 h 24"/>
                    <a:gd name="T2" fmla="*/ 13 w 22"/>
                    <a:gd name="T3" fmla="*/ 24 h 24"/>
                    <a:gd name="T4" fmla="*/ 22 w 22"/>
                    <a:gd name="T5" fmla="*/ 18 h 24"/>
                    <a:gd name="T6" fmla="*/ 9 w 22"/>
                    <a:gd name="T7" fmla="*/ 0 h 24"/>
                    <a:gd name="T8" fmla="*/ 0 w 22"/>
                    <a:gd name="T9" fmla="*/ 7 h 24"/>
                  </a:gdLst>
                  <a:ahLst/>
                  <a:cxnLst>
                    <a:cxn ang="0">
                      <a:pos x="T0" y="T1"/>
                    </a:cxn>
                    <a:cxn ang="0">
                      <a:pos x="T2" y="T3"/>
                    </a:cxn>
                    <a:cxn ang="0">
                      <a:pos x="T4" y="T5"/>
                    </a:cxn>
                    <a:cxn ang="0">
                      <a:pos x="T6" y="T7"/>
                    </a:cxn>
                    <a:cxn ang="0">
                      <a:pos x="T8" y="T9"/>
                    </a:cxn>
                  </a:cxnLst>
                  <a:rect l="0" t="0" r="r" b="b"/>
                  <a:pathLst>
                    <a:path w="22" h="24">
                      <a:moveTo>
                        <a:pt x="0" y="7"/>
                      </a:moveTo>
                      <a:lnTo>
                        <a:pt x="13" y="24"/>
                      </a:lnTo>
                      <a:lnTo>
                        <a:pt x="22" y="18"/>
                      </a:lnTo>
                      <a:lnTo>
                        <a:pt x="9" y="0"/>
                      </a:lnTo>
                      <a:lnTo>
                        <a:pt x="0" y="7"/>
                      </a:lnTo>
                      <a:close/>
                    </a:path>
                  </a:pathLst>
                </a:custGeom>
                <a:solidFill>
                  <a:srgbClr val="FF0000"/>
                </a:solidFill>
                <a:ln w="38100" cmpd="sng">
                  <a:solidFill>
                    <a:srgbClr val="FF0000"/>
                  </a:solidFill>
                  <a:round/>
                  <a:headEnd/>
                  <a:tailEnd/>
                </a:ln>
              </p:spPr>
              <p:txBody>
                <a:bodyPr/>
                <a:lstStyle/>
                <a:p>
                  <a:endParaRPr lang="en-GB"/>
                </a:p>
              </p:txBody>
            </p:sp>
            <p:sp>
              <p:nvSpPr>
                <p:cNvPr id="62758" name="Freeform 294">
                  <a:extLst>
                    <a:ext uri="{FF2B5EF4-FFF2-40B4-BE49-F238E27FC236}">
                      <a16:creationId xmlns:a16="http://schemas.microsoft.com/office/drawing/2014/main" id="{168137E3-5178-C087-E704-9ACD27B5AE4E}"/>
                    </a:ext>
                  </a:extLst>
                </p:cNvPr>
                <p:cNvSpPr>
                  <a:spLocks/>
                </p:cNvSpPr>
                <p:nvPr/>
              </p:nvSpPr>
              <p:spPr bwMode="auto">
                <a:xfrm>
                  <a:off x="4426" y="6422"/>
                  <a:ext cx="18" cy="22"/>
                </a:xfrm>
                <a:custGeom>
                  <a:avLst/>
                  <a:gdLst>
                    <a:gd name="T0" fmla="*/ 0 w 18"/>
                    <a:gd name="T1" fmla="*/ 4 h 22"/>
                    <a:gd name="T2" fmla="*/ 9 w 18"/>
                    <a:gd name="T3" fmla="*/ 22 h 22"/>
                    <a:gd name="T4" fmla="*/ 18 w 18"/>
                    <a:gd name="T5" fmla="*/ 17 h 22"/>
                    <a:gd name="T6" fmla="*/ 9 w 18"/>
                    <a:gd name="T7" fmla="*/ 0 h 22"/>
                    <a:gd name="T8" fmla="*/ 0 w 18"/>
                    <a:gd name="T9" fmla="*/ 4 h 22"/>
                  </a:gdLst>
                  <a:ahLst/>
                  <a:cxnLst>
                    <a:cxn ang="0">
                      <a:pos x="T0" y="T1"/>
                    </a:cxn>
                    <a:cxn ang="0">
                      <a:pos x="T2" y="T3"/>
                    </a:cxn>
                    <a:cxn ang="0">
                      <a:pos x="T4" y="T5"/>
                    </a:cxn>
                    <a:cxn ang="0">
                      <a:pos x="T6" y="T7"/>
                    </a:cxn>
                    <a:cxn ang="0">
                      <a:pos x="T8" y="T9"/>
                    </a:cxn>
                  </a:cxnLst>
                  <a:rect l="0" t="0" r="r" b="b"/>
                  <a:pathLst>
                    <a:path w="18" h="22">
                      <a:moveTo>
                        <a:pt x="0" y="4"/>
                      </a:moveTo>
                      <a:lnTo>
                        <a:pt x="9" y="22"/>
                      </a:lnTo>
                      <a:lnTo>
                        <a:pt x="18" y="17"/>
                      </a:lnTo>
                      <a:lnTo>
                        <a:pt x="9" y="0"/>
                      </a:lnTo>
                      <a:lnTo>
                        <a:pt x="0" y="4"/>
                      </a:lnTo>
                      <a:close/>
                    </a:path>
                  </a:pathLst>
                </a:custGeom>
                <a:solidFill>
                  <a:srgbClr val="FF0000"/>
                </a:solidFill>
                <a:ln w="38100" cmpd="sng">
                  <a:solidFill>
                    <a:srgbClr val="FF0000"/>
                  </a:solidFill>
                  <a:round/>
                  <a:headEnd/>
                  <a:tailEnd/>
                </a:ln>
              </p:spPr>
              <p:txBody>
                <a:bodyPr/>
                <a:lstStyle/>
                <a:p>
                  <a:endParaRPr lang="en-GB"/>
                </a:p>
              </p:txBody>
            </p:sp>
            <p:sp>
              <p:nvSpPr>
                <p:cNvPr id="62759" name="Freeform 295">
                  <a:extLst>
                    <a:ext uri="{FF2B5EF4-FFF2-40B4-BE49-F238E27FC236}">
                      <a16:creationId xmlns:a16="http://schemas.microsoft.com/office/drawing/2014/main" id="{8D8F10D2-3436-4324-5B85-B20D9321BA27}"/>
                    </a:ext>
                  </a:extLst>
                </p:cNvPr>
                <p:cNvSpPr>
                  <a:spLocks/>
                </p:cNvSpPr>
                <p:nvPr/>
              </p:nvSpPr>
              <p:spPr bwMode="auto">
                <a:xfrm>
                  <a:off x="4435" y="6415"/>
                  <a:ext cx="22" cy="24"/>
                </a:xfrm>
                <a:custGeom>
                  <a:avLst/>
                  <a:gdLst>
                    <a:gd name="T0" fmla="*/ 0 w 22"/>
                    <a:gd name="T1" fmla="*/ 7 h 24"/>
                    <a:gd name="T2" fmla="*/ 11 w 22"/>
                    <a:gd name="T3" fmla="*/ 24 h 24"/>
                    <a:gd name="T4" fmla="*/ 22 w 22"/>
                    <a:gd name="T5" fmla="*/ 18 h 24"/>
                    <a:gd name="T6" fmla="*/ 11 w 22"/>
                    <a:gd name="T7" fmla="*/ 0 h 24"/>
                    <a:gd name="T8" fmla="*/ 0 w 22"/>
                    <a:gd name="T9" fmla="*/ 7 h 24"/>
                  </a:gdLst>
                  <a:ahLst/>
                  <a:cxnLst>
                    <a:cxn ang="0">
                      <a:pos x="T0" y="T1"/>
                    </a:cxn>
                    <a:cxn ang="0">
                      <a:pos x="T2" y="T3"/>
                    </a:cxn>
                    <a:cxn ang="0">
                      <a:pos x="T4" y="T5"/>
                    </a:cxn>
                    <a:cxn ang="0">
                      <a:pos x="T6" y="T7"/>
                    </a:cxn>
                    <a:cxn ang="0">
                      <a:pos x="T8" y="T9"/>
                    </a:cxn>
                  </a:cxnLst>
                  <a:rect l="0" t="0" r="r" b="b"/>
                  <a:pathLst>
                    <a:path w="22" h="24">
                      <a:moveTo>
                        <a:pt x="0" y="7"/>
                      </a:moveTo>
                      <a:lnTo>
                        <a:pt x="11" y="24"/>
                      </a:lnTo>
                      <a:lnTo>
                        <a:pt x="22" y="18"/>
                      </a:lnTo>
                      <a:lnTo>
                        <a:pt x="11" y="0"/>
                      </a:lnTo>
                      <a:lnTo>
                        <a:pt x="0" y="7"/>
                      </a:lnTo>
                      <a:close/>
                    </a:path>
                  </a:pathLst>
                </a:custGeom>
                <a:solidFill>
                  <a:srgbClr val="FF0000"/>
                </a:solidFill>
                <a:ln w="38100" cmpd="sng">
                  <a:solidFill>
                    <a:srgbClr val="FF0000"/>
                  </a:solidFill>
                  <a:round/>
                  <a:headEnd/>
                  <a:tailEnd/>
                </a:ln>
              </p:spPr>
              <p:txBody>
                <a:bodyPr/>
                <a:lstStyle/>
                <a:p>
                  <a:endParaRPr lang="en-GB"/>
                </a:p>
              </p:txBody>
            </p:sp>
            <p:sp>
              <p:nvSpPr>
                <p:cNvPr id="62760" name="Freeform 296">
                  <a:extLst>
                    <a:ext uri="{FF2B5EF4-FFF2-40B4-BE49-F238E27FC236}">
                      <a16:creationId xmlns:a16="http://schemas.microsoft.com/office/drawing/2014/main" id="{3E6250C4-4916-E912-B58E-44033E0AB9A0}"/>
                    </a:ext>
                  </a:extLst>
                </p:cNvPr>
                <p:cNvSpPr>
                  <a:spLocks/>
                </p:cNvSpPr>
                <p:nvPr/>
              </p:nvSpPr>
              <p:spPr bwMode="auto">
                <a:xfrm>
                  <a:off x="4444" y="6411"/>
                  <a:ext cx="21" cy="22"/>
                </a:xfrm>
                <a:custGeom>
                  <a:avLst/>
                  <a:gdLst>
                    <a:gd name="T0" fmla="*/ 0 w 21"/>
                    <a:gd name="T1" fmla="*/ 7 h 22"/>
                    <a:gd name="T2" fmla="*/ 15 w 21"/>
                    <a:gd name="T3" fmla="*/ 22 h 22"/>
                    <a:gd name="T4" fmla="*/ 21 w 21"/>
                    <a:gd name="T5" fmla="*/ 15 h 22"/>
                    <a:gd name="T6" fmla="*/ 6 w 21"/>
                    <a:gd name="T7" fmla="*/ 0 h 22"/>
                    <a:gd name="T8" fmla="*/ 0 w 21"/>
                    <a:gd name="T9" fmla="*/ 7 h 22"/>
                  </a:gdLst>
                  <a:ahLst/>
                  <a:cxnLst>
                    <a:cxn ang="0">
                      <a:pos x="T0" y="T1"/>
                    </a:cxn>
                    <a:cxn ang="0">
                      <a:pos x="T2" y="T3"/>
                    </a:cxn>
                    <a:cxn ang="0">
                      <a:pos x="T4" y="T5"/>
                    </a:cxn>
                    <a:cxn ang="0">
                      <a:pos x="T6" y="T7"/>
                    </a:cxn>
                    <a:cxn ang="0">
                      <a:pos x="T8" y="T9"/>
                    </a:cxn>
                  </a:cxnLst>
                  <a:rect l="0" t="0" r="r" b="b"/>
                  <a:pathLst>
                    <a:path w="21" h="22">
                      <a:moveTo>
                        <a:pt x="0" y="7"/>
                      </a:moveTo>
                      <a:lnTo>
                        <a:pt x="15" y="22"/>
                      </a:lnTo>
                      <a:lnTo>
                        <a:pt x="21" y="15"/>
                      </a:lnTo>
                      <a:lnTo>
                        <a:pt x="6" y="0"/>
                      </a:lnTo>
                      <a:lnTo>
                        <a:pt x="0" y="7"/>
                      </a:lnTo>
                      <a:close/>
                    </a:path>
                  </a:pathLst>
                </a:custGeom>
                <a:solidFill>
                  <a:srgbClr val="FF0000"/>
                </a:solidFill>
                <a:ln w="38100" cmpd="sng">
                  <a:solidFill>
                    <a:srgbClr val="FF0000"/>
                  </a:solidFill>
                  <a:round/>
                  <a:headEnd/>
                  <a:tailEnd/>
                </a:ln>
              </p:spPr>
              <p:txBody>
                <a:bodyPr/>
                <a:lstStyle/>
                <a:p>
                  <a:endParaRPr lang="en-GB"/>
                </a:p>
              </p:txBody>
            </p:sp>
            <p:sp>
              <p:nvSpPr>
                <p:cNvPr id="62761" name="Freeform 297">
                  <a:extLst>
                    <a:ext uri="{FF2B5EF4-FFF2-40B4-BE49-F238E27FC236}">
                      <a16:creationId xmlns:a16="http://schemas.microsoft.com/office/drawing/2014/main" id="{9B2E10D1-B782-31BF-8AF3-91CFB7C59447}"/>
                    </a:ext>
                  </a:extLst>
                </p:cNvPr>
                <p:cNvSpPr>
                  <a:spLocks/>
                </p:cNvSpPr>
                <p:nvPr/>
              </p:nvSpPr>
              <p:spPr bwMode="auto">
                <a:xfrm>
                  <a:off x="4450" y="6402"/>
                  <a:ext cx="24" cy="24"/>
                </a:xfrm>
                <a:custGeom>
                  <a:avLst/>
                  <a:gdLst>
                    <a:gd name="T0" fmla="*/ 0 w 24"/>
                    <a:gd name="T1" fmla="*/ 9 h 24"/>
                    <a:gd name="T2" fmla="*/ 13 w 24"/>
                    <a:gd name="T3" fmla="*/ 24 h 24"/>
                    <a:gd name="T4" fmla="*/ 24 w 24"/>
                    <a:gd name="T5" fmla="*/ 16 h 24"/>
                    <a:gd name="T6" fmla="*/ 11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3" y="24"/>
                      </a:lnTo>
                      <a:lnTo>
                        <a:pt x="24" y="16"/>
                      </a:lnTo>
                      <a:lnTo>
                        <a:pt x="11"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62762" name="Freeform 298">
                  <a:extLst>
                    <a:ext uri="{FF2B5EF4-FFF2-40B4-BE49-F238E27FC236}">
                      <a16:creationId xmlns:a16="http://schemas.microsoft.com/office/drawing/2014/main" id="{4F199AB3-E8DE-FF1B-4F6D-4E165F88EB6B}"/>
                    </a:ext>
                  </a:extLst>
                </p:cNvPr>
                <p:cNvSpPr>
                  <a:spLocks/>
                </p:cNvSpPr>
                <p:nvPr/>
              </p:nvSpPr>
              <p:spPr bwMode="auto">
                <a:xfrm>
                  <a:off x="4461" y="6394"/>
                  <a:ext cx="22" cy="24"/>
                </a:xfrm>
                <a:custGeom>
                  <a:avLst/>
                  <a:gdLst>
                    <a:gd name="T0" fmla="*/ 0 w 22"/>
                    <a:gd name="T1" fmla="*/ 6 h 24"/>
                    <a:gd name="T2" fmla="*/ 13 w 22"/>
                    <a:gd name="T3" fmla="*/ 24 h 24"/>
                    <a:gd name="T4" fmla="*/ 22 w 22"/>
                    <a:gd name="T5" fmla="*/ 17 h 24"/>
                    <a:gd name="T6" fmla="*/ 9 w 22"/>
                    <a:gd name="T7" fmla="*/ 0 h 24"/>
                    <a:gd name="T8" fmla="*/ 0 w 22"/>
                    <a:gd name="T9" fmla="*/ 6 h 24"/>
                  </a:gdLst>
                  <a:ahLst/>
                  <a:cxnLst>
                    <a:cxn ang="0">
                      <a:pos x="T0" y="T1"/>
                    </a:cxn>
                    <a:cxn ang="0">
                      <a:pos x="T2" y="T3"/>
                    </a:cxn>
                    <a:cxn ang="0">
                      <a:pos x="T4" y="T5"/>
                    </a:cxn>
                    <a:cxn ang="0">
                      <a:pos x="T6" y="T7"/>
                    </a:cxn>
                    <a:cxn ang="0">
                      <a:pos x="T8" y="T9"/>
                    </a:cxn>
                  </a:cxnLst>
                  <a:rect l="0" t="0" r="r" b="b"/>
                  <a:pathLst>
                    <a:path w="22" h="24">
                      <a:moveTo>
                        <a:pt x="0" y="6"/>
                      </a:moveTo>
                      <a:lnTo>
                        <a:pt x="13" y="24"/>
                      </a:lnTo>
                      <a:lnTo>
                        <a:pt x="22" y="17"/>
                      </a:lnTo>
                      <a:lnTo>
                        <a:pt x="9" y="0"/>
                      </a:lnTo>
                      <a:lnTo>
                        <a:pt x="0" y="6"/>
                      </a:lnTo>
                      <a:close/>
                    </a:path>
                  </a:pathLst>
                </a:custGeom>
                <a:solidFill>
                  <a:srgbClr val="FF0000"/>
                </a:solidFill>
                <a:ln w="38100" cmpd="sng">
                  <a:solidFill>
                    <a:srgbClr val="FF0000"/>
                  </a:solidFill>
                  <a:round/>
                  <a:headEnd/>
                  <a:tailEnd/>
                </a:ln>
              </p:spPr>
              <p:txBody>
                <a:bodyPr/>
                <a:lstStyle/>
                <a:p>
                  <a:endParaRPr lang="en-GB"/>
                </a:p>
              </p:txBody>
            </p:sp>
            <p:sp>
              <p:nvSpPr>
                <p:cNvPr id="62763" name="Freeform 299">
                  <a:extLst>
                    <a:ext uri="{FF2B5EF4-FFF2-40B4-BE49-F238E27FC236}">
                      <a16:creationId xmlns:a16="http://schemas.microsoft.com/office/drawing/2014/main" id="{7A0D0264-D2E4-C919-1B7D-2E52E22A5F5C}"/>
                    </a:ext>
                  </a:extLst>
                </p:cNvPr>
                <p:cNvSpPr>
                  <a:spLocks/>
                </p:cNvSpPr>
                <p:nvPr/>
              </p:nvSpPr>
              <p:spPr bwMode="auto">
                <a:xfrm>
                  <a:off x="4470" y="6387"/>
                  <a:ext cx="24" cy="24"/>
                </a:xfrm>
                <a:custGeom>
                  <a:avLst/>
                  <a:gdLst>
                    <a:gd name="T0" fmla="*/ 0 w 24"/>
                    <a:gd name="T1" fmla="*/ 9 h 24"/>
                    <a:gd name="T2" fmla="*/ 15 w 24"/>
                    <a:gd name="T3" fmla="*/ 24 h 24"/>
                    <a:gd name="T4" fmla="*/ 24 w 24"/>
                    <a:gd name="T5" fmla="*/ 15 h 24"/>
                    <a:gd name="T6" fmla="*/ 9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5" y="24"/>
                      </a:lnTo>
                      <a:lnTo>
                        <a:pt x="24" y="15"/>
                      </a:lnTo>
                      <a:lnTo>
                        <a:pt x="9"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62764" name="Freeform 300">
                  <a:extLst>
                    <a:ext uri="{FF2B5EF4-FFF2-40B4-BE49-F238E27FC236}">
                      <a16:creationId xmlns:a16="http://schemas.microsoft.com/office/drawing/2014/main" id="{26195D89-1C2A-B774-07C6-FF4341893B58}"/>
                    </a:ext>
                  </a:extLst>
                </p:cNvPr>
                <p:cNvSpPr>
                  <a:spLocks/>
                </p:cNvSpPr>
                <p:nvPr/>
              </p:nvSpPr>
              <p:spPr bwMode="auto">
                <a:xfrm>
                  <a:off x="4479" y="6378"/>
                  <a:ext cx="24" cy="24"/>
                </a:xfrm>
                <a:custGeom>
                  <a:avLst/>
                  <a:gdLst>
                    <a:gd name="T0" fmla="*/ 0 w 24"/>
                    <a:gd name="T1" fmla="*/ 9 h 24"/>
                    <a:gd name="T2" fmla="*/ 15 w 24"/>
                    <a:gd name="T3" fmla="*/ 24 h 24"/>
                    <a:gd name="T4" fmla="*/ 24 w 24"/>
                    <a:gd name="T5" fmla="*/ 16 h 24"/>
                    <a:gd name="T6" fmla="*/ 8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5" y="24"/>
                      </a:lnTo>
                      <a:lnTo>
                        <a:pt x="24" y="16"/>
                      </a:lnTo>
                      <a:lnTo>
                        <a:pt x="8"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62765" name="Freeform 301">
                  <a:extLst>
                    <a:ext uri="{FF2B5EF4-FFF2-40B4-BE49-F238E27FC236}">
                      <a16:creationId xmlns:a16="http://schemas.microsoft.com/office/drawing/2014/main" id="{1114F89C-4421-7F50-9CEA-7DE6A12124E6}"/>
                    </a:ext>
                  </a:extLst>
                </p:cNvPr>
                <p:cNvSpPr>
                  <a:spLocks/>
                </p:cNvSpPr>
                <p:nvPr/>
              </p:nvSpPr>
              <p:spPr bwMode="auto">
                <a:xfrm>
                  <a:off x="4487" y="6370"/>
                  <a:ext cx="24" cy="24"/>
                </a:xfrm>
                <a:custGeom>
                  <a:avLst/>
                  <a:gdLst>
                    <a:gd name="T0" fmla="*/ 0 w 24"/>
                    <a:gd name="T1" fmla="*/ 8 h 24"/>
                    <a:gd name="T2" fmla="*/ 13 w 24"/>
                    <a:gd name="T3" fmla="*/ 24 h 24"/>
                    <a:gd name="T4" fmla="*/ 24 w 24"/>
                    <a:gd name="T5" fmla="*/ 15 h 24"/>
                    <a:gd name="T6" fmla="*/ 11 w 24"/>
                    <a:gd name="T7" fmla="*/ 0 h 24"/>
                    <a:gd name="T8" fmla="*/ 0 w 24"/>
                    <a:gd name="T9" fmla="*/ 8 h 24"/>
                  </a:gdLst>
                  <a:ahLst/>
                  <a:cxnLst>
                    <a:cxn ang="0">
                      <a:pos x="T0" y="T1"/>
                    </a:cxn>
                    <a:cxn ang="0">
                      <a:pos x="T2" y="T3"/>
                    </a:cxn>
                    <a:cxn ang="0">
                      <a:pos x="T4" y="T5"/>
                    </a:cxn>
                    <a:cxn ang="0">
                      <a:pos x="T6" y="T7"/>
                    </a:cxn>
                    <a:cxn ang="0">
                      <a:pos x="T8" y="T9"/>
                    </a:cxn>
                  </a:cxnLst>
                  <a:rect l="0" t="0" r="r" b="b"/>
                  <a:pathLst>
                    <a:path w="24" h="24">
                      <a:moveTo>
                        <a:pt x="0" y="8"/>
                      </a:moveTo>
                      <a:lnTo>
                        <a:pt x="13" y="24"/>
                      </a:lnTo>
                      <a:lnTo>
                        <a:pt x="24" y="15"/>
                      </a:lnTo>
                      <a:lnTo>
                        <a:pt x="11" y="0"/>
                      </a:lnTo>
                      <a:lnTo>
                        <a:pt x="0" y="8"/>
                      </a:lnTo>
                      <a:close/>
                    </a:path>
                  </a:pathLst>
                </a:custGeom>
                <a:solidFill>
                  <a:srgbClr val="FF0000"/>
                </a:solidFill>
                <a:ln w="38100" cmpd="sng">
                  <a:solidFill>
                    <a:srgbClr val="FF0000"/>
                  </a:solidFill>
                  <a:round/>
                  <a:headEnd/>
                  <a:tailEnd/>
                </a:ln>
              </p:spPr>
              <p:txBody>
                <a:bodyPr/>
                <a:lstStyle/>
                <a:p>
                  <a:endParaRPr lang="en-GB"/>
                </a:p>
              </p:txBody>
            </p:sp>
            <p:sp>
              <p:nvSpPr>
                <p:cNvPr id="62766" name="Freeform 302">
                  <a:extLst>
                    <a:ext uri="{FF2B5EF4-FFF2-40B4-BE49-F238E27FC236}">
                      <a16:creationId xmlns:a16="http://schemas.microsoft.com/office/drawing/2014/main" id="{967315ED-937B-0E4C-FF2E-EF529BB9F90C}"/>
                    </a:ext>
                  </a:extLst>
                </p:cNvPr>
                <p:cNvSpPr>
                  <a:spLocks/>
                </p:cNvSpPr>
                <p:nvPr/>
              </p:nvSpPr>
              <p:spPr bwMode="auto">
                <a:xfrm>
                  <a:off x="4496" y="6361"/>
                  <a:ext cx="24" cy="22"/>
                </a:xfrm>
                <a:custGeom>
                  <a:avLst/>
                  <a:gdLst>
                    <a:gd name="T0" fmla="*/ 0 w 24"/>
                    <a:gd name="T1" fmla="*/ 11 h 22"/>
                    <a:gd name="T2" fmla="*/ 17 w 24"/>
                    <a:gd name="T3" fmla="*/ 22 h 22"/>
                    <a:gd name="T4" fmla="*/ 24 w 24"/>
                    <a:gd name="T5" fmla="*/ 11 h 22"/>
                    <a:gd name="T6" fmla="*/ 7 w 24"/>
                    <a:gd name="T7" fmla="*/ 0 h 22"/>
                    <a:gd name="T8" fmla="*/ 0 w 24"/>
                    <a:gd name="T9" fmla="*/ 11 h 22"/>
                  </a:gdLst>
                  <a:ahLst/>
                  <a:cxnLst>
                    <a:cxn ang="0">
                      <a:pos x="T0" y="T1"/>
                    </a:cxn>
                    <a:cxn ang="0">
                      <a:pos x="T2" y="T3"/>
                    </a:cxn>
                    <a:cxn ang="0">
                      <a:pos x="T4" y="T5"/>
                    </a:cxn>
                    <a:cxn ang="0">
                      <a:pos x="T6" y="T7"/>
                    </a:cxn>
                    <a:cxn ang="0">
                      <a:pos x="T8" y="T9"/>
                    </a:cxn>
                  </a:cxnLst>
                  <a:rect l="0" t="0" r="r" b="b"/>
                  <a:pathLst>
                    <a:path w="24" h="22">
                      <a:moveTo>
                        <a:pt x="0" y="11"/>
                      </a:moveTo>
                      <a:lnTo>
                        <a:pt x="17" y="22"/>
                      </a:lnTo>
                      <a:lnTo>
                        <a:pt x="24" y="11"/>
                      </a:lnTo>
                      <a:lnTo>
                        <a:pt x="7"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62767" name="Freeform 303">
                  <a:extLst>
                    <a:ext uri="{FF2B5EF4-FFF2-40B4-BE49-F238E27FC236}">
                      <a16:creationId xmlns:a16="http://schemas.microsoft.com/office/drawing/2014/main" id="{BE3D77E8-B20D-B6A3-DE5D-EC78F62660AF}"/>
                    </a:ext>
                  </a:extLst>
                </p:cNvPr>
                <p:cNvSpPr>
                  <a:spLocks/>
                </p:cNvSpPr>
                <p:nvPr/>
              </p:nvSpPr>
              <p:spPr bwMode="auto">
                <a:xfrm>
                  <a:off x="4505" y="6350"/>
                  <a:ext cx="24" cy="24"/>
                </a:xfrm>
                <a:custGeom>
                  <a:avLst/>
                  <a:gdLst>
                    <a:gd name="T0" fmla="*/ 0 w 24"/>
                    <a:gd name="T1" fmla="*/ 9 h 24"/>
                    <a:gd name="T2" fmla="*/ 15 w 24"/>
                    <a:gd name="T3" fmla="*/ 24 h 24"/>
                    <a:gd name="T4" fmla="*/ 24 w 24"/>
                    <a:gd name="T5" fmla="*/ 15 h 24"/>
                    <a:gd name="T6" fmla="*/ 8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5" y="24"/>
                      </a:lnTo>
                      <a:lnTo>
                        <a:pt x="24" y="15"/>
                      </a:lnTo>
                      <a:lnTo>
                        <a:pt x="8"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62768" name="Freeform 304">
                  <a:extLst>
                    <a:ext uri="{FF2B5EF4-FFF2-40B4-BE49-F238E27FC236}">
                      <a16:creationId xmlns:a16="http://schemas.microsoft.com/office/drawing/2014/main" id="{448644FB-1CD8-9113-30B9-D7C616D28403}"/>
                    </a:ext>
                  </a:extLst>
                </p:cNvPr>
                <p:cNvSpPr>
                  <a:spLocks/>
                </p:cNvSpPr>
                <p:nvPr/>
              </p:nvSpPr>
              <p:spPr bwMode="auto">
                <a:xfrm>
                  <a:off x="4513" y="6339"/>
                  <a:ext cx="24" cy="24"/>
                </a:xfrm>
                <a:custGeom>
                  <a:avLst/>
                  <a:gdLst>
                    <a:gd name="T0" fmla="*/ 0 w 24"/>
                    <a:gd name="T1" fmla="*/ 11 h 24"/>
                    <a:gd name="T2" fmla="*/ 16 w 24"/>
                    <a:gd name="T3" fmla="*/ 24 h 24"/>
                    <a:gd name="T4" fmla="*/ 24 w 24"/>
                    <a:gd name="T5" fmla="*/ 13 h 24"/>
                    <a:gd name="T6" fmla="*/ 9 w 24"/>
                    <a:gd name="T7" fmla="*/ 0 h 24"/>
                    <a:gd name="T8" fmla="*/ 0 w 24"/>
                    <a:gd name="T9" fmla="*/ 11 h 24"/>
                  </a:gdLst>
                  <a:ahLst/>
                  <a:cxnLst>
                    <a:cxn ang="0">
                      <a:pos x="T0" y="T1"/>
                    </a:cxn>
                    <a:cxn ang="0">
                      <a:pos x="T2" y="T3"/>
                    </a:cxn>
                    <a:cxn ang="0">
                      <a:pos x="T4" y="T5"/>
                    </a:cxn>
                    <a:cxn ang="0">
                      <a:pos x="T6" y="T7"/>
                    </a:cxn>
                    <a:cxn ang="0">
                      <a:pos x="T8" y="T9"/>
                    </a:cxn>
                  </a:cxnLst>
                  <a:rect l="0" t="0" r="r" b="b"/>
                  <a:pathLst>
                    <a:path w="24" h="24">
                      <a:moveTo>
                        <a:pt x="0" y="11"/>
                      </a:moveTo>
                      <a:lnTo>
                        <a:pt x="16" y="24"/>
                      </a:lnTo>
                      <a:lnTo>
                        <a:pt x="24" y="13"/>
                      </a:lnTo>
                      <a:lnTo>
                        <a:pt x="9"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62769" name="Freeform 305">
                  <a:extLst>
                    <a:ext uri="{FF2B5EF4-FFF2-40B4-BE49-F238E27FC236}">
                      <a16:creationId xmlns:a16="http://schemas.microsoft.com/office/drawing/2014/main" id="{93CB565D-6359-E607-EE3E-697068164CD1}"/>
                    </a:ext>
                  </a:extLst>
                </p:cNvPr>
                <p:cNvSpPr>
                  <a:spLocks/>
                </p:cNvSpPr>
                <p:nvPr/>
              </p:nvSpPr>
              <p:spPr bwMode="auto">
                <a:xfrm>
                  <a:off x="4522" y="6328"/>
                  <a:ext cx="26" cy="26"/>
                </a:xfrm>
                <a:custGeom>
                  <a:avLst/>
                  <a:gdLst>
                    <a:gd name="T0" fmla="*/ 0 w 26"/>
                    <a:gd name="T1" fmla="*/ 11 h 26"/>
                    <a:gd name="T2" fmla="*/ 15 w 26"/>
                    <a:gd name="T3" fmla="*/ 26 h 26"/>
                    <a:gd name="T4" fmla="*/ 26 w 26"/>
                    <a:gd name="T5" fmla="*/ 15 h 26"/>
                    <a:gd name="T6" fmla="*/ 11 w 26"/>
                    <a:gd name="T7" fmla="*/ 0 h 26"/>
                    <a:gd name="T8" fmla="*/ 0 w 26"/>
                    <a:gd name="T9" fmla="*/ 11 h 26"/>
                  </a:gdLst>
                  <a:ahLst/>
                  <a:cxnLst>
                    <a:cxn ang="0">
                      <a:pos x="T0" y="T1"/>
                    </a:cxn>
                    <a:cxn ang="0">
                      <a:pos x="T2" y="T3"/>
                    </a:cxn>
                    <a:cxn ang="0">
                      <a:pos x="T4" y="T5"/>
                    </a:cxn>
                    <a:cxn ang="0">
                      <a:pos x="T6" y="T7"/>
                    </a:cxn>
                    <a:cxn ang="0">
                      <a:pos x="T8" y="T9"/>
                    </a:cxn>
                  </a:cxnLst>
                  <a:rect l="0" t="0" r="r" b="b"/>
                  <a:pathLst>
                    <a:path w="26" h="26">
                      <a:moveTo>
                        <a:pt x="0" y="11"/>
                      </a:moveTo>
                      <a:lnTo>
                        <a:pt x="15" y="26"/>
                      </a:lnTo>
                      <a:lnTo>
                        <a:pt x="26" y="15"/>
                      </a:lnTo>
                      <a:lnTo>
                        <a:pt x="11"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62770" name="Freeform 306">
                  <a:extLst>
                    <a:ext uri="{FF2B5EF4-FFF2-40B4-BE49-F238E27FC236}">
                      <a16:creationId xmlns:a16="http://schemas.microsoft.com/office/drawing/2014/main" id="{06E3151E-3818-AA4B-FC0D-75E6A23B0040}"/>
                    </a:ext>
                  </a:extLst>
                </p:cNvPr>
                <p:cNvSpPr>
                  <a:spLocks/>
                </p:cNvSpPr>
                <p:nvPr/>
              </p:nvSpPr>
              <p:spPr bwMode="auto">
                <a:xfrm>
                  <a:off x="4531" y="6317"/>
                  <a:ext cx="26" cy="24"/>
                </a:xfrm>
                <a:custGeom>
                  <a:avLst/>
                  <a:gdLst>
                    <a:gd name="T0" fmla="*/ 0 w 26"/>
                    <a:gd name="T1" fmla="*/ 13 h 24"/>
                    <a:gd name="T2" fmla="*/ 17 w 26"/>
                    <a:gd name="T3" fmla="*/ 24 h 24"/>
                    <a:gd name="T4" fmla="*/ 26 w 26"/>
                    <a:gd name="T5" fmla="*/ 11 h 24"/>
                    <a:gd name="T6" fmla="*/ 9 w 26"/>
                    <a:gd name="T7" fmla="*/ 0 h 24"/>
                    <a:gd name="T8" fmla="*/ 0 w 26"/>
                    <a:gd name="T9" fmla="*/ 13 h 24"/>
                  </a:gdLst>
                  <a:ahLst/>
                  <a:cxnLst>
                    <a:cxn ang="0">
                      <a:pos x="T0" y="T1"/>
                    </a:cxn>
                    <a:cxn ang="0">
                      <a:pos x="T2" y="T3"/>
                    </a:cxn>
                    <a:cxn ang="0">
                      <a:pos x="T4" y="T5"/>
                    </a:cxn>
                    <a:cxn ang="0">
                      <a:pos x="T6" y="T7"/>
                    </a:cxn>
                    <a:cxn ang="0">
                      <a:pos x="T8" y="T9"/>
                    </a:cxn>
                  </a:cxnLst>
                  <a:rect l="0" t="0" r="r" b="b"/>
                  <a:pathLst>
                    <a:path w="26" h="24">
                      <a:moveTo>
                        <a:pt x="0" y="13"/>
                      </a:moveTo>
                      <a:lnTo>
                        <a:pt x="17" y="24"/>
                      </a:lnTo>
                      <a:lnTo>
                        <a:pt x="26" y="11"/>
                      </a:lnTo>
                      <a:lnTo>
                        <a:pt x="9"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62771" name="Freeform 307">
                  <a:extLst>
                    <a:ext uri="{FF2B5EF4-FFF2-40B4-BE49-F238E27FC236}">
                      <a16:creationId xmlns:a16="http://schemas.microsoft.com/office/drawing/2014/main" id="{7FE9D1E7-1636-9337-7C3A-FE53923A8156}"/>
                    </a:ext>
                  </a:extLst>
                </p:cNvPr>
                <p:cNvSpPr>
                  <a:spLocks/>
                </p:cNvSpPr>
                <p:nvPr/>
              </p:nvSpPr>
              <p:spPr bwMode="auto">
                <a:xfrm>
                  <a:off x="4542" y="6304"/>
                  <a:ext cx="24" cy="24"/>
                </a:xfrm>
                <a:custGeom>
                  <a:avLst/>
                  <a:gdLst>
                    <a:gd name="T0" fmla="*/ 0 w 24"/>
                    <a:gd name="T1" fmla="*/ 11 h 24"/>
                    <a:gd name="T2" fmla="*/ 15 w 24"/>
                    <a:gd name="T3" fmla="*/ 24 h 24"/>
                    <a:gd name="T4" fmla="*/ 24 w 24"/>
                    <a:gd name="T5" fmla="*/ 13 h 24"/>
                    <a:gd name="T6" fmla="*/ 9 w 24"/>
                    <a:gd name="T7" fmla="*/ 0 h 24"/>
                    <a:gd name="T8" fmla="*/ 0 w 24"/>
                    <a:gd name="T9" fmla="*/ 11 h 24"/>
                  </a:gdLst>
                  <a:ahLst/>
                  <a:cxnLst>
                    <a:cxn ang="0">
                      <a:pos x="T0" y="T1"/>
                    </a:cxn>
                    <a:cxn ang="0">
                      <a:pos x="T2" y="T3"/>
                    </a:cxn>
                    <a:cxn ang="0">
                      <a:pos x="T4" y="T5"/>
                    </a:cxn>
                    <a:cxn ang="0">
                      <a:pos x="T6" y="T7"/>
                    </a:cxn>
                    <a:cxn ang="0">
                      <a:pos x="T8" y="T9"/>
                    </a:cxn>
                  </a:cxnLst>
                  <a:rect l="0" t="0" r="r" b="b"/>
                  <a:pathLst>
                    <a:path w="24" h="24">
                      <a:moveTo>
                        <a:pt x="0" y="11"/>
                      </a:moveTo>
                      <a:lnTo>
                        <a:pt x="15" y="24"/>
                      </a:lnTo>
                      <a:lnTo>
                        <a:pt x="24" y="13"/>
                      </a:lnTo>
                      <a:lnTo>
                        <a:pt x="9"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62772" name="Freeform 308">
                  <a:extLst>
                    <a:ext uri="{FF2B5EF4-FFF2-40B4-BE49-F238E27FC236}">
                      <a16:creationId xmlns:a16="http://schemas.microsoft.com/office/drawing/2014/main" id="{08C4AE52-1FE3-FC7A-D6C9-F7BBD2B387C1}"/>
                    </a:ext>
                  </a:extLst>
                </p:cNvPr>
                <p:cNvSpPr>
                  <a:spLocks/>
                </p:cNvSpPr>
                <p:nvPr/>
              </p:nvSpPr>
              <p:spPr bwMode="auto">
                <a:xfrm>
                  <a:off x="4548" y="6295"/>
                  <a:ext cx="24" cy="22"/>
                </a:xfrm>
                <a:custGeom>
                  <a:avLst/>
                  <a:gdLst>
                    <a:gd name="T0" fmla="*/ 0 w 24"/>
                    <a:gd name="T1" fmla="*/ 11 h 22"/>
                    <a:gd name="T2" fmla="*/ 18 w 24"/>
                    <a:gd name="T3" fmla="*/ 22 h 22"/>
                    <a:gd name="T4" fmla="*/ 24 w 24"/>
                    <a:gd name="T5" fmla="*/ 11 h 22"/>
                    <a:gd name="T6" fmla="*/ 7 w 24"/>
                    <a:gd name="T7" fmla="*/ 0 h 22"/>
                    <a:gd name="T8" fmla="*/ 0 w 24"/>
                    <a:gd name="T9" fmla="*/ 11 h 22"/>
                  </a:gdLst>
                  <a:ahLst/>
                  <a:cxnLst>
                    <a:cxn ang="0">
                      <a:pos x="T0" y="T1"/>
                    </a:cxn>
                    <a:cxn ang="0">
                      <a:pos x="T2" y="T3"/>
                    </a:cxn>
                    <a:cxn ang="0">
                      <a:pos x="T4" y="T5"/>
                    </a:cxn>
                    <a:cxn ang="0">
                      <a:pos x="T6" y="T7"/>
                    </a:cxn>
                    <a:cxn ang="0">
                      <a:pos x="T8" y="T9"/>
                    </a:cxn>
                  </a:cxnLst>
                  <a:rect l="0" t="0" r="r" b="b"/>
                  <a:pathLst>
                    <a:path w="24" h="22">
                      <a:moveTo>
                        <a:pt x="0" y="11"/>
                      </a:moveTo>
                      <a:lnTo>
                        <a:pt x="18" y="22"/>
                      </a:lnTo>
                      <a:lnTo>
                        <a:pt x="24" y="11"/>
                      </a:lnTo>
                      <a:lnTo>
                        <a:pt x="7"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62773" name="Freeform 309">
                  <a:extLst>
                    <a:ext uri="{FF2B5EF4-FFF2-40B4-BE49-F238E27FC236}">
                      <a16:creationId xmlns:a16="http://schemas.microsoft.com/office/drawing/2014/main" id="{99693B5E-5412-0E94-A441-7655F7B54419}"/>
                    </a:ext>
                  </a:extLst>
                </p:cNvPr>
                <p:cNvSpPr>
                  <a:spLocks/>
                </p:cNvSpPr>
                <p:nvPr/>
              </p:nvSpPr>
              <p:spPr bwMode="auto">
                <a:xfrm>
                  <a:off x="4555" y="6278"/>
                  <a:ext cx="28" cy="28"/>
                </a:xfrm>
                <a:custGeom>
                  <a:avLst/>
                  <a:gdLst>
                    <a:gd name="T0" fmla="*/ 0 w 28"/>
                    <a:gd name="T1" fmla="*/ 15 h 28"/>
                    <a:gd name="T2" fmla="*/ 17 w 28"/>
                    <a:gd name="T3" fmla="*/ 28 h 28"/>
                    <a:gd name="T4" fmla="*/ 28 w 28"/>
                    <a:gd name="T5" fmla="*/ 13 h 28"/>
                    <a:gd name="T6" fmla="*/ 11 w 28"/>
                    <a:gd name="T7" fmla="*/ 0 h 28"/>
                    <a:gd name="T8" fmla="*/ 0 w 28"/>
                    <a:gd name="T9" fmla="*/ 15 h 28"/>
                  </a:gdLst>
                  <a:ahLst/>
                  <a:cxnLst>
                    <a:cxn ang="0">
                      <a:pos x="T0" y="T1"/>
                    </a:cxn>
                    <a:cxn ang="0">
                      <a:pos x="T2" y="T3"/>
                    </a:cxn>
                    <a:cxn ang="0">
                      <a:pos x="T4" y="T5"/>
                    </a:cxn>
                    <a:cxn ang="0">
                      <a:pos x="T6" y="T7"/>
                    </a:cxn>
                    <a:cxn ang="0">
                      <a:pos x="T8" y="T9"/>
                    </a:cxn>
                  </a:cxnLst>
                  <a:rect l="0" t="0" r="r" b="b"/>
                  <a:pathLst>
                    <a:path w="28" h="28">
                      <a:moveTo>
                        <a:pt x="0" y="15"/>
                      </a:moveTo>
                      <a:lnTo>
                        <a:pt x="17" y="28"/>
                      </a:lnTo>
                      <a:lnTo>
                        <a:pt x="28" y="13"/>
                      </a:lnTo>
                      <a:lnTo>
                        <a:pt x="11"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62774" name="Freeform 310">
                  <a:extLst>
                    <a:ext uri="{FF2B5EF4-FFF2-40B4-BE49-F238E27FC236}">
                      <a16:creationId xmlns:a16="http://schemas.microsoft.com/office/drawing/2014/main" id="{32AD0BB6-6582-D78B-D10F-D48DF6E0A767}"/>
                    </a:ext>
                  </a:extLst>
                </p:cNvPr>
                <p:cNvSpPr>
                  <a:spLocks/>
                </p:cNvSpPr>
                <p:nvPr/>
              </p:nvSpPr>
              <p:spPr bwMode="auto">
                <a:xfrm>
                  <a:off x="4566" y="6267"/>
                  <a:ext cx="26" cy="24"/>
                </a:xfrm>
                <a:custGeom>
                  <a:avLst/>
                  <a:gdLst>
                    <a:gd name="T0" fmla="*/ 0 w 26"/>
                    <a:gd name="T1" fmla="*/ 13 h 24"/>
                    <a:gd name="T2" fmla="*/ 17 w 26"/>
                    <a:gd name="T3" fmla="*/ 24 h 24"/>
                    <a:gd name="T4" fmla="*/ 26 w 26"/>
                    <a:gd name="T5" fmla="*/ 11 h 24"/>
                    <a:gd name="T6" fmla="*/ 9 w 26"/>
                    <a:gd name="T7" fmla="*/ 0 h 24"/>
                    <a:gd name="T8" fmla="*/ 0 w 26"/>
                    <a:gd name="T9" fmla="*/ 13 h 24"/>
                  </a:gdLst>
                  <a:ahLst/>
                  <a:cxnLst>
                    <a:cxn ang="0">
                      <a:pos x="T0" y="T1"/>
                    </a:cxn>
                    <a:cxn ang="0">
                      <a:pos x="T2" y="T3"/>
                    </a:cxn>
                    <a:cxn ang="0">
                      <a:pos x="T4" y="T5"/>
                    </a:cxn>
                    <a:cxn ang="0">
                      <a:pos x="T6" y="T7"/>
                    </a:cxn>
                    <a:cxn ang="0">
                      <a:pos x="T8" y="T9"/>
                    </a:cxn>
                  </a:cxnLst>
                  <a:rect l="0" t="0" r="r" b="b"/>
                  <a:pathLst>
                    <a:path w="26" h="24">
                      <a:moveTo>
                        <a:pt x="0" y="13"/>
                      </a:moveTo>
                      <a:lnTo>
                        <a:pt x="17" y="24"/>
                      </a:lnTo>
                      <a:lnTo>
                        <a:pt x="26" y="11"/>
                      </a:lnTo>
                      <a:lnTo>
                        <a:pt x="9"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62775" name="Freeform 311">
                  <a:extLst>
                    <a:ext uri="{FF2B5EF4-FFF2-40B4-BE49-F238E27FC236}">
                      <a16:creationId xmlns:a16="http://schemas.microsoft.com/office/drawing/2014/main" id="{6E8A603D-F4B8-154B-056D-7A465670305B}"/>
                    </a:ext>
                  </a:extLst>
                </p:cNvPr>
                <p:cNvSpPr>
                  <a:spLocks/>
                </p:cNvSpPr>
                <p:nvPr/>
              </p:nvSpPr>
              <p:spPr bwMode="auto">
                <a:xfrm>
                  <a:off x="4575" y="6254"/>
                  <a:ext cx="26" cy="24"/>
                </a:xfrm>
                <a:custGeom>
                  <a:avLst/>
                  <a:gdLst>
                    <a:gd name="T0" fmla="*/ 0 w 26"/>
                    <a:gd name="T1" fmla="*/ 13 h 24"/>
                    <a:gd name="T2" fmla="*/ 17 w 26"/>
                    <a:gd name="T3" fmla="*/ 24 h 24"/>
                    <a:gd name="T4" fmla="*/ 26 w 26"/>
                    <a:gd name="T5" fmla="*/ 11 h 24"/>
                    <a:gd name="T6" fmla="*/ 8 w 26"/>
                    <a:gd name="T7" fmla="*/ 0 h 24"/>
                    <a:gd name="T8" fmla="*/ 0 w 26"/>
                    <a:gd name="T9" fmla="*/ 13 h 24"/>
                  </a:gdLst>
                  <a:ahLst/>
                  <a:cxnLst>
                    <a:cxn ang="0">
                      <a:pos x="T0" y="T1"/>
                    </a:cxn>
                    <a:cxn ang="0">
                      <a:pos x="T2" y="T3"/>
                    </a:cxn>
                    <a:cxn ang="0">
                      <a:pos x="T4" y="T5"/>
                    </a:cxn>
                    <a:cxn ang="0">
                      <a:pos x="T6" y="T7"/>
                    </a:cxn>
                    <a:cxn ang="0">
                      <a:pos x="T8" y="T9"/>
                    </a:cxn>
                  </a:cxnLst>
                  <a:rect l="0" t="0" r="r" b="b"/>
                  <a:pathLst>
                    <a:path w="26" h="24">
                      <a:moveTo>
                        <a:pt x="0" y="13"/>
                      </a:moveTo>
                      <a:lnTo>
                        <a:pt x="17" y="24"/>
                      </a:lnTo>
                      <a:lnTo>
                        <a:pt x="26" y="11"/>
                      </a:lnTo>
                      <a:lnTo>
                        <a:pt x="8"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62776" name="Freeform 312">
                  <a:extLst>
                    <a:ext uri="{FF2B5EF4-FFF2-40B4-BE49-F238E27FC236}">
                      <a16:creationId xmlns:a16="http://schemas.microsoft.com/office/drawing/2014/main" id="{C076C29C-4883-1FD8-12B6-A47099511C0A}"/>
                    </a:ext>
                  </a:extLst>
                </p:cNvPr>
                <p:cNvSpPr>
                  <a:spLocks/>
                </p:cNvSpPr>
                <p:nvPr/>
              </p:nvSpPr>
              <p:spPr bwMode="auto">
                <a:xfrm>
                  <a:off x="4585" y="6239"/>
                  <a:ext cx="27" cy="26"/>
                </a:xfrm>
                <a:custGeom>
                  <a:avLst/>
                  <a:gdLst>
                    <a:gd name="T0" fmla="*/ 0 w 27"/>
                    <a:gd name="T1" fmla="*/ 13 h 26"/>
                    <a:gd name="T2" fmla="*/ 16 w 27"/>
                    <a:gd name="T3" fmla="*/ 26 h 26"/>
                    <a:gd name="T4" fmla="*/ 27 w 27"/>
                    <a:gd name="T5" fmla="*/ 13 h 26"/>
                    <a:gd name="T6" fmla="*/ 11 w 27"/>
                    <a:gd name="T7" fmla="*/ 0 h 26"/>
                    <a:gd name="T8" fmla="*/ 0 w 27"/>
                    <a:gd name="T9" fmla="*/ 13 h 26"/>
                  </a:gdLst>
                  <a:ahLst/>
                  <a:cxnLst>
                    <a:cxn ang="0">
                      <a:pos x="T0" y="T1"/>
                    </a:cxn>
                    <a:cxn ang="0">
                      <a:pos x="T2" y="T3"/>
                    </a:cxn>
                    <a:cxn ang="0">
                      <a:pos x="T4" y="T5"/>
                    </a:cxn>
                    <a:cxn ang="0">
                      <a:pos x="T6" y="T7"/>
                    </a:cxn>
                    <a:cxn ang="0">
                      <a:pos x="T8" y="T9"/>
                    </a:cxn>
                  </a:cxnLst>
                  <a:rect l="0" t="0" r="r" b="b"/>
                  <a:pathLst>
                    <a:path w="27" h="26">
                      <a:moveTo>
                        <a:pt x="0" y="13"/>
                      </a:moveTo>
                      <a:lnTo>
                        <a:pt x="16" y="26"/>
                      </a:lnTo>
                      <a:lnTo>
                        <a:pt x="27" y="13"/>
                      </a:lnTo>
                      <a:lnTo>
                        <a:pt x="11"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62777" name="Freeform 313">
                  <a:extLst>
                    <a:ext uri="{FF2B5EF4-FFF2-40B4-BE49-F238E27FC236}">
                      <a16:creationId xmlns:a16="http://schemas.microsoft.com/office/drawing/2014/main" id="{43B1A903-B1AB-CD20-E425-04BD75C8C0B7}"/>
                    </a:ext>
                  </a:extLst>
                </p:cNvPr>
                <p:cNvSpPr>
                  <a:spLocks/>
                </p:cNvSpPr>
                <p:nvPr/>
              </p:nvSpPr>
              <p:spPr bwMode="auto">
                <a:xfrm>
                  <a:off x="4594" y="6226"/>
                  <a:ext cx="26" cy="26"/>
                </a:xfrm>
                <a:custGeom>
                  <a:avLst/>
                  <a:gdLst>
                    <a:gd name="T0" fmla="*/ 0 w 26"/>
                    <a:gd name="T1" fmla="*/ 15 h 26"/>
                    <a:gd name="T2" fmla="*/ 18 w 26"/>
                    <a:gd name="T3" fmla="*/ 26 h 26"/>
                    <a:gd name="T4" fmla="*/ 26 w 26"/>
                    <a:gd name="T5" fmla="*/ 10 h 26"/>
                    <a:gd name="T6" fmla="*/ 9 w 26"/>
                    <a:gd name="T7" fmla="*/ 0 h 26"/>
                    <a:gd name="T8" fmla="*/ 0 w 26"/>
                    <a:gd name="T9" fmla="*/ 15 h 26"/>
                  </a:gdLst>
                  <a:ahLst/>
                  <a:cxnLst>
                    <a:cxn ang="0">
                      <a:pos x="T0" y="T1"/>
                    </a:cxn>
                    <a:cxn ang="0">
                      <a:pos x="T2" y="T3"/>
                    </a:cxn>
                    <a:cxn ang="0">
                      <a:pos x="T4" y="T5"/>
                    </a:cxn>
                    <a:cxn ang="0">
                      <a:pos x="T6" y="T7"/>
                    </a:cxn>
                    <a:cxn ang="0">
                      <a:pos x="T8" y="T9"/>
                    </a:cxn>
                  </a:cxnLst>
                  <a:rect l="0" t="0" r="r" b="b"/>
                  <a:pathLst>
                    <a:path w="26" h="26">
                      <a:moveTo>
                        <a:pt x="0" y="15"/>
                      </a:moveTo>
                      <a:lnTo>
                        <a:pt x="18" y="26"/>
                      </a:lnTo>
                      <a:lnTo>
                        <a:pt x="26" y="10"/>
                      </a:lnTo>
                      <a:lnTo>
                        <a:pt x="9"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62778" name="Freeform 314">
                  <a:extLst>
                    <a:ext uri="{FF2B5EF4-FFF2-40B4-BE49-F238E27FC236}">
                      <a16:creationId xmlns:a16="http://schemas.microsoft.com/office/drawing/2014/main" id="{2B0DD434-C158-2865-8EC9-DB4732D5B6F2}"/>
                    </a:ext>
                  </a:extLst>
                </p:cNvPr>
                <p:cNvSpPr>
                  <a:spLocks/>
                </p:cNvSpPr>
                <p:nvPr/>
              </p:nvSpPr>
              <p:spPr bwMode="auto">
                <a:xfrm>
                  <a:off x="4603" y="6210"/>
                  <a:ext cx="24" cy="24"/>
                </a:xfrm>
                <a:custGeom>
                  <a:avLst/>
                  <a:gdLst>
                    <a:gd name="T0" fmla="*/ 0 w 24"/>
                    <a:gd name="T1" fmla="*/ 16 h 24"/>
                    <a:gd name="T2" fmla="*/ 17 w 24"/>
                    <a:gd name="T3" fmla="*/ 24 h 24"/>
                    <a:gd name="T4" fmla="*/ 24 w 24"/>
                    <a:gd name="T5" fmla="*/ 9 h 24"/>
                    <a:gd name="T6" fmla="*/ 6 w 24"/>
                    <a:gd name="T7" fmla="*/ 0 h 24"/>
                    <a:gd name="T8" fmla="*/ 0 w 24"/>
                    <a:gd name="T9" fmla="*/ 16 h 24"/>
                  </a:gdLst>
                  <a:ahLst/>
                  <a:cxnLst>
                    <a:cxn ang="0">
                      <a:pos x="T0" y="T1"/>
                    </a:cxn>
                    <a:cxn ang="0">
                      <a:pos x="T2" y="T3"/>
                    </a:cxn>
                    <a:cxn ang="0">
                      <a:pos x="T4" y="T5"/>
                    </a:cxn>
                    <a:cxn ang="0">
                      <a:pos x="T6" y="T7"/>
                    </a:cxn>
                    <a:cxn ang="0">
                      <a:pos x="T8" y="T9"/>
                    </a:cxn>
                  </a:cxnLst>
                  <a:rect l="0" t="0" r="r" b="b"/>
                  <a:pathLst>
                    <a:path w="24" h="24">
                      <a:moveTo>
                        <a:pt x="0" y="16"/>
                      </a:moveTo>
                      <a:lnTo>
                        <a:pt x="17" y="24"/>
                      </a:lnTo>
                      <a:lnTo>
                        <a:pt x="24" y="9"/>
                      </a:lnTo>
                      <a:lnTo>
                        <a:pt x="6" y="0"/>
                      </a:lnTo>
                      <a:lnTo>
                        <a:pt x="0" y="16"/>
                      </a:lnTo>
                      <a:close/>
                    </a:path>
                  </a:pathLst>
                </a:custGeom>
                <a:solidFill>
                  <a:srgbClr val="FF0000"/>
                </a:solidFill>
                <a:ln w="38100" cmpd="sng">
                  <a:solidFill>
                    <a:srgbClr val="FF0000"/>
                  </a:solidFill>
                  <a:round/>
                  <a:headEnd/>
                  <a:tailEnd/>
                </a:ln>
              </p:spPr>
              <p:txBody>
                <a:bodyPr/>
                <a:lstStyle/>
                <a:p>
                  <a:endParaRPr lang="en-GB"/>
                </a:p>
              </p:txBody>
            </p:sp>
            <p:sp>
              <p:nvSpPr>
                <p:cNvPr id="62779" name="Freeform 315">
                  <a:extLst>
                    <a:ext uri="{FF2B5EF4-FFF2-40B4-BE49-F238E27FC236}">
                      <a16:creationId xmlns:a16="http://schemas.microsoft.com/office/drawing/2014/main" id="{BEB55E67-993E-DE88-3E32-2B2598078EBE}"/>
                    </a:ext>
                  </a:extLst>
                </p:cNvPr>
                <p:cNvSpPr>
                  <a:spLocks/>
                </p:cNvSpPr>
                <p:nvPr/>
              </p:nvSpPr>
              <p:spPr bwMode="auto">
                <a:xfrm>
                  <a:off x="4609" y="6193"/>
                  <a:ext cx="29" cy="28"/>
                </a:xfrm>
                <a:custGeom>
                  <a:avLst/>
                  <a:gdLst>
                    <a:gd name="T0" fmla="*/ 0 w 29"/>
                    <a:gd name="T1" fmla="*/ 17 h 28"/>
                    <a:gd name="T2" fmla="*/ 18 w 29"/>
                    <a:gd name="T3" fmla="*/ 28 h 28"/>
                    <a:gd name="T4" fmla="*/ 29 w 29"/>
                    <a:gd name="T5" fmla="*/ 11 h 28"/>
                    <a:gd name="T6" fmla="*/ 11 w 29"/>
                    <a:gd name="T7" fmla="*/ 0 h 28"/>
                    <a:gd name="T8" fmla="*/ 0 w 29"/>
                    <a:gd name="T9" fmla="*/ 17 h 28"/>
                  </a:gdLst>
                  <a:ahLst/>
                  <a:cxnLst>
                    <a:cxn ang="0">
                      <a:pos x="T0" y="T1"/>
                    </a:cxn>
                    <a:cxn ang="0">
                      <a:pos x="T2" y="T3"/>
                    </a:cxn>
                    <a:cxn ang="0">
                      <a:pos x="T4" y="T5"/>
                    </a:cxn>
                    <a:cxn ang="0">
                      <a:pos x="T6" y="T7"/>
                    </a:cxn>
                    <a:cxn ang="0">
                      <a:pos x="T8" y="T9"/>
                    </a:cxn>
                  </a:cxnLst>
                  <a:rect l="0" t="0" r="r" b="b"/>
                  <a:pathLst>
                    <a:path w="29" h="28">
                      <a:moveTo>
                        <a:pt x="0" y="17"/>
                      </a:moveTo>
                      <a:lnTo>
                        <a:pt x="18" y="28"/>
                      </a:lnTo>
                      <a:lnTo>
                        <a:pt x="29" y="11"/>
                      </a:lnTo>
                      <a:lnTo>
                        <a:pt x="11" y="0"/>
                      </a:lnTo>
                      <a:lnTo>
                        <a:pt x="0" y="17"/>
                      </a:lnTo>
                      <a:close/>
                    </a:path>
                  </a:pathLst>
                </a:custGeom>
                <a:solidFill>
                  <a:srgbClr val="FF0000"/>
                </a:solidFill>
                <a:ln w="38100" cmpd="sng">
                  <a:solidFill>
                    <a:srgbClr val="FF0000"/>
                  </a:solidFill>
                  <a:round/>
                  <a:headEnd/>
                  <a:tailEnd/>
                </a:ln>
              </p:spPr>
              <p:txBody>
                <a:bodyPr/>
                <a:lstStyle/>
                <a:p>
                  <a:endParaRPr lang="en-GB"/>
                </a:p>
              </p:txBody>
            </p:sp>
            <p:sp>
              <p:nvSpPr>
                <p:cNvPr id="62780" name="Freeform 316">
                  <a:extLst>
                    <a:ext uri="{FF2B5EF4-FFF2-40B4-BE49-F238E27FC236}">
                      <a16:creationId xmlns:a16="http://schemas.microsoft.com/office/drawing/2014/main" id="{4B810C14-1FF3-C4B1-DFDD-8F4A02012D9C}"/>
                    </a:ext>
                  </a:extLst>
                </p:cNvPr>
                <p:cNvSpPr>
                  <a:spLocks/>
                </p:cNvSpPr>
                <p:nvPr/>
              </p:nvSpPr>
              <p:spPr bwMode="auto">
                <a:xfrm>
                  <a:off x="4620" y="6178"/>
                  <a:ext cx="27" cy="26"/>
                </a:xfrm>
                <a:custGeom>
                  <a:avLst/>
                  <a:gdLst>
                    <a:gd name="T0" fmla="*/ 0 w 27"/>
                    <a:gd name="T1" fmla="*/ 15 h 26"/>
                    <a:gd name="T2" fmla="*/ 18 w 27"/>
                    <a:gd name="T3" fmla="*/ 26 h 26"/>
                    <a:gd name="T4" fmla="*/ 27 w 27"/>
                    <a:gd name="T5" fmla="*/ 10 h 26"/>
                    <a:gd name="T6" fmla="*/ 9 w 27"/>
                    <a:gd name="T7" fmla="*/ 0 h 26"/>
                    <a:gd name="T8" fmla="*/ 0 w 27"/>
                    <a:gd name="T9" fmla="*/ 15 h 26"/>
                  </a:gdLst>
                  <a:ahLst/>
                  <a:cxnLst>
                    <a:cxn ang="0">
                      <a:pos x="T0" y="T1"/>
                    </a:cxn>
                    <a:cxn ang="0">
                      <a:pos x="T2" y="T3"/>
                    </a:cxn>
                    <a:cxn ang="0">
                      <a:pos x="T4" y="T5"/>
                    </a:cxn>
                    <a:cxn ang="0">
                      <a:pos x="T6" y="T7"/>
                    </a:cxn>
                    <a:cxn ang="0">
                      <a:pos x="T8" y="T9"/>
                    </a:cxn>
                  </a:cxnLst>
                  <a:rect l="0" t="0" r="r" b="b"/>
                  <a:pathLst>
                    <a:path w="27" h="26">
                      <a:moveTo>
                        <a:pt x="0" y="15"/>
                      </a:moveTo>
                      <a:lnTo>
                        <a:pt x="18" y="26"/>
                      </a:lnTo>
                      <a:lnTo>
                        <a:pt x="27" y="10"/>
                      </a:lnTo>
                      <a:lnTo>
                        <a:pt x="9"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62781" name="Freeform 317">
                  <a:extLst>
                    <a:ext uri="{FF2B5EF4-FFF2-40B4-BE49-F238E27FC236}">
                      <a16:creationId xmlns:a16="http://schemas.microsoft.com/office/drawing/2014/main" id="{C0F46144-99D8-382D-4A59-14F4F7994792}"/>
                    </a:ext>
                  </a:extLst>
                </p:cNvPr>
                <p:cNvSpPr>
                  <a:spLocks/>
                </p:cNvSpPr>
                <p:nvPr/>
              </p:nvSpPr>
              <p:spPr bwMode="auto">
                <a:xfrm>
                  <a:off x="4629" y="6162"/>
                  <a:ext cx="26" cy="26"/>
                </a:xfrm>
                <a:custGeom>
                  <a:avLst/>
                  <a:gdLst>
                    <a:gd name="T0" fmla="*/ 0 w 26"/>
                    <a:gd name="T1" fmla="*/ 16 h 26"/>
                    <a:gd name="T2" fmla="*/ 18 w 26"/>
                    <a:gd name="T3" fmla="*/ 26 h 26"/>
                    <a:gd name="T4" fmla="*/ 26 w 26"/>
                    <a:gd name="T5" fmla="*/ 11 h 26"/>
                    <a:gd name="T6" fmla="*/ 9 w 26"/>
                    <a:gd name="T7" fmla="*/ 0 h 26"/>
                    <a:gd name="T8" fmla="*/ 0 w 26"/>
                    <a:gd name="T9" fmla="*/ 16 h 26"/>
                  </a:gdLst>
                  <a:ahLst/>
                  <a:cxnLst>
                    <a:cxn ang="0">
                      <a:pos x="T0" y="T1"/>
                    </a:cxn>
                    <a:cxn ang="0">
                      <a:pos x="T2" y="T3"/>
                    </a:cxn>
                    <a:cxn ang="0">
                      <a:pos x="T4" y="T5"/>
                    </a:cxn>
                    <a:cxn ang="0">
                      <a:pos x="T6" y="T7"/>
                    </a:cxn>
                    <a:cxn ang="0">
                      <a:pos x="T8" y="T9"/>
                    </a:cxn>
                  </a:cxnLst>
                  <a:rect l="0" t="0" r="r" b="b"/>
                  <a:pathLst>
                    <a:path w="26" h="26">
                      <a:moveTo>
                        <a:pt x="0" y="16"/>
                      </a:moveTo>
                      <a:lnTo>
                        <a:pt x="18" y="26"/>
                      </a:lnTo>
                      <a:lnTo>
                        <a:pt x="26" y="11"/>
                      </a:lnTo>
                      <a:lnTo>
                        <a:pt x="9" y="0"/>
                      </a:lnTo>
                      <a:lnTo>
                        <a:pt x="0" y="16"/>
                      </a:lnTo>
                      <a:close/>
                    </a:path>
                  </a:pathLst>
                </a:custGeom>
                <a:solidFill>
                  <a:srgbClr val="FF0000"/>
                </a:solidFill>
                <a:ln w="38100" cmpd="sng">
                  <a:solidFill>
                    <a:srgbClr val="FF0000"/>
                  </a:solidFill>
                  <a:round/>
                  <a:headEnd/>
                  <a:tailEnd/>
                </a:ln>
              </p:spPr>
              <p:txBody>
                <a:bodyPr/>
                <a:lstStyle/>
                <a:p>
                  <a:endParaRPr lang="en-GB"/>
                </a:p>
              </p:txBody>
            </p:sp>
            <p:sp>
              <p:nvSpPr>
                <p:cNvPr id="62782" name="Freeform 318">
                  <a:extLst>
                    <a:ext uri="{FF2B5EF4-FFF2-40B4-BE49-F238E27FC236}">
                      <a16:creationId xmlns:a16="http://schemas.microsoft.com/office/drawing/2014/main" id="{4E4CC016-D415-559C-7814-26B9A25C6075}"/>
                    </a:ext>
                  </a:extLst>
                </p:cNvPr>
                <p:cNvSpPr>
                  <a:spLocks/>
                </p:cNvSpPr>
                <p:nvPr/>
              </p:nvSpPr>
              <p:spPr bwMode="auto">
                <a:xfrm>
                  <a:off x="4638" y="6145"/>
                  <a:ext cx="26" cy="26"/>
                </a:xfrm>
                <a:custGeom>
                  <a:avLst/>
                  <a:gdLst>
                    <a:gd name="T0" fmla="*/ 0 w 26"/>
                    <a:gd name="T1" fmla="*/ 17 h 26"/>
                    <a:gd name="T2" fmla="*/ 17 w 26"/>
                    <a:gd name="T3" fmla="*/ 26 h 26"/>
                    <a:gd name="T4" fmla="*/ 26 w 26"/>
                    <a:gd name="T5" fmla="*/ 9 h 26"/>
                    <a:gd name="T6" fmla="*/ 9 w 26"/>
                    <a:gd name="T7" fmla="*/ 0 h 26"/>
                    <a:gd name="T8" fmla="*/ 0 w 26"/>
                    <a:gd name="T9" fmla="*/ 17 h 26"/>
                  </a:gdLst>
                  <a:ahLst/>
                  <a:cxnLst>
                    <a:cxn ang="0">
                      <a:pos x="T0" y="T1"/>
                    </a:cxn>
                    <a:cxn ang="0">
                      <a:pos x="T2" y="T3"/>
                    </a:cxn>
                    <a:cxn ang="0">
                      <a:pos x="T4" y="T5"/>
                    </a:cxn>
                    <a:cxn ang="0">
                      <a:pos x="T6" y="T7"/>
                    </a:cxn>
                    <a:cxn ang="0">
                      <a:pos x="T8" y="T9"/>
                    </a:cxn>
                  </a:cxnLst>
                  <a:rect l="0" t="0" r="r" b="b"/>
                  <a:pathLst>
                    <a:path w="26" h="26">
                      <a:moveTo>
                        <a:pt x="0" y="17"/>
                      </a:moveTo>
                      <a:lnTo>
                        <a:pt x="17" y="26"/>
                      </a:lnTo>
                      <a:lnTo>
                        <a:pt x="26" y="9"/>
                      </a:lnTo>
                      <a:lnTo>
                        <a:pt x="9" y="0"/>
                      </a:lnTo>
                      <a:lnTo>
                        <a:pt x="0" y="17"/>
                      </a:lnTo>
                      <a:close/>
                    </a:path>
                  </a:pathLst>
                </a:custGeom>
                <a:solidFill>
                  <a:srgbClr val="FF0000"/>
                </a:solidFill>
                <a:ln w="38100" cmpd="sng">
                  <a:solidFill>
                    <a:srgbClr val="FF0000"/>
                  </a:solidFill>
                  <a:round/>
                  <a:headEnd/>
                  <a:tailEnd/>
                </a:ln>
              </p:spPr>
              <p:txBody>
                <a:bodyPr/>
                <a:lstStyle/>
                <a:p>
                  <a:endParaRPr lang="en-GB"/>
                </a:p>
              </p:txBody>
            </p:sp>
            <p:sp>
              <p:nvSpPr>
                <p:cNvPr id="62783" name="Freeform 319">
                  <a:extLst>
                    <a:ext uri="{FF2B5EF4-FFF2-40B4-BE49-F238E27FC236}">
                      <a16:creationId xmlns:a16="http://schemas.microsoft.com/office/drawing/2014/main" id="{03516B25-D0C1-1D33-2B3E-B7F9E4052C29}"/>
                    </a:ext>
                  </a:extLst>
                </p:cNvPr>
                <p:cNvSpPr>
                  <a:spLocks/>
                </p:cNvSpPr>
                <p:nvPr/>
              </p:nvSpPr>
              <p:spPr bwMode="auto">
                <a:xfrm>
                  <a:off x="4647" y="6127"/>
                  <a:ext cx="26" cy="27"/>
                </a:xfrm>
                <a:custGeom>
                  <a:avLst/>
                  <a:gdLst>
                    <a:gd name="T0" fmla="*/ 0 w 26"/>
                    <a:gd name="T1" fmla="*/ 18 h 27"/>
                    <a:gd name="T2" fmla="*/ 17 w 26"/>
                    <a:gd name="T3" fmla="*/ 27 h 27"/>
                    <a:gd name="T4" fmla="*/ 26 w 26"/>
                    <a:gd name="T5" fmla="*/ 9 h 27"/>
                    <a:gd name="T6" fmla="*/ 8 w 26"/>
                    <a:gd name="T7" fmla="*/ 0 h 27"/>
                    <a:gd name="T8" fmla="*/ 0 w 26"/>
                    <a:gd name="T9" fmla="*/ 18 h 27"/>
                  </a:gdLst>
                  <a:ahLst/>
                  <a:cxnLst>
                    <a:cxn ang="0">
                      <a:pos x="T0" y="T1"/>
                    </a:cxn>
                    <a:cxn ang="0">
                      <a:pos x="T2" y="T3"/>
                    </a:cxn>
                    <a:cxn ang="0">
                      <a:pos x="T4" y="T5"/>
                    </a:cxn>
                    <a:cxn ang="0">
                      <a:pos x="T6" y="T7"/>
                    </a:cxn>
                    <a:cxn ang="0">
                      <a:pos x="T8" y="T9"/>
                    </a:cxn>
                  </a:cxnLst>
                  <a:rect l="0" t="0" r="r" b="b"/>
                  <a:pathLst>
                    <a:path w="26" h="27">
                      <a:moveTo>
                        <a:pt x="0" y="18"/>
                      </a:moveTo>
                      <a:lnTo>
                        <a:pt x="17" y="27"/>
                      </a:lnTo>
                      <a:lnTo>
                        <a:pt x="26" y="9"/>
                      </a:lnTo>
                      <a:lnTo>
                        <a:pt x="8" y="0"/>
                      </a:lnTo>
                      <a:lnTo>
                        <a:pt x="0" y="18"/>
                      </a:lnTo>
                      <a:close/>
                    </a:path>
                  </a:pathLst>
                </a:custGeom>
                <a:solidFill>
                  <a:srgbClr val="FF0000"/>
                </a:solidFill>
                <a:ln w="38100" cmpd="sng">
                  <a:solidFill>
                    <a:srgbClr val="FF0000"/>
                  </a:solidFill>
                  <a:round/>
                  <a:headEnd/>
                  <a:tailEnd/>
                </a:ln>
              </p:spPr>
              <p:txBody>
                <a:bodyPr/>
                <a:lstStyle/>
                <a:p>
                  <a:endParaRPr lang="en-GB"/>
                </a:p>
              </p:txBody>
            </p:sp>
            <p:sp>
              <p:nvSpPr>
                <p:cNvPr id="62784" name="Freeform 320">
                  <a:extLst>
                    <a:ext uri="{FF2B5EF4-FFF2-40B4-BE49-F238E27FC236}">
                      <a16:creationId xmlns:a16="http://schemas.microsoft.com/office/drawing/2014/main" id="{D85FBA4D-76C3-3C7E-BE28-2C363E85862F}"/>
                    </a:ext>
                  </a:extLst>
                </p:cNvPr>
                <p:cNvSpPr>
                  <a:spLocks/>
                </p:cNvSpPr>
                <p:nvPr/>
              </p:nvSpPr>
              <p:spPr bwMode="auto">
                <a:xfrm>
                  <a:off x="4655" y="6110"/>
                  <a:ext cx="26" cy="26"/>
                </a:xfrm>
                <a:custGeom>
                  <a:avLst/>
                  <a:gdLst>
                    <a:gd name="T0" fmla="*/ 0 w 26"/>
                    <a:gd name="T1" fmla="*/ 17 h 26"/>
                    <a:gd name="T2" fmla="*/ 18 w 26"/>
                    <a:gd name="T3" fmla="*/ 26 h 26"/>
                    <a:gd name="T4" fmla="*/ 26 w 26"/>
                    <a:gd name="T5" fmla="*/ 9 h 26"/>
                    <a:gd name="T6" fmla="*/ 9 w 26"/>
                    <a:gd name="T7" fmla="*/ 0 h 26"/>
                    <a:gd name="T8" fmla="*/ 0 w 26"/>
                    <a:gd name="T9" fmla="*/ 17 h 26"/>
                  </a:gdLst>
                  <a:ahLst/>
                  <a:cxnLst>
                    <a:cxn ang="0">
                      <a:pos x="T0" y="T1"/>
                    </a:cxn>
                    <a:cxn ang="0">
                      <a:pos x="T2" y="T3"/>
                    </a:cxn>
                    <a:cxn ang="0">
                      <a:pos x="T4" y="T5"/>
                    </a:cxn>
                    <a:cxn ang="0">
                      <a:pos x="T6" y="T7"/>
                    </a:cxn>
                    <a:cxn ang="0">
                      <a:pos x="T8" y="T9"/>
                    </a:cxn>
                  </a:cxnLst>
                  <a:rect l="0" t="0" r="r" b="b"/>
                  <a:pathLst>
                    <a:path w="26" h="26">
                      <a:moveTo>
                        <a:pt x="0" y="17"/>
                      </a:moveTo>
                      <a:lnTo>
                        <a:pt x="18" y="26"/>
                      </a:lnTo>
                      <a:lnTo>
                        <a:pt x="26" y="9"/>
                      </a:lnTo>
                      <a:lnTo>
                        <a:pt x="9" y="0"/>
                      </a:lnTo>
                      <a:lnTo>
                        <a:pt x="0" y="17"/>
                      </a:lnTo>
                      <a:close/>
                    </a:path>
                  </a:pathLst>
                </a:custGeom>
                <a:solidFill>
                  <a:srgbClr val="FF0000"/>
                </a:solidFill>
                <a:ln w="38100" cmpd="sng">
                  <a:solidFill>
                    <a:srgbClr val="FF0000"/>
                  </a:solidFill>
                  <a:round/>
                  <a:headEnd/>
                  <a:tailEnd/>
                </a:ln>
              </p:spPr>
              <p:txBody>
                <a:bodyPr/>
                <a:lstStyle/>
                <a:p>
                  <a:endParaRPr lang="en-GB"/>
                </a:p>
              </p:txBody>
            </p:sp>
            <p:sp>
              <p:nvSpPr>
                <p:cNvPr id="62785" name="Freeform 321">
                  <a:extLst>
                    <a:ext uri="{FF2B5EF4-FFF2-40B4-BE49-F238E27FC236}">
                      <a16:creationId xmlns:a16="http://schemas.microsoft.com/office/drawing/2014/main" id="{AEA0BF3A-50C6-74E8-AE1B-A29E78C437AA}"/>
                    </a:ext>
                  </a:extLst>
                </p:cNvPr>
                <p:cNvSpPr>
                  <a:spLocks/>
                </p:cNvSpPr>
                <p:nvPr/>
              </p:nvSpPr>
              <p:spPr bwMode="auto">
                <a:xfrm>
                  <a:off x="4664" y="6092"/>
                  <a:ext cx="28" cy="29"/>
                </a:xfrm>
                <a:custGeom>
                  <a:avLst/>
                  <a:gdLst>
                    <a:gd name="T0" fmla="*/ 0 w 28"/>
                    <a:gd name="T1" fmla="*/ 18 h 29"/>
                    <a:gd name="T2" fmla="*/ 17 w 28"/>
                    <a:gd name="T3" fmla="*/ 29 h 29"/>
                    <a:gd name="T4" fmla="*/ 28 w 28"/>
                    <a:gd name="T5" fmla="*/ 11 h 29"/>
                    <a:gd name="T6" fmla="*/ 11 w 28"/>
                    <a:gd name="T7" fmla="*/ 0 h 29"/>
                    <a:gd name="T8" fmla="*/ 0 w 28"/>
                    <a:gd name="T9" fmla="*/ 18 h 29"/>
                  </a:gdLst>
                  <a:ahLst/>
                  <a:cxnLst>
                    <a:cxn ang="0">
                      <a:pos x="T0" y="T1"/>
                    </a:cxn>
                    <a:cxn ang="0">
                      <a:pos x="T2" y="T3"/>
                    </a:cxn>
                    <a:cxn ang="0">
                      <a:pos x="T4" y="T5"/>
                    </a:cxn>
                    <a:cxn ang="0">
                      <a:pos x="T6" y="T7"/>
                    </a:cxn>
                    <a:cxn ang="0">
                      <a:pos x="T8" y="T9"/>
                    </a:cxn>
                  </a:cxnLst>
                  <a:rect l="0" t="0" r="r" b="b"/>
                  <a:pathLst>
                    <a:path w="28" h="29">
                      <a:moveTo>
                        <a:pt x="0" y="18"/>
                      </a:moveTo>
                      <a:lnTo>
                        <a:pt x="17" y="29"/>
                      </a:lnTo>
                      <a:lnTo>
                        <a:pt x="28" y="11"/>
                      </a:lnTo>
                      <a:lnTo>
                        <a:pt x="11" y="0"/>
                      </a:lnTo>
                      <a:lnTo>
                        <a:pt x="0" y="18"/>
                      </a:lnTo>
                      <a:close/>
                    </a:path>
                  </a:pathLst>
                </a:custGeom>
                <a:solidFill>
                  <a:srgbClr val="FF0000"/>
                </a:solidFill>
                <a:ln w="38100" cmpd="sng">
                  <a:solidFill>
                    <a:srgbClr val="FF0000"/>
                  </a:solidFill>
                  <a:round/>
                  <a:headEnd/>
                  <a:tailEnd/>
                </a:ln>
              </p:spPr>
              <p:txBody>
                <a:bodyPr/>
                <a:lstStyle/>
                <a:p>
                  <a:endParaRPr lang="en-GB"/>
                </a:p>
              </p:txBody>
            </p:sp>
            <p:sp>
              <p:nvSpPr>
                <p:cNvPr id="62786" name="Freeform 322">
                  <a:extLst>
                    <a:ext uri="{FF2B5EF4-FFF2-40B4-BE49-F238E27FC236}">
                      <a16:creationId xmlns:a16="http://schemas.microsoft.com/office/drawing/2014/main" id="{F95C88F2-7D58-A257-4C04-8B9973D0259E}"/>
                    </a:ext>
                  </a:extLst>
                </p:cNvPr>
                <p:cNvSpPr>
                  <a:spLocks/>
                </p:cNvSpPr>
                <p:nvPr/>
              </p:nvSpPr>
              <p:spPr bwMode="auto">
                <a:xfrm>
                  <a:off x="4675" y="6075"/>
                  <a:ext cx="26" cy="26"/>
                </a:xfrm>
                <a:custGeom>
                  <a:avLst/>
                  <a:gdLst>
                    <a:gd name="T0" fmla="*/ 0 w 26"/>
                    <a:gd name="T1" fmla="*/ 20 h 26"/>
                    <a:gd name="T2" fmla="*/ 20 w 26"/>
                    <a:gd name="T3" fmla="*/ 26 h 26"/>
                    <a:gd name="T4" fmla="*/ 26 w 26"/>
                    <a:gd name="T5" fmla="*/ 7 h 26"/>
                    <a:gd name="T6" fmla="*/ 6 w 26"/>
                    <a:gd name="T7" fmla="*/ 0 h 26"/>
                    <a:gd name="T8" fmla="*/ 0 w 26"/>
                    <a:gd name="T9" fmla="*/ 20 h 26"/>
                  </a:gdLst>
                  <a:ahLst/>
                  <a:cxnLst>
                    <a:cxn ang="0">
                      <a:pos x="T0" y="T1"/>
                    </a:cxn>
                    <a:cxn ang="0">
                      <a:pos x="T2" y="T3"/>
                    </a:cxn>
                    <a:cxn ang="0">
                      <a:pos x="T4" y="T5"/>
                    </a:cxn>
                    <a:cxn ang="0">
                      <a:pos x="T6" y="T7"/>
                    </a:cxn>
                    <a:cxn ang="0">
                      <a:pos x="T8" y="T9"/>
                    </a:cxn>
                  </a:cxnLst>
                  <a:rect l="0" t="0" r="r" b="b"/>
                  <a:pathLst>
                    <a:path w="26" h="26">
                      <a:moveTo>
                        <a:pt x="0" y="20"/>
                      </a:moveTo>
                      <a:lnTo>
                        <a:pt x="20" y="26"/>
                      </a:lnTo>
                      <a:lnTo>
                        <a:pt x="26" y="7"/>
                      </a:lnTo>
                      <a:lnTo>
                        <a:pt x="6"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62787" name="Freeform 323">
                  <a:extLst>
                    <a:ext uri="{FF2B5EF4-FFF2-40B4-BE49-F238E27FC236}">
                      <a16:creationId xmlns:a16="http://schemas.microsoft.com/office/drawing/2014/main" id="{345F964A-97C0-A112-E8FE-A508E6114CD4}"/>
                    </a:ext>
                  </a:extLst>
                </p:cNvPr>
                <p:cNvSpPr>
                  <a:spLocks/>
                </p:cNvSpPr>
                <p:nvPr/>
              </p:nvSpPr>
              <p:spPr bwMode="auto">
                <a:xfrm>
                  <a:off x="4681" y="6055"/>
                  <a:ext cx="29" cy="29"/>
                </a:xfrm>
                <a:custGeom>
                  <a:avLst/>
                  <a:gdLst>
                    <a:gd name="T0" fmla="*/ 0 w 29"/>
                    <a:gd name="T1" fmla="*/ 18 h 29"/>
                    <a:gd name="T2" fmla="*/ 18 w 29"/>
                    <a:gd name="T3" fmla="*/ 29 h 29"/>
                    <a:gd name="T4" fmla="*/ 29 w 29"/>
                    <a:gd name="T5" fmla="*/ 11 h 29"/>
                    <a:gd name="T6" fmla="*/ 11 w 29"/>
                    <a:gd name="T7" fmla="*/ 0 h 29"/>
                    <a:gd name="T8" fmla="*/ 0 w 29"/>
                    <a:gd name="T9" fmla="*/ 18 h 29"/>
                  </a:gdLst>
                  <a:ahLst/>
                  <a:cxnLst>
                    <a:cxn ang="0">
                      <a:pos x="T0" y="T1"/>
                    </a:cxn>
                    <a:cxn ang="0">
                      <a:pos x="T2" y="T3"/>
                    </a:cxn>
                    <a:cxn ang="0">
                      <a:pos x="T4" y="T5"/>
                    </a:cxn>
                    <a:cxn ang="0">
                      <a:pos x="T6" y="T7"/>
                    </a:cxn>
                    <a:cxn ang="0">
                      <a:pos x="T8" y="T9"/>
                    </a:cxn>
                  </a:cxnLst>
                  <a:rect l="0" t="0" r="r" b="b"/>
                  <a:pathLst>
                    <a:path w="29" h="29">
                      <a:moveTo>
                        <a:pt x="0" y="18"/>
                      </a:moveTo>
                      <a:lnTo>
                        <a:pt x="18" y="29"/>
                      </a:lnTo>
                      <a:lnTo>
                        <a:pt x="29" y="11"/>
                      </a:lnTo>
                      <a:lnTo>
                        <a:pt x="11" y="0"/>
                      </a:lnTo>
                      <a:lnTo>
                        <a:pt x="0" y="18"/>
                      </a:lnTo>
                      <a:close/>
                    </a:path>
                  </a:pathLst>
                </a:custGeom>
                <a:solidFill>
                  <a:srgbClr val="FF0000"/>
                </a:solidFill>
                <a:ln w="38100" cmpd="sng">
                  <a:solidFill>
                    <a:srgbClr val="FF0000"/>
                  </a:solidFill>
                  <a:round/>
                  <a:headEnd/>
                  <a:tailEnd/>
                </a:ln>
              </p:spPr>
              <p:txBody>
                <a:bodyPr/>
                <a:lstStyle/>
                <a:p>
                  <a:endParaRPr lang="en-GB"/>
                </a:p>
              </p:txBody>
            </p:sp>
            <p:sp>
              <p:nvSpPr>
                <p:cNvPr id="62788" name="Freeform 324">
                  <a:extLst>
                    <a:ext uri="{FF2B5EF4-FFF2-40B4-BE49-F238E27FC236}">
                      <a16:creationId xmlns:a16="http://schemas.microsoft.com/office/drawing/2014/main" id="{A0B005FC-19C2-ECB9-FD6B-547AFC469CA3}"/>
                    </a:ext>
                  </a:extLst>
                </p:cNvPr>
                <p:cNvSpPr>
                  <a:spLocks/>
                </p:cNvSpPr>
                <p:nvPr/>
              </p:nvSpPr>
              <p:spPr bwMode="auto">
                <a:xfrm>
                  <a:off x="4692" y="6036"/>
                  <a:ext cx="27" cy="28"/>
                </a:xfrm>
                <a:custGeom>
                  <a:avLst/>
                  <a:gdLst>
                    <a:gd name="T0" fmla="*/ 0 w 27"/>
                    <a:gd name="T1" fmla="*/ 19 h 28"/>
                    <a:gd name="T2" fmla="*/ 18 w 27"/>
                    <a:gd name="T3" fmla="*/ 28 h 28"/>
                    <a:gd name="T4" fmla="*/ 27 w 27"/>
                    <a:gd name="T5" fmla="*/ 8 h 28"/>
                    <a:gd name="T6" fmla="*/ 9 w 27"/>
                    <a:gd name="T7" fmla="*/ 0 h 28"/>
                    <a:gd name="T8" fmla="*/ 0 w 27"/>
                    <a:gd name="T9" fmla="*/ 19 h 28"/>
                  </a:gdLst>
                  <a:ahLst/>
                  <a:cxnLst>
                    <a:cxn ang="0">
                      <a:pos x="T0" y="T1"/>
                    </a:cxn>
                    <a:cxn ang="0">
                      <a:pos x="T2" y="T3"/>
                    </a:cxn>
                    <a:cxn ang="0">
                      <a:pos x="T4" y="T5"/>
                    </a:cxn>
                    <a:cxn ang="0">
                      <a:pos x="T6" y="T7"/>
                    </a:cxn>
                    <a:cxn ang="0">
                      <a:pos x="T8" y="T9"/>
                    </a:cxn>
                  </a:cxnLst>
                  <a:rect l="0" t="0" r="r" b="b"/>
                  <a:pathLst>
                    <a:path w="27" h="28">
                      <a:moveTo>
                        <a:pt x="0" y="19"/>
                      </a:moveTo>
                      <a:lnTo>
                        <a:pt x="18" y="28"/>
                      </a:lnTo>
                      <a:lnTo>
                        <a:pt x="27" y="8"/>
                      </a:lnTo>
                      <a:lnTo>
                        <a:pt x="9" y="0"/>
                      </a:lnTo>
                      <a:lnTo>
                        <a:pt x="0" y="19"/>
                      </a:lnTo>
                      <a:close/>
                    </a:path>
                  </a:pathLst>
                </a:custGeom>
                <a:solidFill>
                  <a:srgbClr val="FF0000"/>
                </a:solidFill>
                <a:ln w="38100" cmpd="sng">
                  <a:solidFill>
                    <a:srgbClr val="FF0000"/>
                  </a:solidFill>
                  <a:round/>
                  <a:headEnd/>
                  <a:tailEnd/>
                </a:ln>
              </p:spPr>
              <p:txBody>
                <a:bodyPr/>
                <a:lstStyle/>
                <a:p>
                  <a:endParaRPr lang="en-GB"/>
                </a:p>
              </p:txBody>
            </p:sp>
            <p:sp>
              <p:nvSpPr>
                <p:cNvPr id="62789" name="Freeform 325">
                  <a:extLst>
                    <a:ext uri="{FF2B5EF4-FFF2-40B4-BE49-F238E27FC236}">
                      <a16:creationId xmlns:a16="http://schemas.microsoft.com/office/drawing/2014/main" id="{1B6057A5-BE40-F289-150A-8182B63B9A7D}"/>
                    </a:ext>
                  </a:extLst>
                </p:cNvPr>
                <p:cNvSpPr>
                  <a:spLocks/>
                </p:cNvSpPr>
                <p:nvPr/>
              </p:nvSpPr>
              <p:spPr bwMode="auto">
                <a:xfrm>
                  <a:off x="4701" y="6016"/>
                  <a:ext cx="26" cy="28"/>
                </a:xfrm>
                <a:custGeom>
                  <a:avLst/>
                  <a:gdLst>
                    <a:gd name="T0" fmla="*/ 0 w 26"/>
                    <a:gd name="T1" fmla="*/ 20 h 28"/>
                    <a:gd name="T2" fmla="*/ 18 w 26"/>
                    <a:gd name="T3" fmla="*/ 28 h 28"/>
                    <a:gd name="T4" fmla="*/ 26 w 26"/>
                    <a:gd name="T5" fmla="*/ 9 h 28"/>
                    <a:gd name="T6" fmla="*/ 9 w 26"/>
                    <a:gd name="T7" fmla="*/ 0 h 28"/>
                    <a:gd name="T8" fmla="*/ 0 w 26"/>
                    <a:gd name="T9" fmla="*/ 20 h 28"/>
                  </a:gdLst>
                  <a:ahLst/>
                  <a:cxnLst>
                    <a:cxn ang="0">
                      <a:pos x="T0" y="T1"/>
                    </a:cxn>
                    <a:cxn ang="0">
                      <a:pos x="T2" y="T3"/>
                    </a:cxn>
                    <a:cxn ang="0">
                      <a:pos x="T4" y="T5"/>
                    </a:cxn>
                    <a:cxn ang="0">
                      <a:pos x="T6" y="T7"/>
                    </a:cxn>
                    <a:cxn ang="0">
                      <a:pos x="T8" y="T9"/>
                    </a:cxn>
                  </a:cxnLst>
                  <a:rect l="0" t="0" r="r" b="b"/>
                  <a:pathLst>
                    <a:path w="26" h="28">
                      <a:moveTo>
                        <a:pt x="0" y="20"/>
                      </a:moveTo>
                      <a:lnTo>
                        <a:pt x="18" y="28"/>
                      </a:lnTo>
                      <a:lnTo>
                        <a:pt x="26" y="9"/>
                      </a:lnTo>
                      <a:lnTo>
                        <a:pt x="9"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62790" name="Freeform 326">
                  <a:extLst>
                    <a:ext uri="{FF2B5EF4-FFF2-40B4-BE49-F238E27FC236}">
                      <a16:creationId xmlns:a16="http://schemas.microsoft.com/office/drawing/2014/main" id="{2DC12991-D36D-BCF5-BCCE-739414EF98CF}"/>
                    </a:ext>
                  </a:extLst>
                </p:cNvPr>
                <p:cNvSpPr>
                  <a:spLocks/>
                </p:cNvSpPr>
                <p:nvPr/>
              </p:nvSpPr>
              <p:spPr bwMode="auto">
                <a:xfrm>
                  <a:off x="4710" y="5996"/>
                  <a:ext cx="26" cy="29"/>
                </a:xfrm>
                <a:custGeom>
                  <a:avLst/>
                  <a:gdLst>
                    <a:gd name="T0" fmla="*/ 0 w 26"/>
                    <a:gd name="T1" fmla="*/ 20 h 29"/>
                    <a:gd name="T2" fmla="*/ 17 w 26"/>
                    <a:gd name="T3" fmla="*/ 29 h 29"/>
                    <a:gd name="T4" fmla="*/ 26 w 26"/>
                    <a:gd name="T5" fmla="*/ 9 h 29"/>
                    <a:gd name="T6" fmla="*/ 9 w 26"/>
                    <a:gd name="T7" fmla="*/ 0 h 29"/>
                    <a:gd name="T8" fmla="*/ 0 w 26"/>
                    <a:gd name="T9" fmla="*/ 20 h 29"/>
                  </a:gdLst>
                  <a:ahLst/>
                  <a:cxnLst>
                    <a:cxn ang="0">
                      <a:pos x="T0" y="T1"/>
                    </a:cxn>
                    <a:cxn ang="0">
                      <a:pos x="T2" y="T3"/>
                    </a:cxn>
                    <a:cxn ang="0">
                      <a:pos x="T4" y="T5"/>
                    </a:cxn>
                    <a:cxn ang="0">
                      <a:pos x="T6" y="T7"/>
                    </a:cxn>
                    <a:cxn ang="0">
                      <a:pos x="T8" y="T9"/>
                    </a:cxn>
                  </a:cxnLst>
                  <a:rect l="0" t="0" r="r" b="b"/>
                  <a:pathLst>
                    <a:path w="26" h="29">
                      <a:moveTo>
                        <a:pt x="0" y="20"/>
                      </a:moveTo>
                      <a:lnTo>
                        <a:pt x="17" y="29"/>
                      </a:lnTo>
                      <a:lnTo>
                        <a:pt x="26" y="9"/>
                      </a:lnTo>
                      <a:lnTo>
                        <a:pt x="9"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62791" name="Freeform 327">
                  <a:extLst>
                    <a:ext uri="{FF2B5EF4-FFF2-40B4-BE49-F238E27FC236}">
                      <a16:creationId xmlns:a16="http://schemas.microsoft.com/office/drawing/2014/main" id="{92FB3393-A8F4-5042-105C-A532371EAD1D}"/>
                    </a:ext>
                  </a:extLst>
                </p:cNvPr>
                <p:cNvSpPr>
                  <a:spLocks/>
                </p:cNvSpPr>
                <p:nvPr/>
              </p:nvSpPr>
              <p:spPr bwMode="auto">
                <a:xfrm>
                  <a:off x="4719" y="5977"/>
                  <a:ext cx="28" cy="30"/>
                </a:xfrm>
                <a:custGeom>
                  <a:avLst/>
                  <a:gdLst>
                    <a:gd name="T0" fmla="*/ 0 w 28"/>
                    <a:gd name="T1" fmla="*/ 19 h 30"/>
                    <a:gd name="T2" fmla="*/ 17 w 28"/>
                    <a:gd name="T3" fmla="*/ 30 h 30"/>
                    <a:gd name="T4" fmla="*/ 28 w 28"/>
                    <a:gd name="T5" fmla="*/ 11 h 30"/>
                    <a:gd name="T6" fmla="*/ 10 w 28"/>
                    <a:gd name="T7" fmla="*/ 0 h 30"/>
                    <a:gd name="T8" fmla="*/ 0 w 28"/>
                    <a:gd name="T9" fmla="*/ 19 h 30"/>
                  </a:gdLst>
                  <a:ahLst/>
                  <a:cxnLst>
                    <a:cxn ang="0">
                      <a:pos x="T0" y="T1"/>
                    </a:cxn>
                    <a:cxn ang="0">
                      <a:pos x="T2" y="T3"/>
                    </a:cxn>
                    <a:cxn ang="0">
                      <a:pos x="T4" y="T5"/>
                    </a:cxn>
                    <a:cxn ang="0">
                      <a:pos x="T6" y="T7"/>
                    </a:cxn>
                    <a:cxn ang="0">
                      <a:pos x="T8" y="T9"/>
                    </a:cxn>
                  </a:cxnLst>
                  <a:rect l="0" t="0" r="r" b="b"/>
                  <a:pathLst>
                    <a:path w="28" h="30">
                      <a:moveTo>
                        <a:pt x="0" y="19"/>
                      </a:moveTo>
                      <a:lnTo>
                        <a:pt x="17" y="30"/>
                      </a:lnTo>
                      <a:lnTo>
                        <a:pt x="28" y="11"/>
                      </a:lnTo>
                      <a:lnTo>
                        <a:pt x="10" y="0"/>
                      </a:lnTo>
                      <a:lnTo>
                        <a:pt x="0" y="19"/>
                      </a:lnTo>
                      <a:close/>
                    </a:path>
                  </a:pathLst>
                </a:custGeom>
                <a:solidFill>
                  <a:srgbClr val="FF0000"/>
                </a:solidFill>
                <a:ln w="38100" cmpd="sng">
                  <a:solidFill>
                    <a:srgbClr val="FF0000"/>
                  </a:solidFill>
                  <a:round/>
                  <a:headEnd/>
                  <a:tailEnd/>
                </a:ln>
              </p:spPr>
              <p:txBody>
                <a:bodyPr/>
                <a:lstStyle/>
                <a:p>
                  <a:endParaRPr lang="en-GB"/>
                </a:p>
              </p:txBody>
            </p:sp>
            <p:sp>
              <p:nvSpPr>
                <p:cNvPr id="62792" name="Freeform 328">
                  <a:extLst>
                    <a:ext uri="{FF2B5EF4-FFF2-40B4-BE49-F238E27FC236}">
                      <a16:creationId xmlns:a16="http://schemas.microsoft.com/office/drawing/2014/main" id="{77D49367-F782-95EF-E54E-D8B6B0CED0DD}"/>
                    </a:ext>
                  </a:extLst>
                </p:cNvPr>
                <p:cNvSpPr>
                  <a:spLocks/>
                </p:cNvSpPr>
                <p:nvPr/>
              </p:nvSpPr>
              <p:spPr bwMode="auto">
                <a:xfrm>
                  <a:off x="4729" y="5957"/>
                  <a:ext cx="27" cy="29"/>
                </a:xfrm>
                <a:custGeom>
                  <a:avLst/>
                  <a:gdLst>
                    <a:gd name="T0" fmla="*/ 0 w 27"/>
                    <a:gd name="T1" fmla="*/ 22 h 29"/>
                    <a:gd name="T2" fmla="*/ 20 w 27"/>
                    <a:gd name="T3" fmla="*/ 29 h 29"/>
                    <a:gd name="T4" fmla="*/ 27 w 27"/>
                    <a:gd name="T5" fmla="*/ 7 h 29"/>
                    <a:gd name="T6" fmla="*/ 7 w 27"/>
                    <a:gd name="T7" fmla="*/ 0 h 29"/>
                    <a:gd name="T8" fmla="*/ 0 w 27"/>
                    <a:gd name="T9" fmla="*/ 22 h 29"/>
                  </a:gdLst>
                  <a:ahLst/>
                  <a:cxnLst>
                    <a:cxn ang="0">
                      <a:pos x="T0" y="T1"/>
                    </a:cxn>
                    <a:cxn ang="0">
                      <a:pos x="T2" y="T3"/>
                    </a:cxn>
                    <a:cxn ang="0">
                      <a:pos x="T4" y="T5"/>
                    </a:cxn>
                    <a:cxn ang="0">
                      <a:pos x="T6" y="T7"/>
                    </a:cxn>
                    <a:cxn ang="0">
                      <a:pos x="T8" y="T9"/>
                    </a:cxn>
                  </a:cxnLst>
                  <a:rect l="0" t="0" r="r" b="b"/>
                  <a:pathLst>
                    <a:path w="27" h="29">
                      <a:moveTo>
                        <a:pt x="0" y="22"/>
                      </a:moveTo>
                      <a:lnTo>
                        <a:pt x="20" y="29"/>
                      </a:lnTo>
                      <a:lnTo>
                        <a:pt x="27" y="7"/>
                      </a:lnTo>
                      <a:lnTo>
                        <a:pt x="7"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62793" name="Freeform 329">
                  <a:extLst>
                    <a:ext uri="{FF2B5EF4-FFF2-40B4-BE49-F238E27FC236}">
                      <a16:creationId xmlns:a16="http://schemas.microsoft.com/office/drawing/2014/main" id="{824FCE6A-E12D-50CE-92B6-873DC87B1F31}"/>
                    </a:ext>
                  </a:extLst>
                </p:cNvPr>
                <p:cNvSpPr>
                  <a:spLocks/>
                </p:cNvSpPr>
                <p:nvPr/>
              </p:nvSpPr>
              <p:spPr bwMode="auto">
                <a:xfrm>
                  <a:off x="4736" y="5935"/>
                  <a:ext cx="26" cy="29"/>
                </a:xfrm>
                <a:custGeom>
                  <a:avLst/>
                  <a:gdLst>
                    <a:gd name="T0" fmla="*/ 0 w 26"/>
                    <a:gd name="T1" fmla="*/ 20 h 29"/>
                    <a:gd name="T2" fmla="*/ 17 w 26"/>
                    <a:gd name="T3" fmla="*/ 29 h 29"/>
                    <a:gd name="T4" fmla="*/ 26 w 26"/>
                    <a:gd name="T5" fmla="*/ 9 h 29"/>
                    <a:gd name="T6" fmla="*/ 9 w 26"/>
                    <a:gd name="T7" fmla="*/ 0 h 29"/>
                    <a:gd name="T8" fmla="*/ 0 w 26"/>
                    <a:gd name="T9" fmla="*/ 20 h 29"/>
                  </a:gdLst>
                  <a:ahLst/>
                  <a:cxnLst>
                    <a:cxn ang="0">
                      <a:pos x="T0" y="T1"/>
                    </a:cxn>
                    <a:cxn ang="0">
                      <a:pos x="T2" y="T3"/>
                    </a:cxn>
                    <a:cxn ang="0">
                      <a:pos x="T4" y="T5"/>
                    </a:cxn>
                    <a:cxn ang="0">
                      <a:pos x="T6" y="T7"/>
                    </a:cxn>
                    <a:cxn ang="0">
                      <a:pos x="T8" y="T9"/>
                    </a:cxn>
                  </a:cxnLst>
                  <a:rect l="0" t="0" r="r" b="b"/>
                  <a:pathLst>
                    <a:path w="26" h="29">
                      <a:moveTo>
                        <a:pt x="0" y="20"/>
                      </a:moveTo>
                      <a:lnTo>
                        <a:pt x="17" y="29"/>
                      </a:lnTo>
                      <a:lnTo>
                        <a:pt x="26" y="9"/>
                      </a:lnTo>
                      <a:lnTo>
                        <a:pt x="9"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62794" name="Freeform 330">
                  <a:extLst>
                    <a:ext uri="{FF2B5EF4-FFF2-40B4-BE49-F238E27FC236}">
                      <a16:creationId xmlns:a16="http://schemas.microsoft.com/office/drawing/2014/main" id="{199117C4-A70D-CB36-0085-FBBEC26D2F6E}"/>
                    </a:ext>
                  </a:extLst>
                </p:cNvPr>
                <p:cNvSpPr>
                  <a:spLocks/>
                </p:cNvSpPr>
                <p:nvPr/>
              </p:nvSpPr>
              <p:spPr bwMode="auto">
                <a:xfrm>
                  <a:off x="4745" y="5916"/>
                  <a:ext cx="28" cy="28"/>
                </a:xfrm>
                <a:custGeom>
                  <a:avLst/>
                  <a:gdLst>
                    <a:gd name="T0" fmla="*/ 0 w 28"/>
                    <a:gd name="T1" fmla="*/ 22 h 28"/>
                    <a:gd name="T2" fmla="*/ 19 w 28"/>
                    <a:gd name="T3" fmla="*/ 28 h 28"/>
                    <a:gd name="T4" fmla="*/ 28 w 28"/>
                    <a:gd name="T5" fmla="*/ 6 h 28"/>
                    <a:gd name="T6" fmla="*/ 8 w 28"/>
                    <a:gd name="T7" fmla="*/ 0 h 28"/>
                    <a:gd name="T8" fmla="*/ 0 w 28"/>
                    <a:gd name="T9" fmla="*/ 22 h 28"/>
                  </a:gdLst>
                  <a:ahLst/>
                  <a:cxnLst>
                    <a:cxn ang="0">
                      <a:pos x="T0" y="T1"/>
                    </a:cxn>
                    <a:cxn ang="0">
                      <a:pos x="T2" y="T3"/>
                    </a:cxn>
                    <a:cxn ang="0">
                      <a:pos x="T4" y="T5"/>
                    </a:cxn>
                    <a:cxn ang="0">
                      <a:pos x="T6" y="T7"/>
                    </a:cxn>
                    <a:cxn ang="0">
                      <a:pos x="T8" y="T9"/>
                    </a:cxn>
                  </a:cxnLst>
                  <a:rect l="0" t="0" r="r" b="b"/>
                  <a:pathLst>
                    <a:path w="28" h="28">
                      <a:moveTo>
                        <a:pt x="0" y="22"/>
                      </a:moveTo>
                      <a:lnTo>
                        <a:pt x="19" y="28"/>
                      </a:lnTo>
                      <a:lnTo>
                        <a:pt x="28" y="6"/>
                      </a:lnTo>
                      <a:lnTo>
                        <a:pt x="8"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62795" name="Freeform 331">
                  <a:extLst>
                    <a:ext uri="{FF2B5EF4-FFF2-40B4-BE49-F238E27FC236}">
                      <a16:creationId xmlns:a16="http://schemas.microsoft.com/office/drawing/2014/main" id="{C87E8236-1CBD-FF4D-EFAB-8313A7DAEFD5}"/>
                    </a:ext>
                  </a:extLst>
                </p:cNvPr>
                <p:cNvSpPr>
                  <a:spLocks/>
                </p:cNvSpPr>
                <p:nvPr/>
              </p:nvSpPr>
              <p:spPr bwMode="auto">
                <a:xfrm>
                  <a:off x="4753" y="5892"/>
                  <a:ext cx="29" cy="30"/>
                </a:xfrm>
                <a:custGeom>
                  <a:avLst/>
                  <a:gdLst>
                    <a:gd name="T0" fmla="*/ 0 w 29"/>
                    <a:gd name="T1" fmla="*/ 22 h 30"/>
                    <a:gd name="T2" fmla="*/ 18 w 29"/>
                    <a:gd name="T3" fmla="*/ 30 h 30"/>
                    <a:gd name="T4" fmla="*/ 29 w 29"/>
                    <a:gd name="T5" fmla="*/ 8 h 30"/>
                    <a:gd name="T6" fmla="*/ 11 w 29"/>
                    <a:gd name="T7" fmla="*/ 0 h 30"/>
                    <a:gd name="T8" fmla="*/ 0 w 29"/>
                    <a:gd name="T9" fmla="*/ 22 h 30"/>
                  </a:gdLst>
                  <a:ahLst/>
                  <a:cxnLst>
                    <a:cxn ang="0">
                      <a:pos x="T0" y="T1"/>
                    </a:cxn>
                    <a:cxn ang="0">
                      <a:pos x="T2" y="T3"/>
                    </a:cxn>
                    <a:cxn ang="0">
                      <a:pos x="T4" y="T5"/>
                    </a:cxn>
                    <a:cxn ang="0">
                      <a:pos x="T6" y="T7"/>
                    </a:cxn>
                    <a:cxn ang="0">
                      <a:pos x="T8" y="T9"/>
                    </a:cxn>
                  </a:cxnLst>
                  <a:rect l="0" t="0" r="r" b="b"/>
                  <a:pathLst>
                    <a:path w="29" h="30">
                      <a:moveTo>
                        <a:pt x="0" y="22"/>
                      </a:moveTo>
                      <a:lnTo>
                        <a:pt x="18" y="30"/>
                      </a:lnTo>
                      <a:lnTo>
                        <a:pt x="29" y="8"/>
                      </a:lnTo>
                      <a:lnTo>
                        <a:pt x="11"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62796" name="Freeform 332">
                  <a:extLst>
                    <a:ext uri="{FF2B5EF4-FFF2-40B4-BE49-F238E27FC236}">
                      <a16:creationId xmlns:a16="http://schemas.microsoft.com/office/drawing/2014/main" id="{E7FB92D5-905D-B641-406A-38B552829109}"/>
                    </a:ext>
                  </a:extLst>
                </p:cNvPr>
                <p:cNvSpPr>
                  <a:spLocks/>
                </p:cNvSpPr>
                <p:nvPr/>
              </p:nvSpPr>
              <p:spPr bwMode="auto">
                <a:xfrm>
                  <a:off x="4764" y="5872"/>
                  <a:ext cx="29" cy="28"/>
                </a:xfrm>
                <a:custGeom>
                  <a:avLst/>
                  <a:gdLst>
                    <a:gd name="T0" fmla="*/ 0 w 29"/>
                    <a:gd name="T1" fmla="*/ 22 h 28"/>
                    <a:gd name="T2" fmla="*/ 20 w 29"/>
                    <a:gd name="T3" fmla="*/ 28 h 28"/>
                    <a:gd name="T4" fmla="*/ 29 w 29"/>
                    <a:gd name="T5" fmla="*/ 7 h 28"/>
                    <a:gd name="T6" fmla="*/ 9 w 29"/>
                    <a:gd name="T7" fmla="*/ 0 h 28"/>
                    <a:gd name="T8" fmla="*/ 0 w 29"/>
                    <a:gd name="T9" fmla="*/ 22 h 28"/>
                  </a:gdLst>
                  <a:ahLst/>
                  <a:cxnLst>
                    <a:cxn ang="0">
                      <a:pos x="T0" y="T1"/>
                    </a:cxn>
                    <a:cxn ang="0">
                      <a:pos x="T2" y="T3"/>
                    </a:cxn>
                    <a:cxn ang="0">
                      <a:pos x="T4" y="T5"/>
                    </a:cxn>
                    <a:cxn ang="0">
                      <a:pos x="T6" y="T7"/>
                    </a:cxn>
                    <a:cxn ang="0">
                      <a:pos x="T8" y="T9"/>
                    </a:cxn>
                  </a:cxnLst>
                  <a:rect l="0" t="0" r="r" b="b"/>
                  <a:pathLst>
                    <a:path w="29" h="28">
                      <a:moveTo>
                        <a:pt x="0" y="22"/>
                      </a:moveTo>
                      <a:lnTo>
                        <a:pt x="20" y="28"/>
                      </a:lnTo>
                      <a:lnTo>
                        <a:pt x="29" y="7"/>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62797" name="Freeform 333">
                  <a:extLst>
                    <a:ext uri="{FF2B5EF4-FFF2-40B4-BE49-F238E27FC236}">
                      <a16:creationId xmlns:a16="http://schemas.microsoft.com/office/drawing/2014/main" id="{DFCEB5D0-2F78-A80F-6B00-2BE8F310FB15}"/>
                    </a:ext>
                  </a:extLst>
                </p:cNvPr>
                <p:cNvSpPr>
                  <a:spLocks/>
                </p:cNvSpPr>
                <p:nvPr/>
              </p:nvSpPr>
              <p:spPr bwMode="auto">
                <a:xfrm>
                  <a:off x="4773" y="5850"/>
                  <a:ext cx="28" cy="29"/>
                </a:xfrm>
                <a:custGeom>
                  <a:avLst/>
                  <a:gdLst>
                    <a:gd name="T0" fmla="*/ 0 w 28"/>
                    <a:gd name="T1" fmla="*/ 22 h 29"/>
                    <a:gd name="T2" fmla="*/ 20 w 28"/>
                    <a:gd name="T3" fmla="*/ 29 h 29"/>
                    <a:gd name="T4" fmla="*/ 28 w 28"/>
                    <a:gd name="T5" fmla="*/ 7 h 29"/>
                    <a:gd name="T6" fmla="*/ 9 w 28"/>
                    <a:gd name="T7" fmla="*/ 0 h 29"/>
                    <a:gd name="T8" fmla="*/ 0 w 28"/>
                    <a:gd name="T9" fmla="*/ 22 h 29"/>
                  </a:gdLst>
                  <a:ahLst/>
                  <a:cxnLst>
                    <a:cxn ang="0">
                      <a:pos x="T0" y="T1"/>
                    </a:cxn>
                    <a:cxn ang="0">
                      <a:pos x="T2" y="T3"/>
                    </a:cxn>
                    <a:cxn ang="0">
                      <a:pos x="T4" y="T5"/>
                    </a:cxn>
                    <a:cxn ang="0">
                      <a:pos x="T6" y="T7"/>
                    </a:cxn>
                    <a:cxn ang="0">
                      <a:pos x="T8" y="T9"/>
                    </a:cxn>
                  </a:cxnLst>
                  <a:rect l="0" t="0" r="r" b="b"/>
                  <a:pathLst>
                    <a:path w="28" h="29">
                      <a:moveTo>
                        <a:pt x="0" y="22"/>
                      </a:moveTo>
                      <a:lnTo>
                        <a:pt x="20" y="29"/>
                      </a:lnTo>
                      <a:lnTo>
                        <a:pt x="28" y="7"/>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62798" name="Freeform 334">
                  <a:extLst>
                    <a:ext uri="{FF2B5EF4-FFF2-40B4-BE49-F238E27FC236}">
                      <a16:creationId xmlns:a16="http://schemas.microsoft.com/office/drawing/2014/main" id="{46B075E9-D414-2B79-109E-DF154B79C6F3}"/>
                    </a:ext>
                  </a:extLst>
                </p:cNvPr>
                <p:cNvSpPr>
                  <a:spLocks/>
                </p:cNvSpPr>
                <p:nvPr/>
              </p:nvSpPr>
              <p:spPr bwMode="auto">
                <a:xfrm>
                  <a:off x="4782" y="5826"/>
                  <a:ext cx="28" cy="31"/>
                </a:xfrm>
                <a:custGeom>
                  <a:avLst/>
                  <a:gdLst>
                    <a:gd name="T0" fmla="*/ 0 w 28"/>
                    <a:gd name="T1" fmla="*/ 24 h 31"/>
                    <a:gd name="T2" fmla="*/ 19 w 28"/>
                    <a:gd name="T3" fmla="*/ 31 h 31"/>
                    <a:gd name="T4" fmla="*/ 28 w 28"/>
                    <a:gd name="T5" fmla="*/ 7 h 31"/>
                    <a:gd name="T6" fmla="*/ 8 w 28"/>
                    <a:gd name="T7" fmla="*/ 0 h 31"/>
                    <a:gd name="T8" fmla="*/ 0 w 28"/>
                    <a:gd name="T9" fmla="*/ 24 h 31"/>
                  </a:gdLst>
                  <a:ahLst/>
                  <a:cxnLst>
                    <a:cxn ang="0">
                      <a:pos x="T0" y="T1"/>
                    </a:cxn>
                    <a:cxn ang="0">
                      <a:pos x="T2" y="T3"/>
                    </a:cxn>
                    <a:cxn ang="0">
                      <a:pos x="T4" y="T5"/>
                    </a:cxn>
                    <a:cxn ang="0">
                      <a:pos x="T6" y="T7"/>
                    </a:cxn>
                    <a:cxn ang="0">
                      <a:pos x="T8" y="T9"/>
                    </a:cxn>
                  </a:cxnLst>
                  <a:rect l="0" t="0" r="r" b="b"/>
                  <a:pathLst>
                    <a:path w="28" h="31">
                      <a:moveTo>
                        <a:pt x="0" y="24"/>
                      </a:moveTo>
                      <a:lnTo>
                        <a:pt x="19" y="31"/>
                      </a:lnTo>
                      <a:lnTo>
                        <a:pt x="28" y="7"/>
                      </a:lnTo>
                      <a:lnTo>
                        <a:pt x="8"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2799" name="Freeform 335">
                  <a:extLst>
                    <a:ext uri="{FF2B5EF4-FFF2-40B4-BE49-F238E27FC236}">
                      <a16:creationId xmlns:a16="http://schemas.microsoft.com/office/drawing/2014/main" id="{FE45F4D5-9BFF-84DD-7F4A-C62A635D6211}"/>
                    </a:ext>
                  </a:extLst>
                </p:cNvPr>
                <p:cNvSpPr>
                  <a:spLocks/>
                </p:cNvSpPr>
                <p:nvPr/>
              </p:nvSpPr>
              <p:spPr bwMode="auto">
                <a:xfrm>
                  <a:off x="4790" y="5804"/>
                  <a:ext cx="29" cy="29"/>
                </a:xfrm>
                <a:custGeom>
                  <a:avLst/>
                  <a:gdLst>
                    <a:gd name="T0" fmla="*/ 0 w 29"/>
                    <a:gd name="T1" fmla="*/ 22 h 29"/>
                    <a:gd name="T2" fmla="*/ 20 w 29"/>
                    <a:gd name="T3" fmla="*/ 29 h 29"/>
                    <a:gd name="T4" fmla="*/ 29 w 29"/>
                    <a:gd name="T5" fmla="*/ 7 h 29"/>
                    <a:gd name="T6" fmla="*/ 9 w 29"/>
                    <a:gd name="T7" fmla="*/ 0 h 29"/>
                    <a:gd name="T8" fmla="*/ 0 w 29"/>
                    <a:gd name="T9" fmla="*/ 22 h 29"/>
                  </a:gdLst>
                  <a:ahLst/>
                  <a:cxnLst>
                    <a:cxn ang="0">
                      <a:pos x="T0" y="T1"/>
                    </a:cxn>
                    <a:cxn ang="0">
                      <a:pos x="T2" y="T3"/>
                    </a:cxn>
                    <a:cxn ang="0">
                      <a:pos x="T4" y="T5"/>
                    </a:cxn>
                    <a:cxn ang="0">
                      <a:pos x="T6" y="T7"/>
                    </a:cxn>
                    <a:cxn ang="0">
                      <a:pos x="T8" y="T9"/>
                    </a:cxn>
                  </a:cxnLst>
                  <a:rect l="0" t="0" r="r" b="b"/>
                  <a:pathLst>
                    <a:path w="29" h="29">
                      <a:moveTo>
                        <a:pt x="0" y="22"/>
                      </a:moveTo>
                      <a:lnTo>
                        <a:pt x="20" y="29"/>
                      </a:lnTo>
                      <a:lnTo>
                        <a:pt x="29" y="7"/>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62800" name="Freeform 336">
                  <a:extLst>
                    <a:ext uri="{FF2B5EF4-FFF2-40B4-BE49-F238E27FC236}">
                      <a16:creationId xmlns:a16="http://schemas.microsoft.com/office/drawing/2014/main" id="{A8BBFEFB-280E-72FF-3166-68776005B822}"/>
                    </a:ext>
                  </a:extLst>
                </p:cNvPr>
                <p:cNvSpPr>
                  <a:spLocks/>
                </p:cNvSpPr>
                <p:nvPr/>
              </p:nvSpPr>
              <p:spPr bwMode="auto">
                <a:xfrm>
                  <a:off x="4799" y="5780"/>
                  <a:ext cx="29" cy="31"/>
                </a:xfrm>
                <a:custGeom>
                  <a:avLst/>
                  <a:gdLst>
                    <a:gd name="T0" fmla="*/ 0 w 29"/>
                    <a:gd name="T1" fmla="*/ 24 h 31"/>
                    <a:gd name="T2" fmla="*/ 20 w 29"/>
                    <a:gd name="T3" fmla="*/ 31 h 31"/>
                    <a:gd name="T4" fmla="*/ 29 w 29"/>
                    <a:gd name="T5" fmla="*/ 7 h 31"/>
                    <a:gd name="T6" fmla="*/ 9 w 29"/>
                    <a:gd name="T7" fmla="*/ 0 h 31"/>
                    <a:gd name="T8" fmla="*/ 0 w 29"/>
                    <a:gd name="T9" fmla="*/ 24 h 31"/>
                  </a:gdLst>
                  <a:ahLst/>
                  <a:cxnLst>
                    <a:cxn ang="0">
                      <a:pos x="T0" y="T1"/>
                    </a:cxn>
                    <a:cxn ang="0">
                      <a:pos x="T2" y="T3"/>
                    </a:cxn>
                    <a:cxn ang="0">
                      <a:pos x="T4" y="T5"/>
                    </a:cxn>
                    <a:cxn ang="0">
                      <a:pos x="T6" y="T7"/>
                    </a:cxn>
                    <a:cxn ang="0">
                      <a:pos x="T8" y="T9"/>
                    </a:cxn>
                  </a:cxnLst>
                  <a:rect l="0" t="0" r="r" b="b"/>
                  <a:pathLst>
                    <a:path w="29" h="31">
                      <a:moveTo>
                        <a:pt x="0" y="24"/>
                      </a:moveTo>
                      <a:lnTo>
                        <a:pt x="20" y="31"/>
                      </a:lnTo>
                      <a:lnTo>
                        <a:pt x="29"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2801" name="Freeform 337">
                  <a:extLst>
                    <a:ext uri="{FF2B5EF4-FFF2-40B4-BE49-F238E27FC236}">
                      <a16:creationId xmlns:a16="http://schemas.microsoft.com/office/drawing/2014/main" id="{39892492-03E4-F719-C49A-5C0D4D48524B}"/>
                    </a:ext>
                  </a:extLst>
                </p:cNvPr>
                <p:cNvSpPr>
                  <a:spLocks/>
                </p:cNvSpPr>
                <p:nvPr/>
              </p:nvSpPr>
              <p:spPr bwMode="auto">
                <a:xfrm>
                  <a:off x="4808" y="5756"/>
                  <a:ext cx="28" cy="31"/>
                </a:xfrm>
                <a:custGeom>
                  <a:avLst/>
                  <a:gdLst>
                    <a:gd name="T0" fmla="*/ 0 w 28"/>
                    <a:gd name="T1" fmla="*/ 24 h 31"/>
                    <a:gd name="T2" fmla="*/ 20 w 28"/>
                    <a:gd name="T3" fmla="*/ 31 h 31"/>
                    <a:gd name="T4" fmla="*/ 28 w 28"/>
                    <a:gd name="T5" fmla="*/ 7 h 31"/>
                    <a:gd name="T6" fmla="*/ 9 w 28"/>
                    <a:gd name="T7" fmla="*/ 0 h 31"/>
                    <a:gd name="T8" fmla="*/ 0 w 28"/>
                    <a:gd name="T9" fmla="*/ 24 h 31"/>
                  </a:gdLst>
                  <a:ahLst/>
                  <a:cxnLst>
                    <a:cxn ang="0">
                      <a:pos x="T0" y="T1"/>
                    </a:cxn>
                    <a:cxn ang="0">
                      <a:pos x="T2" y="T3"/>
                    </a:cxn>
                    <a:cxn ang="0">
                      <a:pos x="T4" y="T5"/>
                    </a:cxn>
                    <a:cxn ang="0">
                      <a:pos x="T6" y="T7"/>
                    </a:cxn>
                    <a:cxn ang="0">
                      <a:pos x="T8" y="T9"/>
                    </a:cxn>
                  </a:cxnLst>
                  <a:rect l="0" t="0" r="r" b="b"/>
                  <a:pathLst>
                    <a:path w="28" h="31">
                      <a:moveTo>
                        <a:pt x="0" y="24"/>
                      </a:moveTo>
                      <a:lnTo>
                        <a:pt x="20" y="31"/>
                      </a:lnTo>
                      <a:lnTo>
                        <a:pt x="28"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2802" name="Freeform 338">
                  <a:extLst>
                    <a:ext uri="{FF2B5EF4-FFF2-40B4-BE49-F238E27FC236}">
                      <a16:creationId xmlns:a16="http://schemas.microsoft.com/office/drawing/2014/main" id="{89ACAD77-3243-1671-6DDF-85EAC888A728}"/>
                    </a:ext>
                  </a:extLst>
                </p:cNvPr>
                <p:cNvSpPr>
                  <a:spLocks/>
                </p:cNvSpPr>
                <p:nvPr/>
              </p:nvSpPr>
              <p:spPr bwMode="auto">
                <a:xfrm>
                  <a:off x="4817" y="5730"/>
                  <a:ext cx="28" cy="33"/>
                </a:xfrm>
                <a:custGeom>
                  <a:avLst/>
                  <a:gdLst>
                    <a:gd name="T0" fmla="*/ 0 w 28"/>
                    <a:gd name="T1" fmla="*/ 24 h 33"/>
                    <a:gd name="T2" fmla="*/ 17 w 28"/>
                    <a:gd name="T3" fmla="*/ 33 h 33"/>
                    <a:gd name="T4" fmla="*/ 28 w 28"/>
                    <a:gd name="T5" fmla="*/ 9 h 33"/>
                    <a:gd name="T6" fmla="*/ 11 w 28"/>
                    <a:gd name="T7" fmla="*/ 0 h 33"/>
                    <a:gd name="T8" fmla="*/ 0 w 28"/>
                    <a:gd name="T9" fmla="*/ 24 h 33"/>
                  </a:gdLst>
                  <a:ahLst/>
                  <a:cxnLst>
                    <a:cxn ang="0">
                      <a:pos x="T0" y="T1"/>
                    </a:cxn>
                    <a:cxn ang="0">
                      <a:pos x="T2" y="T3"/>
                    </a:cxn>
                    <a:cxn ang="0">
                      <a:pos x="T4" y="T5"/>
                    </a:cxn>
                    <a:cxn ang="0">
                      <a:pos x="T6" y="T7"/>
                    </a:cxn>
                    <a:cxn ang="0">
                      <a:pos x="T8" y="T9"/>
                    </a:cxn>
                  </a:cxnLst>
                  <a:rect l="0" t="0" r="r" b="b"/>
                  <a:pathLst>
                    <a:path w="28" h="33">
                      <a:moveTo>
                        <a:pt x="0" y="24"/>
                      </a:moveTo>
                      <a:lnTo>
                        <a:pt x="17" y="33"/>
                      </a:lnTo>
                      <a:lnTo>
                        <a:pt x="28" y="9"/>
                      </a:lnTo>
                      <a:lnTo>
                        <a:pt x="11"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2803" name="Freeform 339">
                  <a:extLst>
                    <a:ext uri="{FF2B5EF4-FFF2-40B4-BE49-F238E27FC236}">
                      <a16:creationId xmlns:a16="http://schemas.microsoft.com/office/drawing/2014/main" id="{79B2808A-835D-7CC1-C769-B77C4711405C}"/>
                    </a:ext>
                  </a:extLst>
                </p:cNvPr>
                <p:cNvSpPr>
                  <a:spLocks/>
                </p:cNvSpPr>
                <p:nvPr/>
              </p:nvSpPr>
              <p:spPr bwMode="auto">
                <a:xfrm>
                  <a:off x="4828" y="5708"/>
                  <a:ext cx="28" cy="31"/>
                </a:xfrm>
                <a:custGeom>
                  <a:avLst/>
                  <a:gdLst>
                    <a:gd name="T0" fmla="*/ 0 w 28"/>
                    <a:gd name="T1" fmla="*/ 24 h 31"/>
                    <a:gd name="T2" fmla="*/ 19 w 28"/>
                    <a:gd name="T3" fmla="*/ 31 h 31"/>
                    <a:gd name="T4" fmla="*/ 28 w 28"/>
                    <a:gd name="T5" fmla="*/ 7 h 31"/>
                    <a:gd name="T6" fmla="*/ 8 w 28"/>
                    <a:gd name="T7" fmla="*/ 0 h 31"/>
                    <a:gd name="T8" fmla="*/ 0 w 28"/>
                    <a:gd name="T9" fmla="*/ 24 h 31"/>
                  </a:gdLst>
                  <a:ahLst/>
                  <a:cxnLst>
                    <a:cxn ang="0">
                      <a:pos x="T0" y="T1"/>
                    </a:cxn>
                    <a:cxn ang="0">
                      <a:pos x="T2" y="T3"/>
                    </a:cxn>
                    <a:cxn ang="0">
                      <a:pos x="T4" y="T5"/>
                    </a:cxn>
                    <a:cxn ang="0">
                      <a:pos x="T6" y="T7"/>
                    </a:cxn>
                    <a:cxn ang="0">
                      <a:pos x="T8" y="T9"/>
                    </a:cxn>
                  </a:cxnLst>
                  <a:rect l="0" t="0" r="r" b="b"/>
                  <a:pathLst>
                    <a:path w="28" h="31">
                      <a:moveTo>
                        <a:pt x="0" y="24"/>
                      </a:moveTo>
                      <a:lnTo>
                        <a:pt x="19" y="31"/>
                      </a:lnTo>
                      <a:lnTo>
                        <a:pt x="28" y="7"/>
                      </a:lnTo>
                      <a:lnTo>
                        <a:pt x="8"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2804" name="Freeform 340">
                  <a:extLst>
                    <a:ext uri="{FF2B5EF4-FFF2-40B4-BE49-F238E27FC236}">
                      <a16:creationId xmlns:a16="http://schemas.microsoft.com/office/drawing/2014/main" id="{5164009B-17D5-00FB-1B84-3DA32B78906C}"/>
                    </a:ext>
                  </a:extLst>
                </p:cNvPr>
                <p:cNvSpPr>
                  <a:spLocks/>
                </p:cNvSpPr>
                <p:nvPr/>
              </p:nvSpPr>
              <p:spPr bwMode="auto">
                <a:xfrm>
                  <a:off x="4836" y="5684"/>
                  <a:ext cx="29" cy="31"/>
                </a:xfrm>
                <a:custGeom>
                  <a:avLst/>
                  <a:gdLst>
                    <a:gd name="T0" fmla="*/ 0 w 29"/>
                    <a:gd name="T1" fmla="*/ 24 h 31"/>
                    <a:gd name="T2" fmla="*/ 20 w 29"/>
                    <a:gd name="T3" fmla="*/ 31 h 31"/>
                    <a:gd name="T4" fmla="*/ 29 w 29"/>
                    <a:gd name="T5" fmla="*/ 7 h 31"/>
                    <a:gd name="T6" fmla="*/ 9 w 29"/>
                    <a:gd name="T7" fmla="*/ 0 h 31"/>
                    <a:gd name="T8" fmla="*/ 0 w 29"/>
                    <a:gd name="T9" fmla="*/ 24 h 31"/>
                  </a:gdLst>
                  <a:ahLst/>
                  <a:cxnLst>
                    <a:cxn ang="0">
                      <a:pos x="T0" y="T1"/>
                    </a:cxn>
                    <a:cxn ang="0">
                      <a:pos x="T2" y="T3"/>
                    </a:cxn>
                    <a:cxn ang="0">
                      <a:pos x="T4" y="T5"/>
                    </a:cxn>
                    <a:cxn ang="0">
                      <a:pos x="T6" y="T7"/>
                    </a:cxn>
                    <a:cxn ang="0">
                      <a:pos x="T8" y="T9"/>
                    </a:cxn>
                  </a:cxnLst>
                  <a:rect l="0" t="0" r="r" b="b"/>
                  <a:pathLst>
                    <a:path w="29" h="31">
                      <a:moveTo>
                        <a:pt x="0" y="24"/>
                      </a:moveTo>
                      <a:lnTo>
                        <a:pt x="20" y="31"/>
                      </a:lnTo>
                      <a:lnTo>
                        <a:pt x="29"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2805" name="Freeform 341">
                  <a:extLst>
                    <a:ext uri="{FF2B5EF4-FFF2-40B4-BE49-F238E27FC236}">
                      <a16:creationId xmlns:a16="http://schemas.microsoft.com/office/drawing/2014/main" id="{9EA120FE-5F3A-D552-7CA4-3C1C1A92E6A5}"/>
                    </a:ext>
                  </a:extLst>
                </p:cNvPr>
                <p:cNvSpPr>
                  <a:spLocks/>
                </p:cNvSpPr>
                <p:nvPr/>
              </p:nvSpPr>
              <p:spPr bwMode="auto">
                <a:xfrm>
                  <a:off x="4845" y="5658"/>
                  <a:ext cx="28" cy="33"/>
                </a:xfrm>
                <a:custGeom>
                  <a:avLst/>
                  <a:gdLst>
                    <a:gd name="T0" fmla="*/ 0 w 28"/>
                    <a:gd name="T1" fmla="*/ 26 h 33"/>
                    <a:gd name="T2" fmla="*/ 20 w 28"/>
                    <a:gd name="T3" fmla="*/ 33 h 33"/>
                    <a:gd name="T4" fmla="*/ 28 w 28"/>
                    <a:gd name="T5" fmla="*/ 7 h 33"/>
                    <a:gd name="T6" fmla="*/ 9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20" y="33"/>
                      </a:lnTo>
                      <a:lnTo>
                        <a:pt x="28" y="7"/>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2806" name="Freeform 342">
                  <a:extLst>
                    <a:ext uri="{FF2B5EF4-FFF2-40B4-BE49-F238E27FC236}">
                      <a16:creationId xmlns:a16="http://schemas.microsoft.com/office/drawing/2014/main" id="{0C2588B9-2346-67F7-C0C6-FF6484773D00}"/>
                    </a:ext>
                  </a:extLst>
                </p:cNvPr>
                <p:cNvSpPr>
                  <a:spLocks/>
                </p:cNvSpPr>
                <p:nvPr/>
              </p:nvSpPr>
              <p:spPr bwMode="auto">
                <a:xfrm>
                  <a:off x="4854" y="5634"/>
                  <a:ext cx="28" cy="31"/>
                </a:xfrm>
                <a:custGeom>
                  <a:avLst/>
                  <a:gdLst>
                    <a:gd name="T0" fmla="*/ 0 w 28"/>
                    <a:gd name="T1" fmla="*/ 24 h 31"/>
                    <a:gd name="T2" fmla="*/ 19 w 28"/>
                    <a:gd name="T3" fmla="*/ 31 h 31"/>
                    <a:gd name="T4" fmla="*/ 28 w 28"/>
                    <a:gd name="T5" fmla="*/ 7 h 31"/>
                    <a:gd name="T6" fmla="*/ 8 w 28"/>
                    <a:gd name="T7" fmla="*/ 0 h 31"/>
                    <a:gd name="T8" fmla="*/ 0 w 28"/>
                    <a:gd name="T9" fmla="*/ 24 h 31"/>
                  </a:gdLst>
                  <a:ahLst/>
                  <a:cxnLst>
                    <a:cxn ang="0">
                      <a:pos x="T0" y="T1"/>
                    </a:cxn>
                    <a:cxn ang="0">
                      <a:pos x="T2" y="T3"/>
                    </a:cxn>
                    <a:cxn ang="0">
                      <a:pos x="T4" y="T5"/>
                    </a:cxn>
                    <a:cxn ang="0">
                      <a:pos x="T6" y="T7"/>
                    </a:cxn>
                    <a:cxn ang="0">
                      <a:pos x="T8" y="T9"/>
                    </a:cxn>
                  </a:cxnLst>
                  <a:rect l="0" t="0" r="r" b="b"/>
                  <a:pathLst>
                    <a:path w="28" h="31">
                      <a:moveTo>
                        <a:pt x="0" y="24"/>
                      </a:moveTo>
                      <a:lnTo>
                        <a:pt x="19" y="31"/>
                      </a:lnTo>
                      <a:lnTo>
                        <a:pt x="28" y="7"/>
                      </a:lnTo>
                      <a:lnTo>
                        <a:pt x="8"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2807" name="Freeform 343">
                  <a:extLst>
                    <a:ext uri="{FF2B5EF4-FFF2-40B4-BE49-F238E27FC236}">
                      <a16:creationId xmlns:a16="http://schemas.microsoft.com/office/drawing/2014/main" id="{C1D4A43E-A42B-B99F-A190-8A2F3830AEEA}"/>
                    </a:ext>
                  </a:extLst>
                </p:cNvPr>
                <p:cNvSpPr>
                  <a:spLocks/>
                </p:cNvSpPr>
                <p:nvPr/>
              </p:nvSpPr>
              <p:spPr bwMode="auto">
                <a:xfrm>
                  <a:off x="4862" y="5608"/>
                  <a:ext cx="29" cy="33"/>
                </a:xfrm>
                <a:custGeom>
                  <a:avLst/>
                  <a:gdLst>
                    <a:gd name="T0" fmla="*/ 0 w 29"/>
                    <a:gd name="T1" fmla="*/ 26 h 33"/>
                    <a:gd name="T2" fmla="*/ 20 w 29"/>
                    <a:gd name="T3" fmla="*/ 33 h 33"/>
                    <a:gd name="T4" fmla="*/ 29 w 29"/>
                    <a:gd name="T5" fmla="*/ 7 h 33"/>
                    <a:gd name="T6" fmla="*/ 9 w 29"/>
                    <a:gd name="T7" fmla="*/ 0 h 33"/>
                    <a:gd name="T8" fmla="*/ 0 w 29"/>
                    <a:gd name="T9" fmla="*/ 26 h 33"/>
                  </a:gdLst>
                  <a:ahLst/>
                  <a:cxnLst>
                    <a:cxn ang="0">
                      <a:pos x="T0" y="T1"/>
                    </a:cxn>
                    <a:cxn ang="0">
                      <a:pos x="T2" y="T3"/>
                    </a:cxn>
                    <a:cxn ang="0">
                      <a:pos x="T4" y="T5"/>
                    </a:cxn>
                    <a:cxn ang="0">
                      <a:pos x="T6" y="T7"/>
                    </a:cxn>
                    <a:cxn ang="0">
                      <a:pos x="T8" y="T9"/>
                    </a:cxn>
                  </a:cxnLst>
                  <a:rect l="0" t="0" r="r" b="b"/>
                  <a:pathLst>
                    <a:path w="29" h="33">
                      <a:moveTo>
                        <a:pt x="0" y="26"/>
                      </a:moveTo>
                      <a:lnTo>
                        <a:pt x="20" y="33"/>
                      </a:lnTo>
                      <a:lnTo>
                        <a:pt x="29" y="7"/>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2808" name="Freeform 344">
                  <a:extLst>
                    <a:ext uri="{FF2B5EF4-FFF2-40B4-BE49-F238E27FC236}">
                      <a16:creationId xmlns:a16="http://schemas.microsoft.com/office/drawing/2014/main" id="{4AE8C185-9DD3-E68D-A7A7-5A7873FE2E86}"/>
                    </a:ext>
                  </a:extLst>
                </p:cNvPr>
                <p:cNvSpPr>
                  <a:spLocks/>
                </p:cNvSpPr>
                <p:nvPr/>
              </p:nvSpPr>
              <p:spPr bwMode="auto">
                <a:xfrm>
                  <a:off x="4871" y="5584"/>
                  <a:ext cx="29" cy="31"/>
                </a:xfrm>
                <a:custGeom>
                  <a:avLst/>
                  <a:gdLst>
                    <a:gd name="T0" fmla="*/ 0 w 29"/>
                    <a:gd name="T1" fmla="*/ 24 h 31"/>
                    <a:gd name="T2" fmla="*/ 20 w 29"/>
                    <a:gd name="T3" fmla="*/ 31 h 31"/>
                    <a:gd name="T4" fmla="*/ 29 w 29"/>
                    <a:gd name="T5" fmla="*/ 7 h 31"/>
                    <a:gd name="T6" fmla="*/ 9 w 29"/>
                    <a:gd name="T7" fmla="*/ 0 h 31"/>
                    <a:gd name="T8" fmla="*/ 0 w 29"/>
                    <a:gd name="T9" fmla="*/ 24 h 31"/>
                  </a:gdLst>
                  <a:ahLst/>
                  <a:cxnLst>
                    <a:cxn ang="0">
                      <a:pos x="T0" y="T1"/>
                    </a:cxn>
                    <a:cxn ang="0">
                      <a:pos x="T2" y="T3"/>
                    </a:cxn>
                    <a:cxn ang="0">
                      <a:pos x="T4" y="T5"/>
                    </a:cxn>
                    <a:cxn ang="0">
                      <a:pos x="T6" y="T7"/>
                    </a:cxn>
                    <a:cxn ang="0">
                      <a:pos x="T8" y="T9"/>
                    </a:cxn>
                  </a:cxnLst>
                  <a:rect l="0" t="0" r="r" b="b"/>
                  <a:pathLst>
                    <a:path w="29" h="31">
                      <a:moveTo>
                        <a:pt x="0" y="24"/>
                      </a:moveTo>
                      <a:lnTo>
                        <a:pt x="20" y="31"/>
                      </a:lnTo>
                      <a:lnTo>
                        <a:pt x="29"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2809" name="Freeform 345">
                  <a:extLst>
                    <a:ext uri="{FF2B5EF4-FFF2-40B4-BE49-F238E27FC236}">
                      <a16:creationId xmlns:a16="http://schemas.microsoft.com/office/drawing/2014/main" id="{C2788E3A-DDB1-6AB9-CC02-DDEFBFDBEF54}"/>
                    </a:ext>
                  </a:extLst>
                </p:cNvPr>
                <p:cNvSpPr>
                  <a:spLocks/>
                </p:cNvSpPr>
                <p:nvPr/>
              </p:nvSpPr>
              <p:spPr bwMode="auto">
                <a:xfrm>
                  <a:off x="4880" y="5558"/>
                  <a:ext cx="28" cy="33"/>
                </a:xfrm>
                <a:custGeom>
                  <a:avLst/>
                  <a:gdLst>
                    <a:gd name="T0" fmla="*/ 0 w 28"/>
                    <a:gd name="T1" fmla="*/ 26 h 33"/>
                    <a:gd name="T2" fmla="*/ 20 w 28"/>
                    <a:gd name="T3" fmla="*/ 33 h 33"/>
                    <a:gd name="T4" fmla="*/ 28 w 28"/>
                    <a:gd name="T5" fmla="*/ 6 h 33"/>
                    <a:gd name="T6" fmla="*/ 9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20" y="33"/>
                      </a:lnTo>
                      <a:lnTo>
                        <a:pt x="28" y="6"/>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2810" name="Freeform 346">
                  <a:extLst>
                    <a:ext uri="{FF2B5EF4-FFF2-40B4-BE49-F238E27FC236}">
                      <a16:creationId xmlns:a16="http://schemas.microsoft.com/office/drawing/2014/main" id="{773DE5DA-FAE9-7653-DD6F-F31F35E06ECD}"/>
                    </a:ext>
                  </a:extLst>
                </p:cNvPr>
                <p:cNvSpPr>
                  <a:spLocks/>
                </p:cNvSpPr>
                <p:nvPr/>
              </p:nvSpPr>
              <p:spPr bwMode="auto">
                <a:xfrm>
                  <a:off x="4889" y="5532"/>
                  <a:ext cx="28" cy="32"/>
                </a:xfrm>
                <a:custGeom>
                  <a:avLst/>
                  <a:gdLst>
                    <a:gd name="T0" fmla="*/ 0 w 28"/>
                    <a:gd name="T1" fmla="*/ 24 h 32"/>
                    <a:gd name="T2" fmla="*/ 17 w 28"/>
                    <a:gd name="T3" fmla="*/ 32 h 32"/>
                    <a:gd name="T4" fmla="*/ 28 w 28"/>
                    <a:gd name="T5" fmla="*/ 8 h 32"/>
                    <a:gd name="T6" fmla="*/ 11 w 28"/>
                    <a:gd name="T7" fmla="*/ 0 h 32"/>
                    <a:gd name="T8" fmla="*/ 0 w 28"/>
                    <a:gd name="T9" fmla="*/ 24 h 32"/>
                  </a:gdLst>
                  <a:ahLst/>
                  <a:cxnLst>
                    <a:cxn ang="0">
                      <a:pos x="T0" y="T1"/>
                    </a:cxn>
                    <a:cxn ang="0">
                      <a:pos x="T2" y="T3"/>
                    </a:cxn>
                    <a:cxn ang="0">
                      <a:pos x="T4" y="T5"/>
                    </a:cxn>
                    <a:cxn ang="0">
                      <a:pos x="T6" y="T7"/>
                    </a:cxn>
                    <a:cxn ang="0">
                      <a:pos x="T8" y="T9"/>
                    </a:cxn>
                  </a:cxnLst>
                  <a:rect l="0" t="0" r="r" b="b"/>
                  <a:pathLst>
                    <a:path w="28" h="32">
                      <a:moveTo>
                        <a:pt x="0" y="24"/>
                      </a:moveTo>
                      <a:lnTo>
                        <a:pt x="17" y="32"/>
                      </a:lnTo>
                      <a:lnTo>
                        <a:pt x="28" y="8"/>
                      </a:lnTo>
                      <a:lnTo>
                        <a:pt x="11"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2811" name="Freeform 347">
                  <a:extLst>
                    <a:ext uri="{FF2B5EF4-FFF2-40B4-BE49-F238E27FC236}">
                      <a16:creationId xmlns:a16="http://schemas.microsoft.com/office/drawing/2014/main" id="{F10A1030-A8DD-7BAD-790D-289CA8047E31}"/>
                    </a:ext>
                  </a:extLst>
                </p:cNvPr>
                <p:cNvSpPr>
                  <a:spLocks/>
                </p:cNvSpPr>
                <p:nvPr/>
              </p:nvSpPr>
              <p:spPr bwMode="auto">
                <a:xfrm>
                  <a:off x="4900" y="5506"/>
                  <a:ext cx="26" cy="32"/>
                </a:xfrm>
                <a:custGeom>
                  <a:avLst/>
                  <a:gdLst>
                    <a:gd name="T0" fmla="*/ 0 w 26"/>
                    <a:gd name="T1" fmla="*/ 28 h 32"/>
                    <a:gd name="T2" fmla="*/ 19 w 26"/>
                    <a:gd name="T3" fmla="*/ 32 h 32"/>
                    <a:gd name="T4" fmla="*/ 26 w 26"/>
                    <a:gd name="T5" fmla="*/ 4 h 32"/>
                    <a:gd name="T6" fmla="*/ 6 w 26"/>
                    <a:gd name="T7" fmla="*/ 0 h 32"/>
                    <a:gd name="T8" fmla="*/ 0 w 26"/>
                    <a:gd name="T9" fmla="*/ 28 h 32"/>
                  </a:gdLst>
                  <a:ahLst/>
                  <a:cxnLst>
                    <a:cxn ang="0">
                      <a:pos x="T0" y="T1"/>
                    </a:cxn>
                    <a:cxn ang="0">
                      <a:pos x="T2" y="T3"/>
                    </a:cxn>
                    <a:cxn ang="0">
                      <a:pos x="T4" y="T5"/>
                    </a:cxn>
                    <a:cxn ang="0">
                      <a:pos x="T6" y="T7"/>
                    </a:cxn>
                    <a:cxn ang="0">
                      <a:pos x="T8" y="T9"/>
                    </a:cxn>
                  </a:cxnLst>
                  <a:rect l="0" t="0" r="r" b="b"/>
                  <a:pathLst>
                    <a:path w="26" h="32">
                      <a:moveTo>
                        <a:pt x="0" y="28"/>
                      </a:moveTo>
                      <a:lnTo>
                        <a:pt x="19" y="32"/>
                      </a:lnTo>
                      <a:lnTo>
                        <a:pt x="26" y="4"/>
                      </a:lnTo>
                      <a:lnTo>
                        <a:pt x="6"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812" name="Freeform 348">
                  <a:extLst>
                    <a:ext uri="{FF2B5EF4-FFF2-40B4-BE49-F238E27FC236}">
                      <a16:creationId xmlns:a16="http://schemas.microsoft.com/office/drawing/2014/main" id="{7D03D2DE-0BB4-BC11-9144-DDDD43FAF89A}"/>
                    </a:ext>
                  </a:extLst>
                </p:cNvPr>
                <p:cNvSpPr>
                  <a:spLocks/>
                </p:cNvSpPr>
                <p:nvPr/>
              </p:nvSpPr>
              <p:spPr bwMode="auto">
                <a:xfrm>
                  <a:off x="4906" y="5479"/>
                  <a:ext cx="28" cy="33"/>
                </a:xfrm>
                <a:custGeom>
                  <a:avLst/>
                  <a:gdLst>
                    <a:gd name="T0" fmla="*/ 0 w 28"/>
                    <a:gd name="T1" fmla="*/ 27 h 33"/>
                    <a:gd name="T2" fmla="*/ 20 w 28"/>
                    <a:gd name="T3" fmla="*/ 33 h 33"/>
                    <a:gd name="T4" fmla="*/ 28 w 28"/>
                    <a:gd name="T5" fmla="*/ 7 h 33"/>
                    <a:gd name="T6" fmla="*/ 9 w 28"/>
                    <a:gd name="T7" fmla="*/ 0 h 33"/>
                    <a:gd name="T8" fmla="*/ 0 w 28"/>
                    <a:gd name="T9" fmla="*/ 27 h 33"/>
                  </a:gdLst>
                  <a:ahLst/>
                  <a:cxnLst>
                    <a:cxn ang="0">
                      <a:pos x="T0" y="T1"/>
                    </a:cxn>
                    <a:cxn ang="0">
                      <a:pos x="T2" y="T3"/>
                    </a:cxn>
                    <a:cxn ang="0">
                      <a:pos x="T4" y="T5"/>
                    </a:cxn>
                    <a:cxn ang="0">
                      <a:pos x="T6" y="T7"/>
                    </a:cxn>
                    <a:cxn ang="0">
                      <a:pos x="T8" y="T9"/>
                    </a:cxn>
                  </a:cxnLst>
                  <a:rect l="0" t="0" r="r" b="b"/>
                  <a:pathLst>
                    <a:path w="28" h="33">
                      <a:moveTo>
                        <a:pt x="0" y="27"/>
                      </a:moveTo>
                      <a:lnTo>
                        <a:pt x="20" y="33"/>
                      </a:lnTo>
                      <a:lnTo>
                        <a:pt x="28" y="7"/>
                      </a:lnTo>
                      <a:lnTo>
                        <a:pt x="9" y="0"/>
                      </a:lnTo>
                      <a:lnTo>
                        <a:pt x="0" y="27"/>
                      </a:lnTo>
                      <a:close/>
                    </a:path>
                  </a:pathLst>
                </a:custGeom>
                <a:solidFill>
                  <a:srgbClr val="FF0000"/>
                </a:solidFill>
                <a:ln w="38100" cmpd="sng">
                  <a:solidFill>
                    <a:srgbClr val="FF0000"/>
                  </a:solidFill>
                  <a:round/>
                  <a:headEnd/>
                  <a:tailEnd/>
                </a:ln>
              </p:spPr>
              <p:txBody>
                <a:bodyPr/>
                <a:lstStyle/>
                <a:p>
                  <a:endParaRPr lang="en-GB"/>
                </a:p>
              </p:txBody>
            </p:sp>
            <p:sp>
              <p:nvSpPr>
                <p:cNvPr id="62813" name="Freeform 349">
                  <a:extLst>
                    <a:ext uri="{FF2B5EF4-FFF2-40B4-BE49-F238E27FC236}">
                      <a16:creationId xmlns:a16="http://schemas.microsoft.com/office/drawing/2014/main" id="{05194758-FA83-4E3B-1D4C-4F575C687527}"/>
                    </a:ext>
                  </a:extLst>
                </p:cNvPr>
                <p:cNvSpPr>
                  <a:spLocks/>
                </p:cNvSpPr>
                <p:nvPr/>
              </p:nvSpPr>
              <p:spPr bwMode="auto">
                <a:xfrm>
                  <a:off x="4915" y="5453"/>
                  <a:ext cx="28" cy="33"/>
                </a:xfrm>
                <a:custGeom>
                  <a:avLst/>
                  <a:gdLst>
                    <a:gd name="T0" fmla="*/ 0 w 28"/>
                    <a:gd name="T1" fmla="*/ 26 h 33"/>
                    <a:gd name="T2" fmla="*/ 19 w 28"/>
                    <a:gd name="T3" fmla="*/ 33 h 33"/>
                    <a:gd name="T4" fmla="*/ 28 w 28"/>
                    <a:gd name="T5" fmla="*/ 7 h 33"/>
                    <a:gd name="T6" fmla="*/ 9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19" y="33"/>
                      </a:lnTo>
                      <a:lnTo>
                        <a:pt x="28" y="7"/>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2814" name="Freeform 350">
                  <a:extLst>
                    <a:ext uri="{FF2B5EF4-FFF2-40B4-BE49-F238E27FC236}">
                      <a16:creationId xmlns:a16="http://schemas.microsoft.com/office/drawing/2014/main" id="{5B3D8552-36D7-845C-B9ED-CE74048D7CC6}"/>
                    </a:ext>
                  </a:extLst>
                </p:cNvPr>
                <p:cNvSpPr>
                  <a:spLocks/>
                </p:cNvSpPr>
                <p:nvPr/>
              </p:nvSpPr>
              <p:spPr bwMode="auto">
                <a:xfrm>
                  <a:off x="4924" y="5425"/>
                  <a:ext cx="28" cy="35"/>
                </a:xfrm>
                <a:custGeom>
                  <a:avLst/>
                  <a:gdLst>
                    <a:gd name="T0" fmla="*/ 0 w 28"/>
                    <a:gd name="T1" fmla="*/ 26 h 35"/>
                    <a:gd name="T2" fmla="*/ 17 w 28"/>
                    <a:gd name="T3" fmla="*/ 35 h 35"/>
                    <a:gd name="T4" fmla="*/ 28 w 28"/>
                    <a:gd name="T5" fmla="*/ 9 h 35"/>
                    <a:gd name="T6" fmla="*/ 10 w 28"/>
                    <a:gd name="T7" fmla="*/ 0 h 35"/>
                    <a:gd name="T8" fmla="*/ 0 w 28"/>
                    <a:gd name="T9" fmla="*/ 26 h 35"/>
                  </a:gdLst>
                  <a:ahLst/>
                  <a:cxnLst>
                    <a:cxn ang="0">
                      <a:pos x="T0" y="T1"/>
                    </a:cxn>
                    <a:cxn ang="0">
                      <a:pos x="T2" y="T3"/>
                    </a:cxn>
                    <a:cxn ang="0">
                      <a:pos x="T4" y="T5"/>
                    </a:cxn>
                    <a:cxn ang="0">
                      <a:pos x="T6" y="T7"/>
                    </a:cxn>
                    <a:cxn ang="0">
                      <a:pos x="T8" y="T9"/>
                    </a:cxn>
                  </a:cxnLst>
                  <a:rect l="0" t="0" r="r" b="b"/>
                  <a:pathLst>
                    <a:path w="28" h="35">
                      <a:moveTo>
                        <a:pt x="0" y="26"/>
                      </a:moveTo>
                      <a:lnTo>
                        <a:pt x="17" y="35"/>
                      </a:lnTo>
                      <a:lnTo>
                        <a:pt x="28" y="9"/>
                      </a:lnTo>
                      <a:lnTo>
                        <a:pt x="10"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2815" name="Freeform 351">
                  <a:extLst>
                    <a:ext uri="{FF2B5EF4-FFF2-40B4-BE49-F238E27FC236}">
                      <a16:creationId xmlns:a16="http://schemas.microsoft.com/office/drawing/2014/main" id="{A14E13E8-09D5-DD8C-99EA-5232B8496C77}"/>
                    </a:ext>
                  </a:extLst>
                </p:cNvPr>
                <p:cNvSpPr>
                  <a:spLocks/>
                </p:cNvSpPr>
                <p:nvPr/>
              </p:nvSpPr>
              <p:spPr bwMode="auto">
                <a:xfrm>
                  <a:off x="4934" y="5399"/>
                  <a:ext cx="29" cy="35"/>
                </a:xfrm>
                <a:custGeom>
                  <a:avLst/>
                  <a:gdLst>
                    <a:gd name="T0" fmla="*/ 0 w 29"/>
                    <a:gd name="T1" fmla="*/ 28 h 35"/>
                    <a:gd name="T2" fmla="*/ 20 w 29"/>
                    <a:gd name="T3" fmla="*/ 35 h 35"/>
                    <a:gd name="T4" fmla="*/ 29 w 29"/>
                    <a:gd name="T5" fmla="*/ 6 h 35"/>
                    <a:gd name="T6" fmla="*/ 9 w 29"/>
                    <a:gd name="T7" fmla="*/ 0 h 35"/>
                    <a:gd name="T8" fmla="*/ 0 w 29"/>
                    <a:gd name="T9" fmla="*/ 28 h 35"/>
                  </a:gdLst>
                  <a:ahLst/>
                  <a:cxnLst>
                    <a:cxn ang="0">
                      <a:pos x="T0" y="T1"/>
                    </a:cxn>
                    <a:cxn ang="0">
                      <a:pos x="T2" y="T3"/>
                    </a:cxn>
                    <a:cxn ang="0">
                      <a:pos x="T4" y="T5"/>
                    </a:cxn>
                    <a:cxn ang="0">
                      <a:pos x="T6" y="T7"/>
                    </a:cxn>
                    <a:cxn ang="0">
                      <a:pos x="T8" y="T9"/>
                    </a:cxn>
                  </a:cxnLst>
                  <a:rect l="0" t="0" r="r" b="b"/>
                  <a:pathLst>
                    <a:path w="29" h="35">
                      <a:moveTo>
                        <a:pt x="0" y="28"/>
                      </a:moveTo>
                      <a:lnTo>
                        <a:pt x="20" y="35"/>
                      </a:lnTo>
                      <a:lnTo>
                        <a:pt x="29"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816" name="Freeform 352">
                  <a:extLst>
                    <a:ext uri="{FF2B5EF4-FFF2-40B4-BE49-F238E27FC236}">
                      <a16:creationId xmlns:a16="http://schemas.microsoft.com/office/drawing/2014/main" id="{95474248-41EE-BD44-CA24-7DD0857BC4B9}"/>
                    </a:ext>
                  </a:extLst>
                </p:cNvPr>
                <p:cNvSpPr>
                  <a:spLocks/>
                </p:cNvSpPr>
                <p:nvPr/>
              </p:nvSpPr>
              <p:spPr bwMode="auto">
                <a:xfrm>
                  <a:off x="4943" y="5372"/>
                  <a:ext cx="29" cy="33"/>
                </a:xfrm>
                <a:custGeom>
                  <a:avLst/>
                  <a:gdLst>
                    <a:gd name="T0" fmla="*/ 0 w 29"/>
                    <a:gd name="T1" fmla="*/ 27 h 33"/>
                    <a:gd name="T2" fmla="*/ 20 w 29"/>
                    <a:gd name="T3" fmla="*/ 33 h 33"/>
                    <a:gd name="T4" fmla="*/ 29 w 29"/>
                    <a:gd name="T5" fmla="*/ 7 h 33"/>
                    <a:gd name="T6" fmla="*/ 9 w 29"/>
                    <a:gd name="T7" fmla="*/ 0 h 33"/>
                    <a:gd name="T8" fmla="*/ 0 w 29"/>
                    <a:gd name="T9" fmla="*/ 27 h 33"/>
                  </a:gdLst>
                  <a:ahLst/>
                  <a:cxnLst>
                    <a:cxn ang="0">
                      <a:pos x="T0" y="T1"/>
                    </a:cxn>
                    <a:cxn ang="0">
                      <a:pos x="T2" y="T3"/>
                    </a:cxn>
                    <a:cxn ang="0">
                      <a:pos x="T4" y="T5"/>
                    </a:cxn>
                    <a:cxn ang="0">
                      <a:pos x="T6" y="T7"/>
                    </a:cxn>
                    <a:cxn ang="0">
                      <a:pos x="T8" y="T9"/>
                    </a:cxn>
                  </a:cxnLst>
                  <a:rect l="0" t="0" r="r" b="b"/>
                  <a:pathLst>
                    <a:path w="29" h="33">
                      <a:moveTo>
                        <a:pt x="0" y="27"/>
                      </a:moveTo>
                      <a:lnTo>
                        <a:pt x="20" y="33"/>
                      </a:lnTo>
                      <a:lnTo>
                        <a:pt x="29" y="7"/>
                      </a:lnTo>
                      <a:lnTo>
                        <a:pt x="9" y="0"/>
                      </a:lnTo>
                      <a:lnTo>
                        <a:pt x="0" y="27"/>
                      </a:lnTo>
                      <a:close/>
                    </a:path>
                  </a:pathLst>
                </a:custGeom>
                <a:solidFill>
                  <a:srgbClr val="FF0000"/>
                </a:solidFill>
                <a:ln w="38100" cmpd="sng">
                  <a:solidFill>
                    <a:srgbClr val="FF0000"/>
                  </a:solidFill>
                  <a:round/>
                  <a:headEnd/>
                  <a:tailEnd/>
                </a:ln>
              </p:spPr>
              <p:txBody>
                <a:bodyPr/>
                <a:lstStyle/>
                <a:p>
                  <a:endParaRPr lang="en-GB"/>
                </a:p>
              </p:txBody>
            </p:sp>
            <p:sp>
              <p:nvSpPr>
                <p:cNvPr id="62817" name="Freeform 353">
                  <a:extLst>
                    <a:ext uri="{FF2B5EF4-FFF2-40B4-BE49-F238E27FC236}">
                      <a16:creationId xmlns:a16="http://schemas.microsoft.com/office/drawing/2014/main" id="{C67B7B80-A71A-640A-AC20-362CA4D271CC}"/>
                    </a:ext>
                  </a:extLst>
                </p:cNvPr>
                <p:cNvSpPr>
                  <a:spLocks/>
                </p:cNvSpPr>
                <p:nvPr/>
              </p:nvSpPr>
              <p:spPr bwMode="auto">
                <a:xfrm>
                  <a:off x="4952" y="5346"/>
                  <a:ext cx="28" cy="33"/>
                </a:xfrm>
                <a:custGeom>
                  <a:avLst/>
                  <a:gdLst>
                    <a:gd name="T0" fmla="*/ 0 w 28"/>
                    <a:gd name="T1" fmla="*/ 26 h 33"/>
                    <a:gd name="T2" fmla="*/ 20 w 28"/>
                    <a:gd name="T3" fmla="*/ 33 h 33"/>
                    <a:gd name="T4" fmla="*/ 28 w 28"/>
                    <a:gd name="T5" fmla="*/ 7 h 33"/>
                    <a:gd name="T6" fmla="*/ 9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20" y="33"/>
                      </a:lnTo>
                      <a:lnTo>
                        <a:pt x="28" y="7"/>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2818" name="Freeform 354">
                  <a:extLst>
                    <a:ext uri="{FF2B5EF4-FFF2-40B4-BE49-F238E27FC236}">
                      <a16:creationId xmlns:a16="http://schemas.microsoft.com/office/drawing/2014/main" id="{4FF40F87-1B86-FD82-45FE-8B7906A6D398}"/>
                    </a:ext>
                  </a:extLst>
                </p:cNvPr>
                <p:cNvSpPr>
                  <a:spLocks/>
                </p:cNvSpPr>
                <p:nvPr/>
              </p:nvSpPr>
              <p:spPr bwMode="auto">
                <a:xfrm>
                  <a:off x="4961" y="5318"/>
                  <a:ext cx="28" cy="35"/>
                </a:xfrm>
                <a:custGeom>
                  <a:avLst/>
                  <a:gdLst>
                    <a:gd name="T0" fmla="*/ 0 w 28"/>
                    <a:gd name="T1" fmla="*/ 28 h 35"/>
                    <a:gd name="T2" fmla="*/ 19 w 28"/>
                    <a:gd name="T3" fmla="*/ 35 h 35"/>
                    <a:gd name="T4" fmla="*/ 28 w 28"/>
                    <a:gd name="T5" fmla="*/ 6 h 35"/>
                    <a:gd name="T6" fmla="*/ 8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19" y="35"/>
                      </a:lnTo>
                      <a:lnTo>
                        <a:pt x="28" y="6"/>
                      </a:lnTo>
                      <a:lnTo>
                        <a:pt x="8"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819" name="Freeform 355">
                  <a:extLst>
                    <a:ext uri="{FF2B5EF4-FFF2-40B4-BE49-F238E27FC236}">
                      <a16:creationId xmlns:a16="http://schemas.microsoft.com/office/drawing/2014/main" id="{112F5FBE-7357-CC07-2D7E-A334995FC068}"/>
                    </a:ext>
                  </a:extLst>
                </p:cNvPr>
                <p:cNvSpPr>
                  <a:spLocks/>
                </p:cNvSpPr>
                <p:nvPr/>
              </p:nvSpPr>
              <p:spPr bwMode="auto">
                <a:xfrm>
                  <a:off x="4969" y="5292"/>
                  <a:ext cx="29" cy="32"/>
                </a:xfrm>
                <a:custGeom>
                  <a:avLst/>
                  <a:gdLst>
                    <a:gd name="T0" fmla="*/ 0 w 29"/>
                    <a:gd name="T1" fmla="*/ 26 h 32"/>
                    <a:gd name="T2" fmla="*/ 20 w 29"/>
                    <a:gd name="T3" fmla="*/ 32 h 32"/>
                    <a:gd name="T4" fmla="*/ 29 w 29"/>
                    <a:gd name="T5" fmla="*/ 6 h 32"/>
                    <a:gd name="T6" fmla="*/ 9 w 29"/>
                    <a:gd name="T7" fmla="*/ 0 h 32"/>
                    <a:gd name="T8" fmla="*/ 0 w 29"/>
                    <a:gd name="T9" fmla="*/ 26 h 32"/>
                  </a:gdLst>
                  <a:ahLst/>
                  <a:cxnLst>
                    <a:cxn ang="0">
                      <a:pos x="T0" y="T1"/>
                    </a:cxn>
                    <a:cxn ang="0">
                      <a:pos x="T2" y="T3"/>
                    </a:cxn>
                    <a:cxn ang="0">
                      <a:pos x="T4" y="T5"/>
                    </a:cxn>
                    <a:cxn ang="0">
                      <a:pos x="T6" y="T7"/>
                    </a:cxn>
                    <a:cxn ang="0">
                      <a:pos x="T8" y="T9"/>
                    </a:cxn>
                  </a:cxnLst>
                  <a:rect l="0" t="0" r="r" b="b"/>
                  <a:pathLst>
                    <a:path w="29" h="32">
                      <a:moveTo>
                        <a:pt x="0" y="26"/>
                      </a:moveTo>
                      <a:lnTo>
                        <a:pt x="20" y="32"/>
                      </a:lnTo>
                      <a:lnTo>
                        <a:pt x="29" y="6"/>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2820" name="Freeform 356">
                  <a:extLst>
                    <a:ext uri="{FF2B5EF4-FFF2-40B4-BE49-F238E27FC236}">
                      <a16:creationId xmlns:a16="http://schemas.microsoft.com/office/drawing/2014/main" id="{4CDBF917-DDA5-A750-0BDD-1A6D809263BC}"/>
                    </a:ext>
                  </a:extLst>
                </p:cNvPr>
                <p:cNvSpPr>
                  <a:spLocks/>
                </p:cNvSpPr>
                <p:nvPr/>
              </p:nvSpPr>
              <p:spPr bwMode="auto">
                <a:xfrm>
                  <a:off x="4978" y="5261"/>
                  <a:ext cx="28" cy="35"/>
                </a:xfrm>
                <a:custGeom>
                  <a:avLst/>
                  <a:gdLst>
                    <a:gd name="T0" fmla="*/ 0 w 28"/>
                    <a:gd name="T1" fmla="*/ 31 h 35"/>
                    <a:gd name="T2" fmla="*/ 20 w 28"/>
                    <a:gd name="T3" fmla="*/ 35 h 35"/>
                    <a:gd name="T4" fmla="*/ 28 w 28"/>
                    <a:gd name="T5" fmla="*/ 5 h 35"/>
                    <a:gd name="T6" fmla="*/ 9 w 28"/>
                    <a:gd name="T7" fmla="*/ 0 h 35"/>
                    <a:gd name="T8" fmla="*/ 0 w 28"/>
                    <a:gd name="T9" fmla="*/ 31 h 35"/>
                  </a:gdLst>
                  <a:ahLst/>
                  <a:cxnLst>
                    <a:cxn ang="0">
                      <a:pos x="T0" y="T1"/>
                    </a:cxn>
                    <a:cxn ang="0">
                      <a:pos x="T2" y="T3"/>
                    </a:cxn>
                    <a:cxn ang="0">
                      <a:pos x="T4" y="T5"/>
                    </a:cxn>
                    <a:cxn ang="0">
                      <a:pos x="T6" y="T7"/>
                    </a:cxn>
                    <a:cxn ang="0">
                      <a:pos x="T8" y="T9"/>
                    </a:cxn>
                  </a:cxnLst>
                  <a:rect l="0" t="0" r="r" b="b"/>
                  <a:pathLst>
                    <a:path w="28" h="35">
                      <a:moveTo>
                        <a:pt x="0" y="31"/>
                      </a:moveTo>
                      <a:lnTo>
                        <a:pt x="20" y="35"/>
                      </a:lnTo>
                      <a:lnTo>
                        <a:pt x="28" y="5"/>
                      </a:lnTo>
                      <a:lnTo>
                        <a:pt x="9" y="0"/>
                      </a:lnTo>
                      <a:lnTo>
                        <a:pt x="0" y="31"/>
                      </a:lnTo>
                      <a:close/>
                    </a:path>
                  </a:pathLst>
                </a:custGeom>
                <a:solidFill>
                  <a:srgbClr val="FF0000"/>
                </a:solidFill>
                <a:ln w="38100" cmpd="sng">
                  <a:solidFill>
                    <a:srgbClr val="FF0000"/>
                  </a:solidFill>
                  <a:round/>
                  <a:headEnd/>
                  <a:tailEnd/>
                </a:ln>
              </p:spPr>
              <p:txBody>
                <a:bodyPr/>
                <a:lstStyle/>
                <a:p>
                  <a:endParaRPr lang="en-GB"/>
                </a:p>
              </p:txBody>
            </p:sp>
            <p:sp>
              <p:nvSpPr>
                <p:cNvPr id="62821" name="Freeform 357">
                  <a:extLst>
                    <a:ext uri="{FF2B5EF4-FFF2-40B4-BE49-F238E27FC236}">
                      <a16:creationId xmlns:a16="http://schemas.microsoft.com/office/drawing/2014/main" id="{675104F3-0F70-6155-E3FE-B64E3AD69DA7}"/>
                    </a:ext>
                  </a:extLst>
                </p:cNvPr>
                <p:cNvSpPr>
                  <a:spLocks/>
                </p:cNvSpPr>
                <p:nvPr/>
              </p:nvSpPr>
              <p:spPr bwMode="auto">
                <a:xfrm>
                  <a:off x="4987" y="5233"/>
                  <a:ext cx="28" cy="35"/>
                </a:xfrm>
                <a:custGeom>
                  <a:avLst/>
                  <a:gdLst>
                    <a:gd name="T0" fmla="*/ 0 w 28"/>
                    <a:gd name="T1" fmla="*/ 26 h 35"/>
                    <a:gd name="T2" fmla="*/ 17 w 28"/>
                    <a:gd name="T3" fmla="*/ 35 h 35"/>
                    <a:gd name="T4" fmla="*/ 28 w 28"/>
                    <a:gd name="T5" fmla="*/ 9 h 35"/>
                    <a:gd name="T6" fmla="*/ 11 w 28"/>
                    <a:gd name="T7" fmla="*/ 0 h 35"/>
                    <a:gd name="T8" fmla="*/ 0 w 28"/>
                    <a:gd name="T9" fmla="*/ 26 h 35"/>
                  </a:gdLst>
                  <a:ahLst/>
                  <a:cxnLst>
                    <a:cxn ang="0">
                      <a:pos x="T0" y="T1"/>
                    </a:cxn>
                    <a:cxn ang="0">
                      <a:pos x="T2" y="T3"/>
                    </a:cxn>
                    <a:cxn ang="0">
                      <a:pos x="T4" y="T5"/>
                    </a:cxn>
                    <a:cxn ang="0">
                      <a:pos x="T6" y="T7"/>
                    </a:cxn>
                    <a:cxn ang="0">
                      <a:pos x="T8" y="T9"/>
                    </a:cxn>
                  </a:cxnLst>
                  <a:rect l="0" t="0" r="r" b="b"/>
                  <a:pathLst>
                    <a:path w="28" h="35">
                      <a:moveTo>
                        <a:pt x="0" y="26"/>
                      </a:moveTo>
                      <a:lnTo>
                        <a:pt x="17" y="35"/>
                      </a:lnTo>
                      <a:lnTo>
                        <a:pt x="28" y="9"/>
                      </a:lnTo>
                      <a:lnTo>
                        <a:pt x="11"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2822" name="Freeform 358">
                  <a:extLst>
                    <a:ext uri="{FF2B5EF4-FFF2-40B4-BE49-F238E27FC236}">
                      <a16:creationId xmlns:a16="http://schemas.microsoft.com/office/drawing/2014/main" id="{8107143A-CEBB-7B14-09B7-6BABE9FA78FB}"/>
                    </a:ext>
                  </a:extLst>
                </p:cNvPr>
                <p:cNvSpPr>
                  <a:spLocks/>
                </p:cNvSpPr>
                <p:nvPr/>
              </p:nvSpPr>
              <p:spPr bwMode="auto">
                <a:xfrm>
                  <a:off x="4998" y="5207"/>
                  <a:ext cx="28" cy="35"/>
                </a:xfrm>
                <a:custGeom>
                  <a:avLst/>
                  <a:gdLst>
                    <a:gd name="T0" fmla="*/ 0 w 28"/>
                    <a:gd name="T1" fmla="*/ 28 h 35"/>
                    <a:gd name="T2" fmla="*/ 19 w 28"/>
                    <a:gd name="T3" fmla="*/ 35 h 35"/>
                    <a:gd name="T4" fmla="*/ 28 w 28"/>
                    <a:gd name="T5" fmla="*/ 6 h 35"/>
                    <a:gd name="T6" fmla="*/ 8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19" y="35"/>
                      </a:lnTo>
                      <a:lnTo>
                        <a:pt x="28" y="6"/>
                      </a:lnTo>
                      <a:lnTo>
                        <a:pt x="8"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823" name="Freeform 359">
                  <a:extLst>
                    <a:ext uri="{FF2B5EF4-FFF2-40B4-BE49-F238E27FC236}">
                      <a16:creationId xmlns:a16="http://schemas.microsoft.com/office/drawing/2014/main" id="{F5DCFDC7-0864-AA11-3F8A-4A4BCAE70B64}"/>
                    </a:ext>
                  </a:extLst>
                </p:cNvPr>
                <p:cNvSpPr>
                  <a:spLocks/>
                </p:cNvSpPr>
                <p:nvPr/>
              </p:nvSpPr>
              <p:spPr bwMode="auto">
                <a:xfrm>
                  <a:off x="5006" y="5178"/>
                  <a:ext cx="29" cy="35"/>
                </a:xfrm>
                <a:custGeom>
                  <a:avLst/>
                  <a:gdLst>
                    <a:gd name="T0" fmla="*/ 0 w 29"/>
                    <a:gd name="T1" fmla="*/ 29 h 35"/>
                    <a:gd name="T2" fmla="*/ 20 w 29"/>
                    <a:gd name="T3" fmla="*/ 35 h 35"/>
                    <a:gd name="T4" fmla="*/ 29 w 29"/>
                    <a:gd name="T5" fmla="*/ 7 h 35"/>
                    <a:gd name="T6" fmla="*/ 9 w 29"/>
                    <a:gd name="T7" fmla="*/ 0 h 35"/>
                    <a:gd name="T8" fmla="*/ 0 w 29"/>
                    <a:gd name="T9" fmla="*/ 29 h 35"/>
                  </a:gdLst>
                  <a:ahLst/>
                  <a:cxnLst>
                    <a:cxn ang="0">
                      <a:pos x="T0" y="T1"/>
                    </a:cxn>
                    <a:cxn ang="0">
                      <a:pos x="T2" y="T3"/>
                    </a:cxn>
                    <a:cxn ang="0">
                      <a:pos x="T4" y="T5"/>
                    </a:cxn>
                    <a:cxn ang="0">
                      <a:pos x="T6" y="T7"/>
                    </a:cxn>
                    <a:cxn ang="0">
                      <a:pos x="T8" y="T9"/>
                    </a:cxn>
                  </a:cxnLst>
                  <a:rect l="0" t="0" r="r" b="b"/>
                  <a:pathLst>
                    <a:path w="29" h="35">
                      <a:moveTo>
                        <a:pt x="0" y="29"/>
                      </a:moveTo>
                      <a:lnTo>
                        <a:pt x="20" y="35"/>
                      </a:lnTo>
                      <a:lnTo>
                        <a:pt x="29"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62824" name="Freeform 360">
                  <a:extLst>
                    <a:ext uri="{FF2B5EF4-FFF2-40B4-BE49-F238E27FC236}">
                      <a16:creationId xmlns:a16="http://schemas.microsoft.com/office/drawing/2014/main" id="{878EF5C0-30F5-D723-3830-020ADDF895B8}"/>
                    </a:ext>
                  </a:extLst>
                </p:cNvPr>
                <p:cNvSpPr>
                  <a:spLocks/>
                </p:cNvSpPr>
                <p:nvPr/>
              </p:nvSpPr>
              <p:spPr bwMode="auto">
                <a:xfrm>
                  <a:off x="5015" y="5150"/>
                  <a:ext cx="29" cy="35"/>
                </a:xfrm>
                <a:custGeom>
                  <a:avLst/>
                  <a:gdLst>
                    <a:gd name="T0" fmla="*/ 0 w 29"/>
                    <a:gd name="T1" fmla="*/ 28 h 35"/>
                    <a:gd name="T2" fmla="*/ 20 w 29"/>
                    <a:gd name="T3" fmla="*/ 35 h 35"/>
                    <a:gd name="T4" fmla="*/ 29 w 29"/>
                    <a:gd name="T5" fmla="*/ 6 h 35"/>
                    <a:gd name="T6" fmla="*/ 9 w 29"/>
                    <a:gd name="T7" fmla="*/ 0 h 35"/>
                    <a:gd name="T8" fmla="*/ 0 w 29"/>
                    <a:gd name="T9" fmla="*/ 28 h 35"/>
                  </a:gdLst>
                  <a:ahLst/>
                  <a:cxnLst>
                    <a:cxn ang="0">
                      <a:pos x="T0" y="T1"/>
                    </a:cxn>
                    <a:cxn ang="0">
                      <a:pos x="T2" y="T3"/>
                    </a:cxn>
                    <a:cxn ang="0">
                      <a:pos x="T4" y="T5"/>
                    </a:cxn>
                    <a:cxn ang="0">
                      <a:pos x="T6" y="T7"/>
                    </a:cxn>
                    <a:cxn ang="0">
                      <a:pos x="T8" y="T9"/>
                    </a:cxn>
                  </a:cxnLst>
                  <a:rect l="0" t="0" r="r" b="b"/>
                  <a:pathLst>
                    <a:path w="29" h="35">
                      <a:moveTo>
                        <a:pt x="0" y="28"/>
                      </a:moveTo>
                      <a:lnTo>
                        <a:pt x="20" y="35"/>
                      </a:lnTo>
                      <a:lnTo>
                        <a:pt x="29"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825" name="Freeform 361">
                  <a:extLst>
                    <a:ext uri="{FF2B5EF4-FFF2-40B4-BE49-F238E27FC236}">
                      <a16:creationId xmlns:a16="http://schemas.microsoft.com/office/drawing/2014/main" id="{3E398A1B-AAC6-FCB1-F7D5-9FCB48247B3F}"/>
                    </a:ext>
                  </a:extLst>
                </p:cNvPr>
                <p:cNvSpPr>
                  <a:spLocks/>
                </p:cNvSpPr>
                <p:nvPr/>
              </p:nvSpPr>
              <p:spPr bwMode="auto">
                <a:xfrm>
                  <a:off x="5024" y="5122"/>
                  <a:ext cx="28" cy="34"/>
                </a:xfrm>
                <a:custGeom>
                  <a:avLst/>
                  <a:gdLst>
                    <a:gd name="T0" fmla="*/ 0 w 28"/>
                    <a:gd name="T1" fmla="*/ 28 h 34"/>
                    <a:gd name="T2" fmla="*/ 20 w 28"/>
                    <a:gd name="T3" fmla="*/ 34 h 34"/>
                    <a:gd name="T4" fmla="*/ 28 w 28"/>
                    <a:gd name="T5" fmla="*/ 6 h 34"/>
                    <a:gd name="T6" fmla="*/ 9 w 28"/>
                    <a:gd name="T7" fmla="*/ 0 h 34"/>
                    <a:gd name="T8" fmla="*/ 0 w 28"/>
                    <a:gd name="T9" fmla="*/ 28 h 34"/>
                  </a:gdLst>
                  <a:ahLst/>
                  <a:cxnLst>
                    <a:cxn ang="0">
                      <a:pos x="T0" y="T1"/>
                    </a:cxn>
                    <a:cxn ang="0">
                      <a:pos x="T2" y="T3"/>
                    </a:cxn>
                    <a:cxn ang="0">
                      <a:pos x="T4" y="T5"/>
                    </a:cxn>
                    <a:cxn ang="0">
                      <a:pos x="T6" y="T7"/>
                    </a:cxn>
                    <a:cxn ang="0">
                      <a:pos x="T8" y="T9"/>
                    </a:cxn>
                  </a:cxnLst>
                  <a:rect l="0" t="0" r="r" b="b"/>
                  <a:pathLst>
                    <a:path w="28" h="34">
                      <a:moveTo>
                        <a:pt x="0" y="28"/>
                      </a:moveTo>
                      <a:lnTo>
                        <a:pt x="20" y="34"/>
                      </a:lnTo>
                      <a:lnTo>
                        <a:pt x="28"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826" name="Freeform 362">
                  <a:extLst>
                    <a:ext uri="{FF2B5EF4-FFF2-40B4-BE49-F238E27FC236}">
                      <a16:creationId xmlns:a16="http://schemas.microsoft.com/office/drawing/2014/main" id="{03BEFEDD-9F3E-759E-8090-1657BA9DC6AF}"/>
                    </a:ext>
                  </a:extLst>
                </p:cNvPr>
                <p:cNvSpPr>
                  <a:spLocks/>
                </p:cNvSpPr>
                <p:nvPr/>
              </p:nvSpPr>
              <p:spPr bwMode="auto">
                <a:xfrm>
                  <a:off x="5033" y="5093"/>
                  <a:ext cx="28" cy="35"/>
                </a:xfrm>
                <a:custGeom>
                  <a:avLst/>
                  <a:gdLst>
                    <a:gd name="T0" fmla="*/ 0 w 28"/>
                    <a:gd name="T1" fmla="*/ 29 h 35"/>
                    <a:gd name="T2" fmla="*/ 19 w 28"/>
                    <a:gd name="T3" fmla="*/ 35 h 35"/>
                    <a:gd name="T4" fmla="*/ 28 w 28"/>
                    <a:gd name="T5" fmla="*/ 7 h 35"/>
                    <a:gd name="T6" fmla="*/ 8 w 28"/>
                    <a:gd name="T7" fmla="*/ 0 h 35"/>
                    <a:gd name="T8" fmla="*/ 0 w 28"/>
                    <a:gd name="T9" fmla="*/ 29 h 35"/>
                  </a:gdLst>
                  <a:ahLst/>
                  <a:cxnLst>
                    <a:cxn ang="0">
                      <a:pos x="T0" y="T1"/>
                    </a:cxn>
                    <a:cxn ang="0">
                      <a:pos x="T2" y="T3"/>
                    </a:cxn>
                    <a:cxn ang="0">
                      <a:pos x="T4" y="T5"/>
                    </a:cxn>
                    <a:cxn ang="0">
                      <a:pos x="T6" y="T7"/>
                    </a:cxn>
                    <a:cxn ang="0">
                      <a:pos x="T8" y="T9"/>
                    </a:cxn>
                  </a:cxnLst>
                  <a:rect l="0" t="0" r="r" b="b"/>
                  <a:pathLst>
                    <a:path w="28" h="35">
                      <a:moveTo>
                        <a:pt x="0" y="29"/>
                      </a:moveTo>
                      <a:lnTo>
                        <a:pt x="19" y="35"/>
                      </a:lnTo>
                      <a:lnTo>
                        <a:pt x="28" y="7"/>
                      </a:lnTo>
                      <a:lnTo>
                        <a:pt x="8"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62827" name="Freeform 363">
                  <a:extLst>
                    <a:ext uri="{FF2B5EF4-FFF2-40B4-BE49-F238E27FC236}">
                      <a16:creationId xmlns:a16="http://schemas.microsoft.com/office/drawing/2014/main" id="{BFBBAAEE-4A61-3D58-BD80-777D34737805}"/>
                    </a:ext>
                  </a:extLst>
                </p:cNvPr>
                <p:cNvSpPr>
                  <a:spLocks/>
                </p:cNvSpPr>
                <p:nvPr/>
              </p:nvSpPr>
              <p:spPr bwMode="auto">
                <a:xfrm>
                  <a:off x="5041" y="5065"/>
                  <a:ext cx="29" cy="35"/>
                </a:xfrm>
                <a:custGeom>
                  <a:avLst/>
                  <a:gdLst>
                    <a:gd name="T0" fmla="*/ 0 w 29"/>
                    <a:gd name="T1" fmla="*/ 28 h 35"/>
                    <a:gd name="T2" fmla="*/ 20 w 29"/>
                    <a:gd name="T3" fmla="*/ 35 h 35"/>
                    <a:gd name="T4" fmla="*/ 29 w 29"/>
                    <a:gd name="T5" fmla="*/ 6 h 35"/>
                    <a:gd name="T6" fmla="*/ 9 w 29"/>
                    <a:gd name="T7" fmla="*/ 0 h 35"/>
                    <a:gd name="T8" fmla="*/ 0 w 29"/>
                    <a:gd name="T9" fmla="*/ 28 h 35"/>
                  </a:gdLst>
                  <a:ahLst/>
                  <a:cxnLst>
                    <a:cxn ang="0">
                      <a:pos x="T0" y="T1"/>
                    </a:cxn>
                    <a:cxn ang="0">
                      <a:pos x="T2" y="T3"/>
                    </a:cxn>
                    <a:cxn ang="0">
                      <a:pos x="T4" y="T5"/>
                    </a:cxn>
                    <a:cxn ang="0">
                      <a:pos x="T6" y="T7"/>
                    </a:cxn>
                    <a:cxn ang="0">
                      <a:pos x="T8" y="T9"/>
                    </a:cxn>
                  </a:cxnLst>
                  <a:rect l="0" t="0" r="r" b="b"/>
                  <a:pathLst>
                    <a:path w="29" h="35">
                      <a:moveTo>
                        <a:pt x="0" y="28"/>
                      </a:moveTo>
                      <a:lnTo>
                        <a:pt x="20" y="35"/>
                      </a:lnTo>
                      <a:lnTo>
                        <a:pt x="29"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828" name="Freeform 364">
                  <a:extLst>
                    <a:ext uri="{FF2B5EF4-FFF2-40B4-BE49-F238E27FC236}">
                      <a16:creationId xmlns:a16="http://schemas.microsoft.com/office/drawing/2014/main" id="{697672BF-EFD3-1266-51F3-8DC544358A22}"/>
                    </a:ext>
                  </a:extLst>
                </p:cNvPr>
                <p:cNvSpPr>
                  <a:spLocks/>
                </p:cNvSpPr>
                <p:nvPr/>
              </p:nvSpPr>
              <p:spPr bwMode="auto">
                <a:xfrm>
                  <a:off x="5050" y="5036"/>
                  <a:ext cx="31" cy="35"/>
                </a:xfrm>
                <a:custGeom>
                  <a:avLst/>
                  <a:gdLst>
                    <a:gd name="T0" fmla="*/ 0 w 31"/>
                    <a:gd name="T1" fmla="*/ 29 h 35"/>
                    <a:gd name="T2" fmla="*/ 20 w 31"/>
                    <a:gd name="T3" fmla="*/ 35 h 35"/>
                    <a:gd name="T4" fmla="*/ 31 w 31"/>
                    <a:gd name="T5" fmla="*/ 7 h 35"/>
                    <a:gd name="T6" fmla="*/ 11 w 31"/>
                    <a:gd name="T7" fmla="*/ 0 h 35"/>
                    <a:gd name="T8" fmla="*/ 0 w 31"/>
                    <a:gd name="T9" fmla="*/ 29 h 35"/>
                  </a:gdLst>
                  <a:ahLst/>
                  <a:cxnLst>
                    <a:cxn ang="0">
                      <a:pos x="T0" y="T1"/>
                    </a:cxn>
                    <a:cxn ang="0">
                      <a:pos x="T2" y="T3"/>
                    </a:cxn>
                    <a:cxn ang="0">
                      <a:pos x="T4" y="T5"/>
                    </a:cxn>
                    <a:cxn ang="0">
                      <a:pos x="T6" y="T7"/>
                    </a:cxn>
                    <a:cxn ang="0">
                      <a:pos x="T8" y="T9"/>
                    </a:cxn>
                  </a:cxnLst>
                  <a:rect l="0" t="0" r="r" b="b"/>
                  <a:pathLst>
                    <a:path w="31" h="35">
                      <a:moveTo>
                        <a:pt x="0" y="29"/>
                      </a:moveTo>
                      <a:lnTo>
                        <a:pt x="20" y="35"/>
                      </a:lnTo>
                      <a:lnTo>
                        <a:pt x="31" y="7"/>
                      </a:lnTo>
                      <a:lnTo>
                        <a:pt x="11"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62829" name="Freeform 365">
                  <a:extLst>
                    <a:ext uri="{FF2B5EF4-FFF2-40B4-BE49-F238E27FC236}">
                      <a16:creationId xmlns:a16="http://schemas.microsoft.com/office/drawing/2014/main" id="{23B644F8-FBEE-485F-3AB8-B6DD5C3A7FE7}"/>
                    </a:ext>
                  </a:extLst>
                </p:cNvPr>
                <p:cNvSpPr>
                  <a:spLocks/>
                </p:cNvSpPr>
                <p:nvPr/>
              </p:nvSpPr>
              <p:spPr bwMode="auto">
                <a:xfrm>
                  <a:off x="5061" y="5008"/>
                  <a:ext cx="26" cy="33"/>
                </a:xfrm>
                <a:custGeom>
                  <a:avLst/>
                  <a:gdLst>
                    <a:gd name="T0" fmla="*/ 0 w 26"/>
                    <a:gd name="T1" fmla="*/ 28 h 33"/>
                    <a:gd name="T2" fmla="*/ 20 w 26"/>
                    <a:gd name="T3" fmla="*/ 33 h 33"/>
                    <a:gd name="T4" fmla="*/ 26 w 26"/>
                    <a:gd name="T5" fmla="*/ 4 h 33"/>
                    <a:gd name="T6" fmla="*/ 7 w 26"/>
                    <a:gd name="T7" fmla="*/ 0 h 33"/>
                    <a:gd name="T8" fmla="*/ 0 w 26"/>
                    <a:gd name="T9" fmla="*/ 28 h 33"/>
                  </a:gdLst>
                  <a:ahLst/>
                  <a:cxnLst>
                    <a:cxn ang="0">
                      <a:pos x="T0" y="T1"/>
                    </a:cxn>
                    <a:cxn ang="0">
                      <a:pos x="T2" y="T3"/>
                    </a:cxn>
                    <a:cxn ang="0">
                      <a:pos x="T4" y="T5"/>
                    </a:cxn>
                    <a:cxn ang="0">
                      <a:pos x="T6" y="T7"/>
                    </a:cxn>
                    <a:cxn ang="0">
                      <a:pos x="T8" y="T9"/>
                    </a:cxn>
                  </a:cxnLst>
                  <a:rect l="0" t="0" r="r" b="b"/>
                  <a:pathLst>
                    <a:path w="26" h="33">
                      <a:moveTo>
                        <a:pt x="0" y="28"/>
                      </a:moveTo>
                      <a:lnTo>
                        <a:pt x="20" y="33"/>
                      </a:lnTo>
                      <a:lnTo>
                        <a:pt x="26" y="4"/>
                      </a:lnTo>
                      <a:lnTo>
                        <a:pt x="7"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830" name="Freeform 366">
                  <a:extLst>
                    <a:ext uri="{FF2B5EF4-FFF2-40B4-BE49-F238E27FC236}">
                      <a16:creationId xmlns:a16="http://schemas.microsoft.com/office/drawing/2014/main" id="{6E35048F-BC6D-4B2C-5EED-6DAE878B962F}"/>
                    </a:ext>
                  </a:extLst>
                </p:cNvPr>
                <p:cNvSpPr>
                  <a:spLocks/>
                </p:cNvSpPr>
                <p:nvPr/>
              </p:nvSpPr>
              <p:spPr bwMode="auto">
                <a:xfrm>
                  <a:off x="5068" y="4978"/>
                  <a:ext cx="30" cy="37"/>
                </a:xfrm>
                <a:custGeom>
                  <a:avLst/>
                  <a:gdLst>
                    <a:gd name="T0" fmla="*/ 0 w 30"/>
                    <a:gd name="T1" fmla="*/ 30 h 37"/>
                    <a:gd name="T2" fmla="*/ 19 w 30"/>
                    <a:gd name="T3" fmla="*/ 37 h 37"/>
                    <a:gd name="T4" fmla="*/ 30 w 30"/>
                    <a:gd name="T5" fmla="*/ 6 h 37"/>
                    <a:gd name="T6" fmla="*/ 10 w 30"/>
                    <a:gd name="T7" fmla="*/ 0 h 37"/>
                    <a:gd name="T8" fmla="*/ 0 w 30"/>
                    <a:gd name="T9" fmla="*/ 30 h 37"/>
                  </a:gdLst>
                  <a:ahLst/>
                  <a:cxnLst>
                    <a:cxn ang="0">
                      <a:pos x="T0" y="T1"/>
                    </a:cxn>
                    <a:cxn ang="0">
                      <a:pos x="T2" y="T3"/>
                    </a:cxn>
                    <a:cxn ang="0">
                      <a:pos x="T4" y="T5"/>
                    </a:cxn>
                    <a:cxn ang="0">
                      <a:pos x="T6" y="T7"/>
                    </a:cxn>
                    <a:cxn ang="0">
                      <a:pos x="T8" y="T9"/>
                    </a:cxn>
                  </a:cxnLst>
                  <a:rect l="0" t="0" r="r" b="b"/>
                  <a:pathLst>
                    <a:path w="30" h="37">
                      <a:moveTo>
                        <a:pt x="0" y="30"/>
                      </a:moveTo>
                      <a:lnTo>
                        <a:pt x="19" y="37"/>
                      </a:lnTo>
                      <a:lnTo>
                        <a:pt x="30" y="6"/>
                      </a:lnTo>
                      <a:lnTo>
                        <a:pt x="10" y="0"/>
                      </a:lnTo>
                      <a:lnTo>
                        <a:pt x="0" y="30"/>
                      </a:lnTo>
                      <a:close/>
                    </a:path>
                  </a:pathLst>
                </a:custGeom>
                <a:solidFill>
                  <a:srgbClr val="FF0000"/>
                </a:solidFill>
                <a:ln w="38100" cmpd="sng">
                  <a:solidFill>
                    <a:srgbClr val="FF0000"/>
                  </a:solidFill>
                  <a:round/>
                  <a:headEnd/>
                  <a:tailEnd/>
                </a:ln>
              </p:spPr>
              <p:txBody>
                <a:bodyPr/>
                <a:lstStyle/>
                <a:p>
                  <a:endParaRPr lang="en-GB"/>
                </a:p>
              </p:txBody>
            </p:sp>
            <p:sp>
              <p:nvSpPr>
                <p:cNvPr id="62831" name="Freeform 367">
                  <a:extLst>
                    <a:ext uri="{FF2B5EF4-FFF2-40B4-BE49-F238E27FC236}">
                      <a16:creationId xmlns:a16="http://schemas.microsoft.com/office/drawing/2014/main" id="{4CE10064-2329-2598-5861-0357AFC6B610}"/>
                    </a:ext>
                  </a:extLst>
                </p:cNvPr>
                <p:cNvSpPr>
                  <a:spLocks/>
                </p:cNvSpPr>
                <p:nvPr/>
              </p:nvSpPr>
              <p:spPr bwMode="auto">
                <a:xfrm>
                  <a:off x="5078" y="4949"/>
                  <a:ext cx="27" cy="33"/>
                </a:xfrm>
                <a:custGeom>
                  <a:avLst/>
                  <a:gdLst>
                    <a:gd name="T0" fmla="*/ 0 w 27"/>
                    <a:gd name="T1" fmla="*/ 29 h 33"/>
                    <a:gd name="T2" fmla="*/ 20 w 27"/>
                    <a:gd name="T3" fmla="*/ 33 h 33"/>
                    <a:gd name="T4" fmla="*/ 27 w 27"/>
                    <a:gd name="T5" fmla="*/ 5 h 33"/>
                    <a:gd name="T6" fmla="*/ 7 w 27"/>
                    <a:gd name="T7" fmla="*/ 0 h 33"/>
                    <a:gd name="T8" fmla="*/ 0 w 27"/>
                    <a:gd name="T9" fmla="*/ 29 h 33"/>
                  </a:gdLst>
                  <a:ahLst/>
                  <a:cxnLst>
                    <a:cxn ang="0">
                      <a:pos x="T0" y="T1"/>
                    </a:cxn>
                    <a:cxn ang="0">
                      <a:pos x="T2" y="T3"/>
                    </a:cxn>
                    <a:cxn ang="0">
                      <a:pos x="T4" y="T5"/>
                    </a:cxn>
                    <a:cxn ang="0">
                      <a:pos x="T6" y="T7"/>
                    </a:cxn>
                    <a:cxn ang="0">
                      <a:pos x="T8" y="T9"/>
                    </a:cxn>
                  </a:cxnLst>
                  <a:rect l="0" t="0" r="r" b="b"/>
                  <a:pathLst>
                    <a:path w="27" h="33">
                      <a:moveTo>
                        <a:pt x="0" y="29"/>
                      </a:moveTo>
                      <a:lnTo>
                        <a:pt x="20" y="33"/>
                      </a:lnTo>
                      <a:lnTo>
                        <a:pt x="27" y="5"/>
                      </a:lnTo>
                      <a:lnTo>
                        <a:pt x="7"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62832" name="Freeform 368">
                  <a:extLst>
                    <a:ext uri="{FF2B5EF4-FFF2-40B4-BE49-F238E27FC236}">
                      <a16:creationId xmlns:a16="http://schemas.microsoft.com/office/drawing/2014/main" id="{8792F3B0-030C-7D8A-D909-18E5AAF668A0}"/>
                    </a:ext>
                  </a:extLst>
                </p:cNvPr>
                <p:cNvSpPr>
                  <a:spLocks/>
                </p:cNvSpPr>
                <p:nvPr/>
              </p:nvSpPr>
              <p:spPr bwMode="auto">
                <a:xfrm>
                  <a:off x="5085" y="4921"/>
                  <a:ext cx="31" cy="35"/>
                </a:xfrm>
                <a:custGeom>
                  <a:avLst/>
                  <a:gdLst>
                    <a:gd name="T0" fmla="*/ 0 w 31"/>
                    <a:gd name="T1" fmla="*/ 28 h 35"/>
                    <a:gd name="T2" fmla="*/ 20 w 31"/>
                    <a:gd name="T3" fmla="*/ 35 h 35"/>
                    <a:gd name="T4" fmla="*/ 31 w 31"/>
                    <a:gd name="T5" fmla="*/ 6 h 35"/>
                    <a:gd name="T6" fmla="*/ 11 w 31"/>
                    <a:gd name="T7" fmla="*/ 0 h 35"/>
                    <a:gd name="T8" fmla="*/ 0 w 31"/>
                    <a:gd name="T9" fmla="*/ 28 h 35"/>
                  </a:gdLst>
                  <a:ahLst/>
                  <a:cxnLst>
                    <a:cxn ang="0">
                      <a:pos x="T0" y="T1"/>
                    </a:cxn>
                    <a:cxn ang="0">
                      <a:pos x="T2" y="T3"/>
                    </a:cxn>
                    <a:cxn ang="0">
                      <a:pos x="T4" y="T5"/>
                    </a:cxn>
                    <a:cxn ang="0">
                      <a:pos x="T6" y="T7"/>
                    </a:cxn>
                    <a:cxn ang="0">
                      <a:pos x="T8" y="T9"/>
                    </a:cxn>
                  </a:cxnLst>
                  <a:rect l="0" t="0" r="r" b="b"/>
                  <a:pathLst>
                    <a:path w="31" h="35">
                      <a:moveTo>
                        <a:pt x="0" y="28"/>
                      </a:moveTo>
                      <a:lnTo>
                        <a:pt x="20" y="35"/>
                      </a:lnTo>
                      <a:lnTo>
                        <a:pt x="31" y="6"/>
                      </a:lnTo>
                      <a:lnTo>
                        <a:pt x="11"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833" name="Freeform 369">
                  <a:extLst>
                    <a:ext uri="{FF2B5EF4-FFF2-40B4-BE49-F238E27FC236}">
                      <a16:creationId xmlns:a16="http://schemas.microsoft.com/office/drawing/2014/main" id="{5D0BED23-0A6A-F221-475A-95B6CA8C7540}"/>
                    </a:ext>
                  </a:extLst>
                </p:cNvPr>
                <p:cNvSpPr>
                  <a:spLocks/>
                </p:cNvSpPr>
                <p:nvPr/>
              </p:nvSpPr>
              <p:spPr bwMode="auto">
                <a:xfrm>
                  <a:off x="5096" y="4892"/>
                  <a:ext cx="28" cy="35"/>
                </a:xfrm>
                <a:custGeom>
                  <a:avLst/>
                  <a:gdLst>
                    <a:gd name="T0" fmla="*/ 0 w 28"/>
                    <a:gd name="T1" fmla="*/ 29 h 35"/>
                    <a:gd name="T2" fmla="*/ 20 w 28"/>
                    <a:gd name="T3" fmla="*/ 35 h 35"/>
                    <a:gd name="T4" fmla="*/ 28 w 28"/>
                    <a:gd name="T5" fmla="*/ 7 h 35"/>
                    <a:gd name="T6" fmla="*/ 9 w 28"/>
                    <a:gd name="T7" fmla="*/ 0 h 35"/>
                    <a:gd name="T8" fmla="*/ 0 w 28"/>
                    <a:gd name="T9" fmla="*/ 29 h 35"/>
                  </a:gdLst>
                  <a:ahLst/>
                  <a:cxnLst>
                    <a:cxn ang="0">
                      <a:pos x="T0" y="T1"/>
                    </a:cxn>
                    <a:cxn ang="0">
                      <a:pos x="T2" y="T3"/>
                    </a:cxn>
                    <a:cxn ang="0">
                      <a:pos x="T4" y="T5"/>
                    </a:cxn>
                    <a:cxn ang="0">
                      <a:pos x="T6" y="T7"/>
                    </a:cxn>
                    <a:cxn ang="0">
                      <a:pos x="T8" y="T9"/>
                    </a:cxn>
                  </a:cxnLst>
                  <a:rect l="0" t="0" r="r" b="b"/>
                  <a:pathLst>
                    <a:path w="28" h="35">
                      <a:moveTo>
                        <a:pt x="0" y="29"/>
                      </a:moveTo>
                      <a:lnTo>
                        <a:pt x="20" y="35"/>
                      </a:lnTo>
                      <a:lnTo>
                        <a:pt x="28"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62834" name="Freeform 370">
                  <a:extLst>
                    <a:ext uri="{FF2B5EF4-FFF2-40B4-BE49-F238E27FC236}">
                      <a16:creationId xmlns:a16="http://schemas.microsoft.com/office/drawing/2014/main" id="{EA433F3A-4696-1B76-8F9D-224EDBC96CB7}"/>
                    </a:ext>
                  </a:extLst>
                </p:cNvPr>
                <p:cNvSpPr>
                  <a:spLocks/>
                </p:cNvSpPr>
                <p:nvPr/>
              </p:nvSpPr>
              <p:spPr bwMode="auto">
                <a:xfrm>
                  <a:off x="5105" y="4862"/>
                  <a:ext cx="28" cy="35"/>
                </a:xfrm>
                <a:custGeom>
                  <a:avLst/>
                  <a:gdLst>
                    <a:gd name="T0" fmla="*/ 0 w 28"/>
                    <a:gd name="T1" fmla="*/ 30 h 35"/>
                    <a:gd name="T2" fmla="*/ 19 w 28"/>
                    <a:gd name="T3" fmla="*/ 35 h 35"/>
                    <a:gd name="T4" fmla="*/ 28 w 28"/>
                    <a:gd name="T5" fmla="*/ 4 h 35"/>
                    <a:gd name="T6" fmla="*/ 8 w 28"/>
                    <a:gd name="T7" fmla="*/ 0 h 35"/>
                    <a:gd name="T8" fmla="*/ 0 w 28"/>
                    <a:gd name="T9" fmla="*/ 30 h 35"/>
                  </a:gdLst>
                  <a:ahLst/>
                  <a:cxnLst>
                    <a:cxn ang="0">
                      <a:pos x="T0" y="T1"/>
                    </a:cxn>
                    <a:cxn ang="0">
                      <a:pos x="T2" y="T3"/>
                    </a:cxn>
                    <a:cxn ang="0">
                      <a:pos x="T4" y="T5"/>
                    </a:cxn>
                    <a:cxn ang="0">
                      <a:pos x="T6" y="T7"/>
                    </a:cxn>
                    <a:cxn ang="0">
                      <a:pos x="T8" y="T9"/>
                    </a:cxn>
                  </a:cxnLst>
                  <a:rect l="0" t="0" r="r" b="b"/>
                  <a:pathLst>
                    <a:path w="28" h="35">
                      <a:moveTo>
                        <a:pt x="0" y="30"/>
                      </a:moveTo>
                      <a:lnTo>
                        <a:pt x="19" y="35"/>
                      </a:lnTo>
                      <a:lnTo>
                        <a:pt x="28" y="4"/>
                      </a:lnTo>
                      <a:lnTo>
                        <a:pt x="8" y="0"/>
                      </a:lnTo>
                      <a:lnTo>
                        <a:pt x="0" y="30"/>
                      </a:lnTo>
                      <a:close/>
                    </a:path>
                  </a:pathLst>
                </a:custGeom>
                <a:solidFill>
                  <a:srgbClr val="FF0000"/>
                </a:solidFill>
                <a:ln w="38100" cmpd="sng">
                  <a:solidFill>
                    <a:srgbClr val="FF0000"/>
                  </a:solidFill>
                  <a:round/>
                  <a:headEnd/>
                  <a:tailEnd/>
                </a:ln>
              </p:spPr>
              <p:txBody>
                <a:bodyPr/>
                <a:lstStyle/>
                <a:p>
                  <a:endParaRPr lang="en-GB"/>
                </a:p>
              </p:txBody>
            </p:sp>
            <p:sp>
              <p:nvSpPr>
                <p:cNvPr id="62835" name="Freeform 371">
                  <a:extLst>
                    <a:ext uri="{FF2B5EF4-FFF2-40B4-BE49-F238E27FC236}">
                      <a16:creationId xmlns:a16="http://schemas.microsoft.com/office/drawing/2014/main" id="{22F7C190-050A-9CDE-5901-A1E3C98BB21B}"/>
                    </a:ext>
                  </a:extLst>
                </p:cNvPr>
                <p:cNvSpPr>
                  <a:spLocks/>
                </p:cNvSpPr>
                <p:nvPr/>
              </p:nvSpPr>
              <p:spPr bwMode="auto">
                <a:xfrm>
                  <a:off x="5113" y="4834"/>
                  <a:ext cx="29" cy="34"/>
                </a:xfrm>
                <a:custGeom>
                  <a:avLst/>
                  <a:gdLst>
                    <a:gd name="T0" fmla="*/ 0 w 29"/>
                    <a:gd name="T1" fmla="*/ 28 h 34"/>
                    <a:gd name="T2" fmla="*/ 20 w 29"/>
                    <a:gd name="T3" fmla="*/ 34 h 34"/>
                    <a:gd name="T4" fmla="*/ 29 w 29"/>
                    <a:gd name="T5" fmla="*/ 6 h 34"/>
                    <a:gd name="T6" fmla="*/ 9 w 29"/>
                    <a:gd name="T7" fmla="*/ 0 h 34"/>
                    <a:gd name="T8" fmla="*/ 0 w 29"/>
                    <a:gd name="T9" fmla="*/ 28 h 34"/>
                  </a:gdLst>
                  <a:ahLst/>
                  <a:cxnLst>
                    <a:cxn ang="0">
                      <a:pos x="T0" y="T1"/>
                    </a:cxn>
                    <a:cxn ang="0">
                      <a:pos x="T2" y="T3"/>
                    </a:cxn>
                    <a:cxn ang="0">
                      <a:pos x="T4" y="T5"/>
                    </a:cxn>
                    <a:cxn ang="0">
                      <a:pos x="T6" y="T7"/>
                    </a:cxn>
                    <a:cxn ang="0">
                      <a:pos x="T8" y="T9"/>
                    </a:cxn>
                  </a:cxnLst>
                  <a:rect l="0" t="0" r="r" b="b"/>
                  <a:pathLst>
                    <a:path w="29" h="34">
                      <a:moveTo>
                        <a:pt x="0" y="28"/>
                      </a:moveTo>
                      <a:lnTo>
                        <a:pt x="20" y="34"/>
                      </a:lnTo>
                      <a:lnTo>
                        <a:pt x="29"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836" name="Freeform 372">
                  <a:extLst>
                    <a:ext uri="{FF2B5EF4-FFF2-40B4-BE49-F238E27FC236}">
                      <a16:creationId xmlns:a16="http://schemas.microsoft.com/office/drawing/2014/main" id="{78178509-87EF-5D60-F4A3-C2568358F8BA}"/>
                    </a:ext>
                  </a:extLst>
                </p:cNvPr>
                <p:cNvSpPr>
                  <a:spLocks/>
                </p:cNvSpPr>
                <p:nvPr/>
              </p:nvSpPr>
              <p:spPr bwMode="auto">
                <a:xfrm>
                  <a:off x="5122" y="4805"/>
                  <a:ext cx="31" cy="35"/>
                </a:xfrm>
                <a:custGeom>
                  <a:avLst/>
                  <a:gdLst>
                    <a:gd name="T0" fmla="*/ 0 w 31"/>
                    <a:gd name="T1" fmla="*/ 29 h 35"/>
                    <a:gd name="T2" fmla="*/ 20 w 31"/>
                    <a:gd name="T3" fmla="*/ 35 h 35"/>
                    <a:gd name="T4" fmla="*/ 31 w 31"/>
                    <a:gd name="T5" fmla="*/ 7 h 35"/>
                    <a:gd name="T6" fmla="*/ 11 w 31"/>
                    <a:gd name="T7" fmla="*/ 0 h 35"/>
                    <a:gd name="T8" fmla="*/ 0 w 31"/>
                    <a:gd name="T9" fmla="*/ 29 h 35"/>
                  </a:gdLst>
                  <a:ahLst/>
                  <a:cxnLst>
                    <a:cxn ang="0">
                      <a:pos x="T0" y="T1"/>
                    </a:cxn>
                    <a:cxn ang="0">
                      <a:pos x="T2" y="T3"/>
                    </a:cxn>
                    <a:cxn ang="0">
                      <a:pos x="T4" y="T5"/>
                    </a:cxn>
                    <a:cxn ang="0">
                      <a:pos x="T6" y="T7"/>
                    </a:cxn>
                    <a:cxn ang="0">
                      <a:pos x="T8" y="T9"/>
                    </a:cxn>
                  </a:cxnLst>
                  <a:rect l="0" t="0" r="r" b="b"/>
                  <a:pathLst>
                    <a:path w="31" h="35">
                      <a:moveTo>
                        <a:pt x="0" y="29"/>
                      </a:moveTo>
                      <a:lnTo>
                        <a:pt x="20" y="35"/>
                      </a:lnTo>
                      <a:lnTo>
                        <a:pt x="31" y="7"/>
                      </a:lnTo>
                      <a:lnTo>
                        <a:pt x="11"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62837" name="Freeform 373">
                  <a:extLst>
                    <a:ext uri="{FF2B5EF4-FFF2-40B4-BE49-F238E27FC236}">
                      <a16:creationId xmlns:a16="http://schemas.microsoft.com/office/drawing/2014/main" id="{1B710BC4-1E4B-326C-3F54-197886BEA28A}"/>
                    </a:ext>
                  </a:extLst>
                </p:cNvPr>
                <p:cNvSpPr>
                  <a:spLocks/>
                </p:cNvSpPr>
                <p:nvPr/>
              </p:nvSpPr>
              <p:spPr bwMode="auto">
                <a:xfrm>
                  <a:off x="5133" y="4777"/>
                  <a:ext cx="26" cy="33"/>
                </a:xfrm>
                <a:custGeom>
                  <a:avLst/>
                  <a:gdLst>
                    <a:gd name="T0" fmla="*/ 0 w 26"/>
                    <a:gd name="T1" fmla="*/ 28 h 33"/>
                    <a:gd name="T2" fmla="*/ 20 w 26"/>
                    <a:gd name="T3" fmla="*/ 33 h 33"/>
                    <a:gd name="T4" fmla="*/ 26 w 26"/>
                    <a:gd name="T5" fmla="*/ 4 h 33"/>
                    <a:gd name="T6" fmla="*/ 7 w 26"/>
                    <a:gd name="T7" fmla="*/ 0 h 33"/>
                    <a:gd name="T8" fmla="*/ 0 w 26"/>
                    <a:gd name="T9" fmla="*/ 28 h 33"/>
                  </a:gdLst>
                  <a:ahLst/>
                  <a:cxnLst>
                    <a:cxn ang="0">
                      <a:pos x="T0" y="T1"/>
                    </a:cxn>
                    <a:cxn ang="0">
                      <a:pos x="T2" y="T3"/>
                    </a:cxn>
                    <a:cxn ang="0">
                      <a:pos x="T4" y="T5"/>
                    </a:cxn>
                    <a:cxn ang="0">
                      <a:pos x="T6" y="T7"/>
                    </a:cxn>
                    <a:cxn ang="0">
                      <a:pos x="T8" y="T9"/>
                    </a:cxn>
                  </a:cxnLst>
                  <a:rect l="0" t="0" r="r" b="b"/>
                  <a:pathLst>
                    <a:path w="26" h="33">
                      <a:moveTo>
                        <a:pt x="0" y="28"/>
                      </a:moveTo>
                      <a:lnTo>
                        <a:pt x="20" y="33"/>
                      </a:lnTo>
                      <a:lnTo>
                        <a:pt x="26" y="4"/>
                      </a:lnTo>
                      <a:lnTo>
                        <a:pt x="7"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838" name="Freeform 374">
                  <a:extLst>
                    <a:ext uri="{FF2B5EF4-FFF2-40B4-BE49-F238E27FC236}">
                      <a16:creationId xmlns:a16="http://schemas.microsoft.com/office/drawing/2014/main" id="{40406EAE-77F9-52F2-F861-2A1B4A9455F7}"/>
                    </a:ext>
                  </a:extLst>
                </p:cNvPr>
                <p:cNvSpPr>
                  <a:spLocks/>
                </p:cNvSpPr>
                <p:nvPr/>
              </p:nvSpPr>
              <p:spPr bwMode="auto">
                <a:xfrm>
                  <a:off x="5140" y="4748"/>
                  <a:ext cx="30" cy="35"/>
                </a:xfrm>
                <a:custGeom>
                  <a:avLst/>
                  <a:gdLst>
                    <a:gd name="T0" fmla="*/ 0 w 30"/>
                    <a:gd name="T1" fmla="*/ 29 h 35"/>
                    <a:gd name="T2" fmla="*/ 19 w 30"/>
                    <a:gd name="T3" fmla="*/ 35 h 35"/>
                    <a:gd name="T4" fmla="*/ 30 w 30"/>
                    <a:gd name="T5" fmla="*/ 7 h 35"/>
                    <a:gd name="T6" fmla="*/ 10 w 30"/>
                    <a:gd name="T7" fmla="*/ 0 h 35"/>
                    <a:gd name="T8" fmla="*/ 0 w 30"/>
                    <a:gd name="T9" fmla="*/ 29 h 35"/>
                  </a:gdLst>
                  <a:ahLst/>
                  <a:cxnLst>
                    <a:cxn ang="0">
                      <a:pos x="T0" y="T1"/>
                    </a:cxn>
                    <a:cxn ang="0">
                      <a:pos x="T2" y="T3"/>
                    </a:cxn>
                    <a:cxn ang="0">
                      <a:pos x="T4" y="T5"/>
                    </a:cxn>
                    <a:cxn ang="0">
                      <a:pos x="T6" y="T7"/>
                    </a:cxn>
                    <a:cxn ang="0">
                      <a:pos x="T8" y="T9"/>
                    </a:cxn>
                  </a:cxnLst>
                  <a:rect l="0" t="0" r="r" b="b"/>
                  <a:pathLst>
                    <a:path w="30" h="35">
                      <a:moveTo>
                        <a:pt x="0" y="29"/>
                      </a:moveTo>
                      <a:lnTo>
                        <a:pt x="19" y="35"/>
                      </a:lnTo>
                      <a:lnTo>
                        <a:pt x="30" y="7"/>
                      </a:lnTo>
                      <a:lnTo>
                        <a:pt x="10"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62839" name="Freeform 375">
                  <a:extLst>
                    <a:ext uri="{FF2B5EF4-FFF2-40B4-BE49-F238E27FC236}">
                      <a16:creationId xmlns:a16="http://schemas.microsoft.com/office/drawing/2014/main" id="{C2BD478F-59AB-AA64-2AE8-52D852A8C00F}"/>
                    </a:ext>
                  </a:extLst>
                </p:cNvPr>
                <p:cNvSpPr>
                  <a:spLocks/>
                </p:cNvSpPr>
                <p:nvPr/>
              </p:nvSpPr>
              <p:spPr bwMode="auto">
                <a:xfrm>
                  <a:off x="5150" y="4718"/>
                  <a:ext cx="27" cy="35"/>
                </a:xfrm>
                <a:custGeom>
                  <a:avLst/>
                  <a:gdLst>
                    <a:gd name="T0" fmla="*/ 0 w 27"/>
                    <a:gd name="T1" fmla="*/ 30 h 35"/>
                    <a:gd name="T2" fmla="*/ 20 w 27"/>
                    <a:gd name="T3" fmla="*/ 35 h 35"/>
                    <a:gd name="T4" fmla="*/ 27 w 27"/>
                    <a:gd name="T5" fmla="*/ 4 h 35"/>
                    <a:gd name="T6" fmla="*/ 7 w 27"/>
                    <a:gd name="T7" fmla="*/ 0 h 35"/>
                    <a:gd name="T8" fmla="*/ 0 w 27"/>
                    <a:gd name="T9" fmla="*/ 30 h 35"/>
                  </a:gdLst>
                  <a:ahLst/>
                  <a:cxnLst>
                    <a:cxn ang="0">
                      <a:pos x="T0" y="T1"/>
                    </a:cxn>
                    <a:cxn ang="0">
                      <a:pos x="T2" y="T3"/>
                    </a:cxn>
                    <a:cxn ang="0">
                      <a:pos x="T4" y="T5"/>
                    </a:cxn>
                    <a:cxn ang="0">
                      <a:pos x="T6" y="T7"/>
                    </a:cxn>
                    <a:cxn ang="0">
                      <a:pos x="T8" y="T9"/>
                    </a:cxn>
                  </a:cxnLst>
                  <a:rect l="0" t="0" r="r" b="b"/>
                  <a:pathLst>
                    <a:path w="27" h="35">
                      <a:moveTo>
                        <a:pt x="0" y="30"/>
                      </a:moveTo>
                      <a:lnTo>
                        <a:pt x="20" y="35"/>
                      </a:lnTo>
                      <a:lnTo>
                        <a:pt x="27" y="4"/>
                      </a:lnTo>
                      <a:lnTo>
                        <a:pt x="7" y="0"/>
                      </a:lnTo>
                      <a:lnTo>
                        <a:pt x="0" y="30"/>
                      </a:lnTo>
                      <a:close/>
                    </a:path>
                  </a:pathLst>
                </a:custGeom>
                <a:solidFill>
                  <a:srgbClr val="FF0000"/>
                </a:solidFill>
                <a:ln w="38100" cmpd="sng">
                  <a:solidFill>
                    <a:srgbClr val="FF0000"/>
                  </a:solidFill>
                  <a:round/>
                  <a:headEnd/>
                  <a:tailEnd/>
                </a:ln>
              </p:spPr>
              <p:txBody>
                <a:bodyPr/>
                <a:lstStyle/>
                <a:p>
                  <a:endParaRPr lang="en-GB"/>
                </a:p>
              </p:txBody>
            </p:sp>
            <p:sp>
              <p:nvSpPr>
                <p:cNvPr id="62840" name="Freeform 376">
                  <a:extLst>
                    <a:ext uri="{FF2B5EF4-FFF2-40B4-BE49-F238E27FC236}">
                      <a16:creationId xmlns:a16="http://schemas.microsoft.com/office/drawing/2014/main" id="{9AC40F84-653F-DEF8-B081-35EA7A4A958E}"/>
                    </a:ext>
                  </a:extLst>
                </p:cNvPr>
                <p:cNvSpPr>
                  <a:spLocks/>
                </p:cNvSpPr>
                <p:nvPr/>
              </p:nvSpPr>
              <p:spPr bwMode="auto">
                <a:xfrm>
                  <a:off x="5157" y="4690"/>
                  <a:ext cx="31" cy="34"/>
                </a:xfrm>
                <a:custGeom>
                  <a:avLst/>
                  <a:gdLst>
                    <a:gd name="T0" fmla="*/ 0 w 31"/>
                    <a:gd name="T1" fmla="*/ 28 h 34"/>
                    <a:gd name="T2" fmla="*/ 20 w 31"/>
                    <a:gd name="T3" fmla="*/ 34 h 34"/>
                    <a:gd name="T4" fmla="*/ 31 w 31"/>
                    <a:gd name="T5" fmla="*/ 6 h 34"/>
                    <a:gd name="T6" fmla="*/ 11 w 31"/>
                    <a:gd name="T7" fmla="*/ 0 h 34"/>
                    <a:gd name="T8" fmla="*/ 0 w 31"/>
                    <a:gd name="T9" fmla="*/ 28 h 34"/>
                  </a:gdLst>
                  <a:ahLst/>
                  <a:cxnLst>
                    <a:cxn ang="0">
                      <a:pos x="T0" y="T1"/>
                    </a:cxn>
                    <a:cxn ang="0">
                      <a:pos x="T2" y="T3"/>
                    </a:cxn>
                    <a:cxn ang="0">
                      <a:pos x="T4" y="T5"/>
                    </a:cxn>
                    <a:cxn ang="0">
                      <a:pos x="T6" y="T7"/>
                    </a:cxn>
                    <a:cxn ang="0">
                      <a:pos x="T8" y="T9"/>
                    </a:cxn>
                  </a:cxnLst>
                  <a:rect l="0" t="0" r="r" b="b"/>
                  <a:pathLst>
                    <a:path w="31" h="34">
                      <a:moveTo>
                        <a:pt x="0" y="28"/>
                      </a:moveTo>
                      <a:lnTo>
                        <a:pt x="20" y="34"/>
                      </a:lnTo>
                      <a:lnTo>
                        <a:pt x="31" y="6"/>
                      </a:lnTo>
                      <a:lnTo>
                        <a:pt x="11"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841" name="Freeform 377">
                  <a:extLst>
                    <a:ext uri="{FF2B5EF4-FFF2-40B4-BE49-F238E27FC236}">
                      <a16:creationId xmlns:a16="http://schemas.microsoft.com/office/drawing/2014/main" id="{15FE9AA0-5E9C-938E-43B7-82C42AED0D0D}"/>
                    </a:ext>
                  </a:extLst>
                </p:cNvPr>
                <p:cNvSpPr>
                  <a:spLocks/>
                </p:cNvSpPr>
                <p:nvPr/>
              </p:nvSpPr>
              <p:spPr bwMode="auto">
                <a:xfrm>
                  <a:off x="5168" y="4661"/>
                  <a:ext cx="28" cy="35"/>
                </a:xfrm>
                <a:custGeom>
                  <a:avLst/>
                  <a:gdLst>
                    <a:gd name="T0" fmla="*/ 0 w 28"/>
                    <a:gd name="T1" fmla="*/ 29 h 35"/>
                    <a:gd name="T2" fmla="*/ 20 w 28"/>
                    <a:gd name="T3" fmla="*/ 35 h 35"/>
                    <a:gd name="T4" fmla="*/ 28 w 28"/>
                    <a:gd name="T5" fmla="*/ 7 h 35"/>
                    <a:gd name="T6" fmla="*/ 9 w 28"/>
                    <a:gd name="T7" fmla="*/ 0 h 35"/>
                    <a:gd name="T8" fmla="*/ 0 w 28"/>
                    <a:gd name="T9" fmla="*/ 29 h 35"/>
                  </a:gdLst>
                  <a:ahLst/>
                  <a:cxnLst>
                    <a:cxn ang="0">
                      <a:pos x="T0" y="T1"/>
                    </a:cxn>
                    <a:cxn ang="0">
                      <a:pos x="T2" y="T3"/>
                    </a:cxn>
                    <a:cxn ang="0">
                      <a:pos x="T4" y="T5"/>
                    </a:cxn>
                    <a:cxn ang="0">
                      <a:pos x="T6" y="T7"/>
                    </a:cxn>
                    <a:cxn ang="0">
                      <a:pos x="T8" y="T9"/>
                    </a:cxn>
                  </a:cxnLst>
                  <a:rect l="0" t="0" r="r" b="b"/>
                  <a:pathLst>
                    <a:path w="28" h="35">
                      <a:moveTo>
                        <a:pt x="0" y="29"/>
                      </a:moveTo>
                      <a:lnTo>
                        <a:pt x="20" y="35"/>
                      </a:lnTo>
                      <a:lnTo>
                        <a:pt x="28"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62842" name="Freeform 378">
                  <a:extLst>
                    <a:ext uri="{FF2B5EF4-FFF2-40B4-BE49-F238E27FC236}">
                      <a16:creationId xmlns:a16="http://schemas.microsoft.com/office/drawing/2014/main" id="{6E3F1B5D-1096-2E8E-21FE-A5BCF46D2594}"/>
                    </a:ext>
                  </a:extLst>
                </p:cNvPr>
                <p:cNvSpPr>
                  <a:spLocks/>
                </p:cNvSpPr>
                <p:nvPr/>
              </p:nvSpPr>
              <p:spPr bwMode="auto">
                <a:xfrm>
                  <a:off x="5177" y="4633"/>
                  <a:ext cx="28" cy="35"/>
                </a:xfrm>
                <a:custGeom>
                  <a:avLst/>
                  <a:gdLst>
                    <a:gd name="T0" fmla="*/ 0 w 28"/>
                    <a:gd name="T1" fmla="*/ 28 h 35"/>
                    <a:gd name="T2" fmla="*/ 19 w 28"/>
                    <a:gd name="T3" fmla="*/ 35 h 35"/>
                    <a:gd name="T4" fmla="*/ 28 w 28"/>
                    <a:gd name="T5" fmla="*/ 6 h 35"/>
                    <a:gd name="T6" fmla="*/ 8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19" y="35"/>
                      </a:lnTo>
                      <a:lnTo>
                        <a:pt x="28" y="6"/>
                      </a:lnTo>
                      <a:lnTo>
                        <a:pt x="8"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843" name="Freeform 379">
                  <a:extLst>
                    <a:ext uri="{FF2B5EF4-FFF2-40B4-BE49-F238E27FC236}">
                      <a16:creationId xmlns:a16="http://schemas.microsoft.com/office/drawing/2014/main" id="{11E1B89F-41DF-5B7C-FDBF-C269FAE6C09B}"/>
                    </a:ext>
                  </a:extLst>
                </p:cNvPr>
                <p:cNvSpPr>
                  <a:spLocks/>
                </p:cNvSpPr>
                <p:nvPr/>
              </p:nvSpPr>
              <p:spPr bwMode="auto">
                <a:xfrm>
                  <a:off x="5185" y="4604"/>
                  <a:ext cx="29" cy="35"/>
                </a:xfrm>
                <a:custGeom>
                  <a:avLst/>
                  <a:gdLst>
                    <a:gd name="T0" fmla="*/ 0 w 29"/>
                    <a:gd name="T1" fmla="*/ 29 h 35"/>
                    <a:gd name="T2" fmla="*/ 20 w 29"/>
                    <a:gd name="T3" fmla="*/ 35 h 35"/>
                    <a:gd name="T4" fmla="*/ 29 w 29"/>
                    <a:gd name="T5" fmla="*/ 7 h 35"/>
                    <a:gd name="T6" fmla="*/ 9 w 29"/>
                    <a:gd name="T7" fmla="*/ 0 h 35"/>
                    <a:gd name="T8" fmla="*/ 0 w 29"/>
                    <a:gd name="T9" fmla="*/ 29 h 35"/>
                  </a:gdLst>
                  <a:ahLst/>
                  <a:cxnLst>
                    <a:cxn ang="0">
                      <a:pos x="T0" y="T1"/>
                    </a:cxn>
                    <a:cxn ang="0">
                      <a:pos x="T2" y="T3"/>
                    </a:cxn>
                    <a:cxn ang="0">
                      <a:pos x="T4" y="T5"/>
                    </a:cxn>
                    <a:cxn ang="0">
                      <a:pos x="T6" y="T7"/>
                    </a:cxn>
                    <a:cxn ang="0">
                      <a:pos x="T8" y="T9"/>
                    </a:cxn>
                  </a:cxnLst>
                  <a:rect l="0" t="0" r="r" b="b"/>
                  <a:pathLst>
                    <a:path w="29" h="35">
                      <a:moveTo>
                        <a:pt x="0" y="29"/>
                      </a:moveTo>
                      <a:lnTo>
                        <a:pt x="20" y="35"/>
                      </a:lnTo>
                      <a:lnTo>
                        <a:pt x="29"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62844" name="Freeform 380">
                  <a:extLst>
                    <a:ext uri="{FF2B5EF4-FFF2-40B4-BE49-F238E27FC236}">
                      <a16:creationId xmlns:a16="http://schemas.microsoft.com/office/drawing/2014/main" id="{A822E4FA-85FF-95AE-D2A0-846137214FF9}"/>
                    </a:ext>
                  </a:extLst>
                </p:cNvPr>
                <p:cNvSpPr>
                  <a:spLocks/>
                </p:cNvSpPr>
                <p:nvPr/>
              </p:nvSpPr>
              <p:spPr bwMode="auto">
                <a:xfrm>
                  <a:off x="5194" y="4574"/>
                  <a:ext cx="31" cy="37"/>
                </a:xfrm>
                <a:custGeom>
                  <a:avLst/>
                  <a:gdLst>
                    <a:gd name="T0" fmla="*/ 0 w 31"/>
                    <a:gd name="T1" fmla="*/ 30 h 37"/>
                    <a:gd name="T2" fmla="*/ 20 w 31"/>
                    <a:gd name="T3" fmla="*/ 37 h 37"/>
                    <a:gd name="T4" fmla="*/ 31 w 31"/>
                    <a:gd name="T5" fmla="*/ 6 h 37"/>
                    <a:gd name="T6" fmla="*/ 11 w 31"/>
                    <a:gd name="T7" fmla="*/ 0 h 37"/>
                    <a:gd name="T8" fmla="*/ 0 w 31"/>
                    <a:gd name="T9" fmla="*/ 30 h 37"/>
                  </a:gdLst>
                  <a:ahLst/>
                  <a:cxnLst>
                    <a:cxn ang="0">
                      <a:pos x="T0" y="T1"/>
                    </a:cxn>
                    <a:cxn ang="0">
                      <a:pos x="T2" y="T3"/>
                    </a:cxn>
                    <a:cxn ang="0">
                      <a:pos x="T4" y="T5"/>
                    </a:cxn>
                    <a:cxn ang="0">
                      <a:pos x="T6" y="T7"/>
                    </a:cxn>
                    <a:cxn ang="0">
                      <a:pos x="T8" y="T9"/>
                    </a:cxn>
                  </a:cxnLst>
                  <a:rect l="0" t="0" r="r" b="b"/>
                  <a:pathLst>
                    <a:path w="31" h="37">
                      <a:moveTo>
                        <a:pt x="0" y="30"/>
                      </a:moveTo>
                      <a:lnTo>
                        <a:pt x="20" y="37"/>
                      </a:lnTo>
                      <a:lnTo>
                        <a:pt x="31" y="6"/>
                      </a:lnTo>
                      <a:lnTo>
                        <a:pt x="11" y="0"/>
                      </a:lnTo>
                      <a:lnTo>
                        <a:pt x="0" y="30"/>
                      </a:lnTo>
                      <a:close/>
                    </a:path>
                  </a:pathLst>
                </a:custGeom>
                <a:solidFill>
                  <a:srgbClr val="FF0000"/>
                </a:solidFill>
                <a:ln w="38100" cmpd="sng">
                  <a:solidFill>
                    <a:srgbClr val="FF0000"/>
                  </a:solidFill>
                  <a:round/>
                  <a:headEnd/>
                  <a:tailEnd/>
                </a:ln>
              </p:spPr>
              <p:txBody>
                <a:bodyPr/>
                <a:lstStyle/>
                <a:p>
                  <a:endParaRPr lang="en-GB"/>
                </a:p>
              </p:txBody>
            </p:sp>
            <p:sp>
              <p:nvSpPr>
                <p:cNvPr id="62845" name="Freeform 381">
                  <a:extLst>
                    <a:ext uri="{FF2B5EF4-FFF2-40B4-BE49-F238E27FC236}">
                      <a16:creationId xmlns:a16="http://schemas.microsoft.com/office/drawing/2014/main" id="{F6F3B9EF-BE9C-4A60-B805-25B27BABD3B7}"/>
                    </a:ext>
                  </a:extLst>
                </p:cNvPr>
                <p:cNvSpPr>
                  <a:spLocks/>
                </p:cNvSpPr>
                <p:nvPr/>
              </p:nvSpPr>
              <p:spPr bwMode="auto">
                <a:xfrm>
                  <a:off x="5205" y="4546"/>
                  <a:ext cx="26" cy="32"/>
                </a:xfrm>
                <a:custGeom>
                  <a:avLst/>
                  <a:gdLst>
                    <a:gd name="T0" fmla="*/ 0 w 26"/>
                    <a:gd name="T1" fmla="*/ 28 h 32"/>
                    <a:gd name="T2" fmla="*/ 20 w 26"/>
                    <a:gd name="T3" fmla="*/ 32 h 32"/>
                    <a:gd name="T4" fmla="*/ 26 w 26"/>
                    <a:gd name="T5" fmla="*/ 4 h 32"/>
                    <a:gd name="T6" fmla="*/ 6 w 26"/>
                    <a:gd name="T7" fmla="*/ 0 h 32"/>
                    <a:gd name="T8" fmla="*/ 0 w 26"/>
                    <a:gd name="T9" fmla="*/ 28 h 32"/>
                  </a:gdLst>
                  <a:ahLst/>
                  <a:cxnLst>
                    <a:cxn ang="0">
                      <a:pos x="T0" y="T1"/>
                    </a:cxn>
                    <a:cxn ang="0">
                      <a:pos x="T2" y="T3"/>
                    </a:cxn>
                    <a:cxn ang="0">
                      <a:pos x="T4" y="T5"/>
                    </a:cxn>
                    <a:cxn ang="0">
                      <a:pos x="T6" y="T7"/>
                    </a:cxn>
                    <a:cxn ang="0">
                      <a:pos x="T8" y="T9"/>
                    </a:cxn>
                  </a:cxnLst>
                  <a:rect l="0" t="0" r="r" b="b"/>
                  <a:pathLst>
                    <a:path w="26" h="32">
                      <a:moveTo>
                        <a:pt x="0" y="28"/>
                      </a:moveTo>
                      <a:lnTo>
                        <a:pt x="20" y="32"/>
                      </a:lnTo>
                      <a:lnTo>
                        <a:pt x="26" y="4"/>
                      </a:lnTo>
                      <a:lnTo>
                        <a:pt x="6"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846" name="Freeform 382">
                  <a:extLst>
                    <a:ext uri="{FF2B5EF4-FFF2-40B4-BE49-F238E27FC236}">
                      <a16:creationId xmlns:a16="http://schemas.microsoft.com/office/drawing/2014/main" id="{E4578787-9B1C-E937-8F8D-74012607F370}"/>
                    </a:ext>
                  </a:extLst>
                </p:cNvPr>
                <p:cNvSpPr>
                  <a:spLocks/>
                </p:cNvSpPr>
                <p:nvPr/>
              </p:nvSpPr>
              <p:spPr bwMode="auto">
                <a:xfrm>
                  <a:off x="5211" y="4517"/>
                  <a:ext cx="29" cy="35"/>
                </a:xfrm>
                <a:custGeom>
                  <a:avLst/>
                  <a:gdLst>
                    <a:gd name="T0" fmla="*/ 0 w 29"/>
                    <a:gd name="T1" fmla="*/ 29 h 35"/>
                    <a:gd name="T2" fmla="*/ 20 w 29"/>
                    <a:gd name="T3" fmla="*/ 35 h 35"/>
                    <a:gd name="T4" fmla="*/ 29 w 29"/>
                    <a:gd name="T5" fmla="*/ 7 h 35"/>
                    <a:gd name="T6" fmla="*/ 9 w 29"/>
                    <a:gd name="T7" fmla="*/ 0 h 35"/>
                    <a:gd name="T8" fmla="*/ 0 w 29"/>
                    <a:gd name="T9" fmla="*/ 29 h 35"/>
                  </a:gdLst>
                  <a:ahLst/>
                  <a:cxnLst>
                    <a:cxn ang="0">
                      <a:pos x="T0" y="T1"/>
                    </a:cxn>
                    <a:cxn ang="0">
                      <a:pos x="T2" y="T3"/>
                    </a:cxn>
                    <a:cxn ang="0">
                      <a:pos x="T4" y="T5"/>
                    </a:cxn>
                    <a:cxn ang="0">
                      <a:pos x="T6" y="T7"/>
                    </a:cxn>
                    <a:cxn ang="0">
                      <a:pos x="T8" y="T9"/>
                    </a:cxn>
                  </a:cxnLst>
                  <a:rect l="0" t="0" r="r" b="b"/>
                  <a:pathLst>
                    <a:path w="29" h="35">
                      <a:moveTo>
                        <a:pt x="0" y="29"/>
                      </a:moveTo>
                      <a:lnTo>
                        <a:pt x="20" y="35"/>
                      </a:lnTo>
                      <a:lnTo>
                        <a:pt x="29"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62847" name="Freeform 383">
                  <a:extLst>
                    <a:ext uri="{FF2B5EF4-FFF2-40B4-BE49-F238E27FC236}">
                      <a16:creationId xmlns:a16="http://schemas.microsoft.com/office/drawing/2014/main" id="{337BF423-A8A4-56A0-7BC9-D57A623E3E5B}"/>
                    </a:ext>
                  </a:extLst>
                </p:cNvPr>
                <p:cNvSpPr>
                  <a:spLocks/>
                </p:cNvSpPr>
                <p:nvPr/>
              </p:nvSpPr>
              <p:spPr bwMode="auto">
                <a:xfrm>
                  <a:off x="5220" y="4489"/>
                  <a:ext cx="31" cy="35"/>
                </a:xfrm>
                <a:custGeom>
                  <a:avLst/>
                  <a:gdLst>
                    <a:gd name="T0" fmla="*/ 0 w 31"/>
                    <a:gd name="T1" fmla="*/ 28 h 35"/>
                    <a:gd name="T2" fmla="*/ 20 w 31"/>
                    <a:gd name="T3" fmla="*/ 35 h 35"/>
                    <a:gd name="T4" fmla="*/ 31 w 31"/>
                    <a:gd name="T5" fmla="*/ 6 h 35"/>
                    <a:gd name="T6" fmla="*/ 11 w 31"/>
                    <a:gd name="T7" fmla="*/ 0 h 35"/>
                    <a:gd name="T8" fmla="*/ 0 w 31"/>
                    <a:gd name="T9" fmla="*/ 28 h 35"/>
                  </a:gdLst>
                  <a:ahLst/>
                  <a:cxnLst>
                    <a:cxn ang="0">
                      <a:pos x="T0" y="T1"/>
                    </a:cxn>
                    <a:cxn ang="0">
                      <a:pos x="T2" y="T3"/>
                    </a:cxn>
                    <a:cxn ang="0">
                      <a:pos x="T4" y="T5"/>
                    </a:cxn>
                    <a:cxn ang="0">
                      <a:pos x="T6" y="T7"/>
                    </a:cxn>
                    <a:cxn ang="0">
                      <a:pos x="T8" y="T9"/>
                    </a:cxn>
                  </a:cxnLst>
                  <a:rect l="0" t="0" r="r" b="b"/>
                  <a:pathLst>
                    <a:path w="31" h="35">
                      <a:moveTo>
                        <a:pt x="0" y="28"/>
                      </a:moveTo>
                      <a:lnTo>
                        <a:pt x="20" y="35"/>
                      </a:lnTo>
                      <a:lnTo>
                        <a:pt x="31" y="6"/>
                      </a:lnTo>
                      <a:lnTo>
                        <a:pt x="11"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848" name="Freeform 384">
                  <a:extLst>
                    <a:ext uri="{FF2B5EF4-FFF2-40B4-BE49-F238E27FC236}">
                      <a16:creationId xmlns:a16="http://schemas.microsoft.com/office/drawing/2014/main" id="{4E191B8C-0A3E-411D-CB7A-28E7753F5856}"/>
                    </a:ext>
                  </a:extLst>
                </p:cNvPr>
                <p:cNvSpPr>
                  <a:spLocks/>
                </p:cNvSpPr>
                <p:nvPr/>
              </p:nvSpPr>
              <p:spPr bwMode="auto">
                <a:xfrm>
                  <a:off x="5231" y="4460"/>
                  <a:ext cx="28" cy="35"/>
                </a:xfrm>
                <a:custGeom>
                  <a:avLst/>
                  <a:gdLst>
                    <a:gd name="T0" fmla="*/ 0 w 28"/>
                    <a:gd name="T1" fmla="*/ 29 h 35"/>
                    <a:gd name="T2" fmla="*/ 20 w 28"/>
                    <a:gd name="T3" fmla="*/ 35 h 35"/>
                    <a:gd name="T4" fmla="*/ 28 w 28"/>
                    <a:gd name="T5" fmla="*/ 7 h 35"/>
                    <a:gd name="T6" fmla="*/ 9 w 28"/>
                    <a:gd name="T7" fmla="*/ 0 h 35"/>
                    <a:gd name="T8" fmla="*/ 0 w 28"/>
                    <a:gd name="T9" fmla="*/ 29 h 35"/>
                  </a:gdLst>
                  <a:ahLst/>
                  <a:cxnLst>
                    <a:cxn ang="0">
                      <a:pos x="T0" y="T1"/>
                    </a:cxn>
                    <a:cxn ang="0">
                      <a:pos x="T2" y="T3"/>
                    </a:cxn>
                    <a:cxn ang="0">
                      <a:pos x="T4" y="T5"/>
                    </a:cxn>
                    <a:cxn ang="0">
                      <a:pos x="T6" y="T7"/>
                    </a:cxn>
                    <a:cxn ang="0">
                      <a:pos x="T8" y="T9"/>
                    </a:cxn>
                  </a:cxnLst>
                  <a:rect l="0" t="0" r="r" b="b"/>
                  <a:pathLst>
                    <a:path w="28" h="35">
                      <a:moveTo>
                        <a:pt x="0" y="29"/>
                      </a:moveTo>
                      <a:lnTo>
                        <a:pt x="20" y="35"/>
                      </a:lnTo>
                      <a:lnTo>
                        <a:pt x="28"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62849" name="Freeform 385">
                  <a:extLst>
                    <a:ext uri="{FF2B5EF4-FFF2-40B4-BE49-F238E27FC236}">
                      <a16:creationId xmlns:a16="http://schemas.microsoft.com/office/drawing/2014/main" id="{96393015-4EB9-B1FE-AF42-1FE72EA509BE}"/>
                    </a:ext>
                  </a:extLst>
                </p:cNvPr>
                <p:cNvSpPr>
                  <a:spLocks/>
                </p:cNvSpPr>
                <p:nvPr/>
              </p:nvSpPr>
              <p:spPr bwMode="auto">
                <a:xfrm>
                  <a:off x="5240" y="4432"/>
                  <a:ext cx="28" cy="35"/>
                </a:xfrm>
                <a:custGeom>
                  <a:avLst/>
                  <a:gdLst>
                    <a:gd name="T0" fmla="*/ 0 w 28"/>
                    <a:gd name="T1" fmla="*/ 28 h 35"/>
                    <a:gd name="T2" fmla="*/ 19 w 28"/>
                    <a:gd name="T3" fmla="*/ 35 h 35"/>
                    <a:gd name="T4" fmla="*/ 28 w 28"/>
                    <a:gd name="T5" fmla="*/ 7 h 35"/>
                    <a:gd name="T6" fmla="*/ 9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19" y="35"/>
                      </a:lnTo>
                      <a:lnTo>
                        <a:pt x="28" y="7"/>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850" name="Freeform 386">
                  <a:extLst>
                    <a:ext uri="{FF2B5EF4-FFF2-40B4-BE49-F238E27FC236}">
                      <a16:creationId xmlns:a16="http://schemas.microsoft.com/office/drawing/2014/main" id="{2F68F432-1F7A-0FCD-7D07-9870E40D6039}"/>
                    </a:ext>
                  </a:extLst>
                </p:cNvPr>
                <p:cNvSpPr>
                  <a:spLocks/>
                </p:cNvSpPr>
                <p:nvPr/>
              </p:nvSpPr>
              <p:spPr bwMode="auto">
                <a:xfrm>
                  <a:off x="5249" y="4404"/>
                  <a:ext cx="28" cy="35"/>
                </a:xfrm>
                <a:custGeom>
                  <a:avLst/>
                  <a:gdLst>
                    <a:gd name="T0" fmla="*/ 0 w 28"/>
                    <a:gd name="T1" fmla="*/ 28 h 35"/>
                    <a:gd name="T2" fmla="*/ 19 w 28"/>
                    <a:gd name="T3" fmla="*/ 35 h 35"/>
                    <a:gd name="T4" fmla="*/ 28 w 28"/>
                    <a:gd name="T5" fmla="*/ 6 h 35"/>
                    <a:gd name="T6" fmla="*/ 8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19" y="35"/>
                      </a:lnTo>
                      <a:lnTo>
                        <a:pt x="28" y="6"/>
                      </a:lnTo>
                      <a:lnTo>
                        <a:pt x="8"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851" name="Freeform 387">
                  <a:extLst>
                    <a:ext uri="{FF2B5EF4-FFF2-40B4-BE49-F238E27FC236}">
                      <a16:creationId xmlns:a16="http://schemas.microsoft.com/office/drawing/2014/main" id="{E4A03612-A6BB-9234-D5E3-DBB877EB178D}"/>
                    </a:ext>
                  </a:extLst>
                </p:cNvPr>
                <p:cNvSpPr>
                  <a:spLocks/>
                </p:cNvSpPr>
                <p:nvPr/>
              </p:nvSpPr>
              <p:spPr bwMode="auto">
                <a:xfrm>
                  <a:off x="5257" y="4378"/>
                  <a:ext cx="29" cy="32"/>
                </a:xfrm>
                <a:custGeom>
                  <a:avLst/>
                  <a:gdLst>
                    <a:gd name="T0" fmla="*/ 0 w 29"/>
                    <a:gd name="T1" fmla="*/ 26 h 32"/>
                    <a:gd name="T2" fmla="*/ 20 w 29"/>
                    <a:gd name="T3" fmla="*/ 32 h 32"/>
                    <a:gd name="T4" fmla="*/ 29 w 29"/>
                    <a:gd name="T5" fmla="*/ 6 h 32"/>
                    <a:gd name="T6" fmla="*/ 9 w 29"/>
                    <a:gd name="T7" fmla="*/ 0 h 32"/>
                    <a:gd name="T8" fmla="*/ 0 w 29"/>
                    <a:gd name="T9" fmla="*/ 26 h 32"/>
                  </a:gdLst>
                  <a:ahLst/>
                  <a:cxnLst>
                    <a:cxn ang="0">
                      <a:pos x="T0" y="T1"/>
                    </a:cxn>
                    <a:cxn ang="0">
                      <a:pos x="T2" y="T3"/>
                    </a:cxn>
                    <a:cxn ang="0">
                      <a:pos x="T4" y="T5"/>
                    </a:cxn>
                    <a:cxn ang="0">
                      <a:pos x="T6" y="T7"/>
                    </a:cxn>
                    <a:cxn ang="0">
                      <a:pos x="T8" y="T9"/>
                    </a:cxn>
                  </a:cxnLst>
                  <a:rect l="0" t="0" r="r" b="b"/>
                  <a:pathLst>
                    <a:path w="29" h="32">
                      <a:moveTo>
                        <a:pt x="0" y="26"/>
                      </a:moveTo>
                      <a:lnTo>
                        <a:pt x="20" y="32"/>
                      </a:lnTo>
                      <a:lnTo>
                        <a:pt x="29" y="6"/>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2852" name="Freeform 388">
                  <a:extLst>
                    <a:ext uri="{FF2B5EF4-FFF2-40B4-BE49-F238E27FC236}">
                      <a16:creationId xmlns:a16="http://schemas.microsoft.com/office/drawing/2014/main" id="{6D114A0C-8252-228B-6812-1C6A4DFB2473}"/>
                    </a:ext>
                  </a:extLst>
                </p:cNvPr>
                <p:cNvSpPr>
                  <a:spLocks/>
                </p:cNvSpPr>
                <p:nvPr/>
              </p:nvSpPr>
              <p:spPr bwMode="auto">
                <a:xfrm>
                  <a:off x="5266" y="4349"/>
                  <a:ext cx="28" cy="35"/>
                </a:xfrm>
                <a:custGeom>
                  <a:avLst/>
                  <a:gdLst>
                    <a:gd name="T0" fmla="*/ 0 w 28"/>
                    <a:gd name="T1" fmla="*/ 29 h 35"/>
                    <a:gd name="T2" fmla="*/ 20 w 28"/>
                    <a:gd name="T3" fmla="*/ 35 h 35"/>
                    <a:gd name="T4" fmla="*/ 28 w 28"/>
                    <a:gd name="T5" fmla="*/ 7 h 35"/>
                    <a:gd name="T6" fmla="*/ 9 w 28"/>
                    <a:gd name="T7" fmla="*/ 0 h 35"/>
                    <a:gd name="T8" fmla="*/ 0 w 28"/>
                    <a:gd name="T9" fmla="*/ 29 h 35"/>
                  </a:gdLst>
                  <a:ahLst/>
                  <a:cxnLst>
                    <a:cxn ang="0">
                      <a:pos x="T0" y="T1"/>
                    </a:cxn>
                    <a:cxn ang="0">
                      <a:pos x="T2" y="T3"/>
                    </a:cxn>
                    <a:cxn ang="0">
                      <a:pos x="T4" y="T5"/>
                    </a:cxn>
                    <a:cxn ang="0">
                      <a:pos x="T6" y="T7"/>
                    </a:cxn>
                    <a:cxn ang="0">
                      <a:pos x="T8" y="T9"/>
                    </a:cxn>
                  </a:cxnLst>
                  <a:rect l="0" t="0" r="r" b="b"/>
                  <a:pathLst>
                    <a:path w="28" h="35">
                      <a:moveTo>
                        <a:pt x="0" y="29"/>
                      </a:moveTo>
                      <a:lnTo>
                        <a:pt x="20" y="35"/>
                      </a:lnTo>
                      <a:lnTo>
                        <a:pt x="28"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62853" name="Freeform 389">
                  <a:extLst>
                    <a:ext uri="{FF2B5EF4-FFF2-40B4-BE49-F238E27FC236}">
                      <a16:creationId xmlns:a16="http://schemas.microsoft.com/office/drawing/2014/main" id="{82BB8A41-A215-07AE-188A-C2FA07D6ADD3}"/>
                    </a:ext>
                  </a:extLst>
                </p:cNvPr>
                <p:cNvSpPr>
                  <a:spLocks/>
                </p:cNvSpPr>
                <p:nvPr/>
              </p:nvSpPr>
              <p:spPr bwMode="auto">
                <a:xfrm>
                  <a:off x="5275" y="4321"/>
                  <a:ext cx="28" cy="35"/>
                </a:xfrm>
                <a:custGeom>
                  <a:avLst/>
                  <a:gdLst>
                    <a:gd name="T0" fmla="*/ 0 w 28"/>
                    <a:gd name="T1" fmla="*/ 28 h 35"/>
                    <a:gd name="T2" fmla="*/ 19 w 28"/>
                    <a:gd name="T3" fmla="*/ 35 h 35"/>
                    <a:gd name="T4" fmla="*/ 28 w 28"/>
                    <a:gd name="T5" fmla="*/ 6 h 35"/>
                    <a:gd name="T6" fmla="*/ 8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19" y="35"/>
                      </a:lnTo>
                      <a:lnTo>
                        <a:pt x="28" y="6"/>
                      </a:lnTo>
                      <a:lnTo>
                        <a:pt x="8"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854" name="Freeform 390">
                  <a:extLst>
                    <a:ext uri="{FF2B5EF4-FFF2-40B4-BE49-F238E27FC236}">
                      <a16:creationId xmlns:a16="http://schemas.microsoft.com/office/drawing/2014/main" id="{0B26A5C8-4D67-4CC7-7717-F0FF3ED454D0}"/>
                    </a:ext>
                  </a:extLst>
                </p:cNvPr>
                <p:cNvSpPr>
                  <a:spLocks/>
                </p:cNvSpPr>
                <p:nvPr/>
              </p:nvSpPr>
              <p:spPr bwMode="auto">
                <a:xfrm>
                  <a:off x="5283" y="4292"/>
                  <a:ext cx="29" cy="35"/>
                </a:xfrm>
                <a:custGeom>
                  <a:avLst/>
                  <a:gdLst>
                    <a:gd name="T0" fmla="*/ 0 w 29"/>
                    <a:gd name="T1" fmla="*/ 29 h 35"/>
                    <a:gd name="T2" fmla="*/ 20 w 29"/>
                    <a:gd name="T3" fmla="*/ 35 h 35"/>
                    <a:gd name="T4" fmla="*/ 29 w 29"/>
                    <a:gd name="T5" fmla="*/ 7 h 35"/>
                    <a:gd name="T6" fmla="*/ 9 w 29"/>
                    <a:gd name="T7" fmla="*/ 0 h 35"/>
                    <a:gd name="T8" fmla="*/ 0 w 29"/>
                    <a:gd name="T9" fmla="*/ 29 h 35"/>
                  </a:gdLst>
                  <a:ahLst/>
                  <a:cxnLst>
                    <a:cxn ang="0">
                      <a:pos x="T0" y="T1"/>
                    </a:cxn>
                    <a:cxn ang="0">
                      <a:pos x="T2" y="T3"/>
                    </a:cxn>
                    <a:cxn ang="0">
                      <a:pos x="T4" y="T5"/>
                    </a:cxn>
                    <a:cxn ang="0">
                      <a:pos x="T6" y="T7"/>
                    </a:cxn>
                    <a:cxn ang="0">
                      <a:pos x="T8" y="T9"/>
                    </a:cxn>
                  </a:cxnLst>
                  <a:rect l="0" t="0" r="r" b="b"/>
                  <a:pathLst>
                    <a:path w="29" h="35">
                      <a:moveTo>
                        <a:pt x="0" y="29"/>
                      </a:moveTo>
                      <a:lnTo>
                        <a:pt x="20" y="35"/>
                      </a:lnTo>
                      <a:lnTo>
                        <a:pt x="29"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62855" name="Freeform 391">
                  <a:extLst>
                    <a:ext uri="{FF2B5EF4-FFF2-40B4-BE49-F238E27FC236}">
                      <a16:creationId xmlns:a16="http://schemas.microsoft.com/office/drawing/2014/main" id="{34B8DBD2-494C-99F3-10AD-59253A6C5E2C}"/>
                    </a:ext>
                  </a:extLst>
                </p:cNvPr>
                <p:cNvSpPr>
                  <a:spLocks/>
                </p:cNvSpPr>
                <p:nvPr/>
              </p:nvSpPr>
              <p:spPr bwMode="auto">
                <a:xfrm>
                  <a:off x="5292" y="4264"/>
                  <a:ext cx="29" cy="35"/>
                </a:xfrm>
                <a:custGeom>
                  <a:avLst/>
                  <a:gdLst>
                    <a:gd name="T0" fmla="*/ 0 w 29"/>
                    <a:gd name="T1" fmla="*/ 26 h 35"/>
                    <a:gd name="T2" fmla="*/ 18 w 29"/>
                    <a:gd name="T3" fmla="*/ 35 h 35"/>
                    <a:gd name="T4" fmla="*/ 29 w 29"/>
                    <a:gd name="T5" fmla="*/ 9 h 35"/>
                    <a:gd name="T6" fmla="*/ 11 w 29"/>
                    <a:gd name="T7" fmla="*/ 0 h 35"/>
                    <a:gd name="T8" fmla="*/ 0 w 29"/>
                    <a:gd name="T9" fmla="*/ 26 h 35"/>
                  </a:gdLst>
                  <a:ahLst/>
                  <a:cxnLst>
                    <a:cxn ang="0">
                      <a:pos x="T0" y="T1"/>
                    </a:cxn>
                    <a:cxn ang="0">
                      <a:pos x="T2" y="T3"/>
                    </a:cxn>
                    <a:cxn ang="0">
                      <a:pos x="T4" y="T5"/>
                    </a:cxn>
                    <a:cxn ang="0">
                      <a:pos x="T6" y="T7"/>
                    </a:cxn>
                    <a:cxn ang="0">
                      <a:pos x="T8" y="T9"/>
                    </a:cxn>
                  </a:cxnLst>
                  <a:rect l="0" t="0" r="r" b="b"/>
                  <a:pathLst>
                    <a:path w="29" h="35">
                      <a:moveTo>
                        <a:pt x="0" y="26"/>
                      </a:moveTo>
                      <a:lnTo>
                        <a:pt x="18" y="35"/>
                      </a:lnTo>
                      <a:lnTo>
                        <a:pt x="29" y="9"/>
                      </a:lnTo>
                      <a:lnTo>
                        <a:pt x="11"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2856" name="Freeform 392">
                  <a:extLst>
                    <a:ext uri="{FF2B5EF4-FFF2-40B4-BE49-F238E27FC236}">
                      <a16:creationId xmlns:a16="http://schemas.microsoft.com/office/drawing/2014/main" id="{36E36BAC-FFCD-AC65-2B28-5FDC55362994}"/>
                    </a:ext>
                  </a:extLst>
                </p:cNvPr>
                <p:cNvSpPr>
                  <a:spLocks/>
                </p:cNvSpPr>
                <p:nvPr/>
              </p:nvSpPr>
              <p:spPr bwMode="auto">
                <a:xfrm>
                  <a:off x="5303" y="4238"/>
                  <a:ext cx="28" cy="35"/>
                </a:xfrm>
                <a:custGeom>
                  <a:avLst/>
                  <a:gdLst>
                    <a:gd name="T0" fmla="*/ 0 w 28"/>
                    <a:gd name="T1" fmla="*/ 28 h 35"/>
                    <a:gd name="T2" fmla="*/ 20 w 28"/>
                    <a:gd name="T3" fmla="*/ 35 h 35"/>
                    <a:gd name="T4" fmla="*/ 28 w 28"/>
                    <a:gd name="T5" fmla="*/ 6 h 35"/>
                    <a:gd name="T6" fmla="*/ 9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20" y="35"/>
                      </a:lnTo>
                      <a:lnTo>
                        <a:pt x="28"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857" name="Freeform 393">
                  <a:extLst>
                    <a:ext uri="{FF2B5EF4-FFF2-40B4-BE49-F238E27FC236}">
                      <a16:creationId xmlns:a16="http://schemas.microsoft.com/office/drawing/2014/main" id="{117EC1CE-ACD8-5A3C-F37B-7900DA8C68CD}"/>
                    </a:ext>
                  </a:extLst>
                </p:cNvPr>
                <p:cNvSpPr>
                  <a:spLocks/>
                </p:cNvSpPr>
                <p:nvPr/>
              </p:nvSpPr>
              <p:spPr bwMode="auto">
                <a:xfrm>
                  <a:off x="5312" y="4212"/>
                  <a:ext cx="26" cy="30"/>
                </a:xfrm>
                <a:custGeom>
                  <a:avLst/>
                  <a:gdLst>
                    <a:gd name="T0" fmla="*/ 0 w 26"/>
                    <a:gd name="T1" fmla="*/ 26 h 30"/>
                    <a:gd name="T2" fmla="*/ 19 w 26"/>
                    <a:gd name="T3" fmla="*/ 30 h 30"/>
                    <a:gd name="T4" fmla="*/ 26 w 26"/>
                    <a:gd name="T5" fmla="*/ 4 h 30"/>
                    <a:gd name="T6" fmla="*/ 6 w 26"/>
                    <a:gd name="T7" fmla="*/ 0 h 30"/>
                    <a:gd name="T8" fmla="*/ 0 w 26"/>
                    <a:gd name="T9" fmla="*/ 26 h 30"/>
                  </a:gdLst>
                  <a:ahLst/>
                  <a:cxnLst>
                    <a:cxn ang="0">
                      <a:pos x="T0" y="T1"/>
                    </a:cxn>
                    <a:cxn ang="0">
                      <a:pos x="T2" y="T3"/>
                    </a:cxn>
                    <a:cxn ang="0">
                      <a:pos x="T4" y="T5"/>
                    </a:cxn>
                    <a:cxn ang="0">
                      <a:pos x="T6" y="T7"/>
                    </a:cxn>
                    <a:cxn ang="0">
                      <a:pos x="T8" y="T9"/>
                    </a:cxn>
                  </a:cxnLst>
                  <a:rect l="0" t="0" r="r" b="b"/>
                  <a:pathLst>
                    <a:path w="26" h="30">
                      <a:moveTo>
                        <a:pt x="0" y="26"/>
                      </a:moveTo>
                      <a:lnTo>
                        <a:pt x="19" y="30"/>
                      </a:lnTo>
                      <a:lnTo>
                        <a:pt x="26" y="4"/>
                      </a:lnTo>
                      <a:lnTo>
                        <a:pt x="6"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2858" name="Freeform 394">
                  <a:extLst>
                    <a:ext uri="{FF2B5EF4-FFF2-40B4-BE49-F238E27FC236}">
                      <a16:creationId xmlns:a16="http://schemas.microsoft.com/office/drawing/2014/main" id="{C33448D9-3BC4-6456-D2D0-227AA072D85A}"/>
                    </a:ext>
                  </a:extLst>
                </p:cNvPr>
                <p:cNvSpPr>
                  <a:spLocks/>
                </p:cNvSpPr>
                <p:nvPr/>
              </p:nvSpPr>
              <p:spPr bwMode="auto">
                <a:xfrm>
                  <a:off x="5318" y="4183"/>
                  <a:ext cx="29" cy="35"/>
                </a:xfrm>
                <a:custGeom>
                  <a:avLst/>
                  <a:gdLst>
                    <a:gd name="T0" fmla="*/ 0 w 29"/>
                    <a:gd name="T1" fmla="*/ 27 h 35"/>
                    <a:gd name="T2" fmla="*/ 18 w 29"/>
                    <a:gd name="T3" fmla="*/ 35 h 35"/>
                    <a:gd name="T4" fmla="*/ 29 w 29"/>
                    <a:gd name="T5" fmla="*/ 9 h 35"/>
                    <a:gd name="T6" fmla="*/ 11 w 29"/>
                    <a:gd name="T7" fmla="*/ 0 h 35"/>
                    <a:gd name="T8" fmla="*/ 0 w 29"/>
                    <a:gd name="T9" fmla="*/ 27 h 35"/>
                  </a:gdLst>
                  <a:ahLst/>
                  <a:cxnLst>
                    <a:cxn ang="0">
                      <a:pos x="T0" y="T1"/>
                    </a:cxn>
                    <a:cxn ang="0">
                      <a:pos x="T2" y="T3"/>
                    </a:cxn>
                    <a:cxn ang="0">
                      <a:pos x="T4" y="T5"/>
                    </a:cxn>
                    <a:cxn ang="0">
                      <a:pos x="T6" y="T7"/>
                    </a:cxn>
                    <a:cxn ang="0">
                      <a:pos x="T8" y="T9"/>
                    </a:cxn>
                  </a:cxnLst>
                  <a:rect l="0" t="0" r="r" b="b"/>
                  <a:pathLst>
                    <a:path w="29" h="35">
                      <a:moveTo>
                        <a:pt x="0" y="27"/>
                      </a:moveTo>
                      <a:lnTo>
                        <a:pt x="18" y="35"/>
                      </a:lnTo>
                      <a:lnTo>
                        <a:pt x="29" y="9"/>
                      </a:lnTo>
                      <a:lnTo>
                        <a:pt x="11" y="0"/>
                      </a:lnTo>
                      <a:lnTo>
                        <a:pt x="0" y="27"/>
                      </a:lnTo>
                      <a:close/>
                    </a:path>
                  </a:pathLst>
                </a:custGeom>
                <a:solidFill>
                  <a:srgbClr val="FF0000"/>
                </a:solidFill>
                <a:ln w="38100" cmpd="sng">
                  <a:solidFill>
                    <a:srgbClr val="FF0000"/>
                  </a:solidFill>
                  <a:round/>
                  <a:headEnd/>
                  <a:tailEnd/>
                </a:ln>
              </p:spPr>
              <p:txBody>
                <a:bodyPr/>
                <a:lstStyle/>
                <a:p>
                  <a:endParaRPr lang="en-GB"/>
                </a:p>
              </p:txBody>
            </p:sp>
            <p:sp>
              <p:nvSpPr>
                <p:cNvPr id="62859" name="Freeform 395">
                  <a:extLst>
                    <a:ext uri="{FF2B5EF4-FFF2-40B4-BE49-F238E27FC236}">
                      <a16:creationId xmlns:a16="http://schemas.microsoft.com/office/drawing/2014/main" id="{2FA2E725-5029-0CE4-5D2F-F67D4CC2C1DB}"/>
                    </a:ext>
                  </a:extLst>
                </p:cNvPr>
                <p:cNvSpPr>
                  <a:spLocks/>
                </p:cNvSpPr>
                <p:nvPr/>
              </p:nvSpPr>
              <p:spPr bwMode="auto">
                <a:xfrm>
                  <a:off x="5329" y="4159"/>
                  <a:ext cx="29" cy="33"/>
                </a:xfrm>
                <a:custGeom>
                  <a:avLst/>
                  <a:gdLst>
                    <a:gd name="T0" fmla="*/ 0 w 29"/>
                    <a:gd name="T1" fmla="*/ 27 h 33"/>
                    <a:gd name="T2" fmla="*/ 20 w 29"/>
                    <a:gd name="T3" fmla="*/ 33 h 33"/>
                    <a:gd name="T4" fmla="*/ 29 w 29"/>
                    <a:gd name="T5" fmla="*/ 7 h 33"/>
                    <a:gd name="T6" fmla="*/ 9 w 29"/>
                    <a:gd name="T7" fmla="*/ 0 h 33"/>
                    <a:gd name="T8" fmla="*/ 0 w 29"/>
                    <a:gd name="T9" fmla="*/ 27 h 33"/>
                  </a:gdLst>
                  <a:ahLst/>
                  <a:cxnLst>
                    <a:cxn ang="0">
                      <a:pos x="T0" y="T1"/>
                    </a:cxn>
                    <a:cxn ang="0">
                      <a:pos x="T2" y="T3"/>
                    </a:cxn>
                    <a:cxn ang="0">
                      <a:pos x="T4" y="T5"/>
                    </a:cxn>
                    <a:cxn ang="0">
                      <a:pos x="T6" y="T7"/>
                    </a:cxn>
                    <a:cxn ang="0">
                      <a:pos x="T8" y="T9"/>
                    </a:cxn>
                  </a:cxnLst>
                  <a:rect l="0" t="0" r="r" b="b"/>
                  <a:pathLst>
                    <a:path w="29" h="33">
                      <a:moveTo>
                        <a:pt x="0" y="27"/>
                      </a:moveTo>
                      <a:lnTo>
                        <a:pt x="20" y="33"/>
                      </a:lnTo>
                      <a:lnTo>
                        <a:pt x="29" y="7"/>
                      </a:lnTo>
                      <a:lnTo>
                        <a:pt x="9" y="0"/>
                      </a:lnTo>
                      <a:lnTo>
                        <a:pt x="0" y="27"/>
                      </a:lnTo>
                      <a:close/>
                    </a:path>
                  </a:pathLst>
                </a:custGeom>
                <a:solidFill>
                  <a:srgbClr val="FF0000"/>
                </a:solidFill>
                <a:ln w="38100" cmpd="sng">
                  <a:solidFill>
                    <a:srgbClr val="FF0000"/>
                  </a:solidFill>
                  <a:round/>
                  <a:headEnd/>
                  <a:tailEnd/>
                </a:ln>
              </p:spPr>
              <p:txBody>
                <a:bodyPr/>
                <a:lstStyle/>
                <a:p>
                  <a:endParaRPr lang="en-GB"/>
                </a:p>
              </p:txBody>
            </p:sp>
            <p:sp>
              <p:nvSpPr>
                <p:cNvPr id="62860" name="Freeform 396">
                  <a:extLst>
                    <a:ext uri="{FF2B5EF4-FFF2-40B4-BE49-F238E27FC236}">
                      <a16:creationId xmlns:a16="http://schemas.microsoft.com/office/drawing/2014/main" id="{7FA01B0B-9258-7CBB-D69D-1B4FCA3CE99A}"/>
                    </a:ext>
                  </a:extLst>
                </p:cNvPr>
                <p:cNvSpPr>
                  <a:spLocks/>
                </p:cNvSpPr>
                <p:nvPr/>
              </p:nvSpPr>
              <p:spPr bwMode="auto">
                <a:xfrm>
                  <a:off x="5338" y="4131"/>
                  <a:ext cx="28" cy="35"/>
                </a:xfrm>
                <a:custGeom>
                  <a:avLst/>
                  <a:gdLst>
                    <a:gd name="T0" fmla="*/ 0 w 28"/>
                    <a:gd name="T1" fmla="*/ 28 h 35"/>
                    <a:gd name="T2" fmla="*/ 20 w 28"/>
                    <a:gd name="T3" fmla="*/ 35 h 35"/>
                    <a:gd name="T4" fmla="*/ 28 w 28"/>
                    <a:gd name="T5" fmla="*/ 7 h 35"/>
                    <a:gd name="T6" fmla="*/ 9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20" y="35"/>
                      </a:lnTo>
                      <a:lnTo>
                        <a:pt x="28" y="7"/>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2861" name="Freeform 397">
                  <a:extLst>
                    <a:ext uri="{FF2B5EF4-FFF2-40B4-BE49-F238E27FC236}">
                      <a16:creationId xmlns:a16="http://schemas.microsoft.com/office/drawing/2014/main" id="{35485D18-38BA-FF3C-6E5C-4B690DBFA7A9}"/>
                    </a:ext>
                  </a:extLst>
                </p:cNvPr>
                <p:cNvSpPr>
                  <a:spLocks/>
                </p:cNvSpPr>
                <p:nvPr/>
              </p:nvSpPr>
              <p:spPr bwMode="auto">
                <a:xfrm>
                  <a:off x="5347" y="4105"/>
                  <a:ext cx="28" cy="33"/>
                </a:xfrm>
                <a:custGeom>
                  <a:avLst/>
                  <a:gdLst>
                    <a:gd name="T0" fmla="*/ 0 w 28"/>
                    <a:gd name="T1" fmla="*/ 26 h 33"/>
                    <a:gd name="T2" fmla="*/ 19 w 28"/>
                    <a:gd name="T3" fmla="*/ 33 h 33"/>
                    <a:gd name="T4" fmla="*/ 28 w 28"/>
                    <a:gd name="T5" fmla="*/ 6 h 33"/>
                    <a:gd name="T6" fmla="*/ 8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19" y="33"/>
                      </a:lnTo>
                      <a:lnTo>
                        <a:pt x="28" y="6"/>
                      </a:lnTo>
                      <a:lnTo>
                        <a:pt x="8"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2862" name="Freeform 398">
                  <a:extLst>
                    <a:ext uri="{FF2B5EF4-FFF2-40B4-BE49-F238E27FC236}">
                      <a16:creationId xmlns:a16="http://schemas.microsoft.com/office/drawing/2014/main" id="{F59ED1DA-291F-8CA7-4987-1420C14D19D1}"/>
                    </a:ext>
                  </a:extLst>
                </p:cNvPr>
                <p:cNvSpPr>
                  <a:spLocks/>
                </p:cNvSpPr>
                <p:nvPr/>
              </p:nvSpPr>
              <p:spPr bwMode="auto">
                <a:xfrm>
                  <a:off x="5355" y="4076"/>
                  <a:ext cx="29" cy="35"/>
                </a:xfrm>
                <a:custGeom>
                  <a:avLst/>
                  <a:gdLst>
                    <a:gd name="T0" fmla="*/ 0 w 29"/>
                    <a:gd name="T1" fmla="*/ 27 h 35"/>
                    <a:gd name="T2" fmla="*/ 18 w 29"/>
                    <a:gd name="T3" fmla="*/ 35 h 35"/>
                    <a:gd name="T4" fmla="*/ 29 w 29"/>
                    <a:gd name="T5" fmla="*/ 9 h 35"/>
                    <a:gd name="T6" fmla="*/ 11 w 29"/>
                    <a:gd name="T7" fmla="*/ 0 h 35"/>
                    <a:gd name="T8" fmla="*/ 0 w 29"/>
                    <a:gd name="T9" fmla="*/ 27 h 35"/>
                  </a:gdLst>
                  <a:ahLst/>
                  <a:cxnLst>
                    <a:cxn ang="0">
                      <a:pos x="T0" y="T1"/>
                    </a:cxn>
                    <a:cxn ang="0">
                      <a:pos x="T2" y="T3"/>
                    </a:cxn>
                    <a:cxn ang="0">
                      <a:pos x="T4" y="T5"/>
                    </a:cxn>
                    <a:cxn ang="0">
                      <a:pos x="T6" y="T7"/>
                    </a:cxn>
                    <a:cxn ang="0">
                      <a:pos x="T8" y="T9"/>
                    </a:cxn>
                  </a:cxnLst>
                  <a:rect l="0" t="0" r="r" b="b"/>
                  <a:pathLst>
                    <a:path w="29" h="35">
                      <a:moveTo>
                        <a:pt x="0" y="27"/>
                      </a:moveTo>
                      <a:lnTo>
                        <a:pt x="18" y="35"/>
                      </a:lnTo>
                      <a:lnTo>
                        <a:pt x="29" y="9"/>
                      </a:lnTo>
                      <a:lnTo>
                        <a:pt x="11" y="0"/>
                      </a:lnTo>
                      <a:lnTo>
                        <a:pt x="0" y="27"/>
                      </a:lnTo>
                      <a:close/>
                    </a:path>
                  </a:pathLst>
                </a:custGeom>
                <a:solidFill>
                  <a:srgbClr val="FF0000"/>
                </a:solidFill>
                <a:ln w="38100" cmpd="sng">
                  <a:solidFill>
                    <a:srgbClr val="FF0000"/>
                  </a:solidFill>
                  <a:round/>
                  <a:headEnd/>
                  <a:tailEnd/>
                </a:ln>
              </p:spPr>
              <p:txBody>
                <a:bodyPr/>
                <a:lstStyle/>
                <a:p>
                  <a:endParaRPr lang="en-GB"/>
                </a:p>
              </p:txBody>
            </p:sp>
            <p:sp>
              <p:nvSpPr>
                <p:cNvPr id="62863" name="Freeform 399">
                  <a:extLst>
                    <a:ext uri="{FF2B5EF4-FFF2-40B4-BE49-F238E27FC236}">
                      <a16:creationId xmlns:a16="http://schemas.microsoft.com/office/drawing/2014/main" id="{DC2594A9-63DA-478F-988E-02E99C6281E9}"/>
                    </a:ext>
                  </a:extLst>
                </p:cNvPr>
                <p:cNvSpPr>
                  <a:spLocks/>
                </p:cNvSpPr>
                <p:nvPr/>
              </p:nvSpPr>
              <p:spPr bwMode="auto">
                <a:xfrm>
                  <a:off x="5366" y="4055"/>
                  <a:ext cx="27" cy="28"/>
                </a:xfrm>
                <a:custGeom>
                  <a:avLst/>
                  <a:gdLst>
                    <a:gd name="T0" fmla="*/ 0 w 27"/>
                    <a:gd name="T1" fmla="*/ 24 h 28"/>
                    <a:gd name="T2" fmla="*/ 20 w 27"/>
                    <a:gd name="T3" fmla="*/ 28 h 28"/>
                    <a:gd name="T4" fmla="*/ 27 w 27"/>
                    <a:gd name="T5" fmla="*/ 4 h 28"/>
                    <a:gd name="T6" fmla="*/ 7 w 27"/>
                    <a:gd name="T7" fmla="*/ 0 h 28"/>
                    <a:gd name="T8" fmla="*/ 0 w 27"/>
                    <a:gd name="T9" fmla="*/ 24 h 28"/>
                  </a:gdLst>
                  <a:ahLst/>
                  <a:cxnLst>
                    <a:cxn ang="0">
                      <a:pos x="T0" y="T1"/>
                    </a:cxn>
                    <a:cxn ang="0">
                      <a:pos x="T2" y="T3"/>
                    </a:cxn>
                    <a:cxn ang="0">
                      <a:pos x="T4" y="T5"/>
                    </a:cxn>
                    <a:cxn ang="0">
                      <a:pos x="T6" y="T7"/>
                    </a:cxn>
                    <a:cxn ang="0">
                      <a:pos x="T8" y="T9"/>
                    </a:cxn>
                  </a:cxnLst>
                  <a:rect l="0" t="0" r="r" b="b"/>
                  <a:pathLst>
                    <a:path w="27" h="28">
                      <a:moveTo>
                        <a:pt x="0" y="24"/>
                      </a:moveTo>
                      <a:lnTo>
                        <a:pt x="20" y="28"/>
                      </a:lnTo>
                      <a:lnTo>
                        <a:pt x="27" y="4"/>
                      </a:lnTo>
                      <a:lnTo>
                        <a:pt x="7"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2864" name="Freeform 400">
                  <a:extLst>
                    <a:ext uri="{FF2B5EF4-FFF2-40B4-BE49-F238E27FC236}">
                      <a16:creationId xmlns:a16="http://schemas.microsoft.com/office/drawing/2014/main" id="{ED0439A5-9924-6919-4DBC-863D4F1F5C4F}"/>
                    </a:ext>
                  </a:extLst>
                </p:cNvPr>
                <p:cNvSpPr>
                  <a:spLocks/>
                </p:cNvSpPr>
                <p:nvPr/>
              </p:nvSpPr>
              <p:spPr bwMode="auto">
                <a:xfrm>
                  <a:off x="5373" y="4028"/>
                  <a:ext cx="28" cy="33"/>
                </a:xfrm>
                <a:custGeom>
                  <a:avLst/>
                  <a:gdLst>
                    <a:gd name="T0" fmla="*/ 0 w 28"/>
                    <a:gd name="T1" fmla="*/ 27 h 33"/>
                    <a:gd name="T2" fmla="*/ 20 w 28"/>
                    <a:gd name="T3" fmla="*/ 33 h 33"/>
                    <a:gd name="T4" fmla="*/ 28 w 28"/>
                    <a:gd name="T5" fmla="*/ 7 h 33"/>
                    <a:gd name="T6" fmla="*/ 9 w 28"/>
                    <a:gd name="T7" fmla="*/ 0 h 33"/>
                    <a:gd name="T8" fmla="*/ 0 w 28"/>
                    <a:gd name="T9" fmla="*/ 27 h 33"/>
                  </a:gdLst>
                  <a:ahLst/>
                  <a:cxnLst>
                    <a:cxn ang="0">
                      <a:pos x="T0" y="T1"/>
                    </a:cxn>
                    <a:cxn ang="0">
                      <a:pos x="T2" y="T3"/>
                    </a:cxn>
                    <a:cxn ang="0">
                      <a:pos x="T4" y="T5"/>
                    </a:cxn>
                    <a:cxn ang="0">
                      <a:pos x="T6" y="T7"/>
                    </a:cxn>
                    <a:cxn ang="0">
                      <a:pos x="T8" y="T9"/>
                    </a:cxn>
                  </a:cxnLst>
                  <a:rect l="0" t="0" r="r" b="b"/>
                  <a:pathLst>
                    <a:path w="28" h="33">
                      <a:moveTo>
                        <a:pt x="0" y="27"/>
                      </a:moveTo>
                      <a:lnTo>
                        <a:pt x="20" y="33"/>
                      </a:lnTo>
                      <a:lnTo>
                        <a:pt x="28" y="7"/>
                      </a:lnTo>
                      <a:lnTo>
                        <a:pt x="9" y="0"/>
                      </a:lnTo>
                      <a:lnTo>
                        <a:pt x="0" y="27"/>
                      </a:lnTo>
                      <a:close/>
                    </a:path>
                  </a:pathLst>
                </a:custGeom>
                <a:solidFill>
                  <a:srgbClr val="FF0000"/>
                </a:solidFill>
                <a:ln w="38100" cmpd="sng">
                  <a:solidFill>
                    <a:srgbClr val="FF0000"/>
                  </a:solidFill>
                  <a:round/>
                  <a:headEnd/>
                  <a:tailEnd/>
                </a:ln>
              </p:spPr>
              <p:txBody>
                <a:bodyPr/>
                <a:lstStyle/>
                <a:p>
                  <a:endParaRPr lang="en-GB"/>
                </a:p>
              </p:txBody>
            </p:sp>
            <p:sp>
              <p:nvSpPr>
                <p:cNvPr id="62865" name="Freeform 401">
                  <a:extLst>
                    <a:ext uri="{FF2B5EF4-FFF2-40B4-BE49-F238E27FC236}">
                      <a16:creationId xmlns:a16="http://schemas.microsoft.com/office/drawing/2014/main" id="{4C68D618-BF76-7F50-64D6-9D61F9CDDF95}"/>
                    </a:ext>
                  </a:extLst>
                </p:cNvPr>
                <p:cNvSpPr>
                  <a:spLocks/>
                </p:cNvSpPr>
                <p:nvPr/>
              </p:nvSpPr>
              <p:spPr bwMode="auto">
                <a:xfrm>
                  <a:off x="5382" y="4002"/>
                  <a:ext cx="28" cy="33"/>
                </a:xfrm>
                <a:custGeom>
                  <a:avLst/>
                  <a:gdLst>
                    <a:gd name="T0" fmla="*/ 0 w 28"/>
                    <a:gd name="T1" fmla="*/ 26 h 33"/>
                    <a:gd name="T2" fmla="*/ 19 w 28"/>
                    <a:gd name="T3" fmla="*/ 33 h 33"/>
                    <a:gd name="T4" fmla="*/ 28 w 28"/>
                    <a:gd name="T5" fmla="*/ 7 h 33"/>
                    <a:gd name="T6" fmla="*/ 8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19" y="33"/>
                      </a:lnTo>
                      <a:lnTo>
                        <a:pt x="28" y="7"/>
                      </a:lnTo>
                      <a:lnTo>
                        <a:pt x="8"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2866" name="Freeform 402">
                  <a:extLst>
                    <a:ext uri="{FF2B5EF4-FFF2-40B4-BE49-F238E27FC236}">
                      <a16:creationId xmlns:a16="http://schemas.microsoft.com/office/drawing/2014/main" id="{F4A9DC7D-B9D7-A01A-9A6C-3008E0E67346}"/>
                    </a:ext>
                  </a:extLst>
                </p:cNvPr>
                <p:cNvSpPr>
                  <a:spLocks/>
                </p:cNvSpPr>
                <p:nvPr/>
              </p:nvSpPr>
              <p:spPr bwMode="auto">
                <a:xfrm>
                  <a:off x="5390" y="3974"/>
                  <a:ext cx="29" cy="35"/>
                </a:xfrm>
                <a:custGeom>
                  <a:avLst/>
                  <a:gdLst>
                    <a:gd name="T0" fmla="*/ 0 w 29"/>
                    <a:gd name="T1" fmla="*/ 26 h 35"/>
                    <a:gd name="T2" fmla="*/ 18 w 29"/>
                    <a:gd name="T3" fmla="*/ 35 h 35"/>
                    <a:gd name="T4" fmla="*/ 29 w 29"/>
                    <a:gd name="T5" fmla="*/ 9 h 35"/>
                    <a:gd name="T6" fmla="*/ 11 w 29"/>
                    <a:gd name="T7" fmla="*/ 0 h 35"/>
                    <a:gd name="T8" fmla="*/ 0 w 29"/>
                    <a:gd name="T9" fmla="*/ 26 h 35"/>
                  </a:gdLst>
                  <a:ahLst/>
                  <a:cxnLst>
                    <a:cxn ang="0">
                      <a:pos x="T0" y="T1"/>
                    </a:cxn>
                    <a:cxn ang="0">
                      <a:pos x="T2" y="T3"/>
                    </a:cxn>
                    <a:cxn ang="0">
                      <a:pos x="T4" y="T5"/>
                    </a:cxn>
                    <a:cxn ang="0">
                      <a:pos x="T6" y="T7"/>
                    </a:cxn>
                    <a:cxn ang="0">
                      <a:pos x="T8" y="T9"/>
                    </a:cxn>
                  </a:cxnLst>
                  <a:rect l="0" t="0" r="r" b="b"/>
                  <a:pathLst>
                    <a:path w="29" h="35">
                      <a:moveTo>
                        <a:pt x="0" y="26"/>
                      </a:moveTo>
                      <a:lnTo>
                        <a:pt x="18" y="35"/>
                      </a:lnTo>
                      <a:lnTo>
                        <a:pt x="29" y="9"/>
                      </a:lnTo>
                      <a:lnTo>
                        <a:pt x="11"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2867" name="Freeform 403">
                  <a:extLst>
                    <a:ext uri="{FF2B5EF4-FFF2-40B4-BE49-F238E27FC236}">
                      <a16:creationId xmlns:a16="http://schemas.microsoft.com/office/drawing/2014/main" id="{7177BCEF-6D15-30BD-8EA6-217103550658}"/>
                    </a:ext>
                  </a:extLst>
                </p:cNvPr>
                <p:cNvSpPr>
                  <a:spLocks/>
                </p:cNvSpPr>
                <p:nvPr/>
              </p:nvSpPr>
              <p:spPr bwMode="auto">
                <a:xfrm>
                  <a:off x="5401" y="3952"/>
                  <a:ext cx="29" cy="31"/>
                </a:xfrm>
                <a:custGeom>
                  <a:avLst/>
                  <a:gdLst>
                    <a:gd name="T0" fmla="*/ 0 w 29"/>
                    <a:gd name="T1" fmla="*/ 24 h 31"/>
                    <a:gd name="T2" fmla="*/ 20 w 29"/>
                    <a:gd name="T3" fmla="*/ 31 h 31"/>
                    <a:gd name="T4" fmla="*/ 29 w 29"/>
                    <a:gd name="T5" fmla="*/ 7 h 31"/>
                    <a:gd name="T6" fmla="*/ 9 w 29"/>
                    <a:gd name="T7" fmla="*/ 0 h 31"/>
                    <a:gd name="T8" fmla="*/ 0 w 29"/>
                    <a:gd name="T9" fmla="*/ 24 h 31"/>
                  </a:gdLst>
                  <a:ahLst/>
                  <a:cxnLst>
                    <a:cxn ang="0">
                      <a:pos x="T0" y="T1"/>
                    </a:cxn>
                    <a:cxn ang="0">
                      <a:pos x="T2" y="T3"/>
                    </a:cxn>
                    <a:cxn ang="0">
                      <a:pos x="T4" y="T5"/>
                    </a:cxn>
                    <a:cxn ang="0">
                      <a:pos x="T6" y="T7"/>
                    </a:cxn>
                    <a:cxn ang="0">
                      <a:pos x="T8" y="T9"/>
                    </a:cxn>
                  </a:cxnLst>
                  <a:rect l="0" t="0" r="r" b="b"/>
                  <a:pathLst>
                    <a:path w="29" h="31">
                      <a:moveTo>
                        <a:pt x="0" y="24"/>
                      </a:moveTo>
                      <a:lnTo>
                        <a:pt x="20" y="31"/>
                      </a:lnTo>
                      <a:lnTo>
                        <a:pt x="29"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2868" name="Freeform 404">
                  <a:extLst>
                    <a:ext uri="{FF2B5EF4-FFF2-40B4-BE49-F238E27FC236}">
                      <a16:creationId xmlns:a16="http://schemas.microsoft.com/office/drawing/2014/main" id="{92660201-6E31-7046-BF43-FFB7259C87B6}"/>
                    </a:ext>
                  </a:extLst>
                </p:cNvPr>
                <p:cNvSpPr>
                  <a:spLocks/>
                </p:cNvSpPr>
                <p:nvPr/>
              </p:nvSpPr>
              <p:spPr bwMode="auto">
                <a:xfrm>
                  <a:off x="5410" y="3928"/>
                  <a:ext cx="28" cy="31"/>
                </a:xfrm>
                <a:custGeom>
                  <a:avLst/>
                  <a:gdLst>
                    <a:gd name="T0" fmla="*/ 0 w 28"/>
                    <a:gd name="T1" fmla="*/ 24 h 31"/>
                    <a:gd name="T2" fmla="*/ 20 w 28"/>
                    <a:gd name="T3" fmla="*/ 31 h 31"/>
                    <a:gd name="T4" fmla="*/ 28 w 28"/>
                    <a:gd name="T5" fmla="*/ 7 h 31"/>
                    <a:gd name="T6" fmla="*/ 9 w 28"/>
                    <a:gd name="T7" fmla="*/ 0 h 31"/>
                    <a:gd name="T8" fmla="*/ 0 w 28"/>
                    <a:gd name="T9" fmla="*/ 24 h 31"/>
                  </a:gdLst>
                  <a:ahLst/>
                  <a:cxnLst>
                    <a:cxn ang="0">
                      <a:pos x="T0" y="T1"/>
                    </a:cxn>
                    <a:cxn ang="0">
                      <a:pos x="T2" y="T3"/>
                    </a:cxn>
                    <a:cxn ang="0">
                      <a:pos x="T4" y="T5"/>
                    </a:cxn>
                    <a:cxn ang="0">
                      <a:pos x="T6" y="T7"/>
                    </a:cxn>
                    <a:cxn ang="0">
                      <a:pos x="T8" y="T9"/>
                    </a:cxn>
                  </a:cxnLst>
                  <a:rect l="0" t="0" r="r" b="b"/>
                  <a:pathLst>
                    <a:path w="28" h="31">
                      <a:moveTo>
                        <a:pt x="0" y="24"/>
                      </a:moveTo>
                      <a:lnTo>
                        <a:pt x="20" y="31"/>
                      </a:lnTo>
                      <a:lnTo>
                        <a:pt x="28"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2869" name="Freeform 405">
                  <a:extLst>
                    <a:ext uri="{FF2B5EF4-FFF2-40B4-BE49-F238E27FC236}">
                      <a16:creationId xmlns:a16="http://schemas.microsoft.com/office/drawing/2014/main" id="{12CD6FC5-1333-B5A4-F4EF-54D563FFAE4A}"/>
                    </a:ext>
                  </a:extLst>
                </p:cNvPr>
                <p:cNvSpPr>
                  <a:spLocks/>
                </p:cNvSpPr>
                <p:nvPr/>
              </p:nvSpPr>
              <p:spPr bwMode="auto">
                <a:xfrm>
                  <a:off x="5419" y="3902"/>
                  <a:ext cx="28" cy="33"/>
                </a:xfrm>
                <a:custGeom>
                  <a:avLst/>
                  <a:gdLst>
                    <a:gd name="T0" fmla="*/ 0 w 28"/>
                    <a:gd name="T1" fmla="*/ 26 h 33"/>
                    <a:gd name="T2" fmla="*/ 19 w 28"/>
                    <a:gd name="T3" fmla="*/ 33 h 33"/>
                    <a:gd name="T4" fmla="*/ 28 w 28"/>
                    <a:gd name="T5" fmla="*/ 6 h 33"/>
                    <a:gd name="T6" fmla="*/ 8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19" y="33"/>
                      </a:lnTo>
                      <a:lnTo>
                        <a:pt x="28" y="6"/>
                      </a:lnTo>
                      <a:lnTo>
                        <a:pt x="8"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2870" name="Freeform 406">
                  <a:extLst>
                    <a:ext uri="{FF2B5EF4-FFF2-40B4-BE49-F238E27FC236}">
                      <a16:creationId xmlns:a16="http://schemas.microsoft.com/office/drawing/2014/main" id="{2D76736E-3925-7958-95AD-1582E9DC9772}"/>
                    </a:ext>
                  </a:extLst>
                </p:cNvPr>
                <p:cNvSpPr>
                  <a:spLocks/>
                </p:cNvSpPr>
                <p:nvPr/>
              </p:nvSpPr>
              <p:spPr bwMode="auto">
                <a:xfrm>
                  <a:off x="5427" y="3880"/>
                  <a:ext cx="29" cy="28"/>
                </a:xfrm>
                <a:custGeom>
                  <a:avLst/>
                  <a:gdLst>
                    <a:gd name="T0" fmla="*/ 0 w 29"/>
                    <a:gd name="T1" fmla="*/ 22 h 28"/>
                    <a:gd name="T2" fmla="*/ 20 w 29"/>
                    <a:gd name="T3" fmla="*/ 28 h 28"/>
                    <a:gd name="T4" fmla="*/ 29 w 29"/>
                    <a:gd name="T5" fmla="*/ 7 h 28"/>
                    <a:gd name="T6" fmla="*/ 9 w 29"/>
                    <a:gd name="T7" fmla="*/ 0 h 28"/>
                    <a:gd name="T8" fmla="*/ 0 w 29"/>
                    <a:gd name="T9" fmla="*/ 22 h 28"/>
                  </a:gdLst>
                  <a:ahLst/>
                  <a:cxnLst>
                    <a:cxn ang="0">
                      <a:pos x="T0" y="T1"/>
                    </a:cxn>
                    <a:cxn ang="0">
                      <a:pos x="T2" y="T3"/>
                    </a:cxn>
                    <a:cxn ang="0">
                      <a:pos x="T4" y="T5"/>
                    </a:cxn>
                    <a:cxn ang="0">
                      <a:pos x="T6" y="T7"/>
                    </a:cxn>
                    <a:cxn ang="0">
                      <a:pos x="T8" y="T9"/>
                    </a:cxn>
                  </a:cxnLst>
                  <a:rect l="0" t="0" r="r" b="b"/>
                  <a:pathLst>
                    <a:path w="29" h="28">
                      <a:moveTo>
                        <a:pt x="0" y="22"/>
                      </a:moveTo>
                      <a:lnTo>
                        <a:pt x="20" y="28"/>
                      </a:lnTo>
                      <a:lnTo>
                        <a:pt x="29" y="7"/>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62871" name="Freeform 407">
                  <a:extLst>
                    <a:ext uri="{FF2B5EF4-FFF2-40B4-BE49-F238E27FC236}">
                      <a16:creationId xmlns:a16="http://schemas.microsoft.com/office/drawing/2014/main" id="{B6F745D2-927B-7CB5-352A-CAB1AEC01E99}"/>
                    </a:ext>
                  </a:extLst>
                </p:cNvPr>
                <p:cNvSpPr>
                  <a:spLocks/>
                </p:cNvSpPr>
                <p:nvPr/>
              </p:nvSpPr>
              <p:spPr bwMode="auto">
                <a:xfrm>
                  <a:off x="5436" y="3854"/>
                  <a:ext cx="29" cy="33"/>
                </a:xfrm>
                <a:custGeom>
                  <a:avLst/>
                  <a:gdLst>
                    <a:gd name="T0" fmla="*/ 0 w 29"/>
                    <a:gd name="T1" fmla="*/ 26 h 33"/>
                    <a:gd name="T2" fmla="*/ 20 w 29"/>
                    <a:gd name="T3" fmla="*/ 33 h 33"/>
                    <a:gd name="T4" fmla="*/ 29 w 29"/>
                    <a:gd name="T5" fmla="*/ 6 h 33"/>
                    <a:gd name="T6" fmla="*/ 9 w 29"/>
                    <a:gd name="T7" fmla="*/ 0 h 33"/>
                    <a:gd name="T8" fmla="*/ 0 w 29"/>
                    <a:gd name="T9" fmla="*/ 26 h 33"/>
                  </a:gdLst>
                  <a:ahLst/>
                  <a:cxnLst>
                    <a:cxn ang="0">
                      <a:pos x="T0" y="T1"/>
                    </a:cxn>
                    <a:cxn ang="0">
                      <a:pos x="T2" y="T3"/>
                    </a:cxn>
                    <a:cxn ang="0">
                      <a:pos x="T4" y="T5"/>
                    </a:cxn>
                    <a:cxn ang="0">
                      <a:pos x="T6" y="T7"/>
                    </a:cxn>
                    <a:cxn ang="0">
                      <a:pos x="T8" y="T9"/>
                    </a:cxn>
                  </a:cxnLst>
                  <a:rect l="0" t="0" r="r" b="b"/>
                  <a:pathLst>
                    <a:path w="29" h="33">
                      <a:moveTo>
                        <a:pt x="0" y="26"/>
                      </a:moveTo>
                      <a:lnTo>
                        <a:pt x="20" y="33"/>
                      </a:lnTo>
                      <a:lnTo>
                        <a:pt x="29" y="6"/>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2872" name="Freeform 408">
                  <a:extLst>
                    <a:ext uri="{FF2B5EF4-FFF2-40B4-BE49-F238E27FC236}">
                      <a16:creationId xmlns:a16="http://schemas.microsoft.com/office/drawing/2014/main" id="{1D951A2D-8364-9970-40D8-C33CAE18BC7A}"/>
                    </a:ext>
                  </a:extLst>
                </p:cNvPr>
                <p:cNvSpPr>
                  <a:spLocks/>
                </p:cNvSpPr>
                <p:nvPr/>
              </p:nvSpPr>
              <p:spPr bwMode="auto">
                <a:xfrm>
                  <a:off x="5445" y="3832"/>
                  <a:ext cx="28" cy="28"/>
                </a:xfrm>
                <a:custGeom>
                  <a:avLst/>
                  <a:gdLst>
                    <a:gd name="T0" fmla="*/ 0 w 28"/>
                    <a:gd name="T1" fmla="*/ 22 h 28"/>
                    <a:gd name="T2" fmla="*/ 20 w 28"/>
                    <a:gd name="T3" fmla="*/ 28 h 28"/>
                    <a:gd name="T4" fmla="*/ 28 w 28"/>
                    <a:gd name="T5" fmla="*/ 7 h 28"/>
                    <a:gd name="T6" fmla="*/ 9 w 28"/>
                    <a:gd name="T7" fmla="*/ 0 h 28"/>
                    <a:gd name="T8" fmla="*/ 0 w 28"/>
                    <a:gd name="T9" fmla="*/ 22 h 28"/>
                  </a:gdLst>
                  <a:ahLst/>
                  <a:cxnLst>
                    <a:cxn ang="0">
                      <a:pos x="T0" y="T1"/>
                    </a:cxn>
                    <a:cxn ang="0">
                      <a:pos x="T2" y="T3"/>
                    </a:cxn>
                    <a:cxn ang="0">
                      <a:pos x="T4" y="T5"/>
                    </a:cxn>
                    <a:cxn ang="0">
                      <a:pos x="T6" y="T7"/>
                    </a:cxn>
                    <a:cxn ang="0">
                      <a:pos x="T8" y="T9"/>
                    </a:cxn>
                  </a:cxnLst>
                  <a:rect l="0" t="0" r="r" b="b"/>
                  <a:pathLst>
                    <a:path w="28" h="28">
                      <a:moveTo>
                        <a:pt x="0" y="22"/>
                      </a:moveTo>
                      <a:lnTo>
                        <a:pt x="20" y="28"/>
                      </a:lnTo>
                      <a:lnTo>
                        <a:pt x="28" y="7"/>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62873" name="Freeform 409">
                  <a:extLst>
                    <a:ext uri="{FF2B5EF4-FFF2-40B4-BE49-F238E27FC236}">
                      <a16:creationId xmlns:a16="http://schemas.microsoft.com/office/drawing/2014/main" id="{5C12A2A0-9B9C-51E4-ABC6-506BEA9541EB}"/>
                    </a:ext>
                  </a:extLst>
                </p:cNvPr>
                <p:cNvSpPr>
                  <a:spLocks/>
                </p:cNvSpPr>
                <p:nvPr/>
              </p:nvSpPr>
              <p:spPr bwMode="auto">
                <a:xfrm>
                  <a:off x="5454" y="3806"/>
                  <a:ext cx="28" cy="33"/>
                </a:xfrm>
                <a:custGeom>
                  <a:avLst/>
                  <a:gdLst>
                    <a:gd name="T0" fmla="*/ 0 w 28"/>
                    <a:gd name="T1" fmla="*/ 24 h 33"/>
                    <a:gd name="T2" fmla="*/ 17 w 28"/>
                    <a:gd name="T3" fmla="*/ 33 h 33"/>
                    <a:gd name="T4" fmla="*/ 28 w 28"/>
                    <a:gd name="T5" fmla="*/ 9 h 33"/>
                    <a:gd name="T6" fmla="*/ 11 w 28"/>
                    <a:gd name="T7" fmla="*/ 0 h 33"/>
                    <a:gd name="T8" fmla="*/ 0 w 28"/>
                    <a:gd name="T9" fmla="*/ 24 h 33"/>
                  </a:gdLst>
                  <a:ahLst/>
                  <a:cxnLst>
                    <a:cxn ang="0">
                      <a:pos x="T0" y="T1"/>
                    </a:cxn>
                    <a:cxn ang="0">
                      <a:pos x="T2" y="T3"/>
                    </a:cxn>
                    <a:cxn ang="0">
                      <a:pos x="T4" y="T5"/>
                    </a:cxn>
                    <a:cxn ang="0">
                      <a:pos x="T6" y="T7"/>
                    </a:cxn>
                    <a:cxn ang="0">
                      <a:pos x="T8" y="T9"/>
                    </a:cxn>
                  </a:cxnLst>
                  <a:rect l="0" t="0" r="r" b="b"/>
                  <a:pathLst>
                    <a:path w="28" h="33">
                      <a:moveTo>
                        <a:pt x="0" y="24"/>
                      </a:moveTo>
                      <a:lnTo>
                        <a:pt x="17" y="33"/>
                      </a:lnTo>
                      <a:lnTo>
                        <a:pt x="28" y="9"/>
                      </a:lnTo>
                      <a:lnTo>
                        <a:pt x="11"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2874" name="Freeform 410">
                  <a:extLst>
                    <a:ext uri="{FF2B5EF4-FFF2-40B4-BE49-F238E27FC236}">
                      <a16:creationId xmlns:a16="http://schemas.microsoft.com/office/drawing/2014/main" id="{1CE33277-4A7F-A725-B0C6-3CBC7B4C9834}"/>
                    </a:ext>
                  </a:extLst>
                </p:cNvPr>
                <p:cNvSpPr>
                  <a:spLocks/>
                </p:cNvSpPr>
                <p:nvPr/>
              </p:nvSpPr>
              <p:spPr bwMode="auto">
                <a:xfrm>
                  <a:off x="5465" y="3786"/>
                  <a:ext cx="28" cy="29"/>
                </a:xfrm>
                <a:custGeom>
                  <a:avLst/>
                  <a:gdLst>
                    <a:gd name="T0" fmla="*/ 0 w 28"/>
                    <a:gd name="T1" fmla="*/ 22 h 29"/>
                    <a:gd name="T2" fmla="*/ 19 w 28"/>
                    <a:gd name="T3" fmla="*/ 29 h 29"/>
                    <a:gd name="T4" fmla="*/ 28 w 28"/>
                    <a:gd name="T5" fmla="*/ 7 h 29"/>
                    <a:gd name="T6" fmla="*/ 8 w 28"/>
                    <a:gd name="T7" fmla="*/ 0 h 29"/>
                    <a:gd name="T8" fmla="*/ 0 w 28"/>
                    <a:gd name="T9" fmla="*/ 22 h 29"/>
                  </a:gdLst>
                  <a:ahLst/>
                  <a:cxnLst>
                    <a:cxn ang="0">
                      <a:pos x="T0" y="T1"/>
                    </a:cxn>
                    <a:cxn ang="0">
                      <a:pos x="T2" y="T3"/>
                    </a:cxn>
                    <a:cxn ang="0">
                      <a:pos x="T4" y="T5"/>
                    </a:cxn>
                    <a:cxn ang="0">
                      <a:pos x="T6" y="T7"/>
                    </a:cxn>
                    <a:cxn ang="0">
                      <a:pos x="T8" y="T9"/>
                    </a:cxn>
                  </a:cxnLst>
                  <a:rect l="0" t="0" r="r" b="b"/>
                  <a:pathLst>
                    <a:path w="28" h="29">
                      <a:moveTo>
                        <a:pt x="0" y="22"/>
                      </a:moveTo>
                      <a:lnTo>
                        <a:pt x="19" y="29"/>
                      </a:lnTo>
                      <a:lnTo>
                        <a:pt x="28" y="7"/>
                      </a:lnTo>
                      <a:lnTo>
                        <a:pt x="8"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62875" name="Freeform 411">
                  <a:extLst>
                    <a:ext uri="{FF2B5EF4-FFF2-40B4-BE49-F238E27FC236}">
                      <a16:creationId xmlns:a16="http://schemas.microsoft.com/office/drawing/2014/main" id="{035E9DC2-1A63-5424-20EA-0AE577BD2C42}"/>
                    </a:ext>
                  </a:extLst>
                </p:cNvPr>
                <p:cNvSpPr>
                  <a:spLocks/>
                </p:cNvSpPr>
                <p:nvPr/>
              </p:nvSpPr>
              <p:spPr bwMode="auto">
                <a:xfrm>
                  <a:off x="5473" y="3762"/>
                  <a:ext cx="29" cy="31"/>
                </a:xfrm>
                <a:custGeom>
                  <a:avLst/>
                  <a:gdLst>
                    <a:gd name="T0" fmla="*/ 0 w 29"/>
                    <a:gd name="T1" fmla="*/ 24 h 31"/>
                    <a:gd name="T2" fmla="*/ 20 w 29"/>
                    <a:gd name="T3" fmla="*/ 31 h 31"/>
                    <a:gd name="T4" fmla="*/ 29 w 29"/>
                    <a:gd name="T5" fmla="*/ 7 h 31"/>
                    <a:gd name="T6" fmla="*/ 9 w 29"/>
                    <a:gd name="T7" fmla="*/ 0 h 31"/>
                    <a:gd name="T8" fmla="*/ 0 w 29"/>
                    <a:gd name="T9" fmla="*/ 24 h 31"/>
                  </a:gdLst>
                  <a:ahLst/>
                  <a:cxnLst>
                    <a:cxn ang="0">
                      <a:pos x="T0" y="T1"/>
                    </a:cxn>
                    <a:cxn ang="0">
                      <a:pos x="T2" y="T3"/>
                    </a:cxn>
                    <a:cxn ang="0">
                      <a:pos x="T4" y="T5"/>
                    </a:cxn>
                    <a:cxn ang="0">
                      <a:pos x="T6" y="T7"/>
                    </a:cxn>
                    <a:cxn ang="0">
                      <a:pos x="T8" y="T9"/>
                    </a:cxn>
                  </a:cxnLst>
                  <a:rect l="0" t="0" r="r" b="b"/>
                  <a:pathLst>
                    <a:path w="29" h="31">
                      <a:moveTo>
                        <a:pt x="0" y="24"/>
                      </a:moveTo>
                      <a:lnTo>
                        <a:pt x="20" y="31"/>
                      </a:lnTo>
                      <a:lnTo>
                        <a:pt x="29"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2876" name="Freeform 412">
                  <a:extLst>
                    <a:ext uri="{FF2B5EF4-FFF2-40B4-BE49-F238E27FC236}">
                      <a16:creationId xmlns:a16="http://schemas.microsoft.com/office/drawing/2014/main" id="{11CD977F-3020-5E4F-910F-DA6490CF7B80}"/>
                    </a:ext>
                  </a:extLst>
                </p:cNvPr>
                <p:cNvSpPr>
                  <a:spLocks/>
                </p:cNvSpPr>
                <p:nvPr/>
              </p:nvSpPr>
              <p:spPr bwMode="auto">
                <a:xfrm>
                  <a:off x="5482" y="3740"/>
                  <a:ext cx="28" cy="29"/>
                </a:xfrm>
                <a:custGeom>
                  <a:avLst/>
                  <a:gdLst>
                    <a:gd name="T0" fmla="*/ 0 w 28"/>
                    <a:gd name="T1" fmla="*/ 22 h 29"/>
                    <a:gd name="T2" fmla="*/ 20 w 28"/>
                    <a:gd name="T3" fmla="*/ 29 h 29"/>
                    <a:gd name="T4" fmla="*/ 28 w 28"/>
                    <a:gd name="T5" fmla="*/ 7 h 29"/>
                    <a:gd name="T6" fmla="*/ 9 w 28"/>
                    <a:gd name="T7" fmla="*/ 0 h 29"/>
                    <a:gd name="T8" fmla="*/ 0 w 28"/>
                    <a:gd name="T9" fmla="*/ 22 h 29"/>
                  </a:gdLst>
                  <a:ahLst/>
                  <a:cxnLst>
                    <a:cxn ang="0">
                      <a:pos x="T0" y="T1"/>
                    </a:cxn>
                    <a:cxn ang="0">
                      <a:pos x="T2" y="T3"/>
                    </a:cxn>
                    <a:cxn ang="0">
                      <a:pos x="T4" y="T5"/>
                    </a:cxn>
                    <a:cxn ang="0">
                      <a:pos x="T6" y="T7"/>
                    </a:cxn>
                    <a:cxn ang="0">
                      <a:pos x="T8" y="T9"/>
                    </a:cxn>
                  </a:cxnLst>
                  <a:rect l="0" t="0" r="r" b="b"/>
                  <a:pathLst>
                    <a:path w="28" h="29">
                      <a:moveTo>
                        <a:pt x="0" y="22"/>
                      </a:moveTo>
                      <a:lnTo>
                        <a:pt x="20" y="29"/>
                      </a:lnTo>
                      <a:lnTo>
                        <a:pt x="28" y="7"/>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62877" name="Freeform 413">
                  <a:extLst>
                    <a:ext uri="{FF2B5EF4-FFF2-40B4-BE49-F238E27FC236}">
                      <a16:creationId xmlns:a16="http://schemas.microsoft.com/office/drawing/2014/main" id="{30F37B54-6885-F97A-6811-CD6D3D6DD62D}"/>
                    </a:ext>
                  </a:extLst>
                </p:cNvPr>
                <p:cNvSpPr>
                  <a:spLocks/>
                </p:cNvSpPr>
                <p:nvPr/>
              </p:nvSpPr>
              <p:spPr bwMode="auto">
                <a:xfrm>
                  <a:off x="5491" y="3719"/>
                  <a:ext cx="28" cy="28"/>
                </a:xfrm>
                <a:custGeom>
                  <a:avLst/>
                  <a:gdLst>
                    <a:gd name="T0" fmla="*/ 0 w 28"/>
                    <a:gd name="T1" fmla="*/ 21 h 28"/>
                    <a:gd name="T2" fmla="*/ 19 w 28"/>
                    <a:gd name="T3" fmla="*/ 28 h 28"/>
                    <a:gd name="T4" fmla="*/ 28 w 28"/>
                    <a:gd name="T5" fmla="*/ 6 h 28"/>
                    <a:gd name="T6" fmla="*/ 8 w 28"/>
                    <a:gd name="T7" fmla="*/ 0 h 28"/>
                    <a:gd name="T8" fmla="*/ 0 w 28"/>
                    <a:gd name="T9" fmla="*/ 21 h 28"/>
                  </a:gdLst>
                  <a:ahLst/>
                  <a:cxnLst>
                    <a:cxn ang="0">
                      <a:pos x="T0" y="T1"/>
                    </a:cxn>
                    <a:cxn ang="0">
                      <a:pos x="T2" y="T3"/>
                    </a:cxn>
                    <a:cxn ang="0">
                      <a:pos x="T4" y="T5"/>
                    </a:cxn>
                    <a:cxn ang="0">
                      <a:pos x="T6" y="T7"/>
                    </a:cxn>
                    <a:cxn ang="0">
                      <a:pos x="T8" y="T9"/>
                    </a:cxn>
                  </a:cxnLst>
                  <a:rect l="0" t="0" r="r" b="b"/>
                  <a:pathLst>
                    <a:path w="28" h="28">
                      <a:moveTo>
                        <a:pt x="0" y="21"/>
                      </a:moveTo>
                      <a:lnTo>
                        <a:pt x="19" y="28"/>
                      </a:lnTo>
                      <a:lnTo>
                        <a:pt x="28" y="6"/>
                      </a:lnTo>
                      <a:lnTo>
                        <a:pt x="8" y="0"/>
                      </a:lnTo>
                      <a:lnTo>
                        <a:pt x="0" y="21"/>
                      </a:lnTo>
                      <a:close/>
                    </a:path>
                  </a:pathLst>
                </a:custGeom>
                <a:solidFill>
                  <a:srgbClr val="FF0000"/>
                </a:solidFill>
                <a:ln w="38100" cmpd="sng">
                  <a:solidFill>
                    <a:srgbClr val="FF0000"/>
                  </a:solidFill>
                  <a:round/>
                  <a:headEnd/>
                  <a:tailEnd/>
                </a:ln>
              </p:spPr>
              <p:txBody>
                <a:bodyPr/>
                <a:lstStyle/>
                <a:p>
                  <a:endParaRPr lang="en-GB"/>
                </a:p>
              </p:txBody>
            </p:sp>
            <p:sp>
              <p:nvSpPr>
                <p:cNvPr id="62878" name="Freeform 414">
                  <a:extLst>
                    <a:ext uri="{FF2B5EF4-FFF2-40B4-BE49-F238E27FC236}">
                      <a16:creationId xmlns:a16="http://schemas.microsoft.com/office/drawing/2014/main" id="{6EF20037-3A89-90F2-FF4A-5AFDFA32DDE9}"/>
                    </a:ext>
                  </a:extLst>
                </p:cNvPr>
                <p:cNvSpPr>
                  <a:spLocks/>
                </p:cNvSpPr>
                <p:nvPr/>
              </p:nvSpPr>
              <p:spPr bwMode="auto">
                <a:xfrm>
                  <a:off x="5499" y="3697"/>
                  <a:ext cx="29" cy="28"/>
                </a:xfrm>
                <a:custGeom>
                  <a:avLst/>
                  <a:gdLst>
                    <a:gd name="T0" fmla="*/ 0 w 29"/>
                    <a:gd name="T1" fmla="*/ 22 h 28"/>
                    <a:gd name="T2" fmla="*/ 20 w 29"/>
                    <a:gd name="T3" fmla="*/ 28 h 28"/>
                    <a:gd name="T4" fmla="*/ 29 w 29"/>
                    <a:gd name="T5" fmla="*/ 6 h 28"/>
                    <a:gd name="T6" fmla="*/ 9 w 29"/>
                    <a:gd name="T7" fmla="*/ 0 h 28"/>
                    <a:gd name="T8" fmla="*/ 0 w 29"/>
                    <a:gd name="T9" fmla="*/ 22 h 28"/>
                  </a:gdLst>
                  <a:ahLst/>
                  <a:cxnLst>
                    <a:cxn ang="0">
                      <a:pos x="T0" y="T1"/>
                    </a:cxn>
                    <a:cxn ang="0">
                      <a:pos x="T2" y="T3"/>
                    </a:cxn>
                    <a:cxn ang="0">
                      <a:pos x="T4" y="T5"/>
                    </a:cxn>
                    <a:cxn ang="0">
                      <a:pos x="T6" y="T7"/>
                    </a:cxn>
                    <a:cxn ang="0">
                      <a:pos x="T8" y="T9"/>
                    </a:cxn>
                  </a:cxnLst>
                  <a:rect l="0" t="0" r="r" b="b"/>
                  <a:pathLst>
                    <a:path w="29" h="28">
                      <a:moveTo>
                        <a:pt x="0" y="22"/>
                      </a:moveTo>
                      <a:lnTo>
                        <a:pt x="20" y="28"/>
                      </a:lnTo>
                      <a:lnTo>
                        <a:pt x="29" y="6"/>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62879" name="Freeform 415">
                  <a:extLst>
                    <a:ext uri="{FF2B5EF4-FFF2-40B4-BE49-F238E27FC236}">
                      <a16:creationId xmlns:a16="http://schemas.microsoft.com/office/drawing/2014/main" id="{A5FE5927-3862-DC83-F0EA-0753C5D49269}"/>
                    </a:ext>
                  </a:extLst>
                </p:cNvPr>
                <p:cNvSpPr>
                  <a:spLocks/>
                </p:cNvSpPr>
                <p:nvPr/>
              </p:nvSpPr>
              <p:spPr bwMode="auto">
                <a:xfrm>
                  <a:off x="5508" y="3675"/>
                  <a:ext cx="29" cy="28"/>
                </a:xfrm>
                <a:custGeom>
                  <a:avLst/>
                  <a:gdLst>
                    <a:gd name="T0" fmla="*/ 0 w 29"/>
                    <a:gd name="T1" fmla="*/ 22 h 28"/>
                    <a:gd name="T2" fmla="*/ 20 w 29"/>
                    <a:gd name="T3" fmla="*/ 28 h 28"/>
                    <a:gd name="T4" fmla="*/ 29 w 29"/>
                    <a:gd name="T5" fmla="*/ 7 h 28"/>
                    <a:gd name="T6" fmla="*/ 9 w 29"/>
                    <a:gd name="T7" fmla="*/ 0 h 28"/>
                    <a:gd name="T8" fmla="*/ 0 w 29"/>
                    <a:gd name="T9" fmla="*/ 22 h 28"/>
                  </a:gdLst>
                  <a:ahLst/>
                  <a:cxnLst>
                    <a:cxn ang="0">
                      <a:pos x="T0" y="T1"/>
                    </a:cxn>
                    <a:cxn ang="0">
                      <a:pos x="T2" y="T3"/>
                    </a:cxn>
                    <a:cxn ang="0">
                      <a:pos x="T4" y="T5"/>
                    </a:cxn>
                    <a:cxn ang="0">
                      <a:pos x="T6" y="T7"/>
                    </a:cxn>
                    <a:cxn ang="0">
                      <a:pos x="T8" y="T9"/>
                    </a:cxn>
                  </a:cxnLst>
                  <a:rect l="0" t="0" r="r" b="b"/>
                  <a:pathLst>
                    <a:path w="29" h="28">
                      <a:moveTo>
                        <a:pt x="0" y="22"/>
                      </a:moveTo>
                      <a:lnTo>
                        <a:pt x="20" y="28"/>
                      </a:lnTo>
                      <a:lnTo>
                        <a:pt x="29" y="7"/>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62880" name="Freeform 416">
                  <a:extLst>
                    <a:ext uri="{FF2B5EF4-FFF2-40B4-BE49-F238E27FC236}">
                      <a16:creationId xmlns:a16="http://schemas.microsoft.com/office/drawing/2014/main" id="{B19A1B50-13D6-89AD-28C7-C0708E65CCC1}"/>
                    </a:ext>
                  </a:extLst>
                </p:cNvPr>
                <p:cNvSpPr>
                  <a:spLocks/>
                </p:cNvSpPr>
                <p:nvPr/>
              </p:nvSpPr>
              <p:spPr bwMode="auto">
                <a:xfrm>
                  <a:off x="5517" y="3653"/>
                  <a:ext cx="28" cy="29"/>
                </a:xfrm>
                <a:custGeom>
                  <a:avLst/>
                  <a:gdLst>
                    <a:gd name="T0" fmla="*/ 0 w 28"/>
                    <a:gd name="T1" fmla="*/ 22 h 29"/>
                    <a:gd name="T2" fmla="*/ 20 w 28"/>
                    <a:gd name="T3" fmla="*/ 29 h 29"/>
                    <a:gd name="T4" fmla="*/ 28 w 28"/>
                    <a:gd name="T5" fmla="*/ 7 h 29"/>
                    <a:gd name="T6" fmla="*/ 9 w 28"/>
                    <a:gd name="T7" fmla="*/ 0 h 29"/>
                    <a:gd name="T8" fmla="*/ 0 w 28"/>
                    <a:gd name="T9" fmla="*/ 22 h 29"/>
                  </a:gdLst>
                  <a:ahLst/>
                  <a:cxnLst>
                    <a:cxn ang="0">
                      <a:pos x="T0" y="T1"/>
                    </a:cxn>
                    <a:cxn ang="0">
                      <a:pos x="T2" y="T3"/>
                    </a:cxn>
                    <a:cxn ang="0">
                      <a:pos x="T4" y="T5"/>
                    </a:cxn>
                    <a:cxn ang="0">
                      <a:pos x="T6" y="T7"/>
                    </a:cxn>
                    <a:cxn ang="0">
                      <a:pos x="T8" y="T9"/>
                    </a:cxn>
                  </a:cxnLst>
                  <a:rect l="0" t="0" r="r" b="b"/>
                  <a:pathLst>
                    <a:path w="28" h="29">
                      <a:moveTo>
                        <a:pt x="0" y="22"/>
                      </a:moveTo>
                      <a:lnTo>
                        <a:pt x="20" y="29"/>
                      </a:lnTo>
                      <a:lnTo>
                        <a:pt x="28" y="7"/>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62881" name="Freeform 417">
                  <a:extLst>
                    <a:ext uri="{FF2B5EF4-FFF2-40B4-BE49-F238E27FC236}">
                      <a16:creationId xmlns:a16="http://schemas.microsoft.com/office/drawing/2014/main" id="{D2DE46E7-18F0-F4AB-E0D4-BD62CD514AA2}"/>
                    </a:ext>
                  </a:extLst>
                </p:cNvPr>
                <p:cNvSpPr>
                  <a:spLocks/>
                </p:cNvSpPr>
                <p:nvPr/>
              </p:nvSpPr>
              <p:spPr bwMode="auto">
                <a:xfrm>
                  <a:off x="5526" y="3631"/>
                  <a:ext cx="28" cy="31"/>
                </a:xfrm>
                <a:custGeom>
                  <a:avLst/>
                  <a:gdLst>
                    <a:gd name="T0" fmla="*/ 0 w 28"/>
                    <a:gd name="T1" fmla="*/ 20 h 31"/>
                    <a:gd name="T2" fmla="*/ 17 w 28"/>
                    <a:gd name="T3" fmla="*/ 31 h 31"/>
                    <a:gd name="T4" fmla="*/ 28 w 28"/>
                    <a:gd name="T5" fmla="*/ 11 h 31"/>
                    <a:gd name="T6" fmla="*/ 11 w 28"/>
                    <a:gd name="T7" fmla="*/ 0 h 31"/>
                    <a:gd name="T8" fmla="*/ 0 w 28"/>
                    <a:gd name="T9" fmla="*/ 20 h 31"/>
                  </a:gdLst>
                  <a:ahLst/>
                  <a:cxnLst>
                    <a:cxn ang="0">
                      <a:pos x="T0" y="T1"/>
                    </a:cxn>
                    <a:cxn ang="0">
                      <a:pos x="T2" y="T3"/>
                    </a:cxn>
                    <a:cxn ang="0">
                      <a:pos x="T4" y="T5"/>
                    </a:cxn>
                    <a:cxn ang="0">
                      <a:pos x="T6" y="T7"/>
                    </a:cxn>
                    <a:cxn ang="0">
                      <a:pos x="T8" y="T9"/>
                    </a:cxn>
                  </a:cxnLst>
                  <a:rect l="0" t="0" r="r" b="b"/>
                  <a:pathLst>
                    <a:path w="28" h="31">
                      <a:moveTo>
                        <a:pt x="0" y="20"/>
                      </a:moveTo>
                      <a:lnTo>
                        <a:pt x="17" y="31"/>
                      </a:lnTo>
                      <a:lnTo>
                        <a:pt x="28" y="11"/>
                      </a:lnTo>
                      <a:lnTo>
                        <a:pt x="11"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62882" name="Freeform 418">
                  <a:extLst>
                    <a:ext uri="{FF2B5EF4-FFF2-40B4-BE49-F238E27FC236}">
                      <a16:creationId xmlns:a16="http://schemas.microsoft.com/office/drawing/2014/main" id="{F3CEC115-655D-FA5E-0A44-01B928C2C4DA}"/>
                    </a:ext>
                  </a:extLst>
                </p:cNvPr>
                <p:cNvSpPr>
                  <a:spLocks/>
                </p:cNvSpPr>
                <p:nvPr/>
              </p:nvSpPr>
              <p:spPr bwMode="auto">
                <a:xfrm>
                  <a:off x="5537" y="3614"/>
                  <a:ext cx="26" cy="26"/>
                </a:xfrm>
                <a:custGeom>
                  <a:avLst/>
                  <a:gdLst>
                    <a:gd name="T0" fmla="*/ 0 w 26"/>
                    <a:gd name="T1" fmla="*/ 20 h 26"/>
                    <a:gd name="T2" fmla="*/ 19 w 26"/>
                    <a:gd name="T3" fmla="*/ 26 h 26"/>
                    <a:gd name="T4" fmla="*/ 26 w 26"/>
                    <a:gd name="T5" fmla="*/ 6 h 26"/>
                    <a:gd name="T6" fmla="*/ 6 w 26"/>
                    <a:gd name="T7" fmla="*/ 0 h 26"/>
                    <a:gd name="T8" fmla="*/ 0 w 26"/>
                    <a:gd name="T9" fmla="*/ 20 h 26"/>
                  </a:gdLst>
                  <a:ahLst/>
                  <a:cxnLst>
                    <a:cxn ang="0">
                      <a:pos x="T0" y="T1"/>
                    </a:cxn>
                    <a:cxn ang="0">
                      <a:pos x="T2" y="T3"/>
                    </a:cxn>
                    <a:cxn ang="0">
                      <a:pos x="T4" y="T5"/>
                    </a:cxn>
                    <a:cxn ang="0">
                      <a:pos x="T6" y="T7"/>
                    </a:cxn>
                    <a:cxn ang="0">
                      <a:pos x="T8" y="T9"/>
                    </a:cxn>
                  </a:cxnLst>
                  <a:rect l="0" t="0" r="r" b="b"/>
                  <a:pathLst>
                    <a:path w="26" h="26">
                      <a:moveTo>
                        <a:pt x="0" y="20"/>
                      </a:moveTo>
                      <a:lnTo>
                        <a:pt x="19" y="26"/>
                      </a:lnTo>
                      <a:lnTo>
                        <a:pt x="26" y="6"/>
                      </a:lnTo>
                      <a:lnTo>
                        <a:pt x="6"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62883" name="Freeform 419">
                  <a:extLst>
                    <a:ext uri="{FF2B5EF4-FFF2-40B4-BE49-F238E27FC236}">
                      <a16:creationId xmlns:a16="http://schemas.microsoft.com/office/drawing/2014/main" id="{B4C7E400-372A-CBA7-537B-3F20FFFC68D3}"/>
                    </a:ext>
                  </a:extLst>
                </p:cNvPr>
                <p:cNvSpPr>
                  <a:spLocks/>
                </p:cNvSpPr>
                <p:nvPr/>
              </p:nvSpPr>
              <p:spPr bwMode="auto">
                <a:xfrm>
                  <a:off x="5543" y="3592"/>
                  <a:ext cx="28" cy="31"/>
                </a:xfrm>
                <a:custGeom>
                  <a:avLst/>
                  <a:gdLst>
                    <a:gd name="T0" fmla="*/ 0 w 28"/>
                    <a:gd name="T1" fmla="*/ 20 h 31"/>
                    <a:gd name="T2" fmla="*/ 18 w 28"/>
                    <a:gd name="T3" fmla="*/ 31 h 31"/>
                    <a:gd name="T4" fmla="*/ 28 w 28"/>
                    <a:gd name="T5" fmla="*/ 11 h 31"/>
                    <a:gd name="T6" fmla="*/ 11 w 28"/>
                    <a:gd name="T7" fmla="*/ 0 h 31"/>
                    <a:gd name="T8" fmla="*/ 0 w 28"/>
                    <a:gd name="T9" fmla="*/ 20 h 31"/>
                  </a:gdLst>
                  <a:ahLst/>
                  <a:cxnLst>
                    <a:cxn ang="0">
                      <a:pos x="T0" y="T1"/>
                    </a:cxn>
                    <a:cxn ang="0">
                      <a:pos x="T2" y="T3"/>
                    </a:cxn>
                    <a:cxn ang="0">
                      <a:pos x="T4" y="T5"/>
                    </a:cxn>
                    <a:cxn ang="0">
                      <a:pos x="T6" y="T7"/>
                    </a:cxn>
                    <a:cxn ang="0">
                      <a:pos x="T8" y="T9"/>
                    </a:cxn>
                  </a:cxnLst>
                  <a:rect l="0" t="0" r="r" b="b"/>
                  <a:pathLst>
                    <a:path w="28" h="31">
                      <a:moveTo>
                        <a:pt x="0" y="20"/>
                      </a:moveTo>
                      <a:lnTo>
                        <a:pt x="18" y="31"/>
                      </a:lnTo>
                      <a:lnTo>
                        <a:pt x="28" y="11"/>
                      </a:lnTo>
                      <a:lnTo>
                        <a:pt x="11"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62884" name="Freeform 420">
                  <a:extLst>
                    <a:ext uri="{FF2B5EF4-FFF2-40B4-BE49-F238E27FC236}">
                      <a16:creationId xmlns:a16="http://schemas.microsoft.com/office/drawing/2014/main" id="{1B0F28EB-071E-6CBB-1C32-D37432E0F4DE}"/>
                    </a:ext>
                  </a:extLst>
                </p:cNvPr>
                <p:cNvSpPr>
                  <a:spLocks/>
                </p:cNvSpPr>
                <p:nvPr/>
              </p:nvSpPr>
              <p:spPr bwMode="auto">
                <a:xfrm>
                  <a:off x="5554" y="3572"/>
                  <a:ext cx="26" cy="29"/>
                </a:xfrm>
                <a:custGeom>
                  <a:avLst/>
                  <a:gdLst>
                    <a:gd name="T0" fmla="*/ 0 w 26"/>
                    <a:gd name="T1" fmla="*/ 20 h 29"/>
                    <a:gd name="T2" fmla="*/ 17 w 26"/>
                    <a:gd name="T3" fmla="*/ 29 h 29"/>
                    <a:gd name="T4" fmla="*/ 26 w 26"/>
                    <a:gd name="T5" fmla="*/ 9 h 29"/>
                    <a:gd name="T6" fmla="*/ 9 w 26"/>
                    <a:gd name="T7" fmla="*/ 0 h 29"/>
                    <a:gd name="T8" fmla="*/ 0 w 26"/>
                    <a:gd name="T9" fmla="*/ 20 h 29"/>
                  </a:gdLst>
                  <a:ahLst/>
                  <a:cxnLst>
                    <a:cxn ang="0">
                      <a:pos x="T0" y="T1"/>
                    </a:cxn>
                    <a:cxn ang="0">
                      <a:pos x="T2" y="T3"/>
                    </a:cxn>
                    <a:cxn ang="0">
                      <a:pos x="T4" y="T5"/>
                    </a:cxn>
                    <a:cxn ang="0">
                      <a:pos x="T6" y="T7"/>
                    </a:cxn>
                    <a:cxn ang="0">
                      <a:pos x="T8" y="T9"/>
                    </a:cxn>
                  </a:cxnLst>
                  <a:rect l="0" t="0" r="r" b="b"/>
                  <a:pathLst>
                    <a:path w="26" h="29">
                      <a:moveTo>
                        <a:pt x="0" y="20"/>
                      </a:moveTo>
                      <a:lnTo>
                        <a:pt x="17" y="29"/>
                      </a:lnTo>
                      <a:lnTo>
                        <a:pt x="26" y="9"/>
                      </a:lnTo>
                      <a:lnTo>
                        <a:pt x="9"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62885" name="Freeform 421">
                  <a:extLst>
                    <a:ext uri="{FF2B5EF4-FFF2-40B4-BE49-F238E27FC236}">
                      <a16:creationId xmlns:a16="http://schemas.microsoft.com/office/drawing/2014/main" id="{DDCB497D-0B3F-4DA7-C63D-0C286AF14588}"/>
                    </a:ext>
                  </a:extLst>
                </p:cNvPr>
                <p:cNvSpPr>
                  <a:spLocks/>
                </p:cNvSpPr>
                <p:nvPr/>
              </p:nvSpPr>
              <p:spPr bwMode="auto">
                <a:xfrm>
                  <a:off x="5563" y="3553"/>
                  <a:ext cx="26" cy="28"/>
                </a:xfrm>
                <a:custGeom>
                  <a:avLst/>
                  <a:gdLst>
                    <a:gd name="T0" fmla="*/ 0 w 26"/>
                    <a:gd name="T1" fmla="*/ 19 h 28"/>
                    <a:gd name="T2" fmla="*/ 17 w 26"/>
                    <a:gd name="T3" fmla="*/ 28 h 28"/>
                    <a:gd name="T4" fmla="*/ 26 w 26"/>
                    <a:gd name="T5" fmla="*/ 9 h 28"/>
                    <a:gd name="T6" fmla="*/ 8 w 26"/>
                    <a:gd name="T7" fmla="*/ 0 h 28"/>
                    <a:gd name="T8" fmla="*/ 0 w 26"/>
                    <a:gd name="T9" fmla="*/ 19 h 28"/>
                  </a:gdLst>
                  <a:ahLst/>
                  <a:cxnLst>
                    <a:cxn ang="0">
                      <a:pos x="T0" y="T1"/>
                    </a:cxn>
                    <a:cxn ang="0">
                      <a:pos x="T2" y="T3"/>
                    </a:cxn>
                    <a:cxn ang="0">
                      <a:pos x="T4" y="T5"/>
                    </a:cxn>
                    <a:cxn ang="0">
                      <a:pos x="T6" y="T7"/>
                    </a:cxn>
                    <a:cxn ang="0">
                      <a:pos x="T8" y="T9"/>
                    </a:cxn>
                  </a:cxnLst>
                  <a:rect l="0" t="0" r="r" b="b"/>
                  <a:pathLst>
                    <a:path w="26" h="28">
                      <a:moveTo>
                        <a:pt x="0" y="19"/>
                      </a:moveTo>
                      <a:lnTo>
                        <a:pt x="17" y="28"/>
                      </a:lnTo>
                      <a:lnTo>
                        <a:pt x="26" y="9"/>
                      </a:lnTo>
                      <a:lnTo>
                        <a:pt x="8" y="0"/>
                      </a:lnTo>
                      <a:lnTo>
                        <a:pt x="0" y="19"/>
                      </a:lnTo>
                      <a:close/>
                    </a:path>
                  </a:pathLst>
                </a:custGeom>
                <a:solidFill>
                  <a:srgbClr val="FF0000"/>
                </a:solidFill>
                <a:ln w="38100" cmpd="sng">
                  <a:solidFill>
                    <a:srgbClr val="FF0000"/>
                  </a:solidFill>
                  <a:round/>
                  <a:headEnd/>
                  <a:tailEnd/>
                </a:ln>
              </p:spPr>
              <p:txBody>
                <a:bodyPr/>
                <a:lstStyle/>
                <a:p>
                  <a:endParaRPr lang="en-GB"/>
                </a:p>
              </p:txBody>
            </p:sp>
            <p:sp>
              <p:nvSpPr>
                <p:cNvPr id="62886" name="Freeform 422">
                  <a:extLst>
                    <a:ext uri="{FF2B5EF4-FFF2-40B4-BE49-F238E27FC236}">
                      <a16:creationId xmlns:a16="http://schemas.microsoft.com/office/drawing/2014/main" id="{8488543C-46D5-1FAF-2919-56C3E141AC0F}"/>
                    </a:ext>
                  </a:extLst>
                </p:cNvPr>
                <p:cNvSpPr>
                  <a:spLocks/>
                </p:cNvSpPr>
                <p:nvPr/>
              </p:nvSpPr>
              <p:spPr bwMode="auto">
                <a:xfrm>
                  <a:off x="5571" y="3535"/>
                  <a:ext cx="27" cy="27"/>
                </a:xfrm>
                <a:custGeom>
                  <a:avLst/>
                  <a:gdLst>
                    <a:gd name="T0" fmla="*/ 0 w 27"/>
                    <a:gd name="T1" fmla="*/ 18 h 27"/>
                    <a:gd name="T2" fmla="*/ 18 w 27"/>
                    <a:gd name="T3" fmla="*/ 27 h 27"/>
                    <a:gd name="T4" fmla="*/ 27 w 27"/>
                    <a:gd name="T5" fmla="*/ 9 h 27"/>
                    <a:gd name="T6" fmla="*/ 9 w 27"/>
                    <a:gd name="T7" fmla="*/ 0 h 27"/>
                    <a:gd name="T8" fmla="*/ 0 w 27"/>
                    <a:gd name="T9" fmla="*/ 18 h 27"/>
                  </a:gdLst>
                  <a:ahLst/>
                  <a:cxnLst>
                    <a:cxn ang="0">
                      <a:pos x="T0" y="T1"/>
                    </a:cxn>
                    <a:cxn ang="0">
                      <a:pos x="T2" y="T3"/>
                    </a:cxn>
                    <a:cxn ang="0">
                      <a:pos x="T4" y="T5"/>
                    </a:cxn>
                    <a:cxn ang="0">
                      <a:pos x="T6" y="T7"/>
                    </a:cxn>
                    <a:cxn ang="0">
                      <a:pos x="T8" y="T9"/>
                    </a:cxn>
                  </a:cxnLst>
                  <a:rect l="0" t="0" r="r" b="b"/>
                  <a:pathLst>
                    <a:path w="27" h="27">
                      <a:moveTo>
                        <a:pt x="0" y="18"/>
                      </a:moveTo>
                      <a:lnTo>
                        <a:pt x="18" y="27"/>
                      </a:lnTo>
                      <a:lnTo>
                        <a:pt x="27" y="9"/>
                      </a:lnTo>
                      <a:lnTo>
                        <a:pt x="9" y="0"/>
                      </a:lnTo>
                      <a:lnTo>
                        <a:pt x="0" y="18"/>
                      </a:lnTo>
                      <a:close/>
                    </a:path>
                  </a:pathLst>
                </a:custGeom>
                <a:solidFill>
                  <a:srgbClr val="FF0000"/>
                </a:solidFill>
                <a:ln w="38100" cmpd="sng">
                  <a:solidFill>
                    <a:srgbClr val="FF0000"/>
                  </a:solidFill>
                  <a:round/>
                  <a:headEnd/>
                  <a:tailEnd/>
                </a:ln>
              </p:spPr>
              <p:txBody>
                <a:bodyPr/>
                <a:lstStyle/>
                <a:p>
                  <a:endParaRPr lang="en-GB"/>
                </a:p>
              </p:txBody>
            </p:sp>
            <p:sp>
              <p:nvSpPr>
                <p:cNvPr id="62887" name="Freeform 423">
                  <a:extLst>
                    <a:ext uri="{FF2B5EF4-FFF2-40B4-BE49-F238E27FC236}">
                      <a16:creationId xmlns:a16="http://schemas.microsoft.com/office/drawing/2014/main" id="{7FE8B1DD-604A-1548-1B64-DE104FEA9DE3}"/>
                    </a:ext>
                  </a:extLst>
                </p:cNvPr>
                <p:cNvSpPr>
                  <a:spLocks/>
                </p:cNvSpPr>
                <p:nvPr/>
              </p:nvSpPr>
              <p:spPr bwMode="auto">
                <a:xfrm>
                  <a:off x="5580" y="3516"/>
                  <a:ext cx="26" cy="28"/>
                </a:xfrm>
                <a:custGeom>
                  <a:avLst/>
                  <a:gdLst>
                    <a:gd name="T0" fmla="*/ 0 w 26"/>
                    <a:gd name="T1" fmla="*/ 19 h 28"/>
                    <a:gd name="T2" fmla="*/ 18 w 26"/>
                    <a:gd name="T3" fmla="*/ 28 h 28"/>
                    <a:gd name="T4" fmla="*/ 26 w 26"/>
                    <a:gd name="T5" fmla="*/ 8 h 28"/>
                    <a:gd name="T6" fmla="*/ 9 w 26"/>
                    <a:gd name="T7" fmla="*/ 0 h 28"/>
                    <a:gd name="T8" fmla="*/ 0 w 26"/>
                    <a:gd name="T9" fmla="*/ 19 h 28"/>
                  </a:gdLst>
                  <a:ahLst/>
                  <a:cxnLst>
                    <a:cxn ang="0">
                      <a:pos x="T0" y="T1"/>
                    </a:cxn>
                    <a:cxn ang="0">
                      <a:pos x="T2" y="T3"/>
                    </a:cxn>
                    <a:cxn ang="0">
                      <a:pos x="T4" y="T5"/>
                    </a:cxn>
                    <a:cxn ang="0">
                      <a:pos x="T6" y="T7"/>
                    </a:cxn>
                    <a:cxn ang="0">
                      <a:pos x="T8" y="T9"/>
                    </a:cxn>
                  </a:cxnLst>
                  <a:rect l="0" t="0" r="r" b="b"/>
                  <a:pathLst>
                    <a:path w="26" h="28">
                      <a:moveTo>
                        <a:pt x="0" y="19"/>
                      </a:moveTo>
                      <a:lnTo>
                        <a:pt x="18" y="28"/>
                      </a:lnTo>
                      <a:lnTo>
                        <a:pt x="26" y="8"/>
                      </a:lnTo>
                      <a:lnTo>
                        <a:pt x="9" y="0"/>
                      </a:lnTo>
                      <a:lnTo>
                        <a:pt x="0" y="19"/>
                      </a:lnTo>
                      <a:close/>
                    </a:path>
                  </a:pathLst>
                </a:custGeom>
                <a:solidFill>
                  <a:srgbClr val="FF0000"/>
                </a:solidFill>
                <a:ln w="38100" cmpd="sng">
                  <a:solidFill>
                    <a:srgbClr val="FF0000"/>
                  </a:solidFill>
                  <a:round/>
                  <a:headEnd/>
                  <a:tailEnd/>
                </a:ln>
              </p:spPr>
              <p:txBody>
                <a:bodyPr/>
                <a:lstStyle/>
                <a:p>
                  <a:endParaRPr lang="en-GB"/>
                </a:p>
              </p:txBody>
            </p:sp>
            <p:sp>
              <p:nvSpPr>
                <p:cNvPr id="62888" name="Freeform 424">
                  <a:extLst>
                    <a:ext uri="{FF2B5EF4-FFF2-40B4-BE49-F238E27FC236}">
                      <a16:creationId xmlns:a16="http://schemas.microsoft.com/office/drawing/2014/main" id="{97C95607-EC6C-A94A-7F98-C0E5F3D1C0D3}"/>
                    </a:ext>
                  </a:extLst>
                </p:cNvPr>
                <p:cNvSpPr>
                  <a:spLocks/>
                </p:cNvSpPr>
                <p:nvPr/>
              </p:nvSpPr>
              <p:spPr bwMode="auto">
                <a:xfrm>
                  <a:off x="5589" y="3496"/>
                  <a:ext cx="26" cy="28"/>
                </a:xfrm>
                <a:custGeom>
                  <a:avLst/>
                  <a:gdLst>
                    <a:gd name="T0" fmla="*/ 0 w 26"/>
                    <a:gd name="T1" fmla="*/ 20 h 28"/>
                    <a:gd name="T2" fmla="*/ 17 w 26"/>
                    <a:gd name="T3" fmla="*/ 28 h 28"/>
                    <a:gd name="T4" fmla="*/ 26 w 26"/>
                    <a:gd name="T5" fmla="*/ 9 h 28"/>
                    <a:gd name="T6" fmla="*/ 9 w 26"/>
                    <a:gd name="T7" fmla="*/ 0 h 28"/>
                    <a:gd name="T8" fmla="*/ 0 w 26"/>
                    <a:gd name="T9" fmla="*/ 20 h 28"/>
                  </a:gdLst>
                  <a:ahLst/>
                  <a:cxnLst>
                    <a:cxn ang="0">
                      <a:pos x="T0" y="T1"/>
                    </a:cxn>
                    <a:cxn ang="0">
                      <a:pos x="T2" y="T3"/>
                    </a:cxn>
                    <a:cxn ang="0">
                      <a:pos x="T4" y="T5"/>
                    </a:cxn>
                    <a:cxn ang="0">
                      <a:pos x="T6" y="T7"/>
                    </a:cxn>
                    <a:cxn ang="0">
                      <a:pos x="T8" y="T9"/>
                    </a:cxn>
                  </a:cxnLst>
                  <a:rect l="0" t="0" r="r" b="b"/>
                  <a:pathLst>
                    <a:path w="26" h="28">
                      <a:moveTo>
                        <a:pt x="0" y="20"/>
                      </a:moveTo>
                      <a:lnTo>
                        <a:pt x="17" y="28"/>
                      </a:lnTo>
                      <a:lnTo>
                        <a:pt x="26" y="9"/>
                      </a:lnTo>
                      <a:lnTo>
                        <a:pt x="9"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62889" name="Freeform 425">
                  <a:extLst>
                    <a:ext uri="{FF2B5EF4-FFF2-40B4-BE49-F238E27FC236}">
                      <a16:creationId xmlns:a16="http://schemas.microsoft.com/office/drawing/2014/main" id="{3500C7DE-4B07-20E0-3988-AE028DFEC898}"/>
                    </a:ext>
                  </a:extLst>
                </p:cNvPr>
                <p:cNvSpPr>
                  <a:spLocks/>
                </p:cNvSpPr>
                <p:nvPr/>
              </p:nvSpPr>
              <p:spPr bwMode="auto">
                <a:xfrm>
                  <a:off x="5598" y="3479"/>
                  <a:ext cx="28" cy="28"/>
                </a:xfrm>
                <a:custGeom>
                  <a:avLst/>
                  <a:gdLst>
                    <a:gd name="T0" fmla="*/ 0 w 28"/>
                    <a:gd name="T1" fmla="*/ 15 h 28"/>
                    <a:gd name="T2" fmla="*/ 17 w 28"/>
                    <a:gd name="T3" fmla="*/ 28 h 28"/>
                    <a:gd name="T4" fmla="*/ 28 w 28"/>
                    <a:gd name="T5" fmla="*/ 13 h 28"/>
                    <a:gd name="T6" fmla="*/ 11 w 28"/>
                    <a:gd name="T7" fmla="*/ 0 h 28"/>
                    <a:gd name="T8" fmla="*/ 0 w 28"/>
                    <a:gd name="T9" fmla="*/ 15 h 28"/>
                  </a:gdLst>
                  <a:ahLst/>
                  <a:cxnLst>
                    <a:cxn ang="0">
                      <a:pos x="T0" y="T1"/>
                    </a:cxn>
                    <a:cxn ang="0">
                      <a:pos x="T2" y="T3"/>
                    </a:cxn>
                    <a:cxn ang="0">
                      <a:pos x="T4" y="T5"/>
                    </a:cxn>
                    <a:cxn ang="0">
                      <a:pos x="T6" y="T7"/>
                    </a:cxn>
                    <a:cxn ang="0">
                      <a:pos x="T8" y="T9"/>
                    </a:cxn>
                  </a:cxnLst>
                  <a:rect l="0" t="0" r="r" b="b"/>
                  <a:pathLst>
                    <a:path w="28" h="28">
                      <a:moveTo>
                        <a:pt x="0" y="15"/>
                      </a:moveTo>
                      <a:lnTo>
                        <a:pt x="17" y="28"/>
                      </a:lnTo>
                      <a:lnTo>
                        <a:pt x="28" y="13"/>
                      </a:lnTo>
                      <a:lnTo>
                        <a:pt x="11"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62890" name="Freeform 426">
                  <a:extLst>
                    <a:ext uri="{FF2B5EF4-FFF2-40B4-BE49-F238E27FC236}">
                      <a16:creationId xmlns:a16="http://schemas.microsoft.com/office/drawing/2014/main" id="{11578B83-231B-487B-1595-C853D79BDF66}"/>
                    </a:ext>
                  </a:extLst>
                </p:cNvPr>
                <p:cNvSpPr>
                  <a:spLocks/>
                </p:cNvSpPr>
                <p:nvPr/>
              </p:nvSpPr>
              <p:spPr bwMode="auto">
                <a:xfrm>
                  <a:off x="5609" y="3466"/>
                  <a:ext cx="26" cy="24"/>
                </a:xfrm>
                <a:custGeom>
                  <a:avLst/>
                  <a:gdLst>
                    <a:gd name="T0" fmla="*/ 0 w 26"/>
                    <a:gd name="T1" fmla="*/ 17 h 24"/>
                    <a:gd name="T2" fmla="*/ 19 w 26"/>
                    <a:gd name="T3" fmla="*/ 24 h 24"/>
                    <a:gd name="T4" fmla="*/ 26 w 26"/>
                    <a:gd name="T5" fmla="*/ 6 h 24"/>
                    <a:gd name="T6" fmla="*/ 6 w 26"/>
                    <a:gd name="T7" fmla="*/ 0 h 24"/>
                    <a:gd name="T8" fmla="*/ 0 w 26"/>
                    <a:gd name="T9" fmla="*/ 17 h 24"/>
                  </a:gdLst>
                  <a:ahLst/>
                  <a:cxnLst>
                    <a:cxn ang="0">
                      <a:pos x="T0" y="T1"/>
                    </a:cxn>
                    <a:cxn ang="0">
                      <a:pos x="T2" y="T3"/>
                    </a:cxn>
                    <a:cxn ang="0">
                      <a:pos x="T4" y="T5"/>
                    </a:cxn>
                    <a:cxn ang="0">
                      <a:pos x="T6" y="T7"/>
                    </a:cxn>
                    <a:cxn ang="0">
                      <a:pos x="T8" y="T9"/>
                    </a:cxn>
                  </a:cxnLst>
                  <a:rect l="0" t="0" r="r" b="b"/>
                  <a:pathLst>
                    <a:path w="26" h="24">
                      <a:moveTo>
                        <a:pt x="0" y="17"/>
                      </a:moveTo>
                      <a:lnTo>
                        <a:pt x="19" y="24"/>
                      </a:lnTo>
                      <a:lnTo>
                        <a:pt x="26" y="6"/>
                      </a:lnTo>
                      <a:lnTo>
                        <a:pt x="6" y="0"/>
                      </a:lnTo>
                      <a:lnTo>
                        <a:pt x="0" y="17"/>
                      </a:lnTo>
                      <a:close/>
                    </a:path>
                  </a:pathLst>
                </a:custGeom>
                <a:solidFill>
                  <a:srgbClr val="FF0000"/>
                </a:solidFill>
                <a:ln w="38100" cmpd="sng">
                  <a:solidFill>
                    <a:srgbClr val="FF0000"/>
                  </a:solidFill>
                  <a:round/>
                  <a:headEnd/>
                  <a:tailEnd/>
                </a:ln>
              </p:spPr>
              <p:txBody>
                <a:bodyPr/>
                <a:lstStyle/>
                <a:p>
                  <a:endParaRPr lang="en-GB"/>
                </a:p>
              </p:txBody>
            </p:sp>
            <p:sp>
              <p:nvSpPr>
                <p:cNvPr id="62891" name="Freeform 427">
                  <a:extLst>
                    <a:ext uri="{FF2B5EF4-FFF2-40B4-BE49-F238E27FC236}">
                      <a16:creationId xmlns:a16="http://schemas.microsoft.com/office/drawing/2014/main" id="{58D4ABCE-9227-4679-10BA-63E0599FDDC3}"/>
                    </a:ext>
                  </a:extLst>
                </p:cNvPr>
                <p:cNvSpPr>
                  <a:spLocks/>
                </p:cNvSpPr>
                <p:nvPr/>
              </p:nvSpPr>
              <p:spPr bwMode="auto">
                <a:xfrm>
                  <a:off x="5615" y="3446"/>
                  <a:ext cx="26" cy="26"/>
                </a:xfrm>
                <a:custGeom>
                  <a:avLst/>
                  <a:gdLst>
                    <a:gd name="T0" fmla="*/ 0 w 26"/>
                    <a:gd name="T1" fmla="*/ 17 h 26"/>
                    <a:gd name="T2" fmla="*/ 18 w 26"/>
                    <a:gd name="T3" fmla="*/ 26 h 26"/>
                    <a:gd name="T4" fmla="*/ 26 w 26"/>
                    <a:gd name="T5" fmla="*/ 9 h 26"/>
                    <a:gd name="T6" fmla="*/ 9 w 26"/>
                    <a:gd name="T7" fmla="*/ 0 h 26"/>
                    <a:gd name="T8" fmla="*/ 0 w 26"/>
                    <a:gd name="T9" fmla="*/ 17 h 26"/>
                  </a:gdLst>
                  <a:ahLst/>
                  <a:cxnLst>
                    <a:cxn ang="0">
                      <a:pos x="T0" y="T1"/>
                    </a:cxn>
                    <a:cxn ang="0">
                      <a:pos x="T2" y="T3"/>
                    </a:cxn>
                    <a:cxn ang="0">
                      <a:pos x="T4" y="T5"/>
                    </a:cxn>
                    <a:cxn ang="0">
                      <a:pos x="T6" y="T7"/>
                    </a:cxn>
                    <a:cxn ang="0">
                      <a:pos x="T8" y="T9"/>
                    </a:cxn>
                  </a:cxnLst>
                  <a:rect l="0" t="0" r="r" b="b"/>
                  <a:pathLst>
                    <a:path w="26" h="26">
                      <a:moveTo>
                        <a:pt x="0" y="17"/>
                      </a:moveTo>
                      <a:lnTo>
                        <a:pt x="18" y="26"/>
                      </a:lnTo>
                      <a:lnTo>
                        <a:pt x="26" y="9"/>
                      </a:lnTo>
                      <a:lnTo>
                        <a:pt x="9" y="0"/>
                      </a:lnTo>
                      <a:lnTo>
                        <a:pt x="0" y="17"/>
                      </a:lnTo>
                      <a:close/>
                    </a:path>
                  </a:pathLst>
                </a:custGeom>
                <a:solidFill>
                  <a:srgbClr val="FF0000"/>
                </a:solidFill>
                <a:ln w="38100" cmpd="sng">
                  <a:solidFill>
                    <a:srgbClr val="FF0000"/>
                  </a:solidFill>
                  <a:round/>
                  <a:headEnd/>
                  <a:tailEnd/>
                </a:ln>
              </p:spPr>
              <p:txBody>
                <a:bodyPr/>
                <a:lstStyle/>
                <a:p>
                  <a:endParaRPr lang="en-GB"/>
                </a:p>
              </p:txBody>
            </p:sp>
            <p:sp>
              <p:nvSpPr>
                <p:cNvPr id="62892" name="Freeform 428">
                  <a:extLst>
                    <a:ext uri="{FF2B5EF4-FFF2-40B4-BE49-F238E27FC236}">
                      <a16:creationId xmlns:a16="http://schemas.microsoft.com/office/drawing/2014/main" id="{C5E93967-FFFF-DB5E-685C-099B814961DE}"/>
                    </a:ext>
                  </a:extLst>
                </p:cNvPr>
                <p:cNvSpPr>
                  <a:spLocks/>
                </p:cNvSpPr>
                <p:nvPr/>
              </p:nvSpPr>
              <p:spPr bwMode="auto">
                <a:xfrm>
                  <a:off x="5624" y="3428"/>
                  <a:ext cx="28" cy="29"/>
                </a:xfrm>
                <a:custGeom>
                  <a:avLst/>
                  <a:gdLst>
                    <a:gd name="T0" fmla="*/ 0 w 28"/>
                    <a:gd name="T1" fmla="*/ 16 h 29"/>
                    <a:gd name="T2" fmla="*/ 17 w 28"/>
                    <a:gd name="T3" fmla="*/ 29 h 29"/>
                    <a:gd name="T4" fmla="*/ 28 w 28"/>
                    <a:gd name="T5" fmla="*/ 14 h 29"/>
                    <a:gd name="T6" fmla="*/ 11 w 28"/>
                    <a:gd name="T7" fmla="*/ 0 h 29"/>
                    <a:gd name="T8" fmla="*/ 0 w 28"/>
                    <a:gd name="T9" fmla="*/ 16 h 29"/>
                  </a:gdLst>
                  <a:ahLst/>
                  <a:cxnLst>
                    <a:cxn ang="0">
                      <a:pos x="T0" y="T1"/>
                    </a:cxn>
                    <a:cxn ang="0">
                      <a:pos x="T2" y="T3"/>
                    </a:cxn>
                    <a:cxn ang="0">
                      <a:pos x="T4" y="T5"/>
                    </a:cxn>
                    <a:cxn ang="0">
                      <a:pos x="T6" y="T7"/>
                    </a:cxn>
                    <a:cxn ang="0">
                      <a:pos x="T8" y="T9"/>
                    </a:cxn>
                  </a:cxnLst>
                  <a:rect l="0" t="0" r="r" b="b"/>
                  <a:pathLst>
                    <a:path w="28" h="29">
                      <a:moveTo>
                        <a:pt x="0" y="16"/>
                      </a:moveTo>
                      <a:lnTo>
                        <a:pt x="17" y="29"/>
                      </a:lnTo>
                      <a:lnTo>
                        <a:pt x="28" y="14"/>
                      </a:lnTo>
                      <a:lnTo>
                        <a:pt x="11" y="0"/>
                      </a:lnTo>
                      <a:lnTo>
                        <a:pt x="0" y="16"/>
                      </a:lnTo>
                      <a:close/>
                    </a:path>
                  </a:pathLst>
                </a:custGeom>
                <a:solidFill>
                  <a:srgbClr val="FF0000"/>
                </a:solidFill>
                <a:ln w="38100" cmpd="sng">
                  <a:solidFill>
                    <a:srgbClr val="FF0000"/>
                  </a:solidFill>
                  <a:round/>
                  <a:headEnd/>
                  <a:tailEnd/>
                </a:ln>
              </p:spPr>
              <p:txBody>
                <a:bodyPr/>
                <a:lstStyle/>
                <a:p>
                  <a:endParaRPr lang="en-GB"/>
                </a:p>
              </p:txBody>
            </p:sp>
            <p:sp>
              <p:nvSpPr>
                <p:cNvPr id="62893" name="Freeform 429">
                  <a:extLst>
                    <a:ext uri="{FF2B5EF4-FFF2-40B4-BE49-F238E27FC236}">
                      <a16:creationId xmlns:a16="http://schemas.microsoft.com/office/drawing/2014/main" id="{D6ACE8D9-9AAA-D1FB-3FEF-4BDF162BDFD3}"/>
                    </a:ext>
                  </a:extLst>
                </p:cNvPr>
                <p:cNvSpPr>
                  <a:spLocks/>
                </p:cNvSpPr>
                <p:nvPr/>
              </p:nvSpPr>
              <p:spPr bwMode="auto">
                <a:xfrm>
                  <a:off x="5635" y="3415"/>
                  <a:ext cx="26" cy="27"/>
                </a:xfrm>
                <a:custGeom>
                  <a:avLst/>
                  <a:gdLst>
                    <a:gd name="T0" fmla="*/ 0 w 26"/>
                    <a:gd name="T1" fmla="*/ 16 h 27"/>
                    <a:gd name="T2" fmla="*/ 17 w 26"/>
                    <a:gd name="T3" fmla="*/ 27 h 27"/>
                    <a:gd name="T4" fmla="*/ 26 w 26"/>
                    <a:gd name="T5" fmla="*/ 11 h 27"/>
                    <a:gd name="T6" fmla="*/ 8 w 26"/>
                    <a:gd name="T7" fmla="*/ 0 h 27"/>
                    <a:gd name="T8" fmla="*/ 0 w 26"/>
                    <a:gd name="T9" fmla="*/ 16 h 27"/>
                  </a:gdLst>
                  <a:ahLst/>
                  <a:cxnLst>
                    <a:cxn ang="0">
                      <a:pos x="T0" y="T1"/>
                    </a:cxn>
                    <a:cxn ang="0">
                      <a:pos x="T2" y="T3"/>
                    </a:cxn>
                    <a:cxn ang="0">
                      <a:pos x="T4" y="T5"/>
                    </a:cxn>
                    <a:cxn ang="0">
                      <a:pos x="T6" y="T7"/>
                    </a:cxn>
                    <a:cxn ang="0">
                      <a:pos x="T8" y="T9"/>
                    </a:cxn>
                  </a:cxnLst>
                  <a:rect l="0" t="0" r="r" b="b"/>
                  <a:pathLst>
                    <a:path w="26" h="27">
                      <a:moveTo>
                        <a:pt x="0" y="16"/>
                      </a:moveTo>
                      <a:lnTo>
                        <a:pt x="17" y="27"/>
                      </a:lnTo>
                      <a:lnTo>
                        <a:pt x="26" y="11"/>
                      </a:lnTo>
                      <a:lnTo>
                        <a:pt x="8" y="0"/>
                      </a:lnTo>
                      <a:lnTo>
                        <a:pt x="0" y="16"/>
                      </a:lnTo>
                      <a:close/>
                    </a:path>
                  </a:pathLst>
                </a:custGeom>
                <a:solidFill>
                  <a:srgbClr val="FF0000"/>
                </a:solidFill>
                <a:ln w="38100" cmpd="sng">
                  <a:solidFill>
                    <a:srgbClr val="FF0000"/>
                  </a:solidFill>
                  <a:round/>
                  <a:headEnd/>
                  <a:tailEnd/>
                </a:ln>
              </p:spPr>
              <p:txBody>
                <a:bodyPr/>
                <a:lstStyle/>
                <a:p>
                  <a:endParaRPr lang="en-GB"/>
                </a:p>
              </p:txBody>
            </p:sp>
            <p:sp>
              <p:nvSpPr>
                <p:cNvPr id="62894" name="Freeform 430">
                  <a:extLst>
                    <a:ext uri="{FF2B5EF4-FFF2-40B4-BE49-F238E27FC236}">
                      <a16:creationId xmlns:a16="http://schemas.microsoft.com/office/drawing/2014/main" id="{0B41E9AF-7893-EE83-CC50-46D0DF92CB7B}"/>
                    </a:ext>
                  </a:extLst>
                </p:cNvPr>
                <p:cNvSpPr>
                  <a:spLocks/>
                </p:cNvSpPr>
                <p:nvPr/>
              </p:nvSpPr>
              <p:spPr bwMode="auto">
                <a:xfrm>
                  <a:off x="5643" y="3398"/>
                  <a:ext cx="27" cy="26"/>
                </a:xfrm>
                <a:custGeom>
                  <a:avLst/>
                  <a:gdLst>
                    <a:gd name="T0" fmla="*/ 0 w 27"/>
                    <a:gd name="T1" fmla="*/ 17 h 26"/>
                    <a:gd name="T2" fmla="*/ 18 w 27"/>
                    <a:gd name="T3" fmla="*/ 26 h 26"/>
                    <a:gd name="T4" fmla="*/ 27 w 27"/>
                    <a:gd name="T5" fmla="*/ 9 h 26"/>
                    <a:gd name="T6" fmla="*/ 9 w 27"/>
                    <a:gd name="T7" fmla="*/ 0 h 26"/>
                    <a:gd name="T8" fmla="*/ 0 w 27"/>
                    <a:gd name="T9" fmla="*/ 17 h 26"/>
                  </a:gdLst>
                  <a:ahLst/>
                  <a:cxnLst>
                    <a:cxn ang="0">
                      <a:pos x="T0" y="T1"/>
                    </a:cxn>
                    <a:cxn ang="0">
                      <a:pos x="T2" y="T3"/>
                    </a:cxn>
                    <a:cxn ang="0">
                      <a:pos x="T4" y="T5"/>
                    </a:cxn>
                    <a:cxn ang="0">
                      <a:pos x="T6" y="T7"/>
                    </a:cxn>
                    <a:cxn ang="0">
                      <a:pos x="T8" y="T9"/>
                    </a:cxn>
                  </a:cxnLst>
                  <a:rect l="0" t="0" r="r" b="b"/>
                  <a:pathLst>
                    <a:path w="27" h="26">
                      <a:moveTo>
                        <a:pt x="0" y="17"/>
                      </a:moveTo>
                      <a:lnTo>
                        <a:pt x="18" y="26"/>
                      </a:lnTo>
                      <a:lnTo>
                        <a:pt x="27" y="9"/>
                      </a:lnTo>
                      <a:lnTo>
                        <a:pt x="9" y="0"/>
                      </a:lnTo>
                      <a:lnTo>
                        <a:pt x="0" y="17"/>
                      </a:lnTo>
                      <a:close/>
                    </a:path>
                  </a:pathLst>
                </a:custGeom>
                <a:solidFill>
                  <a:srgbClr val="FF0000"/>
                </a:solidFill>
                <a:ln w="38100" cmpd="sng">
                  <a:solidFill>
                    <a:srgbClr val="FF0000"/>
                  </a:solidFill>
                  <a:round/>
                  <a:headEnd/>
                  <a:tailEnd/>
                </a:ln>
              </p:spPr>
              <p:txBody>
                <a:bodyPr/>
                <a:lstStyle/>
                <a:p>
                  <a:endParaRPr lang="en-GB"/>
                </a:p>
              </p:txBody>
            </p:sp>
            <p:sp>
              <p:nvSpPr>
                <p:cNvPr id="62895" name="Freeform 431">
                  <a:extLst>
                    <a:ext uri="{FF2B5EF4-FFF2-40B4-BE49-F238E27FC236}">
                      <a16:creationId xmlns:a16="http://schemas.microsoft.com/office/drawing/2014/main" id="{56A3C769-0E9C-9A50-3D09-1578BB26128C}"/>
                    </a:ext>
                  </a:extLst>
                </p:cNvPr>
                <p:cNvSpPr>
                  <a:spLocks/>
                </p:cNvSpPr>
                <p:nvPr/>
              </p:nvSpPr>
              <p:spPr bwMode="auto">
                <a:xfrm>
                  <a:off x="5652" y="3383"/>
                  <a:ext cx="26" cy="26"/>
                </a:xfrm>
                <a:custGeom>
                  <a:avLst/>
                  <a:gdLst>
                    <a:gd name="T0" fmla="*/ 0 w 26"/>
                    <a:gd name="T1" fmla="*/ 15 h 26"/>
                    <a:gd name="T2" fmla="*/ 18 w 26"/>
                    <a:gd name="T3" fmla="*/ 26 h 26"/>
                    <a:gd name="T4" fmla="*/ 26 w 26"/>
                    <a:gd name="T5" fmla="*/ 11 h 26"/>
                    <a:gd name="T6" fmla="*/ 9 w 26"/>
                    <a:gd name="T7" fmla="*/ 0 h 26"/>
                    <a:gd name="T8" fmla="*/ 0 w 26"/>
                    <a:gd name="T9" fmla="*/ 15 h 26"/>
                  </a:gdLst>
                  <a:ahLst/>
                  <a:cxnLst>
                    <a:cxn ang="0">
                      <a:pos x="T0" y="T1"/>
                    </a:cxn>
                    <a:cxn ang="0">
                      <a:pos x="T2" y="T3"/>
                    </a:cxn>
                    <a:cxn ang="0">
                      <a:pos x="T4" y="T5"/>
                    </a:cxn>
                    <a:cxn ang="0">
                      <a:pos x="T6" y="T7"/>
                    </a:cxn>
                    <a:cxn ang="0">
                      <a:pos x="T8" y="T9"/>
                    </a:cxn>
                  </a:cxnLst>
                  <a:rect l="0" t="0" r="r" b="b"/>
                  <a:pathLst>
                    <a:path w="26" h="26">
                      <a:moveTo>
                        <a:pt x="0" y="15"/>
                      </a:moveTo>
                      <a:lnTo>
                        <a:pt x="18" y="26"/>
                      </a:lnTo>
                      <a:lnTo>
                        <a:pt x="26" y="11"/>
                      </a:lnTo>
                      <a:lnTo>
                        <a:pt x="9"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62896" name="Freeform 432">
                  <a:extLst>
                    <a:ext uri="{FF2B5EF4-FFF2-40B4-BE49-F238E27FC236}">
                      <a16:creationId xmlns:a16="http://schemas.microsoft.com/office/drawing/2014/main" id="{E0462A62-97E2-CAEC-978A-7DA3443DB7F6}"/>
                    </a:ext>
                  </a:extLst>
                </p:cNvPr>
                <p:cNvSpPr>
                  <a:spLocks/>
                </p:cNvSpPr>
                <p:nvPr/>
              </p:nvSpPr>
              <p:spPr bwMode="auto">
                <a:xfrm>
                  <a:off x="5661" y="3367"/>
                  <a:ext cx="26" cy="27"/>
                </a:xfrm>
                <a:custGeom>
                  <a:avLst/>
                  <a:gdLst>
                    <a:gd name="T0" fmla="*/ 0 w 26"/>
                    <a:gd name="T1" fmla="*/ 16 h 27"/>
                    <a:gd name="T2" fmla="*/ 17 w 26"/>
                    <a:gd name="T3" fmla="*/ 27 h 27"/>
                    <a:gd name="T4" fmla="*/ 26 w 26"/>
                    <a:gd name="T5" fmla="*/ 11 h 27"/>
                    <a:gd name="T6" fmla="*/ 9 w 26"/>
                    <a:gd name="T7" fmla="*/ 0 h 27"/>
                    <a:gd name="T8" fmla="*/ 0 w 26"/>
                    <a:gd name="T9" fmla="*/ 16 h 27"/>
                  </a:gdLst>
                  <a:ahLst/>
                  <a:cxnLst>
                    <a:cxn ang="0">
                      <a:pos x="T0" y="T1"/>
                    </a:cxn>
                    <a:cxn ang="0">
                      <a:pos x="T2" y="T3"/>
                    </a:cxn>
                    <a:cxn ang="0">
                      <a:pos x="T4" y="T5"/>
                    </a:cxn>
                    <a:cxn ang="0">
                      <a:pos x="T6" y="T7"/>
                    </a:cxn>
                    <a:cxn ang="0">
                      <a:pos x="T8" y="T9"/>
                    </a:cxn>
                  </a:cxnLst>
                  <a:rect l="0" t="0" r="r" b="b"/>
                  <a:pathLst>
                    <a:path w="26" h="27">
                      <a:moveTo>
                        <a:pt x="0" y="16"/>
                      </a:moveTo>
                      <a:lnTo>
                        <a:pt x="17" y="27"/>
                      </a:lnTo>
                      <a:lnTo>
                        <a:pt x="26" y="11"/>
                      </a:lnTo>
                      <a:lnTo>
                        <a:pt x="9" y="0"/>
                      </a:lnTo>
                      <a:lnTo>
                        <a:pt x="0" y="16"/>
                      </a:lnTo>
                      <a:close/>
                    </a:path>
                  </a:pathLst>
                </a:custGeom>
                <a:solidFill>
                  <a:srgbClr val="FF0000"/>
                </a:solidFill>
                <a:ln w="38100" cmpd="sng">
                  <a:solidFill>
                    <a:srgbClr val="FF0000"/>
                  </a:solidFill>
                  <a:round/>
                  <a:headEnd/>
                  <a:tailEnd/>
                </a:ln>
              </p:spPr>
              <p:txBody>
                <a:bodyPr/>
                <a:lstStyle/>
                <a:p>
                  <a:endParaRPr lang="en-GB"/>
                </a:p>
              </p:txBody>
            </p:sp>
            <p:sp>
              <p:nvSpPr>
                <p:cNvPr id="62897" name="Freeform 433">
                  <a:extLst>
                    <a:ext uri="{FF2B5EF4-FFF2-40B4-BE49-F238E27FC236}">
                      <a16:creationId xmlns:a16="http://schemas.microsoft.com/office/drawing/2014/main" id="{589FE1E6-EDC9-32A0-1A5A-6DD2ECF51452}"/>
                    </a:ext>
                  </a:extLst>
                </p:cNvPr>
                <p:cNvSpPr>
                  <a:spLocks/>
                </p:cNvSpPr>
                <p:nvPr/>
              </p:nvSpPr>
              <p:spPr bwMode="auto">
                <a:xfrm>
                  <a:off x="5670" y="3354"/>
                  <a:ext cx="26" cy="24"/>
                </a:xfrm>
                <a:custGeom>
                  <a:avLst/>
                  <a:gdLst>
                    <a:gd name="T0" fmla="*/ 0 w 26"/>
                    <a:gd name="T1" fmla="*/ 13 h 24"/>
                    <a:gd name="T2" fmla="*/ 17 w 26"/>
                    <a:gd name="T3" fmla="*/ 24 h 24"/>
                    <a:gd name="T4" fmla="*/ 26 w 26"/>
                    <a:gd name="T5" fmla="*/ 11 h 24"/>
                    <a:gd name="T6" fmla="*/ 8 w 26"/>
                    <a:gd name="T7" fmla="*/ 0 h 24"/>
                    <a:gd name="T8" fmla="*/ 0 w 26"/>
                    <a:gd name="T9" fmla="*/ 13 h 24"/>
                  </a:gdLst>
                  <a:ahLst/>
                  <a:cxnLst>
                    <a:cxn ang="0">
                      <a:pos x="T0" y="T1"/>
                    </a:cxn>
                    <a:cxn ang="0">
                      <a:pos x="T2" y="T3"/>
                    </a:cxn>
                    <a:cxn ang="0">
                      <a:pos x="T4" y="T5"/>
                    </a:cxn>
                    <a:cxn ang="0">
                      <a:pos x="T6" y="T7"/>
                    </a:cxn>
                    <a:cxn ang="0">
                      <a:pos x="T8" y="T9"/>
                    </a:cxn>
                  </a:cxnLst>
                  <a:rect l="0" t="0" r="r" b="b"/>
                  <a:pathLst>
                    <a:path w="26" h="24">
                      <a:moveTo>
                        <a:pt x="0" y="13"/>
                      </a:moveTo>
                      <a:lnTo>
                        <a:pt x="17" y="24"/>
                      </a:lnTo>
                      <a:lnTo>
                        <a:pt x="26" y="11"/>
                      </a:lnTo>
                      <a:lnTo>
                        <a:pt x="8"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62898" name="Freeform 434">
                  <a:extLst>
                    <a:ext uri="{FF2B5EF4-FFF2-40B4-BE49-F238E27FC236}">
                      <a16:creationId xmlns:a16="http://schemas.microsoft.com/office/drawing/2014/main" id="{68BAC7BE-5C88-F93C-9A84-220952FAEF06}"/>
                    </a:ext>
                  </a:extLst>
                </p:cNvPr>
                <p:cNvSpPr>
                  <a:spLocks/>
                </p:cNvSpPr>
                <p:nvPr/>
              </p:nvSpPr>
              <p:spPr bwMode="auto">
                <a:xfrm>
                  <a:off x="5678" y="3341"/>
                  <a:ext cx="26" cy="24"/>
                </a:xfrm>
                <a:custGeom>
                  <a:avLst/>
                  <a:gdLst>
                    <a:gd name="T0" fmla="*/ 0 w 26"/>
                    <a:gd name="T1" fmla="*/ 13 h 24"/>
                    <a:gd name="T2" fmla="*/ 18 w 26"/>
                    <a:gd name="T3" fmla="*/ 24 h 24"/>
                    <a:gd name="T4" fmla="*/ 26 w 26"/>
                    <a:gd name="T5" fmla="*/ 11 h 24"/>
                    <a:gd name="T6" fmla="*/ 9 w 26"/>
                    <a:gd name="T7" fmla="*/ 0 h 24"/>
                    <a:gd name="T8" fmla="*/ 0 w 26"/>
                    <a:gd name="T9" fmla="*/ 13 h 24"/>
                  </a:gdLst>
                  <a:ahLst/>
                  <a:cxnLst>
                    <a:cxn ang="0">
                      <a:pos x="T0" y="T1"/>
                    </a:cxn>
                    <a:cxn ang="0">
                      <a:pos x="T2" y="T3"/>
                    </a:cxn>
                    <a:cxn ang="0">
                      <a:pos x="T4" y="T5"/>
                    </a:cxn>
                    <a:cxn ang="0">
                      <a:pos x="T6" y="T7"/>
                    </a:cxn>
                    <a:cxn ang="0">
                      <a:pos x="T8" y="T9"/>
                    </a:cxn>
                  </a:cxnLst>
                  <a:rect l="0" t="0" r="r" b="b"/>
                  <a:pathLst>
                    <a:path w="26" h="24">
                      <a:moveTo>
                        <a:pt x="0" y="13"/>
                      </a:moveTo>
                      <a:lnTo>
                        <a:pt x="18" y="24"/>
                      </a:lnTo>
                      <a:lnTo>
                        <a:pt x="26" y="11"/>
                      </a:lnTo>
                      <a:lnTo>
                        <a:pt x="9"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62899" name="Freeform 435">
                  <a:extLst>
                    <a:ext uri="{FF2B5EF4-FFF2-40B4-BE49-F238E27FC236}">
                      <a16:creationId xmlns:a16="http://schemas.microsoft.com/office/drawing/2014/main" id="{9752F4E5-42F9-626C-D3A6-CF275DC9FDFD}"/>
                    </a:ext>
                  </a:extLst>
                </p:cNvPr>
                <p:cNvSpPr>
                  <a:spLocks/>
                </p:cNvSpPr>
                <p:nvPr/>
              </p:nvSpPr>
              <p:spPr bwMode="auto">
                <a:xfrm>
                  <a:off x="5689" y="3326"/>
                  <a:ext cx="26" cy="26"/>
                </a:xfrm>
                <a:custGeom>
                  <a:avLst/>
                  <a:gdLst>
                    <a:gd name="T0" fmla="*/ 0 w 26"/>
                    <a:gd name="T1" fmla="*/ 13 h 26"/>
                    <a:gd name="T2" fmla="*/ 15 w 26"/>
                    <a:gd name="T3" fmla="*/ 26 h 26"/>
                    <a:gd name="T4" fmla="*/ 26 w 26"/>
                    <a:gd name="T5" fmla="*/ 13 h 26"/>
                    <a:gd name="T6" fmla="*/ 11 w 26"/>
                    <a:gd name="T7" fmla="*/ 0 h 26"/>
                    <a:gd name="T8" fmla="*/ 0 w 26"/>
                    <a:gd name="T9" fmla="*/ 13 h 26"/>
                  </a:gdLst>
                  <a:ahLst/>
                  <a:cxnLst>
                    <a:cxn ang="0">
                      <a:pos x="T0" y="T1"/>
                    </a:cxn>
                    <a:cxn ang="0">
                      <a:pos x="T2" y="T3"/>
                    </a:cxn>
                    <a:cxn ang="0">
                      <a:pos x="T4" y="T5"/>
                    </a:cxn>
                    <a:cxn ang="0">
                      <a:pos x="T6" y="T7"/>
                    </a:cxn>
                    <a:cxn ang="0">
                      <a:pos x="T8" y="T9"/>
                    </a:cxn>
                  </a:cxnLst>
                  <a:rect l="0" t="0" r="r" b="b"/>
                  <a:pathLst>
                    <a:path w="26" h="26">
                      <a:moveTo>
                        <a:pt x="0" y="13"/>
                      </a:moveTo>
                      <a:lnTo>
                        <a:pt x="15" y="26"/>
                      </a:lnTo>
                      <a:lnTo>
                        <a:pt x="26" y="13"/>
                      </a:lnTo>
                      <a:lnTo>
                        <a:pt x="11"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62900" name="Freeform 436">
                  <a:extLst>
                    <a:ext uri="{FF2B5EF4-FFF2-40B4-BE49-F238E27FC236}">
                      <a16:creationId xmlns:a16="http://schemas.microsoft.com/office/drawing/2014/main" id="{BEE8781A-B540-24E4-D427-1B647C29D202}"/>
                    </a:ext>
                  </a:extLst>
                </p:cNvPr>
                <p:cNvSpPr>
                  <a:spLocks/>
                </p:cNvSpPr>
                <p:nvPr/>
              </p:nvSpPr>
              <p:spPr bwMode="auto">
                <a:xfrm>
                  <a:off x="5698" y="3313"/>
                  <a:ext cx="26" cy="26"/>
                </a:xfrm>
                <a:custGeom>
                  <a:avLst/>
                  <a:gdLst>
                    <a:gd name="T0" fmla="*/ 0 w 26"/>
                    <a:gd name="T1" fmla="*/ 15 h 26"/>
                    <a:gd name="T2" fmla="*/ 17 w 26"/>
                    <a:gd name="T3" fmla="*/ 26 h 26"/>
                    <a:gd name="T4" fmla="*/ 26 w 26"/>
                    <a:gd name="T5" fmla="*/ 11 h 26"/>
                    <a:gd name="T6" fmla="*/ 9 w 26"/>
                    <a:gd name="T7" fmla="*/ 0 h 26"/>
                    <a:gd name="T8" fmla="*/ 0 w 26"/>
                    <a:gd name="T9" fmla="*/ 15 h 26"/>
                  </a:gdLst>
                  <a:ahLst/>
                  <a:cxnLst>
                    <a:cxn ang="0">
                      <a:pos x="T0" y="T1"/>
                    </a:cxn>
                    <a:cxn ang="0">
                      <a:pos x="T2" y="T3"/>
                    </a:cxn>
                    <a:cxn ang="0">
                      <a:pos x="T4" y="T5"/>
                    </a:cxn>
                    <a:cxn ang="0">
                      <a:pos x="T6" y="T7"/>
                    </a:cxn>
                    <a:cxn ang="0">
                      <a:pos x="T8" y="T9"/>
                    </a:cxn>
                  </a:cxnLst>
                  <a:rect l="0" t="0" r="r" b="b"/>
                  <a:pathLst>
                    <a:path w="26" h="26">
                      <a:moveTo>
                        <a:pt x="0" y="15"/>
                      </a:moveTo>
                      <a:lnTo>
                        <a:pt x="17" y="26"/>
                      </a:lnTo>
                      <a:lnTo>
                        <a:pt x="26" y="11"/>
                      </a:lnTo>
                      <a:lnTo>
                        <a:pt x="9"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62901" name="Freeform 437">
                  <a:extLst>
                    <a:ext uri="{FF2B5EF4-FFF2-40B4-BE49-F238E27FC236}">
                      <a16:creationId xmlns:a16="http://schemas.microsoft.com/office/drawing/2014/main" id="{1A449AD4-4CC2-211C-003B-52C31AF9DB60}"/>
                    </a:ext>
                  </a:extLst>
                </p:cNvPr>
                <p:cNvSpPr>
                  <a:spLocks/>
                </p:cNvSpPr>
                <p:nvPr/>
              </p:nvSpPr>
              <p:spPr bwMode="auto">
                <a:xfrm>
                  <a:off x="5709" y="3300"/>
                  <a:ext cx="24" cy="24"/>
                </a:xfrm>
                <a:custGeom>
                  <a:avLst/>
                  <a:gdLst>
                    <a:gd name="T0" fmla="*/ 0 w 24"/>
                    <a:gd name="T1" fmla="*/ 11 h 24"/>
                    <a:gd name="T2" fmla="*/ 15 w 24"/>
                    <a:gd name="T3" fmla="*/ 24 h 24"/>
                    <a:gd name="T4" fmla="*/ 24 w 24"/>
                    <a:gd name="T5" fmla="*/ 13 h 24"/>
                    <a:gd name="T6" fmla="*/ 9 w 24"/>
                    <a:gd name="T7" fmla="*/ 0 h 24"/>
                    <a:gd name="T8" fmla="*/ 0 w 24"/>
                    <a:gd name="T9" fmla="*/ 11 h 24"/>
                  </a:gdLst>
                  <a:ahLst/>
                  <a:cxnLst>
                    <a:cxn ang="0">
                      <a:pos x="T0" y="T1"/>
                    </a:cxn>
                    <a:cxn ang="0">
                      <a:pos x="T2" y="T3"/>
                    </a:cxn>
                    <a:cxn ang="0">
                      <a:pos x="T4" y="T5"/>
                    </a:cxn>
                    <a:cxn ang="0">
                      <a:pos x="T6" y="T7"/>
                    </a:cxn>
                    <a:cxn ang="0">
                      <a:pos x="T8" y="T9"/>
                    </a:cxn>
                  </a:cxnLst>
                  <a:rect l="0" t="0" r="r" b="b"/>
                  <a:pathLst>
                    <a:path w="24" h="24">
                      <a:moveTo>
                        <a:pt x="0" y="11"/>
                      </a:moveTo>
                      <a:lnTo>
                        <a:pt x="15" y="24"/>
                      </a:lnTo>
                      <a:lnTo>
                        <a:pt x="24" y="13"/>
                      </a:lnTo>
                      <a:lnTo>
                        <a:pt x="9"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62902" name="Freeform 438">
                  <a:extLst>
                    <a:ext uri="{FF2B5EF4-FFF2-40B4-BE49-F238E27FC236}">
                      <a16:creationId xmlns:a16="http://schemas.microsoft.com/office/drawing/2014/main" id="{289B48B4-3B99-585E-0AE4-3070F934857D}"/>
                    </a:ext>
                  </a:extLst>
                </p:cNvPr>
                <p:cNvSpPr>
                  <a:spLocks/>
                </p:cNvSpPr>
                <p:nvPr/>
              </p:nvSpPr>
              <p:spPr bwMode="auto">
                <a:xfrm>
                  <a:off x="5715" y="3289"/>
                  <a:ext cx="24" cy="22"/>
                </a:xfrm>
                <a:custGeom>
                  <a:avLst/>
                  <a:gdLst>
                    <a:gd name="T0" fmla="*/ 0 w 24"/>
                    <a:gd name="T1" fmla="*/ 13 h 22"/>
                    <a:gd name="T2" fmla="*/ 18 w 24"/>
                    <a:gd name="T3" fmla="*/ 22 h 22"/>
                    <a:gd name="T4" fmla="*/ 24 w 24"/>
                    <a:gd name="T5" fmla="*/ 9 h 22"/>
                    <a:gd name="T6" fmla="*/ 7 w 24"/>
                    <a:gd name="T7" fmla="*/ 0 h 22"/>
                    <a:gd name="T8" fmla="*/ 0 w 24"/>
                    <a:gd name="T9" fmla="*/ 13 h 22"/>
                  </a:gdLst>
                  <a:ahLst/>
                  <a:cxnLst>
                    <a:cxn ang="0">
                      <a:pos x="T0" y="T1"/>
                    </a:cxn>
                    <a:cxn ang="0">
                      <a:pos x="T2" y="T3"/>
                    </a:cxn>
                    <a:cxn ang="0">
                      <a:pos x="T4" y="T5"/>
                    </a:cxn>
                    <a:cxn ang="0">
                      <a:pos x="T6" y="T7"/>
                    </a:cxn>
                    <a:cxn ang="0">
                      <a:pos x="T8" y="T9"/>
                    </a:cxn>
                  </a:cxnLst>
                  <a:rect l="0" t="0" r="r" b="b"/>
                  <a:pathLst>
                    <a:path w="24" h="22">
                      <a:moveTo>
                        <a:pt x="0" y="13"/>
                      </a:moveTo>
                      <a:lnTo>
                        <a:pt x="18" y="22"/>
                      </a:lnTo>
                      <a:lnTo>
                        <a:pt x="24" y="9"/>
                      </a:lnTo>
                      <a:lnTo>
                        <a:pt x="7"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62903" name="Freeform 439">
                  <a:extLst>
                    <a:ext uri="{FF2B5EF4-FFF2-40B4-BE49-F238E27FC236}">
                      <a16:creationId xmlns:a16="http://schemas.microsoft.com/office/drawing/2014/main" id="{7542C32F-A028-9C40-3338-CF366C4DFE5B}"/>
                    </a:ext>
                  </a:extLst>
                </p:cNvPr>
                <p:cNvSpPr>
                  <a:spLocks/>
                </p:cNvSpPr>
                <p:nvPr/>
              </p:nvSpPr>
              <p:spPr bwMode="auto">
                <a:xfrm>
                  <a:off x="5724" y="3276"/>
                  <a:ext cx="26" cy="26"/>
                </a:xfrm>
                <a:custGeom>
                  <a:avLst/>
                  <a:gdLst>
                    <a:gd name="T0" fmla="*/ 0 w 26"/>
                    <a:gd name="T1" fmla="*/ 11 h 26"/>
                    <a:gd name="T2" fmla="*/ 15 w 26"/>
                    <a:gd name="T3" fmla="*/ 26 h 26"/>
                    <a:gd name="T4" fmla="*/ 26 w 26"/>
                    <a:gd name="T5" fmla="*/ 15 h 26"/>
                    <a:gd name="T6" fmla="*/ 11 w 26"/>
                    <a:gd name="T7" fmla="*/ 0 h 26"/>
                    <a:gd name="T8" fmla="*/ 0 w 26"/>
                    <a:gd name="T9" fmla="*/ 11 h 26"/>
                  </a:gdLst>
                  <a:ahLst/>
                  <a:cxnLst>
                    <a:cxn ang="0">
                      <a:pos x="T0" y="T1"/>
                    </a:cxn>
                    <a:cxn ang="0">
                      <a:pos x="T2" y="T3"/>
                    </a:cxn>
                    <a:cxn ang="0">
                      <a:pos x="T4" y="T5"/>
                    </a:cxn>
                    <a:cxn ang="0">
                      <a:pos x="T6" y="T7"/>
                    </a:cxn>
                    <a:cxn ang="0">
                      <a:pos x="T8" y="T9"/>
                    </a:cxn>
                  </a:cxnLst>
                  <a:rect l="0" t="0" r="r" b="b"/>
                  <a:pathLst>
                    <a:path w="26" h="26">
                      <a:moveTo>
                        <a:pt x="0" y="11"/>
                      </a:moveTo>
                      <a:lnTo>
                        <a:pt x="15" y="26"/>
                      </a:lnTo>
                      <a:lnTo>
                        <a:pt x="26" y="15"/>
                      </a:lnTo>
                      <a:lnTo>
                        <a:pt x="11"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62904" name="Freeform 440">
                  <a:extLst>
                    <a:ext uri="{FF2B5EF4-FFF2-40B4-BE49-F238E27FC236}">
                      <a16:creationId xmlns:a16="http://schemas.microsoft.com/office/drawing/2014/main" id="{7306F63F-8718-C2C6-856F-346C50D98D01}"/>
                    </a:ext>
                  </a:extLst>
                </p:cNvPr>
                <p:cNvSpPr>
                  <a:spLocks/>
                </p:cNvSpPr>
                <p:nvPr/>
              </p:nvSpPr>
              <p:spPr bwMode="auto">
                <a:xfrm>
                  <a:off x="5735" y="3265"/>
                  <a:ext cx="24" cy="24"/>
                </a:xfrm>
                <a:custGeom>
                  <a:avLst/>
                  <a:gdLst>
                    <a:gd name="T0" fmla="*/ 0 w 24"/>
                    <a:gd name="T1" fmla="*/ 11 h 24"/>
                    <a:gd name="T2" fmla="*/ 15 w 24"/>
                    <a:gd name="T3" fmla="*/ 24 h 24"/>
                    <a:gd name="T4" fmla="*/ 24 w 24"/>
                    <a:gd name="T5" fmla="*/ 13 h 24"/>
                    <a:gd name="T6" fmla="*/ 9 w 24"/>
                    <a:gd name="T7" fmla="*/ 0 h 24"/>
                    <a:gd name="T8" fmla="*/ 0 w 24"/>
                    <a:gd name="T9" fmla="*/ 11 h 24"/>
                  </a:gdLst>
                  <a:ahLst/>
                  <a:cxnLst>
                    <a:cxn ang="0">
                      <a:pos x="T0" y="T1"/>
                    </a:cxn>
                    <a:cxn ang="0">
                      <a:pos x="T2" y="T3"/>
                    </a:cxn>
                    <a:cxn ang="0">
                      <a:pos x="T4" y="T5"/>
                    </a:cxn>
                    <a:cxn ang="0">
                      <a:pos x="T6" y="T7"/>
                    </a:cxn>
                    <a:cxn ang="0">
                      <a:pos x="T8" y="T9"/>
                    </a:cxn>
                  </a:cxnLst>
                  <a:rect l="0" t="0" r="r" b="b"/>
                  <a:pathLst>
                    <a:path w="24" h="24">
                      <a:moveTo>
                        <a:pt x="0" y="11"/>
                      </a:moveTo>
                      <a:lnTo>
                        <a:pt x="15" y="24"/>
                      </a:lnTo>
                      <a:lnTo>
                        <a:pt x="24" y="13"/>
                      </a:lnTo>
                      <a:lnTo>
                        <a:pt x="9"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62905" name="Freeform 441">
                  <a:extLst>
                    <a:ext uri="{FF2B5EF4-FFF2-40B4-BE49-F238E27FC236}">
                      <a16:creationId xmlns:a16="http://schemas.microsoft.com/office/drawing/2014/main" id="{C72370DC-241C-CE2F-E2D4-AB7ACBAE4FB7}"/>
                    </a:ext>
                  </a:extLst>
                </p:cNvPr>
                <p:cNvSpPr>
                  <a:spLocks/>
                </p:cNvSpPr>
                <p:nvPr/>
              </p:nvSpPr>
              <p:spPr bwMode="auto">
                <a:xfrm>
                  <a:off x="5744" y="3254"/>
                  <a:ext cx="24" cy="24"/>
                </a:xfrm>
                <a:custGeom>
                  <a:avLst/>
                  <a:gdLst>
                    <a:gd name="T0" fmla="*/ 0 w 24"/>
                    <a:gd name="T1" fmla="*/ 11 h 24"/>
                    <a:gd name="T2" fmla="*/ 15 w 24"/>
                    <a:gd name="T3" fmla="*/ 24 h 24"/>
                    <a:gd name="T4" fmla="*/ 24 w 24"/>
                    <a:gd name="T5" fmla="*/ 13 h 24"/>
                    <a:gd name="T6" fmla="*/ 8 w 24"/>
                    <a:gd name="T7" fmla="*/ 0 h 24"/>
                    <a:gd name="T8" fmla="*/ 0 w 24"/>
                    <a:gd name="T9" fmla="*/ 11 h 24"/>
                  </a:gdLst>
                  <a:ahLst/>
                  <a:cxnLst>
                    <a:cxn ang="0">
                      <a:pos x="T0" y="T1"/>
                    </a:cxn>
                    <a:cxn ang="0">
                      <a:pos x="T2" y="T3"/>
                    </a:cxn>
                    <a:cxn ang="0">
                      <a:pos x="T4" y="T5"/>
                    </a:cxn>
                    <a:cxn ang="0">
                      <a:pos x="T6" y="T7"/>
                    </a:cxn>
                    <a:cxn ang="0">
                      <a:pos x="T8" y="T9"/>
                    </a:cxn>
                  </a:cxnLst>
                  <a:rect l="0" t="0" r="r" b="b"/>
                  <a:pathLst>
                    <a:path w="24" h="24">
                      <a:moveTo>
                        <a:pt x="0" y="11"/>
                      </a:moveTo>
                      <a:lnTo>
                        <a:pt x="15" y="24"/>
                      </a:lnTo>
                      <a:lnTo>
                        <a:pt x="24" y="13"/>
                      </a:lnTo>
                      <a:lnTo>
                        <a:pt x="8"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62906" name="Freeform 442">
                  <a:extLst>
                    <a:ext uri="{FF2B5EF4-FFF2-40B4-BE49-F238E27FC236}">
                      <a16:creationId xmlns:a16="http://schemas.microsoft.com/office/drawing/2014/main" id="{8687B21D-744B-86AB-959B-9ABCEB3424EB}"/>
                    </a:ext>
                  </a:extLst>
                </p:cNvPr>
                <p:cNvSpPr>
                  <a:spLocks/>
                </p:cNvSpPr>
                <p:nvPr/>
              </p:nvSpPr>
              <p:spPr bwMode="auto">
                <a:xfrm>
                  <a:off x="5752" y="3243"/>
                  <a:ext cx="24" cy="24"/>
                </a:xfrm>
                <a:custGeom>
                  <a:avLst/>
                  <a:gdLst>
                    <a:gd name="T0" fmla="*/ 0 w 24"/>
                    <a:gd name="T1" fmla="*/ 11 h 24"/>
                    <a:gd name="T2" fmla="*/ 16 w 24"/>
                    <a:gd name="T3" fmla="*/ 24 h 24"/>
                    <a:gd name="T4" fmla="*/ 24 w 24"/>
                    <a:gd name="T5" fmla="*/ 13 h 24"/>
                    <a:gd name="T6" fmla="*/ 9 w 24"/>
                    <a:gd name="T7" fmla="*/ 0 h 24"/>
                    <a:gd name="T8" fmla="*/ 0 w 24"/>
                    <a:gd name="T9" fmla="*/ 11 h 24"/>
                  </a:gdLst>
                  <a:ahLst/>
                  <a:cxnLst>
                    <a:cxn ang="0">
                      <a:pos x="T0" y="T1"/>
                    </a:cxn>
                    <a:cxn ang="0">
                      <a:pos x="T2" y="T3"/>
                    </a:cxn>
                    <a:cxn ang="0">
                      <a:pos x="T4" y="T5"/>
                    </a:cxn>
                    <a:cxn ang="0">
                      <a:pos x="T6" y="T7"/>
                    </a:cxn>
                    <a:cxn ang="0">
                      <a:pos x="T8" y="T9"/>
                    </a:cxn>
                  </a:cxnLst>
                  <a:rect l="0" t="0" r="r" b="b"/>
                  <a:pathLst>
                    <a:path w="24" h="24">
                      <a:moveTo>
                        <a:pt x="0" y="11"/>
                      </a:moveTo>
                      <a:lnTo>
                        <a:pt x="16" y="24"/>
                      </a:lnTo>
                      <a:lnTo>
                        <a:pt x="24" y="13"/>
                      </a:lnTo>
                      <a:lnTo>
                        <a:pt x="9"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62907" name="Freeform 443">
                  <a:extLst>
                    <a:ext uri="{FF2B5EF4-FFF2-40B4-BE49-F238E27FC236}">
                      <a16:creationId xmlns:a16="http://schemas.microsoft.com/office/drawing/2014/main" id="{5EE8D5B4-8E49-B9E6-710B-E5C772E64A5E}"/>
                    </a:ext>
                  </a:extLst>
                </p:cNvPr>
                <p:cNvSpPr>
                  <a:spLocks/>
                </p:cNvSpPr>
                <p:nvPr/>
              </p:nvSpPr>
              <p:spPr bwMode="auto">
                <a:xfrm>
                  <a:off x="5761" y="3234"/>
                  <a:ext cx="24" cy="24"/>
                </a:xfrm>
                <a:custGeom>
                  <a:avLst/>
                  <a:gdLst>
                    <a:gd name="T0" fmla="*/ 0 w 24"/>
                    <a:gd name="T1" fmla="*/ 9 h 24"/>
                    <a:gd name="T2" fmla="*/ 13 w 24"/>
                    <a:gd name="T3" fmla="*/ 24 h 24"/>
                    <a:gd name="T4" fmla="*/ 24 w 24"/>
                    <a:gd name="T5" fmla="*/ 16 h 24"/>
                    <a:gd name="T6" fmla="*/ 11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3" y="24"/>
                      </a:lnTo>
                      <a:lnTo>
                        <a:pt x="24" y="16"/>
                      </a:lnTo>
                      <a:lnTo>
                        <a:pt x="11"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62908" name="Freeform 444">
                  <a:extLst>
                    <a:ext uri="{FF2B5EF4-FFF2-40B4-BE49-F238E27FC236}">
                      <a16:creationId xmlns:a16="http://schemas.microsoft.com/office/drawing/2014/main" id="{7BA0FCB2-2EF4-3B1F-6502-4D59452264F8}"/>
                    </a:ext>
                  </a:extLst>
                </p:cNvPr>
                <p:cNvSpPr>
                  <a:spLocks/>
                </p:cNvSpPr>
                <p:nvPr/>
              </p:nvSpPr>
              <p:spPr bwMode="auto">
                <a:xfrm>
                  <a:off x="5772" y="3226"/>
                  <a:ext cx="22" cy="21"/>
                </a:xfrm>
                <a:custGeom>
                  <a:avLst/>
                  <a:gdLst>
                    <a:gd name="T0" fmla="*/ 0 w 22"/>
                    <a:gd name="T1" fmla="*/ 8 h 21"/>
                    <a:gd name="T2" fmla="*/ 15 w 22"/>
                    <a:gd name="T3" fmla="*/ 21 h 21"/>
                    <a:gd name="T4" fmla="*/ 22 w 22"/>
                    <a:gd name="T5" fmla="*/ 13 h 21"/>
                    <a:gd name="T6" fmla="*/ 7 w 22"/>
                    <a:gd name="T7" fmla="*/ 0 h 21"/>
                    <a:gd name="T8" fmla="*/ 0 w 22"/>
                    <a:gd name="T9" fmla="*/ 8 h 21"/>
                  </a:gdLst>
                  <a:ahLst/>
                  <a:cxnLst>
                    <a:cxn ang="0">
                      <a:pos x="T0" y="T1"/>
                    </a:cxn>
                    <a:cxn ang="0">
                      <a:pos x="T2" y="T3"/>
                    </a:cxn>
                    <a:cxn ang="0">
                      <a:pos x="T4" y="T5"/>
                    </a:cxn>
                    <a:cxn ang="0">
                      <a:pos x="T6" y="T7"/>
                    </a:cxn>
                    <a:cxn ang="0">
                      <a:pos x="T8" y="T9"/>
                    </a:cxn>
                  </a:cxnLst>
                  <a:rect l="0" t="0" r="r" b="b"/>
                  <a:pathLst>
                    <a:path w="22" h="21">
                      <a:moveTo>
                        <a:pt x="0" y="8"/>
                      </a:moveTo>
                      <a:lnTo>
                        <a:pt x="15" y="21"/>
                      </a:lnTo>
                      <a:lnTo>
                        <a:pt x="22" y="13"/>
                      </a:lnTo>
                      <a:lnTo>
                        <a:pt x="7" y="0"/>
                      </a:lnTo>
                      <a:lnTo>
                        <a:pt x="0" y="8"/>
                      </a:lnTo>
                      <a:close/>
                    </a:path>
                  </a:pathLst>
                </a:custGeom>
                <a:solidFill>
                  <a:srgbClr val="FF0000"/>
                </a:solidFill>
                <a:ln w="38100" cmpd="sng">
                  <a:solidFill>
                    <a:srgbClr val="FF0000"/>
                  </a:solidFill>
                  <a:round/>
                  <a:headEnd/>
                  <a:tailEnd/>
                </a:ln>
              </p:spPr>
              <p:txBody>
                <a:bodyPr/>
                <a:lstStyle/>
                <a:p>
                  <a:endParaRPr lang="en-GB"/>
                </a:p>
              </p:txBody>
            </p:sp>
            <p:sp>
              <p:nvSpPr>
                <p:cNvPr id="62909" name="Freeform 445">
                  <a:extLst>
                    <a:ext uri="{FF2B5EF4-FFF2-40B4-BE49-F238E27FC236}">
                      <a16:creationId xmlns:a16="http://schemas.microsoft.com/office/drawing/2014/main" id="{BCCD6C61-BF02-2629-4A05-E466429C3826}"/>
                    </a:ext>
                  </a:extLst>
                </p:cNvPr>
                <p:cNvSpPr>
                  <a:spLocks/>
                </p:cNvSpPr>
                <p:nvPr/>
              </p:nvSpPr>
              <p:spPr bwMode="auto">
                <a:xfrm>
                  <a:off x="5779" y="3217"/>
                  <a:ext cx="24" cy="24"/>
                </a:xfrm>
                <a:custGeom>
                  <a:avLst/>
                  <a:gdLst>
                    <a:gd name="T0" fmla="*/ 0 w 24"/>
                    <a:gd name="T1" fmla="*/ 9 h 24"/>
                    <a:gd name="T2" fmla="*/ 13 w 24"/>
                    <a:gd name="T3" fmla="*/ 24 h 24"/>
                    <a:gd name="T4" fmla="*/ 24 w 24"/>
                    <a:gd name="T5" fmla="*/ 15 h 24"/>
                    <a:gd name="T6" fmla="*/ 11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3" y="24"/>
                      </a:lnTo>
                      <a:lnTo>
                        <a:pt x="24" y="15"/>
                      </a:lnTo>
                      <a:lnTo>
                        <a:pt x="11"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62910" name="Freeform 446">
                  <a:extLst>
                    <a:ext uri="{FF2B5EF4-FFF2-40B4-BE49-F238E27FC236}">
                      <a16:creationId xmlns:a16="http://schemas.microsoft.com/office/drawing/2014/main" id="{81959B76-2AE7-200A-698A-3B2133E83896}"/>
                    </a:ext>
                  </a:extLst>
                </p:cNvPr>
                <p:cNvSpPr>
                  <a:spLocks/>
                </p:cNvSpPr>
                <p:nvPr/>
              </p:nvSpPr>
              <p:spPr bwMode="auto">
                <a:xfrm>
                  <a:off x="5790" y="3208"/>
                  <a:ext cx="24" cy="24"/>
                </a:xfrm>
                <a:custGeom>
                  <a:avLst/>
                  <a:gdLst>
                    <a:gd name="T0" fmla="*/ 0 w 24"/>
                    <a:gd name="T1" fmla="*/ 9 h 24"/>
                    <a:gd name="T2" fmla="*/ 15 w 24"/>
                    <a:gd name="T3" fmla="*/ 24 h 24"/>
                    <a:gd name="T4" fmla="*/ 24 w 24"/>
                    <a:gd name="T5" fmla="*/ 15 h 24"/>
                    <a:gd name="T6" fmla="*/ 8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5" y="24"/>
                      </a:lnTo>
                      <a:lnTo>
                        <a:pt x="24" y="15"/>
                      </a:lnTo>
                      <a:lnTo>
                        <a:pt x="8"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62911" name="Freeform 447">
                  <a:extLst>
                    <a:ext uri="{FF2B5EF4-FFF2-40B4-BE49-F238E27FC236}">
                      <a16:creationId xmlns:a16="http://schemas.microsoft.com/office/drawing/2014/main" id="{D4D47A69-5030-24C3-8863-983CAD5AB135}"/>
                    </a:ext>
                  </a:extLst>
                </p:cNvPr>
                <p:cNvSpPr>
                  <a:spLocks/>
                </p:cNvSpPr>
                <p:nvPr/>
              </p:nvSpPr>
              <p:spPr bwMode="auto">
                <a:xfrm>
                  <a:off x="5798" y="3199"/>
                  <a:ext cx="22" cy="24"/>
                </a:xfrm>
                <a:custGeom>
                  <a:avLst/>
                  <a:gdLst>
                    <a:gd name="T0" fmla="*/ 0 w 22"/>
                    <a:gd name="T1" fmla="*/ 7 h 24"/>
                    <a:gd name="T2" fmla="*/ 13 w 22"/>
                    <a:gd name="T3" fmla="*/ 24 h 24"/>
                    <a:gd name="T4" fmla="*/ 22 w 22"/>
                    <a:gd name="T5" fmla="*/ 18 h 24"/>
                    <a:gd name="T6" fmla="*/ 9 w 22"/>
                    <a:gd name="T7" fmla="*/ 0 h 24"/>
                    <a:gd name="T8" fmla="*/ 0 w 22"/>
                    <a:gd name="T9" fmla="*/ 7 h 24"/>
                  </a:gdLst>
                  <a:ahLst/>
                  <a:cxnLst>
                    <a:cxn ang="0">
                      <a:pos x="T0" y="T1"/>
                    </a:cxn>
                    <a:cxn ang="0">
                      <a:pos x="T2" y="T3"/>
                    </a:cxn>
                    <a:cxn ang="0">
                      <a:pos x="T4" y="T5"/>
                    </a:cxn>
                    <a:cxn ang="0">
                      <a:pos x="T6" y="T7"/>
                    </a:cxn>
                    <a:cxn ang="0">
                      <a:pos x="T8" y="T9"/>
                    </a:cxn>
                  </a:cxnLst>
                  <a:rect l="0" t="0" r="r" b="b"/>
                  <a:pathLst>
                    <a:path w="22" h="24">
                      <a:moveTo>
                        <a:pt x="0" y="7"/>
                      </a:moveTo>
                      <a:lnTo>
                        <a:pt x="13" y="24"/>
                      </a:lnTo>
                      <a:lnTo>
                        <a:pt x="22" y="18"/>
                      </a:lnTo>
                      <a:lnTo>
                        <a:pt x="9" y="0"/>
                      </a:lnTo>
                      <a:lnTo>
                        <a:pt x="0" y="7"/>
                      </a:lnTo>
                      <a:close/>
                    </a:path>
                  </a:pathLst>
                </a:custGeom>
                <a:solidFill>
                  <a:srgbClr val="FF0000"/>
                </a:solidFill>
                <a:ln w="38100" cmpd="sng">
                  <a:solidFill>
                    <a:srgbClr val="FF0000"/>
                  </a:solidFill>
                  <a:round/>
                  <a:headEnd/>
                  <a:tailEnd/>
                </a:ln>
              </p:spPr>
              <p:txBody>
                <a:bodyPr/>
                <a:lstStyle/>
                <a:p>
                  <a:endParaRPr lang="en-GB"/>
                </a:p>
              </p:txBody>
            </p:sp>
            <p:sp>
              <p:nvSpPr>
                <p:cNvPr id="62912" name="Freeform 448">
                  <a:extLst>
                    <a:ext uri="{FF2B5EF4-FFF2-40B4-BE49-F238E27FC236}">
                      <a16:creationId xmlns:a16="http://schemas.microsoft.com/office/drawing/2014/main" id="{7D56086F-01DA-05FD-BFE3-D0AF6F30CA48}"/>
                    </a:ext>
                  </a:extLst>
                </p:cNvPr>
                <p:cNvSpPr>
                  <a:spLocks/>
                </p:cNvSpPr>
                <p:nvPr/>
              </p:nvSpPr>
              <p:spPr bwMode="auto">
                <a:xfrm>
                  <a:off x="5807" y="3193"/>
                  <a:ext cx="22" cy="24"/>
                </a:xfrm>
                <a:custGeom>
                  <a:avLst/>
                  <a:gdLst>
                    <a:gd name="T0" fmla="*/ 0 w 22"/>
                    <a:gd name="T1" fmla="*/ 6 h 24"/>
                    <a:gd name="T2" fmla="*/ 13 w 22"/>
                    <a:gd name="T3" fmla="*/ 24 h 24"/>
                    <a:gd name="T4" fmla="*/ 22 w 22"/>
                    <a:gd name="T5" fmla="*/ 17 h 24"/>
                    <a:gd name="T6" fmla="*/ 9 w 22"/>
                    <a:gd name="T7" fmla="*/ 0 h 24"/>
                    <a:gd name="T8" fmla="*/ 0 w 22"/>
                    <a:gd name="T9" fmla="*/ 6 h 24"/>
                  </a:gdLst>
                  <a:ahLst/>
                  <a:cxnLst>
                    <a:cxn ang="0">
                      <a:pos x="T0" y="T1"/>
                    </a:cxn>
                    <a:cxn ang="0">
                      <a:pos x="T2" y="T3"/>
                    </a:cxn>
                    <a:cxn ang="0">
                      <a:pos x="T4" y="T5"/>
                    </a:cxn>
                    <a:cxn ang="0">
                      <a:pos x="T6" y="T7"/>
                    </a:cxn>
                    <a:cxn ang="0">
                      <a:pos x="T8" y="T9"/>
                    </a:cxn>
                  </a:cxnLst>
                  <a:rect l="0" t="0" r="r" b="b"/>
                  <a:pathLst>
                    <a:path w="22" h="24">
                      <a:moveTo>
                        <a:pt x="0" y="6"/>
                      </a:moveTo>
                      <a:lnTo>
                        <a:pt x="13" y="24"/>
                      </a:lnTo>
                      <a:lnTo>
                        <a:pt x="22" y="17"/>
                      </a:lnTo>
                      <a:lnTo>
                        <a:pt x="9" y="0"/>
                      </a:lnTo>
                      <a:lnTo>
                        <a:pt x="0" y="6"/>
                      </a:lnTo>
                      <a:close/>
                    </a:path>
                  </a:pathLst>
                </a:custGeom>
                <a:solidFill>
                  <a:srgbClr val="FF0000"/>
                </a:solidFill>
                <a:ln w="38100" cmpd="sng">
                  <a:solidFill>
                    <a:srgbClr val="FF0000"/>
                  </a:solidFill>
                  <a:round/>
                  <a:headEnd/>
                  <a:tailEnd/>
                </a:ln>
              </p:spPr>
              <p:txBody>
                <a:bodyPr/>
                <a:lstStyle/>
                <a:p>
                  <a:endParaRPr lang="en-GB"/>
                </a:p>
              </p:txBody>
            </p:sp>
            <p:sp>
              <p:nvSpPr>
                <p:cNvPr id="62913" name="Freeform 449">
                  <a:extLst>
                    <a:ext uri="{FF2B5EF4-FFF2-40B4-BE49-F238E27FC236}">
                      <a16:creationId xmlns:a16="http://schemas.microsoft.com/office/drawing/2014/main" id="{62FDA8DB-636D-BE9F-7BC9-76D277BA4A33}"/>
                    </a:ext>
                  </a:extLst>
                </p:cNvPr>
                <p:cNvSpPr>
                  <a:spLocks/>
                </p:cNvSpPr>
                <p:nvPr/>
              </p:nvSpPr>
              <p:spPr bwMode="auto">
                <a:xfrm>
                  <a:off x="5816" y="3186"/>
                  <a:ext cx="24" cy="24"/>
                </a:xfrm>
                <a:custGeom>
                  <a:avLst/>
                  <a:gdLst>
                    <a:gd name="T0" fmla="*/ 0 w 24"/>
                    <a:gd name="T1" fmla="*/ 9 h 24"/>
                    <a:gd name="T2" fmla="*/ 15 w 24"/>
                    <a:gd name="T3" fmla="*/ 24 h 24"/>
                    <a:gd name="T4" fmla="*/ 24 w 24"/>
                    <a:gd name="T5" fmla="*/ 16 h 24"/>
                    <a:gd name="T6" fmla="*/ 8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5" y="24"/>
                      </a:lnTo>
                      <a:lnTo>
                        <a:pt x="24" y="16"/>
                      </a:lnTo>
                      <a:lnTo>
                        <a:pt x="8"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62914" name="Freeform 450">
                  <a:extLst>
                    <a:ext uri="{FF2B5EF4-FFF2-40B4-BE49-F238E27FC236}">
                      <a16:creationId xmlns:a16="http://schemas.microsoft.com/office/drawing/2014/main" id="{52B41D11-48EC-B72D-FE3D-E3DE1B9069CB}"/>
                    </a:ext>
                  </a:extLst>
                </p:cNvPr>
                <p:cNvSpPr>
                  <a:spLocks/>
                </p:cNvSpPr>
                <p:nvPr/>
              </p:nvSpPr>
              <p:spPr bwMode="auto">
                <a:xfrm>
                  <a:off x="5827" y="3180"/>
                  <a:ext cx="17" cy="22"/>
                </a:xfrm>
                <a:custGeom>
                  <a:avLst/>
                  <a:gdLst>
                    <a:gd name="T0" fmla="*/ 0 w 17"/>
                    <a:gd name="T1" fmla="*/ 4 h 22"/>
                    <a:gd name="T2" fmla="*/ 8 w 17"/>
                    <a:gd name="T3" fmla="*/ 22 h 22"/>
                    <a:gd name="T4" fmla="*/ 17 w 17"/>
                    <a:gd name="T5" fmla="*/ 17 h 22"/>
                    <a:gd name="T6" fmla="*/ 8 w 17"/>
                    <a:gd name="T7" fmla="*/ 0 h 22"/>
                    <a:gd name="T8" fmla="*/ 0 w 17"/>
                    <a:gd name="T9" fmla="*/ 4 h 22"/>
                  </a:gdLst>
                  <a:ahLst/>
                  <a:cxnLst>
                    <a:cxn ang="0">
                      <a:pos x="T0" y="T1"/>
                    </a:cxn>
                    <a:cxn ang="0">
                      <a:pos x="T2" y="T3"/>
                    </a:cxn>
                    <a:cxn ang="0">
                      <a:pos x="T4" y="T5"/>
                    </a:cxn>
                    <a:cxn ang="0">
                      <a:pos x="T6" y="T7"/>
                    </a:cxn>
                    <a:cxn ang="0">
                      <a:pos x="T8" y="T9"/>
                    </a:cxn>
                  </a:cxnLst>
                  <a:rect l="0" t="0" r="r" b="b"/>
                  <a:pathLst>
                    <a:path w="17" h="22">
                      <a:moveTo>
                        <a:pt x="0" y="4"/>
                      </a:moveTo>
                      <a:lnTo>
                        <a:pt x="8" y="22"/>
                      </a:lnTo>
                      <a:lnTo>
                        <a:pt x="17" y="17"/>
                      </a:lnTo>
                      <a:lnTo>
                        <a:pt x="8" y="0"/>
                      </a:lnTo>
                      <a:lnTo>
                        <a:pt x="0" y="4"/>
                      </a:lnTo>
                      <a:close/>
                    </a:path>
                  </a:pathLst>
                </a:custGeom>
                <a:solidFill>
                  <a:srgbClr val="FF0000"/>
                </a:solidFill>
                <a:ln w="38100" cmpd="sng">
                  <a:solidFill>
                    <a:srgbClr val="FF0000"/>
                  </a:solidFill>
                  <a:round/>
                  <a:headEnd/>
                  <a:tailEnd/>
                </a:ln>
              </p:spPr>
              <p:txBody>
                <a:bodyPr/>
                <a:lstStyle/>
                <a:p>
                  <a:endParaRPr lang="en-GB"/>
                </a:p>
              </p:txBody>
            </p:sp>
            <p:sp>
              <p:nvSpPr>
                <p:cNvPr id="62915" name="Freeform 451">
                  <a:extLst>
                    <a:ext uri="{FF2B5EF4-FFF2-40B4-BE49-F238E27FC236}">
                      <a16:creationId xmlns:a16="http://schemas.microsoft.com/office/drawing/2014/main" id="{992878F5-9566-AE49-F375-887342A0B70C}"/>
                    </a:ext>
                  </a:extLst>
                </p:cNvPr>
                <p:cNvSpPr>
                  <a:spLocks/>
                </p:cNvSpPr>
                <p:nvPr/>
              </p:nvSpPr>
              <p:spPr bwMode="auto">
                <a:xfrm>
                  <a:off x="5835" y="3173"/>
                  <a:ext cx="22" cy="24"/>
                </a:xfrm>
                <a:custGeom>
                  <a:avLst/>
                  <a:gdLst>
                    <a:gd name="T0" fmla="*/ 0 w 22"/>
                    <a:gd name="T1" fmla="*/ 7 h 24"/>
                    <a:gd name="T2" fmla="*/ 11 w 22"/>
                    <a:gd name="T3" fmla="*/ 24 h 24"/>
                    <a:gd name="T4" fmla="*/ 22 w 22"/>
                    <a:gd name="T5" fmla="*/ 18 h 24"/>
                    <a:gd name="T6" fmla="*/ 11 w 22"/>
                    <a:gd name="T7" fmla="*/ 0 h 24"/>
                    <a:gd name="T8" fmla="*/ 0 w 22"/>
                    <a:gd name="T9" fmla="*/ 7 h 24"/>
                  </a:gdLst>
                  <a:ahLst/>
                  <a:cxnLst>
                    <a:cxn ang="0">
                      <a:pos x="T0" y="T1"/>
                    </a:cxn>
                    <a:cxn ang="0">
                      <a:pos x="T2" y="T3"/>
                    </a:cxn>
                    <a:cxn ang="0">
                      <a:pos x="T4" y="T5"/>
                    </a:cxn>
                    <a:cxn ang="0">
                      <a:pos x="T6" y="T7"/>
                    </a:cxn>
                    <a:cxn ang="0">
                      <a:pos x="T8" y="T9"/>
                    </a:cxn>
                  </a:cxnLst>
                  <a:rect l="0" t="0" r="r" b="b"/>
                  <a:pathLst>
                    <a:path w="22" h="24">
                      <a:moveTo>
                        <a:pt x="0" y="7"/>
                      </a:moveTo>
                      <a:lnTo>
                        <a:pt x="11" y="24"/>
                      </a:lnTo>
                      <a:lnTo>
                        <a:pt x="22" y="18"/>
                      </a:lnTo>
                      <a:lnTo>
                        <a:pt x="11" y="0"/>
                      </a:lnTo>
                      <a:lnTo>
                        <a:pt x="0" y="7"/>
                      </a:lnTo>
                      <a:close/>
                    </a:path>
                  </a:pathLst>
                </a:custGeom>
                <a:solidFill>
                  <a:srgbClr val="FF0000"/>
                </a:solidFill>
                <a:ln w="38100" cmpd="sng">
                  <a:solidFill>
                    <a:srgbClr val="FF0000"/>
                  </a:solidFill>
                  <a:round/>
                  <a:headEnd/>
                  <a:tailEnd/>
                </a:ln>
              </p:spPr>
              <p:txBody>
                <a:bodyPr/>
                <a:lstStyle/>
                <a:p>
                  <a:endParaRPr lang="en-GB"/>
                </a:p>
              </p:txBody>
            </p:sp>
            <p:sp>
              <p:nvSpPr>
                <p:cNvPr id="62916" name="Freeform 452">
                  <a:extLst>
                    <a:ext uri="{FF2B5EF4-FFF2-40B4-BE49-F238E27FC236}">
                      <a16:creationId xmlns:a16="http://schemas.microsoft.com/office/drawing/2014/main" id="{054286BF-CB9B-86D2-3E26-11A59BE567C4}"/>
                    </a:ext>
                  </a:extLst>
                </p:cNvPr>
                <p:cNvSpPr>
                  <a:spLocks/>
                </p:cNvSpPr>
                <p:nvPr/>
              </p:nvSpPr>
              <p:spPr bwMode="auto">
                <a:xfrm>
                  <a:off x="5844" y="3169"/>
                  <a:ext cx="22" cy="22"/>
                </a:xfrm>
                <a:custGeom>
                  <a:avLst/>
                  <a:gdLst>
                    <a:gd name="T0" fmla="*/ 0 w 22"/>
                    <a:gd name="T1" fmla="*/ 6 h 22"/>
                    <a:gd name="T2" fmla="*/ 15 w 22"/>
                    <a:gd name="T3" fmla="*/ 22 h 22"/>
                    <a:gd name="T4" fmla="*/ 22 w 22"/>
                    <a:gd name="T5" fmla="*/ 15 h 22"/>
                    <a:gd name="T6" fmla="*/ 7 w 22"/>
                    <a:gd name="T7" fmla="*/ 0 h 22"/>
                    <a:gd name="T8" fmla="*/ 0 w 22"/>
                    <a:gd name="T9" fmla="*/ 6 h 22"/>
                  </a:gdLst>
                  <a:ahLst/>
                  <a:cxnLst>
                    <a:cxn ang="0">
                      <a:pos x="T0" y="T1"/>
                    </a:cxn>
                    <a:cxn ang="0">
                      <a:pos x="T2" y="T3"/>
                    </a:cxn>
                    <a:cxn ang="0">
                      <a:pos x="T4" y="T5"/>
                    </a:cxn>
                    <a:cxn ang="0">
                      <a:pos x="T6" y="T7"/>
                    </a:cxn>
                    <a:cxn ang="0">
                      <a:pos x="T8" y="T9"/>
                    </a:cxn>
                  </a:cxnLst>
                  <a:rect l="0" t="0" r="r" b="b"/>
                  <a:pathLst>
                    <a:path w="22" h="22">
                      <a:moveTo>
                        <a:pt x="0" y="6"/>
                      </a:moveTo>
                      <a:lnTo>
                        <a:pt x="15" y="22"/>
                      </a:lnTo>
                      <a:lnTo>
                        <a:pt x="22" y="15"/>
                      </a:lnTo>
                      <a:lnTo>
                        <a:pt x="7" y="0"/>
                      </a:lnTo>
                      <a:lnTo>
                        <a:pt x="0" y="6"/>
                      </a:lnTo>
                      <a:close/>
                    </a:path>
                  </a:pathLst>
                </a:custGeom>
                <a:solidFill>
                  <a:srgbClr val="FF0000"/>
                </a:solidFill>
                <a:ln w="38100" cmpd="sng">
                  <a:solidFill>
                    <a:srgbClr val="FF0000"/>
                  </a:solidFill>
                  <a:round/>
                  <a:headEnd/>
                  <a:tailEnd/>
                </a:ln>
              </p:spPr>
              <p:txBody>
                <a:bodyPr/>
                <a:lstStyle/>
                <a:p>
                  <a:endParaRPr lang="en-GB"/>
                </a:p>
              </p:txBody>
            </p:sp>
            <p:sp>
              <p:nvSpPr>
                <p:cNvPr id="62917" name="Freeform 453">
                  <a:extLst>
                    <a:ext uri="{FF2B5EF4-FFF2-40B4-BE49-F238E27FC236}">
                      <a16:creationId xmlns:a16="http://schemas.microsoft.com/office/drawing/2014/main" id="{C0F1A1A9-A366-BAD7-6872-154C63BB9517}"/>
                    </a:ext>
                  </a:extLst>
                </p:cNvPr>
                <p:cNvSpPr>
                  <a:spLocks/>
                </p:cNvSpPr>
                <p:nvPr/>
              </p:nvSpPr>
              <p:spPr bwMode="auto">
                <a:xfrm>
                  <a:off x="5855" y="3164"/>
                  <a:ext cx="13" cy="22"/>
                </a:xfrm>
                <a:custGeom>
                  <a:avLst/>
                  <a:gdLst>
                    <a:gd name="T0" fmla="*/ 0 w 13"/>
                    <a:gd name="T1" fmla="*/ 3 h 22"/>
                    <a:gd name="T2" fmla="*/ 4 w 13"/>
                    <a:gd name="T3" fmla="*/ 22 h 22"/>
                    <a:gd name="T4" fmla="*/ 13 w 13"/>
                    <a:gd name="T5" fmla="*/ 20 h 22"/>
                    <a:gd name="T6" fmla="*/ 9 w 13"/>
                    <a:gd name="T7" fmla="*/ 0 h 22"/>
                    <a:gd name="T8" fmla="*/ 0 w 13"/>
                    <a:gd name="T9" fmla="*/ 3 h 22"/>
                  </a:gdLst>
                  <a:ahLst/>
                  <a:cxnLst>
                    <a:cxn ang="0">
                      <a:pos x="T0" y="T1"/>
                    </a:cxn>
                    <a:cxn ang="0">
                      <a:pos x="T2" y="T3"/>
                    </a:cxn>
                    <a:cxn ang="0">
                      <a:pos x="T4" y="T5"/>
                    </a:cxn>
                    <a:cxn ang="0">
                      <a:pos x="T6" y="T7"/>
                    </a:cxn>
                    <a:cxn ang="0">
                      <a:pos x="T8" y="T9"/>
                    </a:cxn>
                  </a:cxnLst>
                  <a:rect l="0" t="0" r="r" b="b"/>
                  <a:pathLst>
                    <a:path w="13" h="22">
                      <a:moveTo>
                        <a:pt x="0" y="3"/>
                      </a:moveTo>
                      <a:lnTo>
                        <a:pt x="4" y="22"/>
                      </a:lnTo>
                      <a:lnTo>
                        <a:pt x="13" y="20"/>
                      </a:lnTo>
                      <a:lnTo>
                        <a:pt x="9" y="0"/>
                      </a:lnTo>
                      <a:lnTo>
                        <a:pt x="0" y="3"/>
                      </a:lnTo>
                      <a:close/>
                    </a:path>
                  </a:pathLst>
                </a:custGeom>
                <a:solidFill>
                  <a:srgbClr val="FF0000"/>
                </a:solidFill>
                <a:ln w="38100" cmpd="sng">
                  <a:solidFill>
                    <a:srgbClr val="FF0000"/>
                  </a:solidFill>
                  <a:round/>
                  <a:headEnd/>
                  <a:tailEnd/>
                </a:ln>
              </p:spPr>
              <p:txBody>
                <a:bodyPr/>
                <a:lstStyle/>
                <a:p>
                  <a:endParaRPr lang="en-GB"/>
                </a:p>
              </p:txBody>
            </p:sp>
            <p:sp>
              <p:nvSpPr>
                <p:cNvPr id="62918" name="Freeform 454">
                  <a:extLst>
                    <a:ext uri="{FF2B5EF4-FFF2-40B4-BE49-F238E27FC236}">
                      <a16:creationId xmlns:a16="http://schemas.microsoft.com/office/drawing/2014/main" id="{B90879A7-DA14-C4AE-A507-3F8B9AD1291C}"/>
                    </a:ext>
                  </a:extLst>
                </p:cNvPr>
                <p:cNvSpPr>
                  <a:spLocks/>
                </p:cNvSpPr>
                <p:nvPr/>
              </p:nvSpPr>
              <p:spPr bwMode="auto">
                <a:xfrm>
                  <a:off x="5864" y="3160"/>
                  <a:ext cx="17" cy="24"/>
                </a:xfrm>
                <a:custGeom>
                  <a:avLst/>
                  <a:gdLst>
                    <a:gd name="T0" fmla="*/ 0 w 17"/>
                    <a:gd name="T1" fmla="*/ 4 h 24"/>
                    <a:gd name="T2" fmla="*/ 6 w 17"/>
                    <a:gd name="T3" fmla="*/ 24 h 24"/>
                    <a:gd name="T4" fmla="*/ 17 w 17"/>
                    <a:gd name="T5" fmla="*/ 20 h 24"/>
                    <a:gd name="T6" fmla="*/ 11 w 17"/>
                    <a:gd name="T7" fmla="*/ 0 h 24"/>
                    <a:gd name="T8" fmla="*/ 0 w 17"/>
                    <a:gd name="T9" fmla="*/ 4 h 24"/>
                  </a:gdLst>
                  <a:ahLst/>
                  <a:cxnLst>
                    <a:cxn ang="0">
                      <a:pos x="T0" y="T1"/>
                    </a:cxn>
                    <a:cxn ang="0">
                      <a:pos x="T2" y="T3"/>
                    </a:cxn>
                    <a:cxn ang="0">
                      <a:pos x="T4" y="T5"/>
                    </a:cxn>
                    <a:cxn ang="0">
                      <a:pos x="T6" y="T7"/>
                    </a:cxn>
                    <a:cxn ang="0">
                      <a:pos x="T8" y="T9"/>
                    </a:cxn>
                  </a:cxnLst>
                  <a:rect l="0" t="0" r="r" b="b"/>
                  <a:pathLst>
                    <a:path w="17" h="24">
                      <a:moveTo>
                        <a:pt x="0" y="4"/>
                      </a:moveTo>
                      <a:lnTo>
                        <a:pt x="6" y="24"/>
                      </a:lnTo>
                      <a:lnTo>
                        <a:pt x="17" y="20"/>
                      </a:lnTo>
                      <a:lnTo>
                        <a:pt x="11" y="0"/>
                      </a:lnTo>
                      <a:lnTo>
                        <a:pt x="0" y="4"/>
                      </a:lnTo>
                      <a:close/>
                    </a:path>
                  </a:pathLst>
                </a:custGeom>
                <a:solidFill>
                  <a:srgbClr val="FF0000"/>
                </a:solidFill>
                <a:ln w="38100" cmpd="sng">
                  <a:solidFill>
                    <a:srgbClr val="FF0000"/>
                  </a:solidFill>
                  <a:round/>
                  <a:headEnd/>
                  <a:tailEnd/>
                </a:ln>
              </p:spPr>
              <p:txBody>
                <a:bodyPr/>
                <a:lstStyle/>
                <a:p>
                  <a:endParaRPr lang="en-GB"/>
                </a:p>
              </p:txBody>
            </p:sp>
            <p:sp>
              <p:nvSpPr>
                <p:cNvPr id="62919" name="Freeform 455">
                  <a:extLst>
                    <a:ext uri="{FF2B5EF4-FFF2-40B4-BE49-F238E27FC236}">
                      <a16:creationId xmlns:a16="http://schemas.microsoft.com/office/drawing/2014/main" id="{EFC07A7E-2A33-8FE9-1BD0-C68759B807CB}"/>
                    </a:ext>
                  </a:extLst>
                </p:cNvPr>
                <p:cNvSpPr>
                  <a:spLocks/>
                </p:cNvSpPr>
                <p:nvPr/>
              </p:nvSpPr>
              <p:spPr bwMode="auto">
                <a:xfrm>
                  <a:off x="5870" y="3154"/>
                  <a:ext cx="22" cy="24"/>
                </a:xfrm>
                <a:custGeom>
                  <a:avLst/>
                  <a:gdLst>
                    <a:gd name="T0" fmla="*/ 0 w 22"/>
                    <a:gd name="T1" fmla="*/ 6 h 24"/>
                    <a:gd name="T2" fmla="*/ 13 w 22"/>
                    <a:gd name="T3" fmla="*/ 24 h 24"/>
                    <a:gd name="T4" fmla="*/ 22 w 22"/>
                    <a:gd name="T5" fmla="*/ 17 h 24"/>
                    <a:gd name="T6" fmla="*/ 9 w 22"/>
                    <a:gd name="T7" fmla="*/ 0 h 24"/>
                    <a:gd name="T8" fmla="*/ 0 w 22"/>
                    <a:gd name="T9" fmla="*/ 6 h 24"/>
                  </a:gdLst>
                  <a:ahLst/>
                  <a:cxnLst>
                    <a:cxn ang="0">
                      <a:pos x="T0" y="T1"/>
                    </a:cxn>
                    <a:cxn ang="0">
                      <a:pos x="T2" y="T3"/>
                    </a:cxn>
                    <a:cxn ang="0">
                      <a:pos x="T4" y="T5"/>
                    </a:cxn>
                    <a:cxn ang="0">
                      <a:pos x="T6" y="T7"/>
                    </a:cxn>
                    <a:cxn ang="0">
                      <a:pos x="T8" y="T9"/>
                    </a:cxn>
                  </a:cxnLst>
                  <a:rect l="0" t="0" r="r" b="b"/>
                  <a:pathLst>
                    <a:path w="22" h="24">
                      <a:moveTo>
                        <a:pt x="0" y="6"/>
                      </a:moveTo>
                      <a:lnTo>
                        <a:pt x="13" y="24"/>
                      </a:lnTo>
                      <a:lnTo>
                        <a:pt x="22" y="17"/>
                      </a:lnTo>
                      <a:lnTo>
                        <a:pt x="9" y="0"/>
                      </a:lnTo>
                      <a:lnTo>
                        <a:pt x="0" y="6"/>
                      </a:lnTo>
                      <a:close/>
                    </a:path>
                  </a:pathLst>
                </a:custGeom>
                <a:solidFill>
                  <a:srgbClr val="FF0000"/>
                </a:solidFill>
                <a:ln w="38100" cmpd="sng">
                  <a:solidFill>
                    <a:srgbClr val="FF0000"/>
                  </a:solidFill>
                  <a:round/>
                  <a:headEnd/>
                  <a:tailEnd/>
                </a:ln>
              </p:spPr>
              <p:txBody>
                <a:bodyPr/>
                <a:lstStyle/>
                <a:p>
                  <a:endParaRPr lang="en-GB"/>
                </a:p>
              </p:txBody>
            </p:sp>
            <p:sp>
              <p:nvSpPr>
                <p:cNvPr id="62920" name="Freeform 456">
                  <a:extLst>
                    <a:ext uri="{FF2B5EF4-FFF2-40B4-BE49-F238E27FC236}">
                      <a16:creationId xmlns:a16="http://schemas.microsoft.com/office/drawing/2014/main" id="{6ACA965D-2E3B-5D7D-B474-6B6A39A2C2CB}"/>
                    </a:ext>
                  </a:extLst>
                </p:cNvPr>
                <p:cNvSpPr>
                  <a:spLocks/>
                </p:cNvSpPr>
                <p:nvPr/>
              </p:nvSpPr>
              <p:spPr bwMode="auto">
                <a:xfrm>
                  <a:off x="5883" y="3151"/>
                  <a:ext cx="13" cy="22"/>
                </a:xfrm>
                <a:custGeom>
                  <a:avLst/>
                  <a:gdLst>
                    <a:gd name="T0" fmla="*/ 0 w 13"/>
                    <a:gd name="T1" fmla="*/ 3 h 22"/>
                    <a:gd name="T2" fmla="*/ 5 w 13"/>
                    <a:gd name="T3" fmla="*/ 22 h 22"/>
                    <a:gd name="T4" fmla="*/ 13 w 13"/>
                    <a:gd name="T5" fmla="*/ 20 h 22"/>
                    <a:gd name="T6" fmla="*/ 9 w 13"/>
                    <a:gd name="T7" fmla="*/ 0 h 22"/>
                    <a:gd name="T8" fmla="*/ 0 w 13"/>
                    <a:gd name="T9" fmla="*/ 3 h 22"/>
                  </a:gdLst>
                  <a:ahLst/>
                  <a:cxnLst>
                    <a:cxn ang="0">
                      <a:pos x="T0" y="T1"/>
                    </a:cxn>
                    <a:cxn ang="0">
                      <a:pos x="T2" y="T3"/>
                    </a:cxn>
                    <a:cxn ang="0">
                      <a:pos x="T4" y="T5"/>
                    </a:cxn>
                    <a:cxn ang="0">
                      <a:pos x="T6" y="T7"/>
                    </a:cxn>
                    <a:cxn ang="0">
                      <a:pos x="T8" y="T9"/>
                    </a:cxn>
                  </a:cxnLst>
                  <a:rect l="0" t="0" r="r" b="b"/>
                  <a:pathLst>
                    <a:path w="13" h="22">
                      <a:moveTo>
                        <a:pt x="0" y="3"/>
                      </a:moveTo>
                      <a:lnTo>
                        <a:pt x="5" y="22"/>
                      </a:lnTo>
                      <a:lnTo>
                        <a:pt x="13" y="20"/>
                      </a:lnTo>
                      <a:lnTo>
                        <a:pt x="9" y="0"/>
                      </a:lnTo>
                      <a:lnTo>
                        <a:pt x="0" y="3"/>
                      </a:lnTo>
                      <a:close/>
                    </a:path>
                  </a:pathLst>
                </a:custGeom>
                <a:solidFill>
                  <a:srgbClr val="FF0000"/>
                </a:solidFill>
                <a:ln w="38100" cmpd="sng">
                  <a:solidFill>
                    <a:srgbClr val="FF0000"/>
                  </a:solidFill>
                  <a:round/>
                  <a:headEnd/>
                  <a:tailEnd/>
                </a:ln>
              </p:spPr>
              <p:txBody>
                <a:bodyPr/>
                <a:lstStyle/>
                <a:p>
                  <a:endParaRPr lang="en-GB"/>
                </a:p>
              </p:txBody>
            </p:sp>
            <p:sp>
              <p:nvSpPr>
                <p:cNvPr id="62921" name="Freeform 457">
                  <a:extLst>
                    <a:ext uri="{FF2B5EF4-FFF2-40B4-BE49-F238E27FC236}">
                      <a16:creationId xmlns:a16="http://schemas.microsoft.com/office/drawing/2014/main" id="{4C0BA4E4-2EA0-21D1-83F2-BF464EAA61CB}"/>
                    </a:ext>
                  </a:extLst>
                </p:cNvPr>
                <p:cNvSpPr>
                  <a:spLocks/>
                </p:cNvSpPr>
                <p:nvPr/>
              </p:nvSpPr>
              <p:spPr bwMode="auto">
                <a:xfrm>
                  <a:off x="5892" y="3149"/>
                  <a:ext cx="13" cy="22"/>
                </a:xfrm>
                <a:custGeom>
                  <a:avLst/>
                  <a:gdLst>
                    <a:gd name="T0" fmla="*/ 0 w 13"/>
                    <a:gd name="T1" fmla="*/ 2 h 22"/>
                    <a:gd name="T2" fmla="*/ 4 w 13"/>
                    <a:gd name="T3" fmla="*/ 22 h 22"/>
                    <a:gd name="T4" fmla="*/ 13 w 13"/>
                    <a:gd name="T5" fmla="*/ 20 h 22"/>
                    <a:gd name="T6" fmla="*/ 9 w 13"/>
                    <a:gd name="T7" fmla="*/ 0 h 22"/>
                    <a:gd name="T8" fmla="*/ 0 w 13"/>
                    <a:gd name="T9" fmla="*/ 2 h 22"/>
                  </a:gdLst>
                  <a:ahLst/>
                  <a:cxnLst>
                    <a:cxn ang="0">
                      <a:pos x="T0" y="T1"/>
                    </a:cxn>
                    <a:cxn ang="0">
                      <a:pos x="T2" y="T3"/>
                    </a:cxn>
                    <a:cxn ang="0">
                      <a:pos x="T4" y="T5"/>
                    </a:cxn>
                    <a:cxn ang="0">
                      <a:pos x="T6" y="T7"/>
                    </a:cxn>
                    <a:cxn ang="0">
                      <a:pos x="T8" y="T9"/>
                    </a:cxn>
                  </a:cxnLst>
                  <a:rect l="0" t="0" r="r" b="b"/>
                  <a:pathLst>
                    <a:path w="13" h="22">
                      <a:moveTo>
                        <a:pt x="0" y="2"/>
                      </a:moveTo>
                      <a:lnTo>
                        <a:pt x="4" y="22"/>
                      </a:lnTo>
                      <a:lnTo>
                        <a:pt x="13" y="20"/>
                      </a:lnTo>
                      <a:lnTo>
                        <a:pt x="9"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62922" name="Freeform 458">
                  <a:extLst>
                    <a:ext uri="{FF2B5EF4-FFF2-40B4-BE49-F238E27FC236}">
                      <a16:creationId xmlns:a16="http://schemas.microsoft.com/office/drawing/2014/main" id="{BB5B6979-3AA0-55E6-87E3-8EA4A0C39965}"/>
                    </a:ext>
                  </a:extLst>
                </p:cNvPr>
                <p:cNvSpPr>
                  <a:spLocks/>
                </p:cNvSpPr>
                <p:nvPr/>
              </p:nvSpPr>
              <p:spPr bwMode="auto">
                <a:xfrm>
                  <a:off x="5901" y="3147"/>
                  <a:ext cx="13" cy="22"/>
                </a:xfrm>
                <a:custGeom>
                  <a:avLst/>
                  <a:gdLst>
                    <a:gd name="T0" fmla="*/ 0 w 13"/>
                    <a:gd name="T1" fmla="*/ 2 h 22"/>
                    <a:gd name="T2" fmla="*/ 4 w 13"/>
                    <a:gd name="T3" fmla="*/ 22 h 22"/>
                    <a:gd name="T4" fmla="*/ 13 w 13"/>
                    <a:gd name="T5" fmla="*/ 20 h 22"/>
                    <a:gd name="T6" fmla="*/ 9 w 13"/>
                    <a:gd name="T7" fmla="*/ 0 h 22"/>
                    <a:gd name="T8" fmla="*/ 0 w 13"/>
                    <a:gd name="T9" fmla="*/ 2 h 22"/>
                  </a:gdLst>
                  <a:ahLst/>
                  <a:cxnLst>
                    <a:cxn ang="0">
                      <a:pos x="T0" y="T1"/>
                    </a:cxn>
                    <a:cxn ang="0">
                      <a:pos x="T2" y="T3"/>
                    </a:cxn>
                    <a:cxn ang="0">
                      <a:pos x="T4" y="T5"/>
                    </a:cxn>
                    <a:cxn ang="0">
                      <a:pos x="T6" y="T7"/>
                    </a:cxn>
                    <a:cxn ang="0">
                      <a:pos x="T8" y="T9"/>
                    </a:cxn>
                  </a:cxnLst>
                  <a:rect l="0" t="0" r="r" b="b"/>
                  <a:pathLst>
                    <a:path w="13" h="22">
                      <a:moveTo>
                        <a:pt x="0" y="2"/>
                      </a:moveTo>
                      <a:lnTo>
                        <a:pt x="4" y="22"/>
                      </a:lnTo>
                      <a:lnTo>
                        <a:pt x="13" y="20"/>
                      </a:lnTo>
                      <a:lnTo>
                        <a:pt x="9"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62923" name="Freeform 459">
                  <a:extLst>
                    <a:ext uri="{FF2B5EF4-FFF2-40B4-BE49-F238E27FC236}">
                      <a16:creationId xmlns:a16="http://schemas.microsoft.com/office/drawing/2014/main" id="{3C3E534F-3931-CBC7-3B1D-15EF0C02C64C}"/>
                    </a:ext>
                  </a:extLst>
                </p:cNvPr>
                <p:cNvSpPr>
                  <a:spLocks/>
                </p:cNvSpPr>
                <p:nvPr/>
              </p:nvSpPr>
              <p:spPr bwMode="auto">
                <a:xfrm>
                  <a:off x="5910" y="3145"/>
                  <a:ext cx="13" cy="22"/>
                </a:xfrm>
                <a:custGeom>
                  <a:avLst/>
                  <a:gdLst>
                    <a:gd name="T0" fmla="*/ 0 w 13"/>
                    <a:gd name="T1" fmla="*/ 2 h 22"/>
                    <a:gd name="T2" fmla="*/ 4 w 13"/>
                    <a:gd name="T3" fmla="*/ 22 h 22"/>
                    <a:gd name="T4" fmla="*/ 13 w 13"/>
                    <a:gd name="T5" fmla="*/ 19 h 22"/>
                    <a:gd name="T6" fmla="*/ 8 w 13"/>
                    <a:gd name="T7" fmla="*/ 0 h 22"/>
                    <a:gd name="T8" fmla="*/ 0 w 13"/>
                    <a:gd name="T9" fmla="*/ 2 h 22"/>
                  </a:gdLst>
                  <a:ahLst/>
                  <a:cxnLst>
                    <a:cxn ang="0">
                      <a:pos x="T0" y="T1"/>
                    </a:cxn>
                    <a:cxn ang="0">
                      <a:pos x="T2" y="T3"/>
                    </a:cxn>
                    <a:cxn ang="0">
                      <a:pos x="T4" y="T5"/>
                    </a:cxn>
                    <a:cxn ang="0">
                      <a:pos x="T6" y="T7"/>
                    </a:cxn>
                    <a:cxn ang="0">
                      <a:pos x="T8" y="T9"/>
                    </a:cxn>
                  </a:cxnLst>
                  <a:rect l="0" t="0" r="r" b="b"/>
                  <a:pathLst>
                    <a:path w="13" h="22">
                      <a:moveTo>
                        <a:pt x="0" y="2"/>
                      </a:moveTo>
                      <a:lnTo>
                        <a:pt x="4" y="22"/>
                      </a:lnTo>
                      <a:lnTo>
                        <a:pt x="13" y="19"/>
                      </a:lnTo>
                      <a:lnTo>
                        <a:pt x="8"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62924" name="Freeform 460">
                  <a:extLst>
                    <a:ext uri="{FF2B5EF4-FFF2-40B4-BE49-F238E27FC236}">
                      <a16:creationId xmlns:a16="http://schemas.microsoft.com/office/drawing/2014/main" id="{5BCE5DC0-D79B-F1B8-0D58-C0D44BEC9EC8}"/>
                    </a:ext>
                  </a:extLst>
                </p:cNvPr>
                <p:cNvSpPr>
                  <a:spLocks/>
                </p:cNvSpPr>
                <p:nvPr/>
              </p:nvSpPr>
              <p:spPr bwMode="auto">
                <a:xfrm>
                  <a:off x="5918" y="3143"/>
                  <a:ext cx="13" cy="21"/>
                </a:xfrm>
                <a:custGeom>
                  <a:avLst/>
                  <a:gdLst>
                    <a:gd name="T0" fmla="*/ 0 w 13"/>
                    <a:gd name="T1" fmla="*/ 2 h 21"/>
                    <a:gd name="T2" fmla="*/ 5 w 13"/>
                    <a:gd name="T3" fmla="*/ 21 h 21"/>
                    <a:gd name="T4" fmla="*/ 13 w 13"/>
                    <a:gd name="T5" fmla="*/ 19 h 21"/>
                    <a:gd name="T6" fmla="*/ 9 w 13"/>
                    <a:gd name="T7" fmla="*/ 0 h 21"/>
                    <a:gd name="T8" fmla="*/ 0 w 13"/>
                    <a:gd name="T9" fmla="*/ 2 h 21"/>
                  </a:gdLst>
                  <a:ahLst/>
                  <a:cxnLst>
                    <a:cxn ang="0">
                      <a:pos x="T0" y="T1"/>
                    </a:cxn>
                    <a:cxn ang="0">
                      <a:pos x="T2" y="T3"/>
                    </a:cxn>
                    <a:cxn ang="0">
                      <a:pos x="T4" y="T5"/>
                    </a:cxn>
                    <a:cxn ang="0">
                      <a:pos x="T6" y="T7"/>
                    </a:cxn>
                    <a:cxn ang="0">
                      <a:pos x="T8" y="T9"/>
                    </a:cxn>
                  </a:cxnLst>
                  <a:rect l="0" t="0" r="r" b="b"/>
                  <a:pathLst>
                    <a:path w="13" h="21">
                      <a:moveTo>
                        <a:pt x="0" y="2"/>
                      </a:moveTo>
                      <a:lnTo>
                        <a:pt x="5" y="21"/>
                      </a:lnTo>
                      <a:lnTo>
                        <a:pt x="13" y="19"/>
                      </a:lnTo>
                      <a:lnTo>
                        <a:pt x="9"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62925" name="Freeform 461">
                  <a:extLst>
                    <a:ext uri="{FF2B5EF4-FFF2-40B4-BE49-F238E27FC236}">
                      <a16:creationId xmlns:a16="http://schemas.microsoft.com/office/drawing/2014/main" id="{EA4A23F4-EC8F-B2AE-3A51-750408286223}"/>
                    </a:ext>
                  </a:extLst>
                </p:cNvPr>
                <p:cNvSpPr>
                  <a:spLocks/>
                </p:cNvSpPr>
                <p:nvPr/>
              </p:nvSpPr>
              <p:spPr bwMode="auto">
                <a:xfrm>
                  <a:off x="5927" y="3143"/>
                  <a:ext cx="15" cy="21"/>
                </a:xfrm>
                <a:custGeom>
                  <a:avLst/>
                  <a:gdLst>
                    <a:gd name="T0" fmla="*/ 4 w 15"/>
                    <a:gd name="T1" fmla="*/ 0 h 21"/>
                    <a:gd name="T2" fmla="*/ 0 w 15"/>
                    <a:gd name="T3" fmla="*/ 19 h 21"/>
                    <a:gd name="T4" fmla="*/ 11 w 15"/>
                    <a:gd name="T5" fmla="*/ 21 h 21"/>
                    <a:gd name="T6" fmla="*/ 15 w 15"/>
                    <a:gd name="T7" fmla="*/ 2 h 21"/>
                    <a:gd name="T8" fmla="*/ 4 w 15"/>
                    <a:gd name="T9" fmla="*/ 0 h 21"/>
                  </a:gdLst>
                  <a:ahLst/>
                  <a:cxnLst>
                    <a:cxn ang="0">
                      <a:pos x="T0" y="T1"/>
                    </a:cxn>
                    <a:cxn ang="0">
                      <a:pos x="T2" y="T3"/>
                    </a:cxn>
                    <a:cxn ang="0">
                      <a:pos x="T4" y="T5"/>
                    </a:cxn>
                    <a:cxn ang="0">
                      <a:pos x="T6" y="T7"/>
                    </a:cxn>
                    <a:cxn ang="0">
                      <a:pos x="T8" y="T9"/>
                    </a:cxn>
                  </a:cxnLst>
                  <a:rect l="0" t="0" r="r" b="b"/>
                  <a:pathLst>
                    <a:path w="15" h="21">
                      <a:moveTo>
                        <a:pt x="4" y="0"/>
                      </a:moveTo>
                      <a:lnTo>
                        <a:pt x="0" y="19"/>
                      </a:lnTo>
                      <a:lnTo>
                        <a:pt x="11" y="21"/>
                      </a:lnTo>
                      <a:lnTo>
                        <a:pt x="15"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62926" name="Freeform 462">
                  <a:extLst>
                    <a:ext uri="{FF2B5EF4-FFF2-40B4-BE49-F238E27FC236}">
                      <a16:creationId xmlns:a16="http://schemas.microsoft.com/office/drawing/2014/main" id="{DADBF316-59F5-1924-2B10-F160F259BF75}"/>
                    </a:ext>
                  </a:extLst>
                </p:cNvPr>
                <p:cNvSpPr>
                  <a:spLocks/>
                </p:cNvSpPr>
                <p:nvPr/>
              </p:nvSpPr>
              <p:spPr bwMode="auto">
                <a:xfrm>
                  <a:off x="5938" y="3143"/>
                  <a:ext cx="13" cy="21"/>
                </a:xfrm>
                <a:custGeom>
                  <a:avLst/>
                  <a:gdLst>
                    <a:gd name="T0" fmla="*/ 4 w 13"/>
                    <a:gd name="T1" fmla="*/ 0 h 21"/>
                    <a:gd name="T2" fmla="*/ 0 w 13"/>
                    <a:gd name="T3" fmla="*/ 19 h 21"/>
                    <a:gd name="T4" fmla="*/ 9 w 13"/>
                    <a:gd name="T5" fmla="*/ 21 h 21"/>
                    <a:gd name="T6" fmla="*/ 13 w 13"/>
                    <a:gd name="T7" fmla="*/ 2 h 21"/>
                    <a:gd name="T8" fmla="*/ 4 w 13"/>
                    <a:gd name="T9" fmla="*/ 0 h 21"/>
                  </a:gdLst>
                  <a:ahLst/>
                  <a:cxnLst>
                    <a:cxn ang="0">
                      <a:pos x="T0" y="T1"/>
                    </a:cxn>
                    <a:cxn ang="0">
                      <a:pos x="T2" y="T3"/>
                    </a:cxn>
                    <a:cxn ang="0">
                      <a:pos x="T4" y="T5"/>
                    </a:cxn>
                    <a:cxn ang="0">
                      <a:pos x="T6" y="T7"/>
                    </a:cxn>
                    <a:cxn ang="0">
                      <a:pos x="T8" y="T9"/>
                    </a:cxn>
                  </a:cxnLst>
                  <a:rect l="0" t="0" r="r" b="b"/>
                  <a:pathLst>
                    <a:path w="13" h="21">
                      <a:moveTo>
                        <a:pt x="4" y="0"/>
                      </a:moveTo>
                      <a:lnTo>
                        <a:pt x="0" y="19"/>
                      </a:lnTo>
                      <a:lnTo>
                        <a:pt x="9" y="21"/>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62927" name="Freeform 463">
                  <a:extLst>
                    <a:ext uri="{FF2B5EF4-FFF2-40B4-BE49-F238E27FC236}">
                      <a16:creationId xmlns:a16="http://schemas.microsoft.com/office/drawing/2014/main" id="{7341F2B8-103F-7CC8-4DA8-9F670F31F61C}"/>
                    </a:ext>
                  </a:extLst>
                </p:cNvPr>
                <p:cNvSpPr>
                  <a:spLocks/>
                </p:cNvSpPr>
                <p:nvPr/>
              </p:nvSpPr>
              <p:spPr bwMode="auto">
                <a:xfrm>
                  <a:off x="5947" y="3143"/>
                  <a:ext cx="13" cy="21"/>
                </a:xfrm>
                <a:custGeom>
                  <a:avLst/>
                  <a:gdLst>
                    <a:gd name="T0" fmla="*/ 4 w 13"/>
                    <a:gd name="T1" fmla="*/ 0 h 21"/>
                    <a:gd name="T2" fmla="*/ 0 w 13"/>
                    <a:gd name="T3" fmla="*/ 19 h 21"/>
                    <a:gd name="T4" fmla="*/ 8 w 13"/>
                    <a:gd name="T5" fmla="*/ 21 h 21"/>
                    <a:gd name="T6" fmla="*/ 13 w 13"/>
                    <a:gd name="T7" fmla="*/ 2 h 21"/>
                    <a:gd name="T8" fmla="*/ 4 w 13"/>
                    <a:gd name="T9" fmla="*/ 0 h 21"/>
                  </a:gdLst>
                  <a:ahLst/>
                  <a:cxnLst>
                    <a:cxn ang="0">
                      <a:pos x="T0" y="T1"/>
                    </a:cxn>
                    <a:cxn ang="0">
                      <a:pos x="T2" y="T3"/>
                    </a:cxn>
                    <a:cxn ang="0">
                      <a:pos x="T4" y="T5"/>
                    </a:cxn>
                    <a:cxn ang="0">
                      <a:pos x="T6" y="T7"/>
                    </a:cxn>
                    <a:cxn ang="0">
                      <a:pos x="T8" y="T9"/>
                    </a:cxn>
                  </a:cxnLst>
                  <a:rect l="0" t="0" r="r" b="b"/>
                  <a:pathLst>
                    <a:path w="13" h="21">
                      <a:moveTo>
                        <a:pt x="4" y="0"/>
                      </a:moveTo>
                      <a:lnTo>
                        <a:pt x="0" y="19"/>
                      </a:lnTo>
                      <a:lnTo>
                        <a:pt x="8" y="21"/>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62928" name="Freeform 464">
                  <a:extLst>
                    <a:ext uri="{FF2B5EF4-FFF2-40B4-BE49-F238E27FC236}">
                      <a16:creationId xmlns:a16="http://schemas.microsoft.com/office/drawing/2014/main" id="{E363A151-0F0C-B9E5-AC19-95C9A04D21AD}"/>
                    </a:ext>
                  </a:extLst>
                </p:cNvPr>
                <p:cNvSpPr>
                  <a:spLocks/>
                </p:cNvSpPr>
                <p:nvPr/>
              </p:nvSpPr>
              <p:spPr bwMode="auto">
                <a:xfrm>
                  <a:off x="5955" y="3143"/>
                  <a:ext cx="13" cy="21"/>
                </a:xfrm>
                <a:custGeom>
                  <a:avLst/>
                  <a:gdLst>
                    <a:gd name="T0" fmla="*/ 5 w 13"/>
                    <a:gd name="T1" fmla="*/ 0 h 21"/>
                    <a:gd name="T2" fmla="*/ 0 w 13"/>
                    <a:gd name="T3" fmla="*/ 19 h 21"/>
                    <a:gd name="T4" fmla="*/ 9 w 13"/>
                    <a:gd name="T5" fmla="*/ 21 h 21"/>
                    <a:gd name="T6" fmla="*/ 13 w 13"/>
                    <a:gd name="T7" fmla="*/ 2 h 21"/>
                    <a:gd name="T8" fmla="*/ 5 w 13"/>
                    <a:gd name="T9" fmla="*/ 0 h 21"/>
                  </a:gdLst>
                  <a:ahLst/>
                  <a:cxnLst>
                    <a:cxn ang="0">
                      <a:pos x="T0" y="T1"/>
                    </a:cxn>
                    <a:cxn ang="0">
                      <a:pos x="T2" y="T3"/>
                    </a:cxn>
                    <a:cxn ang="0">
                      <a:pos x="T4" y="T5"/>
                    </a:cxn>
                    <a:cxn ang="0">
                      <a:pos x="T6" y="T7"/>
                    </a:cxn>
                    <a:cxn ang="0">
                      <a:pos x="T8" y="T9"/>
                    </a:cxn>
                  </a:cxnLst>
                  <a:rect l="0" t="0" r="r" b="b"/>
                  <a:pathLst>
                    <a:path w="13" h="21">
                      <a:moveTo>
                        <a:pt x="5" y="0"/>
                      </a:moveTo>
                      <a:lnTo>
                        <a:pt x="0" y="19"/>
                      </a:lnTo>
                      <a:lnTo>
                        <a:pt x="9" y="21"/>
                      </a:lnTo>
                      <a:lnTo>
                        <a:pt x="13" y="2"/>
                      </a:lnTo>
                      <a:lnTo>
                        <a:pt x="5" y="0"/>
                      </a:lnTo>
                      <a:close/>
                    </a:path>
                  </a:pathLst>
                </a:custGeom>
                <a:solidFill>
                  <a:srgbClr val="FF0000"/>
                </a:solidFill>
                <a:ln w="38100" cmpd="sng">
                  <a:solidFill>
                    <a:srgbClr val="FF0000"/>
                  </a:solidFill>
                  <a:round/>
                  <a:headEnd/>
                  <a:tailEnd/>
                </a:ln>
              </p:spPr>
              <p:txBody>
                <a:bodyPr/>
                <a:lstStyle/>
                <a:p>
                  <a:endParaRPr lang="en-GB"/>
                </a:p>
              </p:txBody>
            </p:sp>
            <p:sp>
              <p:nvSpPr>
                <p:cNvPr id="62929" name="Freeform 465">
                  <a:extLst>
                    <a:ext uri="{FF2B5EF4-FFF2-40B4-BE49-F238E27FC236}">
                      <a16:creationId xmlns:a16="http://schemas.microsoft.com/office/drawing/2014/main" id="{87A94203-3937-BED4-68A7-8E40300B2506}"/>
                    </a:ext>
                  </a:extLst>
                </p:cNvPr>
                <p:cNvSpPr>
                  <a:spLocks/>
                </p:cNvSpPr>
                <p:nvPr/>
              </p:nvSpPr>
              <p:spPr bwMode="auto">
                <a:xfrm>
                  <a:off x="5964" y="3143"/>
                  <a:ext cx="13" cy="21"/>
                </a:xfrm>
                <a:custGeom>
                  <a:avLst/>
                  <a:gdLst>
                    <a:gd name="T0" fmla="*/ 4 w 13"/>
                    <a:gd name="T1" fmla="*/ 0 h 21"/>
                    <a:gd name="T2" fmla="*/ 0 w 13"/>
                    <a:gd name="T3" fmla="*/ 19 h 21"/>
                    <a:gd name="T4" fmla="*/ 9 w 13"/>
                    <a:gd name="T5" fmla="*/ 21 h 21"/>
                    <a:gd name="T6" fmla="*/ 13 w 13"/>
                    <a:gd name="T7" fmla="*/ 2 h 21"/>
                    <a:gd name="T8" fmla="*/ 4 w 13"/>
                    <a:gd name="T9" fmla="*/ 0 h 21"/>
                  </a:gdLst>
                  <a:ahLst/>
                  <a:cxnLst>
                    <a:cxn ang="0">
                      <a:pos x="T0" y="T1"/>
                    </a:cxn>
                    <a:cxn ang="0">
                      <a:pos x="T2" y="T3"/>
                    </a:cxn>
                    <a:cxn ang="0">
                      <a:pos x="T4" y="T5"/>
                    </a:cxn>
                    <a:cxn ang="0">
                      <a:pos x="T6" y="T7"/>
                    </a:cxn>
                    <a:cxn ang="0">
                      <a:pos x="T8" y="T9"/>
                    </a:cxn>
                  </a:cxnLst>
                  <a:rect l="0" t="0" r="r" b="b"/>
                  <a:pathLst>
                    <a:path w="13" h="21">
                      <a:moveTo>
                        <a:pt x="4" y="0"/>
                      </a:moveTo>
                      <a:lnTo>
                        <a:pt x="0" y="19"/>
                      </a:lnTo>
                      <a:lnTo>
                        <a:pt x="9" y="21"/>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62930" name="Freeform 466">
                  <a:extLst>
                    <a:ext uri="{FF2B5EF4-FFF2-40B4-BE49-F238E27FC236}">
                      <a16:creationId xmlns:a16="http://schemas.microsoft.com/office/drawing/2014/main" id="{77E13971-6614-7C08-E51D-D4FD24FBC7B0}"/>
                    </a:ext>
                  </a:extLst>
                </p:cNvPr>
                <p:cNvSpPr>
                  <a:spLocks/>
                </p:cNvSpPr>
                <p:nvPr/>
              </p:nvSpPr>
              <p:spPr bwMode="auto">
                <a:xfrm>
                  <a:off x="5973" y="3145"/>
                  <a:ext cx="13" cy="22"/>
                </a:xfrm>
                <a:custGeom>
                  <a:avLst/>
                  <a:gdLst>
                    <a:gd name="T0" fmla="*/ 4 w 13"/>
                    <a:gd name="T1" fmla="*/ 0 h 22"/>
                    <a:gd name="T2" fmla="*/ 0 w 13"/>
                    <a:gd name="T3" fmla="*/ 19 h 22"/>
                    <a:gd name="T4" fmla="*/ 9 w 13"/>
                    <a:gd name="T5" fmla="*/ 22 h 22"/>
                    <a:gd name="T6" fmla="*/ 13 w 13"/>
                    <a:gd name="T7" fmla="*/ 2 h 22"/>
                    <a:gd name="T8" fmla="*/ 4 w 13"/>
                    <a:gd name="T9" fmla="*/ 0 h 22"/>
                  </a:gdLst>
                  <a:ahLst/>
                  <a:cxnLst>
                    <a:cxn ang="0">
                      <a:pos x="T0" y="T1"/>
                    </a:cxn>
                    <a:cxn ang="0">
                      <a:pos x="T2" y="T3"/>
                    </a:cxn>
                    <a:cxn ang="0">
                      <a:pos x="T4" y="T5"/>
                    </a:cxn>
                    <a:cxn ang="0">
                      <a:pos x="T6" y="T7"/>
                    </a:cxn>
                    <a:cxn ang="0">
                      <a:pos x="T8" y="T9"/>
                    </a:cxn>
                  </a:cxnLst>
                  <a:rect l="0" t="0" r="r" b="b"/>
                  <a:pathLst>
                    <a:path w="13" h="22">
                      <a:moveTo>
                        <a:pt x="4" y="0"/>
                      </a:moveTo>
                      <a:lnTo>
                        <a:pt x="0" y="19"/>
                      </a:lnTo>
                      <a:lnTo>
                        <a:pt x="9" y="22"/>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62931" name="Freeform 467">
                  <a:extLst>
                    <a:ext uri="{FF2B5EF4-FFF2-40B4-BE49-F238E27FC236}">
                      <a16:creationId xmlns:a16="http://schemas.microsoft.com/office/drawing/2014/main" id="{68305137-E4A6-8EC1-42B6-6EAFFE576C2E}"/>
                    </a:ext>
                  </a:extLst>
                </p:cNvPr>
                <p:cNvSpPr>
                  <a:spLocks/>
                </p:cNvSpPr>
                <p:nvPr/>
              </p:nvSpPr>
              <p:spPr bwMode="auto">
                <a:xfrm>
                  <a:off x="5982" y="3147"/>
                  <a:ext cx="13" cy="22"/>
                </a:xfrm>
                <a:custGeom>
                  <a:avLst/>
                  <a:gdLst>
                    <a:gd name="T0" fmla="*/ 4 w 13"/>
                    <a:gd name="T1" fmla="*/ 0 h 22"/>
                    <a:gd name="T2" fmla="*/ 0 w 13"/>
                    <a:gd name="T3" fmla="*/ 20 h 22"/>
                    <a:gd name="T4" fmla="*/ 8 w 13"/>
                    <a:gd name="T5" fmla="*/ 22 h 22"/>
                    <a:gd name="T6" fmla="*/ 13 w 13"/>
                    <a:gd name="T7" fmla="*/ 2 h 22"/>
                    <a:gd name="T8" fmla="*/ 4 w 13"/>
                    <a:gd name="T9" fmla="*/ 0 h 22"/>
                  </a:gdLst>
                  <a:ahLst/>
                  <a:cxnLst>
                    <a:cxn ang="0">
                      <a:pos x="T0" y="T1"/>
                    </a:cxn>
                    <a:cxn ang="0">
                      <a:pos x="T2" y="T3"/>
                    </a:cxn>
                    <a:cxn ang="0">
                      <a:pos x="T4" y="T5"/>
                    </a:cxn>
                    <a:cxn ang="0">
                      <a:pos x="T6" y="T7"/>
                    </a:cxn>
                    <a:cxn ang="0">
                      <a:pos x="T8" y="T9"/>
                    </a:cxn>
                  </a:cxnLst>
                  <a:rect l="0" t="0" r="r" b="b"/>
                  <a:pathLst>
                    <a:path w="13" h="22">
                      <a:moveTo>
                        <a:pt x="4" y="0"/>
                      </a:moveTo>
                      <a:lnTo>
                        <a:pt x="0" y="20"/>
                      </a:lnTo>
                      <a:lnTo>
                        <a:pt x="8" y="22"/>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62932" name="Freeform 468">
                  <a:extLst>
                    <a:ext uri="{FF2B5EF4-FFF2-40B4-BE49-F238E27FC236}">
                      <a16:creationId xmlns:a16="http://schemas.microsoft.com/office/drawing/2014/main" id="{42FB38AD-FF0B-45D7-E533-F9971C0587C5}"/>
                    </a:ext>
                  </a:extLst>
                </p:cNvPr>
                <p:cNvSpPr>
                  <a:spLocks/>
                </p:cNvSpPr>
                <p:nvPr/>
              </p:nvSpPr>
              <p:spPr bwMode="auto">
                <a:xfrm>
                  <a:off x="5990" y="3149"/>
                  <a:ext cx="13" cy="22"/>
                </a:xfrm>
                <a:custGeom>
                  <a:avLst/>
                  <a:gdLst>
                    <a:gd name="T0" fmla="*/ 5 w 13"/>
                    <a:gd name="T1" fmla="*/ 0 h 22"/>
                    <a:gd name="T2" fmla="*/ 0 w 13"/>
                    <a:gd name="T3" fmla="*/ 20 h 22"/>
                    <a:gd name="T4" fmla="*/ 9 w 13"/>
                    <a:gd name="T5" fmla="*/ 22 h 22"/>
                    <a:gd name="T6" fmla="*/ 13 w 13"/>
                    <a:gd name="T7" fmla="*/ 2 h 22"/>
                    <a:gd name="T8" fmla="*/ 5 w 13"/>
                    <a:gd name="T9" fmla="*/ 0 h 22"/>
                  </a:gdLst>
                  <a:ahLst/>
                  <a:cxnLst>
                    <a:cxn ang="0">
                      <a:pos x="T0" y="T1"/>
                    </a:cxn>
                    <a:cxn ang="0">
                      <a:pos x="T2" y="T3"/>
                    </a:cxn>
                    <a:cxn ang="0">
                      <a:pos x="T4" y="T5"/>
                    </a:cxn>
                    <a:cxn ang="0">
                      <a:pos x="T6" y="T7"/>
                    </a:cxn>
                    <a:cxn ang="0">
                      <a:pos x="T8" y="T9"/>
                    </a:cxn>
                  </a:cxnLst>
                  <a:rect l="0" t="0" r="r" b="b"/>
                  <a:pathLst>
                    <a:path w="13" h="22">
                      <a:moveTo>
                        <a:pt x="5" y="0"/>
                      </a:moveTo>
                      <a:lnTo>
                        <a:pt x="0" y="20"/>
                      </a:lnTo>
                      <a:lnTo>
                        <a:pt x="9" y="22"/>
                      </a:lnTo>
                      <a:lnTo>
                        <a:pt x="13" y="2"/>
                      </a:lnTo>
                      <a:lnTo>
                        <a:pt x="5" y="0"/>
                      </a:lnTo>
                      <a:close/>
                    </a:path>
                  </a:pathLst>
                </a:custGeom>
                <a:solidFill>
                  <a:srgbClr val="FF0000"/>
                </a:solidFill>
                <a:ln w="38100" cmpd="sng">
                  <a:solidFill>
                    <a:srgbClr val="FF0000"/>
                  </a:solidFill>
                  <a:round/>
                  <a:headEnd/>
                  <a:tailEnd/>
                </a:ln>
              </p:spPr>
              <p:txBody>
                <a:bodyPr/>
                <a:lstStyle/>
                <a:p>
                  <a:endParaRPr lang="en-GB"/>
                </a:p>
              </p:txBody>
            </p:sp>
            <p:sp>
              <p:nvSpPr>
                <p:cNvPr id="62933" name="Freeform 469">
                  <a:extLst>
                    <a:ext uri="{FF2B5EF4-FFF2-40B4-BE49-F238E27FC236}">
                      <a16:creationId xmlns:a16="http://schemas.microsoft.com/office/drawing/2014/main" id="{29E87F09-E9CE-F70D-1A5B-5D18315ABEB4}"/>
                    </a:ext>
                  </a:extLst>
                </p:cNvPr>
                <p:cNvSpPr>
                  <a:spLocks/>
                </p:cNvSpPr>
                <p:nvPr/>
              </p:nvSpPr>
              <p:spPr bwMode="auto">
                <a:xfrm>
                  <a:off x="5999" y="3151"/>
                  <a:ext cx="15" cy="22"/>
                </a:xfrm>
                <a:custGeom>
                  <a:avLst/>
                  <a:gdLst>
                    <a:gd name="T0" fmla="*/ 4 w 15"/>
                    <a:gd name="T1" fmla="*/ 0 h 22"/>
                    <a:gd name="T2" fmla="*/ 0 w 15"/>
                    <a:gd name="T3" fmla="*/ 20 h 22"/>
                    <a:gd name="T4" fmla="*/ 11 w 15"/>
                    <a:gd name="T5" fmla="*/ 22 h 22"/>
                    <a:gd name="T6" fmla="*/ 15 w 15"/>
                    <a:gd name="T7" fmla="*/ 3 h 22"/>
                    <a:gd name="T8" fmla="*/ 4 w 15"/>
                    <a:gd name="T9" fmla="*/ 0 h 22"/>
                  </a:gdLst>
                  <a:ahLst/>
                  <a:cxnLst>
                    <a:cxn ang="0">
                      <a:pos x="T0" y="T1"/>
                    </a:cxn>
                    <a:cxn ang="0">
                      <a:pos x="T2" y="T3"/>
                    </a:cxn>
                    <a:cxn ang="0">
                      <a:pos x="T4" y="T5"/>
                    </a:cxn>
                    <a:cxn ang="0">
                      <a:pos x="T6" y="T7"/>
                    </a:cxn>
                    <a:cxn ang="0">
                      <a:pos x="T8" y="T9"/>
                    </a:cxn>
                  </a:cxnLst>
                  <a:rect l="0" t="0" r="r" b="b"/>
                  <a:pathLst>
                    <a:path w="15" h="22">
                      <a:moveTo>
                        <a:pt x="4" y="0"/>
                      </a:moveTo>
                      <a:lnTo>
                        <a:pt x="0" y="20"/>
                      </a:lnTo>
                      <a:lnTo>
                        <a:pt x="11" y="22"/>
                      </a:lnTo>
                      <a:lnTo>
                        <a:pt x="15" y="3"/>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62934" name="Freeform 470">
                  <a:extLst>
                    <a:ext uri="{FF2B5EF4-FFF2-40B4-BE49-F238E27FC236}">
                      <a16:creationId xmlns:a16="http://schemas.microsoft.com/office/drawing/2014/main" id="{695271A8-5728-4B23-9FC0-5702C6ABFAC2}"/>
                    </a:ext>
                  </a:extLst>
                </p:cNvPr>
                <p:cNvSpPr>
                  <a:spLocks/>
                </p:cNvSpPr>
                <p:nvPr/>
              </p:nvSpPr>
              <p:spPr bwMode="auto">
                <a:xfrm>
                  <a:off x="6006" y="3154"/>
                  <a:ext cx="21" cy="24"/>
                </a:xfrm>
                <a:custGeom>
                  <a:avLst/>
                  <a:gdLst>
                    <a:gd name="T0" fmla="*/ 13 w 21"/>
                    <a:gd name="T1" fmla="*/ 0 h 24"/>
                    <a:gd name="T2" fmla="*/ 0 w 21"/>
                    <a:gd name="T3" fmla="*/ 17 h 24"/>
                    <a:gd name="T4" fmla="*/ 8 w 21"/>
                    <a:gd name="T5" fmla="*/ 24 h 24"/>
                    <a:gd name="T6" fmla="*/ 21 w 21"/>
                    <a:gd name="T7" fmla="*/ 6 h 24"/>
                    <a:gd name="T8" fmla="*/ 13 w 21"/>
                    <a:gd name="T9" fmla="*/ 0 h 24"/>
                  </a:gdLst>
                  <a:ahLst/>
                  <a:cxnLst>
                    <a:cxn ang="0">
                      <a:pos x="T0" y="T1"/>
                    </a:cxn>
                    <a:cxn ang="0">
                      <a:pos x="T2" y="T3"/>
                    </a:cxn>
                    <a:cxn ang="0">
                      <a:pos x="T4" y="T5"/>
                    </a:cxn>
                    <a:cxn ang="0">
                      <a:pos x="T6" y="T7"/>
                    </a:cxn>
                    <a:cxn ang="0">
                      <a:pos x="T8" y="T9"/>
                    </a:cxn>
                  </a:cxnLst>
                  <a:rect l="0" t="0" r="r" b="b"/>
                  <a:pathLst>
                    <a:path w="21" h="24">
                      <a:moveTo>
                        <a:pt x="13" y="0"/>
                      </a:moveTo>
                      <a:lnTo>
                        <a:pt x="0" y="17"/>
                      </a:lnTo>
                      <a:lnTo>
                        <a:pt x="8" y="24"/>
                      </a:lnTo>
                      <a:lnTo>
                        <a:pt x="21" y="6"/>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62935" name="Freeform 471">
                  <a:extLst>
                    <a:ext uri="{FF2B5EF4-FFF2-40B4-BE49-F238E27FC236}">
                      <a16:creationId xmlns:a16="http://schemas.microsoft.com/office/drawing/2014/main" id="{F1F3FC6A-FC11-FFCF-4BAE-258628EA6AF4}"/>
                    </a:ext>
                  </a:extLst>
                </p:cNvPr>
                <p:cNvSpPr>
                  <a:spLocks/>
                </p:cNvSpPr>
                <p:nvPr/>
              </p:nvSpPr>
              <p:spPr bwMode="auto">
                <a:xfrm>
                  <a:off x="6016" y="3160"/>
                  <a:ext cx="18" cy="22"/>
                </a:xfrm>
                <a:custGeom>
                  <a:avLst/>
                  <a:gdLst>
                    <a:gd name="T0" fmla="*/ 11 w 18"/>
                    <a:gd name="T1" fmla="*/ 0 h 22"/>
                    <a:gd name="T2" fmla="*/ 0 w 18"/>
                    <a:gd name="T3" fmla="*/ 18 h 22"/>
                    <a:gd name="T4" fmla="*/ 7 w 18"/>
                    <a:gd name="T5" fmla="*/ 22 h 22"/>
                    <a:gd name="T6" fmla="*/ 18 w 18"/>
                    <a:gd name="T7" fmla="*/ 4 h 22"/>
                    <a:gd name="T8" fmla="*/ 11 w 18"/>
                    <a:gd name="T9" fmla="*/ 0 h 22"/>
                  </a:gdLst>
                  <a:ahLst/>
                  <a:cxnLst>
                    <a:cxn ang="0">
                      <a:pos x="T0" y="T1"/>
                    </a:cxn>
                    <a:cxn ang="0">
                      <a:pos x="T2" y="T3"/>
                    </a:cxn>
                    <a:cxn ang="0">
                      <a:pos x="T4" y="T5"/>
                    </a:cxn>
                    <a:cxn ang="0">
                      <a:pos x="T6" y="T7"/>
                    </a:cxn>
                    <a:cxn ang="0">
                      <a:pos x="T8" y="T9"/>
                    </a:cxn>
                  </a:cxnLst>
                  <a:rect l="0" t="0" r="r" b="b"/>
                  <a:pathLst>
                    <a:path w="18" h="22">
                      <a:moveTo>
                        <a:pt x="11" y="0"/>
                      </a:moveTo>
                      <a:lnTo>
                        <a:pt x="0" y="18"/>
                      </a:lnTo>
                      <a:lnTo>
                        <a:pt x="7" y="22"/>
                      </a:lnTo>
                      <a:lnTo>
                        <a:pt x="18" y="4"/>
                      </a:lnTo>
                      <a:lnTo>
                        <a:pt x="11" y="0"/>
                      </a:lnTo>
                      <a:close/>
                    </a:path>
                  </a:pathLst>
                </a:custGeom>
                <a:solidFill>
                  <a:srgbClr val="FF0000"/>
                </a:solidFill>
                <a:ln w="38100" cmpd="sng">
                  <a:solidFill>
                    <a:srgbClr val="FF0000"/>
                  </a:solidFill>
                  <a:round/>
                  <a:headEnd/>
                  <a:tailEnd/>
                </a:ln>
              </p:spPr>
              <p:txBody>
                <a:bodyPr/>
                <a:lstStyle/>
                <a:p>
                  <a:endParaRPr lang="en-GB"/>
                </a:p>
              </p:txBody>
            </p:sp>
            <p:sp>
              <p:nvSpPr>
                <p:cNvPr id="62936" name="Freeform 472">
                  <a:extLst>
                    <a:ext uri="{FF2B5EF4-FFF2-40B4-BE49-F238E27FC236}">
                      <a16:creationId xmlns:a16="http://schemas.microsoft.com/office/drawing/2014/main" id="{E5668AC3-1B5E-2993-A654-3C4453668354}"/>
                    </a:ext>
                  </a:extLst>
                </p:cNvPr>
                <p:cNvSpPr>
                  <a:spLocks/>
                </p:cNvSpPr>
                <p:nvPr/>
              </p:nvSpPr>
              <p:spPr bwMode="auto">
                <a:xfrm>
                  <a:off x="6025" y="3164"/>
                  <a:ext cx="13" cy="22"/>
                </a:xfrm>
                <a:custGeom>
                  <a:avLst/>
                  <a:gdLst>
                    <a:gd name="T0" fmla="*/ 5 w 13"/>
                    <a:gd name="T1" fmla="*/ 0 h 22"/>
                    <a:gd name="T2" fmla="*/ 0 w 13"/>
                    <a:gd name="T3" fmla="*/ 20 h 22"/>
                    <a:gd name="T4" fmla="*/ 9 w 13"/>
                    <a:gd name="T5" fmla="*/ 22 h 22"/>
                    <a:gd name="T6" fmla="*/ 13 w 13"/>
                    <a:gd name="T7" fmla="*/ 3 h 22"/>
                    <a:gd name="T8" fmla="*/ 5 w 13"/>
                    <a:gd name="T9" fmla="*/ 0 h 22"/>
                  </a:gdLst>
                  <a:ahLst/>
                  <a:cxnLst>
                    <a:cxn ang="0">
                      <a:pos x="T0" y="T1"/>
                    </a:cxn>
                    <a:cxn ang="0">
                      <a:pos x="T2" y="T3"/>
                    </a:cxn>
                    <a:cxn ang="0">
                      <a:pos x="T4" y="T5"/>
                    </a:cxn>
                    <a:cxn ang="0">
                      <a:pos x="T6" y="T7"/>
                    </a:cxn>
                    <a:cxn ang="0">
                      <a:pos x="T8" y="T9"/>
                    </a:cxn>
                  </a:cxnLst>
                  <a:rect l="0" t="0" r="r" b="b"/>
                  <a:pathLst>
                    <a:path w="13" h="22">
                      <a:moveTo>
                        <a:pt x="5" y="0"/>
                      </a:moveTo>
                      <a:lnTo>
                        <a:pt x="0" y="20"/>
                      </a:lnTo>
                      <a:lnTo>
                        <a:pt x="9" y="22"/>
                      </a:lnTo>
                      <a:lnTo>
                        <a:pt x="13" y="3"/>
                      </a:lnTo>
                      <a:lnTo>
                        <a:pt x="5" y="0"/>
                      </a:lnTo>
                      <a:close/>
                    </a:path>
                  </a:pathLst>
                </a:custGeom>
                <a:solidFill>
                  <a:srgbClr val="FF0000"/>
                </a:solidFill>
                <a:ln w="38100" cmpd="sng">
                  <a:solidFill>
                    <a:srgbClr val="FF0000"/>
                  </a:solidFill>
                  <a:round/>
                  <a:headEnd/>
                  <a:tailEnd/>
                </a:ln>
              </p:spPr>
              <p:txBody>
                <a:bodyPr/>
                <a:lstStyle/>
                <a:p>
                  <a:endParaRPr lang="en-GB"/>
                </a:p>
              </p:txBody>
            </p:sp>
            <p:sp>
              <p:nvSpPr>
                <p:cNvPr id="62937" name="Freeform 473">
                  <a:extLst>
                    <a:ext uri="{FF2B5EF4-FFF2-40B4-BE49-F238E27FC236}">
                      <a16:creationId xmlns:a16="http://schemas.microsoft.com/office/drawing/2014/main" id="{6132CCFF-1E9D-B289-67A8-D98886AD2A83}"/>
                    </a:ext>
                  </a:extLst>
                </p:cNvPr>
                <p:cNvSpPr>
                  <a:spLocks/>
                </p:cNvSpPr>
                <p:nvPr/>
              </p:nvSpPr>
              <p:spPr bwMode="auto">
                <a:xfrm>
                  <a:off x="6032" y="3167"/>
                  <a:ext cx="22" cy="24"/>
                </a:xfrm>
                <a:custGeom>
                  <a:avLst/>
                  <a:gdLst>
                    <a:gd name="T0" fmla="*/ 11 w 22"/>
                    <a:gd name="T1" fmla="*/ 0 h 24"/>
                    <a:gd name="T2" fmla="*/ 0 w 22"/>
                    <a:gd name="T3" fmla="*/ 17 h 24"/>
                    <a:gd name="T4" fmla="*/ 11 w 22"/>
                    <a:gd name="T5" fmla="*/ 24 h 24"/>
                    <a:gd name="T6" fmla="*/ 22 w 22"/>
                    <a:gd name="T7" fmla="*/ 6 h 24"/>
                    <a:gd name="T8" fmla="*/ 11 w 22"/>
                    <a:gd name="T9" fmla="*/ 0 h 24"/>
                  </a:gdLst>
                  <a:ahLst/>
                  <a:cxnLst>
                    <a:cxn ang="0">
                      <a:pos x="T0" y="T1"/>
                    </a:cxn>
                    <a:cxn ang="0">
                      <a:pos x="T2" y="T3"/>
                    </a:cxn>
                    <a:cxn ang="0">
                      <a:pos x="T4" y="T5"/>
                    </a:cxn>
                    <a:cxn ang="0">
                      <a:pos x="T6" y="T7"/>
                    </a:cxn>
                    <a:cxn ang="0">
                      <a:pos x="T8" y="T9"/>
                    </a:cxn>
                  </a:cxnLst>
                  <a:rect l="0" t="0" r="r" b="b"/>
                  <a:pathLst>
                    <a:path w="22" h="24">
                      <a:moveTo>
                        <a:pt x="11" y="0"/>
                      </a:moveTo>
                      <a:lnTo>
                        <a:pt x="0" y="17"/>
                      </a:lnTo>
                      <a:lnTo>
                        <a:pt x="11" y="24"/>
                      </a:lnTo>
                      <a:lnTo>
                        <a:pt x="22" y="6"/>
                      </a:lnTo>
                      <a:lnTo>
                        <a:pt x="11" y="0"/>
                      </a:lnTo>
                      <a:close/>
                    </a:path>
                  </a:pathLst>
                </a:custGeom>
                <a:solidFill>
                  <a:srgbClr val="FF0000"/>
                </a:solidFill>
                <a:ln w="38100" cmpd="sng">
                  <a:solidFill>
                    <a:srgbClr val="FF0000"/>
                  </a:solidFill>
                  <a:round/>
                  <a:headEnd/>
                  <a:tailEnd/>
                </a:ln>
              </p:spPr>
              <p:txBody>
                <a:bodyPr/>
                <a:lstStyle/>
                <a:p>
                  <a:endParaRPr lang="en-GB"/>
                </a:p>
              </p:txBody>
            </p:sp>
            <p:sp>
              <p:nvSpPr>
                <p:cNvPr id="62938" name="Freeform 474">
                  <a:extLst>
                    <a:ext uri="{FF2B5EF4-FFF2-40B4-BE49-F238E27FC236}">
                      <a16:creationId xmlns:a16="http://schemas.microsoft.com/office/drawing/2014/main" id="{DC45B5E3-0957-FB42-5659-2A9F0D98E61C}"/>
                    </a:ext>
                  </a:extLst>
                </p:cNvPr>
                <p:cNvSpPr>
                  <a:spLocks/>
                </p:cNvSpPr>
                <p:nvPr/>
              </p:nvSpPr>
              <p:spPr bwMode="auto">
                <a:xfrm>
                  <a:off x="6040" y="3173"/>
                  <a:ext cx="22" cy="24"/>
                </a:xfrm>
                <a:custGeom>
                  <a:avLst/>
                  <a:gdLst>
                    <a:gd name="T0" fmla="*/ 14 w 22"/>
                    <a:gd name="T1" fmla="*/ 0 h 24"/>
                    <a:gd name="T2" fmla="*/ 0 w 22"/>
                    <a:gd name="T3" fmla="*/ 18 h 24"/>
                    <a:gd name="T4" fmla="*/ 9 w 22"/>
                    <a:gd name="T5" fmla="*/ 24 h 24"/>
                    <a:gd name="T6" fmla="*/ 22 w 22"/>
                    <a:gd name="T7" fmla="*/ 7 h 24"/>
                    <a:gd name="T8" fmla="*/ 14 w 22"/>
                    <a:gd name="T9" fmla="*/ 0 h 24"/>
                  </a:gdLst>
                  <a:ahLst/>
                  <a:cxnLst>
                    <a:cxn ang="0">
                      <a:pos x="T0" y="T1"/>
                    </a:cxn>
                    <a:cxn ang="0">
                      <a:pos x="T2" y="T3"/>
                    </a:cxn>
                    <a:cxn ang="0">
                      <a:pos x="T4" y="T5"/>
                    </a:cxn>
                    <a:cxn ang="0">
                      <a:pos x="T6" y="T7"/>
                    </a:cxn>
                    <a:cxn ang="0">
                      <a:pos x="T8" y="T9"/>
                    </a:cxn>
                  </a:cxnLst>
                  <a:rect l="0" t="0" r="r" b="b"/>
                  <a:pathLst>
                    <a:path w="22" h="24">
                      <a:moveTo>
                        <a:pt x="14" y="0"/>
                      </a:moveTo>
                      <a:lnTo>
                        <a:pt x="0" y="18"/>
                      </a:lnTo>
                      <a:lnTo>
                        <a:pt x="9" y="24"/>
                      </a:lnTo>
                      <a:lnTo>
                        <a:pt x="22" y="7"/>
                      </a:lnTo>
                      <a:lnTo>
                        <a:pt x="14" y="0"/>
                      </a:lnTo>
                      <a:close/>
                    </a:path>
                  </a:pathLst>
                </a:custGeom>
                <a:solidFill>
                  <a:srgbClr val="FF0000"/>
                </a:solidFill>
                <a:ln w="38100" cmpd="sng">
                  <a:solidFill>
                    <a:srgbClr val="FF0000"/>
                  </a:solidFill>
                  <a:round/>
                  <a:headEnd/>
                  <a:tailEnd/>
                </a:ln>
              </p:spPr>
              <p:txBody>
                <a:bodyPr/>
                <a:lstStyle/>
                <a:p>
                  <a:endParaRPr lang="en-GB"/>
                </a:p>
              </p:txBody>
            </p:sp>
            <p:sp>
              <p:nvSpPr>
                <p:cNvPr id="62939" name="Freeform 475">
                  <a:extLst>
                    <a:ext uri="{FF2B5EF4-FFF2-40B4-BE49-F238E27FC236}">
                      <a16:creationId xmlns:a16="http://schemas.microsoft.com/office/drawing/2014/main" id="{F98D0169-A7DA-4808-F3DB-CF95C7658F88}"/>
                    </a:ext>
                  </a:extLst>
                </p:cNvPr>
                <p:cNvSpPr>
                  <a:spLocks/>
                </p:cNvSpPr>
                <p:nvPr/>
              </p:nvSpPr>
              <p:spPr bwMode="auto">
                <a:xfrm>
                  <a:off x="6049" y="3180"/>
                  <a:ext cx="22" cy="24"/>
                </a:xfrm>
                <a:custGeom>
                  <a:avLst/>
                  <a:gdLst>
                    <a:gd name="T0" fmla="*/ 13 w 22"/>
                    <a:gd name="T1" fmla="*/ 0 h 24"/>
                    <a:gd name="T2" fmla="*/ 0 w 22"/>
                    <a:gd name="T3" fmla="*/ 17 h 24"/>
                    <a:gd name="T4" fmla="*/ 9 w 22"/>
                    <a:gd name="T5" fmla="*/ 24 h 24"/>
                    <a:gd name="T6" fmla="*/ 22 w 22"/>
                    <a:gd name="T7" fmla="*/ 6 h 24"/>
                    <a:gd name="T8" fmla="*/ 13 w 22"/>
                    <a:gd name="T9" fmla="*/ 0 h 24"/>
                  </a:gdLst>
                  <a:ahLst/>
                  <a:cxnLst>
                    <a:cxn ang="0">
                      <a:pos x="T0" y="T1"/>
                    </a:cxn>
                    <a:cxn ang="0">
                      <a:pos x="T2" y="T3"/>
                    </a:cxn>
                    <a:cxn ang="0">
                      <a:pos x="T4" y="T5"/>
                    </a:cxn>
                    <a:cxn ang="0">
                      <a:pos x="T6" y="T7"/>
                    </a:cxn>
                    <a:cxn ang="0">
                      <a:pos x="T8" y="T9"/>
                    </a:cxn>
                  </a:cxnLst>
                  <a:rect l="0" t="0" r="r" b="b"/>
                  <a:pathLst>
                    <a:path w="22" h="24">
                      <a:moveTo>
                        <a:pt x="13" y="0"/>
                      </a:moveTo>
                      <a:lnTo>
                        <a:pt x="0" y="17"/>
                      </a:lnTo>
                      <a:lnTo>
                        <a:pt x="9" y="24"/>
                      </a:lnTo>
                      <a:lnTo>
                        <a:pt x="22" y="6"/>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62940" name="Freeform 476">
                  <a:extLst>
                    <a:ext uri="{FF2B5EF4-FFF2-40B4-BE49-F238E27FC236}">
                      <a16:creationId xmlns:a16="http://schemas.microsoft.com/office/drawing/2014/main" id="{FAF229A7-903D-179B-D3C8-5DBA83167250}"/>
                    </a:ext>
                  </a:extLst>
                </p:cNvPr>
                <p:cNvSpPr>
                  <a:spLocks/>
                </p:cNvSpPr>
                <p:nvPr/>
              </p:nvSpPr>
              <p:spPr bwMode="auto">
                <a:xfrm>
                  <a:off x="6060" y="3186"/>
                  <a:ext cx="22" cy="24"/>
                </a:xfrm>
                <a:custGeom>
                  <a:avLst/>
                  <a:gdLst>
                    <a:gd name="T0" fmla="*/ 11 w 22"/>
                    <a:gd name="T1" fmla="*/ 0 h 24"/>
                    <a:gd name="T2" fmla="*/ 0 w 22"/>
                    <a:gd name="T3" fmla="*/ 18 h 24"/>
                    <a:gd name="T4" fmla="*/ 11 w 22"/>
                    <a:gd name="T5" fmla="*/ 24 h 24"/>
                    <a:gd name="T6" fmla="*/ 22 w 22"/>
                    <a:gd name="T7" fmla="*/ 7 h 24"/>
                    <a:gd name="T8" fmla="*/ 11 w 22"/>
                    <a:gd name="T9" fmla="*/ 0 h 24"/>
                  </a:gdLst>
                  <a:ahLst/>
                  <a:cxnLst>
                    <a:cxn ang="0">
                      <a:pos x="T0" y="T1"/>
                    </a:cxn>
                    <a:cxn ang="0">
                      <a:pos x="T2" y="T3"/>
                    </a:cxn>
                    <a:cxn ang="0">
                      <a:pos x="T4" y="T5"/>
                    </a:cxn>
                    <a:cxn ang="0">
                      <a:pos x="T6" y="T7"/>
                    </a:cxn>
                    <a:cxn ang="0">
                      <a:pos x="T8" y="T9"/>
                    </a:cxn>
                  </a:cxnLst>
                  <a:rect l="0" t="0" r="r" b="b"/>
                  <a:pathLst>
                    <a:path w="22" h="24">
                      <a:moveTo>
                        <a:pt x="11" y="0"/>
                      </a:moveTo>
                      <a:lnTo>
                        <a:pt x="0" y="18"/>
                      </a:lnTo>
                      <a:lnTo>
                        <a:pt x="11" y="24"/>
                      </a:lnTo>
                      <a:lnTo>
                        <a:pt x="22" y="7"/>
                      </a:lnTo>
                      <a:lnTo>
                        <a:pt x="11" y="0"/>
                      </a:lnTo>
                      <a:close/>
                    </a:path>
                  </a:pathLst>
                </a:custGeom>
                <a:solidFill>
                  <a:srgbClr val="FF0000"/>
                </a:solidFill>
                <a:ln w="38100" cmpd="sng">
                  <a:solidFill>
                    <a:srgbClr val="FF0000"/>
                  </a:solidFill>
                  <a:round/>
                  <a:headEnd/>
                  <a:tailEnd/>
                </a:ln>
              </p:spPr>
              <p:txBody>
                <a:bodyPr/>
                <a:lstStyle/>
                <a:p>
                  <a:endParaRPr lang="en-GB"/>
                </a:p>
              </p:txBody>
            </p:sp>
            <p:sp>
              <p:nvSpPr>
                <p:cNvPr id="62941" name="Freeform 477">
                  <a:extLst>
                    <a:ext uri="{FF2B5EF4-FFF2-40B4-BE49-F238E27FC236}">
                      <a16:creationId xmlns:a16="http://schemas.microsoft.com/office/drawing/2014/main" id="{B252518D-3D46-B7AD-009B-353241766D53}"/>
                    </a:ext>
                  </a:extLst>
                </p:cNvPr>
                <p:cNvSpPr>
                  <a:spLocks/>
                </p:cNvSpPr>
                <p:nvPr/>
              </p:nvSpPr>
              <p:spPr bwMode="auto">
                <a:xfrm>
                  <a:off x="6069" y="3195"/>
                  <a:ext cx="22" cy="22"/>
                </a:xfrm>
                <a:custGeom>
                  <a:avLst/>
                  <a:gdLst>
                    <a:gd name="T0" fmla="*/ 15 w 22"/>
                    <a:gd name="T1" fmla="*/ 0 h 22"/>
                    <a:gd name="T2" fmla="*/ 0 w 22"/>
                    <a:gd name="T3" fmla="*/ 15 h 22"/>
                    <a:gd name="T4" fmla="*/ 6 w 22"/>
                    <a:gd name="T5" fmla="*/ 22 h 22"/>
                    <a:gd name="T6" fmla="*/ 22 w 22"/>
                    <a:gd name="T7" fmla="*/ 7 h 22"/>
                    <a:gd name="T8" fmla="*/ 15 w 22"/>
                    <a:gd name="T9" fmla="*/ 0 h 22"/>
                  </a:gdLst>
                  <a:ahLst/>
                  <a:cxnLst>
                    <a:cxn ang="0">
                      <a:pos x="T0" y="T1"/>
                    </a:cxn>
                    <a:cxn ang="0">
                      <a:pos x="T2" y="T3"/>
                    </a:cxn>
                    <a:cxn ang="0">
                      <a:pos x="T4" y="T5"/>
                    </a:cxn>
                    <a:cxn ang="0">
                      <a:pos x="T6" y="T7"/>
                    </a:cxn>
                    <a:cxn ang="0">
                      <a:pos x="T8" y="T9"/>
                    </a:cxn>
                  </a:cxnLst>
                  <a:rect l="0" t="0" r="r" b="b"/>
                  <a:pathLst>
                    <a:path w="22" h="22">
                      <a:moveTo>
                        <a:pt x="15" y="0"/>
                      </a:moveTo>
                      <a:lnTo>
                        <a:pt x="0" y="15"/>
                      </a:lnTo>
                      <a:lnTo>
                        <a:pt x="6" y="22"/>
                      </a:lnTo>
                      <a:lnTo>
                        <a:pt x="22" y="7"/>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62942" name="Freeform 478">
                  <a:extLst>
                    <a:ext uri="{FF2B5EF4-FFF2-40B4-BE49-F238E27FC236}">
                      <a16:creationId xmlns:a16="http://schemas.microsoft.com/office/drawing/2014/main" id="{441553E7-5D7C-DF34-B7F6-65961F987445}"/>
                    </a:ext>
                  </a:extLst>
                </p:cNvPr>
                <p:cNvSpPr>
                  <a:spLocks/>
                </p:cNvSpPr>
                <p:nvPr/>
              </p:nvSpPr>
              <p:spPr bwMode="auto">
                <a:xfrm>
                  <a:off x="6075" y="3202"/>
                  <a:ext cx="24" cy="24"/>
                </a:xfrm>
                <a:custGeom>
                  <a:avLst/>
                  <a:gdLst>
                    <a:gd name="T0" fmla="*/ 16 w 24"/>
                    <a:gd name="T1" fmla="*/ 0 h 24"/>
                    <a:gd name="T2" fmla="*/ 0 w 24"/>
                    <a:gd name="T3" fmla="*/ 15 h 24"/>
                    <a:gd name="T4" fmla="*/ 9 w 24"/>
                    <a:gd name="T5" fmla="*/ 24 h 24"/>
                    <a:gd name="T6" fmla="*/ 24 w 24"/>
                    <a:gd name="T7" fmla="*/ 8 h 24"/>
                    <a:gd name="T8" fmla="*/ 16 w 24"/>
                    <a:gd name="T9" fmla="*/ 0 h 24"/>
                  </a:gdLst>
                  <a:ahLst/>
                  <a:cxnLst>
                    <a:cxn ang="0">
                      <a:pos x="T0" y="T1"/>
                    </a:cxn>
                    <a:cxn ang="0">
                      <a:pos x="T2" y="T3"/>
                    </a:cxn>
                    <a:cxn ang="0">
                      <a:pos x="T4" y="T5"/>
                    </a:cxn>
                    <a:cxn ang="0">
                      <a:pos x="T6" y="T7"/>
                    </a:cxn>
                    <a:cxn ang="0">
                      <a:pos x="T8" y="T9"/>
                    </a:cxn>
                  </a:cxnLst>
                  <a:rect l="0" t="0" r="r" b="b"/>
                  <a:pathLst>
                    <a:path w="24" h="24">
                      <a:moveTo>
                        <a:pt x="16" y="0"/>
                      </a:moveTo>
                      <a:lnTo>
                        <a:pt x="0" y="15"/>
                      </a:lnTo>
                      <a:lnTo>
                        <a:pt x="9" y="24"/>
                      </a:lnTo>
                      <a:lnTo>
                        <a:pt x="24" y="8"/>
                      </a:lnTo>
                      <a:lnTo>
                        <a:pt x="16" y="0"/>
                      </a:lnTo>
                      <a:close/>
                    </a:path>
                  </a:pathLst>
                </a:custGeom>
                <a:solidFill>
                  <a:srgbClr val="FF0000"/>
                </a:solidFill>
                <a:ln w="38100" cmpd="sng">
                  <a:solidFill>
                    <a:srgbClr val="FF0000"/>
                  </a:solidFill>
                  <a:round/>
                  <a:headEnd/>
                  <a:tailEnd/>
                </a:ln>
              </p:spPr>
              <p:txBody>
                <a:bodyPr/>
                <a:lstStyle/>
                <a:p>
                  <a:endParaRPr lang="en-GB"/>
                </a:p>
              </p:txBody>
            </p:sp>
            <p:sp>
              <p:nvSpPr>
                <p:cNvPr id="62943" name="Freeform 479">
                  <a:extLst>
                    <a:ext uri="{FF2B5EF4-FFF2-40B4-BE49-F238E27FC236}">
                      <a16:creationId xmlns:a16="http://schemas.microsoft.com/office/drawing/2014/main" id="{311E9CE3-BCBB-2F2E-C277-F3867714E603}"/>
                    </a:ext>
                  </a:extLst>
                </p:cNvPr>
                <p:cNvSpPr>
                  <a:spLocks/>
                </p:cNvSpPr>
                <p:nvPr/>
              </p:nvSpPr>
              <p:spPr bwMode="auto">
                <a:xfrm>
                  <a:off x="6084" y="3210"/>
                  <a:ext cx="24" cy="24"/>
                </a:xfrm>
                <a:custGeom>
                  <a:avLst/>
                  <a:gdLst>
                    <a:gd name="T0" fmla="*/ 15 w 24"/>
                    <a:gd name="T1" fmla="*/ 0 h 24"/>
                    <a:gd name="T2" fmla="*/ 0 w 24"/>
                    <a:gd name="T3" fmla="*/ 16 h 24"/>
                    <a:gd name="T4" fmla="*/ 9 w 24"/>
                    <a:gd name="T5" fmla="*/ 24 h 24"/>
                    <a:gd name="T6" fmla="*/ 24 w 24"/>
                    <a:gd name="T7" fmla="*/ 9 h 24"/>
                    <a:gd name="T8" fmla="*/ 15 w 24"/>
                    <a:gd name="T9" fmla="*/ 0 h 24"/>
                  </a:gdLst>
                  <a:ahLst/>
                  <a:cxnLst>
                    <a:cxn ang="0">
                      <a:pos x="T0" y="T1"/>
                    </a:cxn>
                    <a:cxn ang="0">
                      <a:pos x="T2" y="T3"/>
                    </a:cxn>
                    <a:cxn ang="0">
                      <a:pos x="T4" y="T5"/>
                    </a:cxn>
                    <a:cxn ang="0">
                      <a:pos x="T6" y="T7"/>
                    </a:cxn>
                    <a:cxn ang="0">
                      <a:pos x="T8" y="T9"/>
                    </a:cxn>
                  </a:cxnLst>
                  <a:rect l="0" t="0" r="r" b="b"/>
                  <a:pathLst>
                    <a:path w="24" h="24">
                      <a:moveTo>
                        <a:pt x="15" y="0"/>
                      </a:moveTo>
                      <a:lnTo>
                        <a:pt x="0" y="16"/>
                      </a:lnTo>
                      <a:lnTo>
                        <a:pt x="9" y="24"/>
                      </a:lnTo>
                      <a:lnTo>
                        <a:pt x="24" y="9"/>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62944" name="Freeform 480">
                  <a:extLst>
                    <a:ext uri="{FF2B5EF4-FFF2-40B4-BE49-F238E27FC236}">
                      <a16:creationId xmlns:a16="http://schemas.microsoft.com/office/drawing/2014/main" id="{33F35971-2A25-D042-B3F0-11FD5D995072}"/>
                    </a:ext>
                  </a:extLst>
                </p:cNvPr>
                <p:cNvSpPr>
                  <a:spLocks/>
                </p:cNvSpPr>
                <p:nvPr/>
              </p:nvSpPr>
              <p:spPr bwMode="auto">
                <a:xfrm>
                  <a:off x="6093" y="3219"/>
                  <a:ext cx="24" cy="24"/>
                </a:xfrm>
                <a:custGeom>
                  <a:avLst/>
                  <a:gdLst>
                    <a:gd name="T0" fmla="*/ 13 w 24"/>
                    <a:gd name="T1" fmla="*/ 0 h 24"/>
                    <a:gd name="T2" fmla="*/ 0 w 24"/>
                    <a:gd name="T3" fmla="*/ 15 h 24"/>
                    <a:gd name="T4" fmla="*/ 11 w 24"/>
                    <a:gd name="T5" fmla="*/ 24 h 24"/>
                    <a:gd name="T6" fmla="*/ 24 w 24"/>
                    <a:gd name="T7" fmla="*/ 9 h 24"/>
                    <a:gd name="T8" fmla="*/ 13 w 24"/>
                    <a:gd name="T9" fmla="*/ 0 h 24"/>
                  </a:gdLst>
                  <a:ahLst/>
                  <a:cxnLst>
                    <a:cxn ang="0">
                      <a:pos x="T0" y="T1"/>
                    </a:cxn>
                    <a:cxn ang="0">
                      <a:pos x="T2" y="T3"/>
                    </a:cxn>
                    <a:cxn ang="0">
                      <a:pos x="T4" y="T5"/>
                    </a:cxn>
                    <a:cxn ang="0">
                      <a:pos x="T6" y="T7"/>
                    </a:cxn>
                    <a:cxn ang="0">
                      <a:pos x="T8" y="T9"/>
                    </a:cxn>
                  </a:cxnLst>
                  <a:rect l="0" t="0" r="r" b="b"/>
                  <a:pathLst>
                    <a:path w="24" h="24">
                      <a:moveTo>
                        <a:pt x="13" y="0"/>
                      </a:moveTo>
                      <a:lnTo>
                        <a:pt x="0" y="15"/>
                      </a:lnTo>
                      <a:lnTo>
                        <a:pt x="11" y="24"/>
                      </a:lnTo>
                      <a:lnTo>
                        <a:pt x="24" y="9"/>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62945" name="Freeform 481">
                  <a:extLst>
                    <a:ext uri="{FF2B5EF4-FFF2-40B4-BE49-F238E27FC236}">
                      <a16:creationId xmlns:a16="http://schemas.microsoft.com/office/drawing/2014/main" id="{31B31A4E-F05A-50E9-DDDD-CEF1D63E1D99}"/>
                    </a:ext>
                  </a:extLst>
                </p:cNvPr>
                <p:cNvSpPr>
                  <a:spLocks/>
                </p:cNvSpPr>
                <p:nvPr/>
              </p:nvSpPr>
              <p:spPr bwMode="auto">
                <a:xfrm>
                  <a:off x="6104" y="3228"/>
                  <a:ext cx="24" cy="24"/>
                </a:xfrm>
                <a:custGeom>
                  <a:avLst/>
                  <a:gdLst>
                    <a:gd name="T0" fmla="*/ 15 w 24"/>
                    <a:gd name="T1" fmla="*/ 0 h 24"/>
                    <a:gd name="T2" fmla="*/ 0 w 24"/>
                    <a:gd name="T3" fmla="*/ 15 h 24"/>
                    <a:gd name="T4" fmla="*/ 8 w 24"/>
                    <a:gd name="T5" fmla="*/ 24 h 24"/>
                    <a:gd name="T6" fmla="*/ 24 w 24"/>
                    <a:gd name="T7" fmla="*/ 8 h 24"/>
                    <a:gd name="T8" fmla="*/ 15 w 24"/>
                    <a:gd name="T9" fmla="*/ 0 h 24"/>
                  </a:gdLst>
                  <a:ahLst/>
                  <a:cxnLst>
                    <a:cxn ang="0">
                      <a:pos x="T0" y="T1"/>
                    </a:cxn>
                    <a:cxn ang="0">
                      <a:pos x="T2" y="T3"/>
                    </a:cxn>
                    <a:cxn ang="0">
                      <a:pos x="T4" y="T5"/>
                    </a:cxn>
                    <a:cxn ang="0">
                      <a:pos x="T6" y="T7"/>
                    </a:cxn>
                    <a:cxn ang="0">
                      <a:pos x="T8" y="T9"/>
                    </a:cxn>
                  </a:cxnLst>
                  <a:rect l="0" t="0" r="r" b="b"/>
                  <a:pathLst>
                    <a:path w="24" h="24">
                      <a:moveTo>
                        <a:pt x="15" y="0"/>
                      </a:moveTo>
                      <a:lnTo>
                        <a:pt x="0" y="15"/>
                      </a:lnTo>
                      <a:lnTo>
                        <a:pt x="8" y="24"/>
                      </a:lnTo>
                      <a:lnTo>
                        <a:pt x="24" y="8"/>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62946" name="Freeform 482">
                  <a:extLst>
                    <a:ext uri="{FF2B5EF4-FFF2-40B4-BE49-F238E27FC236}">
                      <a16:creationId xmlns:a16="http://schemas.microsoft.com/office/drawing/2014/main" id="{90023707-AEE5-82D0-D69A-9F99BC9F3B2C}"/>
                    </a:ext>
                  </a:extLst>
                </p:cNvPr>
                <p:cNvSpPr>
                  <a:spLocks/>
                </p:cNvSpPr>
                <p:nvPr/>
              </p:nvSpPr>
              <p:spPr bwMode="auto">
                <a:xfrm>
                  <a:off x="6112" y="3236"/>
                  <a:ext cx="24" cy="24"/>
                </a:xfrm>
                <a:custGeom>
                  <a:avLst/>
                  <a:gdLst>
                    <a:gd name="T0" fmla="*/ 16 w 24"/>
                    <a:gd name="T1" fmla="*/ 0 h 24"/>
                    <a:gd name="T2" fmla="*/ 0 w 24"/>
                    <a:gd name="T3" fmla="*/ 16 h 24"/>
                    <a:gd name="T4" fmla="*/ 9 w 24"/>
                    <a:gd name="T5" fmla="*/ 24 h 24"/>
                    <a:gd name="T6" fmla="*/ 24 w 24"/>
                    <a:gd name="T7" fmla="*/ 9 h 24"/>
                    <a:gd name="T8" fmla="*/ 16 w 24"/>
                    <a:gd name="T9" fmla="*/ 0 h 24"/>
                  </a:gdLst>
                  <a:ahLst/>
                  <a:cxnLst>
                    <a:cxn ang="0">
                      <a:pos x="T0" y="T1"/>
                    </a:cxn>
                    <a:cxn ang="0">
                      <a:pos x="T2" y="T3"/>
                    </a:cxn>
                    <a:cxn ang="0">
                      <a:pos x="T4" y="T5"/>
                    </a:cxn>
                    <a:cxn ang="0">
                      <a:pos x="T6" y="T7"/>
                    </a:cxn>
                    <a:cxn ang="0">
                      <a:pos x="T8" y="T9"/>
                    </a:cxn>
                  </a:cxnLst>
                  <a:rect l="0" t="0" r="r" b="b"/>
                  <a:pathLst>
                    <a:path w="24" h="24">
                      <a:moveTo>
                        <a:pt x="16" y="0"/>
                      </a:moveTo>
                      <a:lnTo>
                        <a:pt x="0" y="16"/>
                      </a:lnTo>
                      <a:lnTo>
                        <a:pt x="9" y="24"/>
                      </a:lnTo>
                      <a:lnTo>
                        <a:pt x="24" y="9"/>
                      </a:lnTo>
                      <a:lnTo>
                        <a:pt x="16" y="0"/>
                      </a:lnTo>
                      <a:close/>
                    </a:path>
                  </a:pathLst>
                </a:custGeom>
                <a:solidFill>
                  <a:srgbClr val="FF0000"/>
                </a:solidFill>
                <a:ln w="38100" cmpd="sng">
                  <a:solidFill>
                    <a:srgbClr val="FF0000"/>
                  </a:solidFill>
                  <a:round/>
                  <a:headEnd/>
                  <a:tailEnd/>
                </a:ln>
              </p:spPr>
              <p:txBody>
                <a:bodyPr/>
                <a:lstStyle/>
                <a:p>
                  <a:endParaRPr lang="en-GB"/>
                </a:p>
              </p:txBody>
            </p:sp>
            <p:sp>
              <p:nvSpPr>
                <p:cNvPr id="62947" name="Freeform 483">
                  <a:extLst>
                    <a:ext uri="{FF2B5EF4-FFF2-40B4-BE49-F238E27FC236}">
                      <a16:creationId xmlns:a16="http://schemas.microsoft.com/office/drawing/2014/main" id="{1708A16D-ABF8-B03C-18AE-EEC152D47223}"/>
                    </a:ext>
                  </a:extLst>
                </p:cNvPr>
                <p:cNvSpPr>
                  <a:spLocks/>
                </p:cNvSpPr>
                <p:nvPr/>
              </p:nvSpPr>
              <p:spPr bwMode="auto">
                <a:xfrm>
                  <a:off x="6119" y="3245"/>
                  <a:ext cx="26" cy="24"/>
                </a:xfrm>
                <a:custGeom>
                  <a:avLst/>
                  <a:gdLst>
                    <a:gd name="T0" fmla="*/ 17 w 26"/>
                    <a:gd name="T1" fmla="*/ 0 h 24"/>
                    <a:gd name="T2" fmla="*/ 0 w 26"/>
                    <a:gd name="T3" fmla="*/ 13 h 24"/>
                    <a:gd name="T4" fmla="*/ 9 w 26"/>
                    <a:gd name="T5" fmla="*/ 24 h 24"/>
                    <a:gd name="T6" fmla="*/ 26 w 26"/>
                    <a:gd name="T7" fmla="*/ 11 h 24"/>
                    <a:gd name="T8" fmla="*/ 17 w 26"/>
                    <a:gd name="T9" fmla="*/ 0 h 24"/>
                  </a:gdLst>
                  <a:ahLst/>
                  <a:cxnLst>
                    <a:cxn ang="0">
                      <a:pos x="T0" y="T1"/>
                    </a:cxn>
                    <a:cxn ang="0">
                      <a:pos x="T2" y="T3"/>
                    </a:cxn>
                    <a:cxn ang="0">
                      <a:pos x="T4" y="T5"/>
                    </a:cxn>
                    <a:cxn ang="0">
                      <a:pos x="T6" y="T7"/>
                    </a:cxn>
                    <a:cxn ang="0">
                      <a:pos x="T8" y="T9"/>
                    </a:cxn>
                  </a:cxnLst>
                  <a:rect l="0" t="0" r="r" b="b"/>
                  <a:pathLst>
                    <a:path w="26" h="24">
                      <a:moveTo>
                        <a:pt x="17" y="0"/>
                      </a:moveTo>
                      <a:lnTo>
                        <a:pt x="0" y="13"/>
                      </a:lnTo>
                      <a:lnTo>
                        <a:pt x="9" y="24"/>
                      </a:lnTo>
                      <a:lnTo>
                        <a:pt x="26" y="11"/>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948" name="Freeform 484">
                  <a:extLst>
                    <a:ext uri="{FF2B5EF4-FFF2-40B4-BE49-F238E27FC236}">
                      <a16:creationId xmlns:a16="http://schemas.microsoft.com/office/drawing/2014/main" id="{3972AF46-9A1F-2979-13D7-C3F035D1CA7D}"/>
                    </a:ext>
                  </a:extLst>
                </p:cNvPr>
                <p:cNvSpPr>
                  <a:spLocks/>
                </p:cNvSpPr>
                <p:nvPr/>
              </p:nvSpPr>
              <p:spPr bwMode="auto">
                <a:xfrm>
                  <a:off x="6130" y="3256"/>
                  <a:ext cx="24" cy="24"/>
                </a:xfrm>
                <a:custGeom>
                  <a:avLst/>
                  <a:gdLst>
                    <a:gd name="T0" fmla="*/ 15 w 24"/>
                    <a:gd name="T1" fmla="*/ 0 h 24"/>
                    <a:gd name="T2" fmla="*/ 0 w 24"/>
                    <a:gd name="T3" fmla="*/ 15 h 24"/>
                    <a:gd name="T4" fmla="*/ 9 w 24"/>
                    <a:gd name="T5" fmla="*/ 24 h 24"/>
                    <a:gd name="T6" fmla="*/ 24 w 24"/>
                    <a:gd name="T7" fmla="*/ 9 h 24"/>
                    <a:gd name="T8" fmla="*/ 15 w 24"/>
                    <a:gd name="T9" fmla="*/ 0 h 24"/>
                  </a:gdLst>
                  <a:ahLst/>
                  <a:cxnLst>
                    <a:cxn ang="0">
                      <a:pos x="T0" y="T1"/>
                    </a:cxn>
                    <a:cxn ang="0">
                      <a:pos x="T2" y="T3"/>
                    </a:cxn>
                    <a:cxn ang="0">
                      <a:pos x="T4" y="T5"/>
                    </a:cxn>
                    <a:cxn ang="0">
                      <a:pos x="T6" y="T7"/>
                    </a:cxn>
                    <a:cxn ang="0">
                      <a:pos x="T8" y="T9"/>
                    </a:cxn>
                  </a:cxnLst>
                  <a:rect l="0" t="0" r="r" b="b"/>
                  <a:pathLst>
                    <a:path w="24" h="24">
                      <a:moveTo>
                        <a:pt x="15" y="0"/>
                      </a:moveTo>
                      <a:lnTo>
                        <a:pt x="0" y="15"/>
                      </a:lnTo>
                      <a:lnTo>
                        <a:pt x="9" y="24"/>
                      </a:lnTo>
                      <a:lnTo>
                        <a:pt x="24" y="9"/>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62949" name="Freeform 485">
                  <a:extLst>
                    <a:ext uri="{FF2B5EF4-FFF2-40B4-BE49-F238E27FC236}">
                      <a16:creationId xmlns:a16="http://schemas.microsoft.com/office/drawing/2014/main" id="{F7B72B1D-E2BD-C4D0-0680-B3D486DADAA9}"/>
                    </a:ext>
                  </a:extLst>
                </p:cNvPr>
                <p:cNvSpPr>
                  <a:spLocks/>
                </p:cNvSpPr>
                <p:nvPr/>
              </p:nvSpPr>
              <p:spPr bwMode="auto">
                <a:xfrm>
                  <a:off x="6136" y="3267"/>
                  <a:ext cx="27" cy="24"/>
                </a:xfrm>
                <a:custGeom>
                  <a:avLst/>
                  <a:gdLst>
                    <a:gd name="T0" fmla="*/ 18 w 27"/>
                    <a:gd name="T1" fmla="*/ 0 h 24"/>
                    <a:gd name="T2" fmla="*/ 0 w 27"/>
                    <a:gd name="T3" fmla="*/ 11 h 24"/>
                    <a:gd name="T4" fmla="*/ 9 w 27"/>
                    <a:gd name="T5" fmla="*/ 24 h 24"/>
                    <a:gd name="T6" fmla="*/ 27 w 27"/>
                    <a:gd name="T7" fmla="*/ 13 h 24"/>
                    <a:gd name="T8" fmla="*/ 18 w 27"/>
                    <a:gd name="T9" fmla="*/ 0 h 24"/>
                  </a:gdLst>
                  <a:ahLst/>
                  <a:cxnLst>
                    <a:cxn ang="0">
                      <a:pos x="T0" y="T1"/>
                    </a:cxn>
                    <a:cxn ang="0">
                      <a:pos x="T2" y="T3"/>
                    </a:cxn>
                    <a:cxn ang="0">
                      <a:pos x="T4" y="T5"/>
                    </a:cxn>
                    <a:cxn ang="0">
                      <a:pos x="T6" y="T7"/>
                    </a:cxn>
                    <a:cxn ang="0">
                      <a:pos x="T8" y="T9"/>
                    </a:cxn>
                  </a:cxnLst>
                  <a:rect l="0" t="0" r="r" b="b"/>
                  <a:pathLst>
                    <a:path w="27" h="24">
                      <a:moveTo>
                        <a:pt x="18" y="0"/>
                      </a:moveTo>
                      <a:lnTo>
                        <a:pt x="0" y="11"/>
                      </a:lnTo>
                      <a:lnTo>
                        <a:pt x="9" y="24"/>
                      </a:lnTo>
                      <a:lnTo>
                        <a:pt x="27" y="13"/>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950" name="Freeform 486">
                  <a:extLst>
                    <a:ext uri="{FF2B5EF4-FFF2-40B4-BE49-F238E27FC236}">
                      <a16:creationId xmlns:a16="http://schemas.microsoft.com/office/drawing/2014/main" id="{B4CAE22B-1596-A9DC-78F5-14A8EBBB419E}"/>
                    </a:ext>
                  </a:extLst>
                </p:cNvPr>
                <p:cNvSpPr>
                  <a:spLocks/>
                </p:cNvSpPr>
                <p:nvPr/>
              </p:nvSpPr>
              <p:spPr bwMode="auto">
                <a:xfrm>
                  <a:off x="6145" y="3278"/>
                  <a:ext cx="26" cy="24"/>
                </a:xfrm>
                <a:custGeom>
                  <a:avLst/>
                  <a:gdLst>
                    <a:gd name="T0" fmla="*/ 18 w 26"/>
                    <a:gd name="T1" fmla="*/ 0 h 24"/>
                    <a:gd name="T2" fmla="*/ 0 w 26"/>
                    <a:gd name="T3" fmla="*/ 13 h 24"/>
                    <a:gd name="T4" fmla="*/ 9 w 26"/>
                    <a:gd name="T5" fmla="*/ 24 h 24"/>
                    <a:gd name="T6" fmla="*/ 26 w 26"/>
                    <a:gd name="T7" fmla="*/ 11 h 24"/>
                    <a:gd name="T8" fmla="*/ 18 w 26"/>
                    <a:gd name="T9" fmla="*/ 0 h 24"/>
                  </a:gdLst>
                  <a:ahLst/>
                  <a:cxnLst>
                    <a:cxn ang="0">
                      <a:pos x="T0" y="T1"/>
                    </a:cxn>
                    <a:cxn ang="0">
                      <a:pos x="T2" y="T3"/>
                    </a:cxn>
                    <a:cxn ang="0">
                      <a:pos x="T4" y="T5"/>
                    </a:cxn>
                    <a:cxn ang="0">
                      <a:pos x="T6" y="T7"/>
                    </a:cxn>
                    <a:cxn ang="0">
                      <a:pos x="T8" y="T9"/>
                    </a:cxn>
                  </a:cxnLst>
                  <a:rect l="0" t="0" r="r" b="b"/>
                  <a:pathLst>
                    <a:path w="26" h="24">
                      <a:moveTo>
                        <a:pt x="18" y="0"/>
                      </a:moveTo>
                      <a:lnTo>
                        <a:pt x="0" y="13"/>
                      </a:lnTo>
                      <a:lnTo>
                        <a:pt x="9" y="24"/>
                      </a:lnTo>
                      <a:lnTo>
                        <a:pt x="26" y="11"/>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951" name="Freeform 487">
                  <a:extLst>
                    <a:ext uri="{FF2B5EF4-FFF2-40B4-BE49-F238E27FC236}">
                      <a16:creationId xmlns:a16="http://schemas.microsoft.com/office/drawing/2014/main" id="{F3E54631-7B31-2769-0A78-887224240E1D}"/>
                    </a:ext>
                  </a:extLst>
                </p:cNvPr>
                <p:cNvSpPr>
                  <a:spLocks/>
                </p:cNvSpPr>
                <p:nvPr/>
              </p:nvSpPr>
              <p:spPr bwMode="auto">
                <a:xfrm>
                  <a:off x="6156" y="3289"/>
                  <a:ext cx="26" cy="26"/>
                </a:xfrm>
                <a:custGeom>
                  <a:avLst/>
                  <a:gdLst>
                    <a:gd name="T0" fmla="*/ 15 w 26"/>
                    <a:gd name="T1" fmla="*/ 0 h 26"/>
                    <a:gd name="T2" fmla="*/ 0 w 26"/>
                    <a:gd name="T3" fmla="*/ 13 h 26"/>
                    <a:gd name="T4" fmla="*/ 11 w 26"/>
                    <a:gd name="T5" fmla="*/ 26 h 26"/>
                    <a:gd name="T6" fmla="*/ 26 w 26"/>
                    <a:gd name="T7" fmla="*/ 13 h 26"/>
                    <a:gd name="T8" fmla="*/ 15 w 26"/>
                    <a:gd name="T9" fmla="*/ 0 h 26"/>
                  </a:gdLst>
                  <a:ahLst/>
                  <a:cxnLst>
                    <a:cxn ang="0">
                      <a:pos x="T0" y="T1"/>
                    </a:cxn>
                    <a:cxn ang="0">
                      <a:pos x="T2" y="T3"/>
                    </a:cxn>
                    <a:cxn ang="0">
                      <a:pos x="T4" y="T5"/>
                    </a:cxn>
                    <a:cxn ang="0">
                      <a:pos x="T6" y="T7"/>
                    </a:cxn>
                    <a:cxn ang="0">
                      <a:pos x="T8" y="T9"/>
                    </a:cxn>
                  </a:cxnLst>
                  <a:rect l="0" t="0" r="r" b="b"/>
                  <a:pathLst>
                    <a:path w="26" h="26">
                      <a:moveTo>
                        <a:pt x="15" y="0"/>
                      </a:moveTo>
                      <a:lnTo>
                        <a:pt x="0" y="13"/>
                      </a:lnTo>
                      <a:lnTo>
                        <a:pt x="11" y="26"/>
                      </a:lnTo>
                      <a:lnTo>
                        <a:pt x="26" y="13"/>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62952" name="Freeform 488">
                  <a:extLst>
                    <a:ext uri="{FF2B5EF4-FFF2-40B4-BE49-F238E27FC236}">
                      <a16:creationId xmlns:a16="http://schemas.microsoft.com/office/drawing/2014/main" id="{CF3587BA-C6DA-630F-C410-932715782C0B}"/>
                    </a:ext>
                  </a:extLst>
                </p:cNvPr>
                <p:cNvSpPr>
                  <a:spLocks/>
                </p:cNvSpPr>
                <p:nvPr/>
              </p:nvSpPr>
              <p:spPr bwMode="auto">
                <a:xfrm>
                  <a:off x="6165" y="3302"/>
                  <a:ext cx="26" cy="24"/>
                </a:xfrm>
                <a:custGeom>
                  <a:avLst/>
                  <a:gdLst>
                    <a:gd name="T0" fmla="*/ 17 w 26"/>
                    <a:gd name="T1" fmla="*/ 0 h 24"/>
                    <a:gd name="T2" fmla="*/ 0 w 26"/>
                    <a:gd name="T3" fmla="*/ 13 h 24"/>
                    <a:gd name="T4" fmla="*/ 8 w 26"/>
                    <a:gd name="T5" fmla="*/ 24 h 24"/>
                    <a:gd name="T6" fmla="*/ 26 w 26"/>
                    <a:gd name="T7" fmla="*/ 11 h 24"/>
                    <a:gd name="T8" fmla="*/ 17 w 26"/>
                    <a:gd name="T9" fmla="*/ 0 h 24"/>
                  </a:gdLst>
                  <a:ahLst/>
                  <a:cxnLst>
                    <a:cxn ang="0">
                      <a:pos x="T0" y="T1"/>
                    </a:cxn>
                    <a:cxn ang="0">
                      <a:pos x="T2" y="T3"/>
                    </a:cxn>
                    <a:cxn ang="0">
                      <a:pos x="T4" y="T5"/>
                    </a:cxn>
                    <a:cxn ang="0">
                      <a:pos x="T6" y="T7"/>
                    </a:cxn>
                    <a:cxn ang="0">
                      <a:pos x="T8" y="T9"/>
                    </a:cxn>
                  </a:cxnLst>
                  <a:rect l="0" t="0" r="r" b="b"/>
                  <a:pathLst>
                    <a:path w="26" h="24">
                      <a:moveTo>
                        <a:pt x="17" y="0"/>
                      </a:moveTo>
                      <a:lnTo>
                        <a:pt x="0" y="13"/>
                      </a:lnTo>
                      <a:lnTo>
                        <a:pt x="8" y="24"/>
                      </a:lnTo>
                      <a:lnTo>
                        <a:pt x="26" y="11"/>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953" name="Freeform 489">
                  <a:extLst>
                    <a:ext uri="{FF2B5EF4-FFF2-40B4-BE49-F238E27FC236}">
                      <a16:creationId xmlns:a16="http://schemas.microsoft.com/office/drawing/2014/main" id="{736ED6DF-E176-0C66-F7CC-BA13664A9BDA}"/>
                    </a:ext>
                  </a:extLst>
                </p:cNvPr>
                <p:cNvSpPr>
                  <a:spLocks/>
                </p:cNvSpPr>
                <p:nvPr/>
              </p:nvSpPr>
              <p:spPr bwMode="auto">
                <a:xfrm>
                  <a:off x="6173" y="3315"/>
                  <a:ext cx="27" cy="24"/>
                </a:xfrm>
                <a:custGeom>
                  <a:avLst/>
                  <a:gdLst>
                    <a:gd name="T0" fmla="*/ 18 w 27"/>
                    <a:gd name="T1" fmla="*/ 0 h 24"/>
                    <a:gd name="T2" fmla="*/ 0 w 27"/>
                    <a:gd name="T3" fmla="*/ 11 h 24"/>
                    <a:gd name="T4" fmla="*/ 9 w 27"/>
                    <a:gd name="T5" fmla="*/ 24 h 24"/>
                    <a:gd name="T6" fmla="*/ 27 w 27"/>
                    <a:gd name="T7" fmla="*/ 13 h 24"/>
                    <a:gd name="T8" fmla="*/ 18 w 27"/>
                    <a:gd name="T9" fmla="*/ 0 h 24"/>
                  </a:gdLst>
                  <a:ahLst/>
                  <a:cxnLst>
                    <a:cxn ang="0">
                      <a:pos x="T0" y="T1"/>
                    </a:cxn>
                    <a:cxn ang="0">
                      <a:pos x="T2" y="T3"/>
                    </a:cxn>
                    <a:cxn ang="0">
                      <a:pos x="T4" y="T5"/>
                    </a:cxn>
                    <a:cxn ang="0">
                      <a:pos x="T6" y="T7"/>
                    </a:cxn>
                    <a:cxn ang="0">
                      <a:pos x="T8" y="T9"/>
                    </a:cxn>
                  </a:cxnLst>
                  <a:rect l="0" t="0" r="r" b="b"/>
                  <a:pathLst>
                    <a:path w="27" h="24">
                      <a:moveTo>
                        <a:pt x="18" y="0"/>
                      </a:moveTo>
                      <a:lnTo>
                        <a:pt x="0" y="11"/>
                      </a:lnTo>
                      <a:lnTo>
                        <a:pt x="9" y="24"/>
                      </a:lnTo>
                      <a:lnTo>
                        <a:pt x="27" y="13"/>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954" name="Freeform 490">
                  <a:extLst>
                    <a:ext uri="{FF2B5EF4-FFF2-40B4-BE49-F238E27FC236}">
                      <a16:creationId xmlns:a16="http://schemas.microsoft.com/office/drawing/2014/main" id="{D2BB6A36-D249-2A38-7551-218216C768A2}"/>
                    </a:ext>
                  </a:extLst>
                </p:cNvPr>
                <p:cNvSpPr>
                  <a:spLocks/>
                </p:cNvSpPr>
                <p:nvPr/>
              </p:nvSpPr>
              <p:spPr bwMode="auto">
                <a:xfrm>
                  <a:off x="6182" y="3328"/>
                  <a:ext cx="26" cy="26"/>
                </a:xfrm>
                <a:custGeom>
                  <a:avLst/>
                  <a:gdLst>
                    <a:gd name="T0" fmla="*/ 18 w 26"/>
                    <a:gd name="T1" fmla="*/ 0 h 26"/>
                    <a:gd name="T2" fmla="*/ 0 w 26"/>
                    <a:gd name="T3" fmla="*/ 11 h 26"/>
                    <a:gd name="T4" fmla="*/ 9 w 26"/>
                    <a:gd name="T5" fmla="*/ 26 h 26"/>
                    <a:gd name="T6" fmla="*/ 26 w 26"/>
                    <a:gd name="T7" fmla="*/ 15 h 26"/>
                    <a:gd name="T8" fmla="*/ 18 w 26"/>
                    <a:gd name="T9" fmla="*/ 0 h 26"/>
                  </a:gdLst>
                  <a:ahLst/>
                  <a:cxnLst>
                    <a:cxn ang="0">
                      <a:pos x="T0" y="T1"/>
                    </a:cxn>
                    <a:cxn ang="0">
                      <a:pos x="T2" y="T3"/>
                    </a:cxn>
                    <a:cxn ang="0">
                      <a:pos x="T4" y="T5"/>
                    </a:cxn>
                    <a:cxn ang="0">
                      <a:pos x="T6" y="T7"/>
                    </a:cxn>
                    <a:cxn ang="0">
                      <a:pos x="T8" y="T9"/>
                    </a:cxn>
                  </a:cxnLst>
                  <a:rect l="0" t="0" r="r" b="b"/>
                  <a:pathLst>
                    <a:path w="26" h="26">
                      <a:moveTo>
                        <a:pt x="18" y="0"/>
                      </a:moveTo>
                      <a:lnTo>
                        <a:pt x="0" y="11"/>
                      </a:lnTo>
                      <a:lnTo>
                        <a:pt x="9" y="26"/>
                      </a:lnTo>
                      <a:lnTo>
                        <a:pt x="26" y="15"/>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955" name="Freeform 491">
                  <a:extLst>
                    <a:ext uri="{FF2B5EF4-FFF2-40B4-BE49-F238E27FC236}">
                      <a16:creationId xmlns:a16="http://schemas.microsoft.com/office/drawing/2014/main" id="{CD020170-6674-4A80-BB81-9F9B65C4CD25}"/>
                    </a:ext>
                  </a:extLst>
                </p:cNvPr>
                <p:cNvSpPr>
                  <a:spLocks/>
                </p:cNvSpPr>
                <p:nvPr/>
              </p:nvSpPr>
              <p:spPr bwMode="auto">
                <a:xfrm>
                  <a:off x="6191" y="3341"/>
                  <a:ext cx="26" cy="24"/>
                </a:xfrm>
                <a:custGeom>
                  <a:avLst/>
                  <a:gdLst>
                    <a:gd name="T0" fmla="*/ 17 w 26"/>
                    <a:gd name="T1" fmla="*/ 0 h 24"/>
                    <a:gd name="T2" fmla="*/ 0 w 26"/>
                    <a:gd name="T3" fmla="*/ 13 h 24"/>
                    <a:gd name="T4" fmla="*/ 9 w 26"/>
                    <a:gd name="T5" fmla="*/ 24 h 24"/>
                    <a:gd name="T6" fmla="*/ 26 w 26"/>
                    <a:gd name="T7" fmla="*/ 11 h 24"/>
                    <a:gd name="T8" fmla="*/ 17 w 26"/>
                    <a:gd name="T9" fmla="*/ 0 h 24"/>
                  </a:gdLst>
                  <a:ahLst/>
                  <a:cxnLst>
                    <a:cxn ang="0">
                      <a:pos x="T0" y="T1"/>
                    </a:cxn>
                    <a:cxn ang="0">
                      <a:pos x="T2" y="T3"/>
                    </a:cxn>
                    <a:cxn ang="0">
                      <a:pos x="T4" y="T5"/>
                    </a:cxn>
                    <a:cxn ang="0">
                      <a:pos x="T6" y="T7"/>
                    </a:cxn>
                    <a:cxn ang="0">
                      <a:pos x="T8" y="T9"/>
                    </a:cxn>
                  </a:cxnLst>
                  <a:rect l="0" t="0" r="r" b="b"/>
                  <a:pathLst>
                    <a:path w="26" h="24">
                      <a:moveTo>
                        <a:pt x="17" y="0"/>
                      </a:moveTo>
                      <a:lnTo>
                        <a:pt x="0" y="13"/>
                      </a:lnTo>
                      <a:lnTo>
                        <a:pt x="9" y="24"/>
                      </a:lnTo>
                      <a:lnTo>
                        <a:pt x="26" y="11"/>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956" name="Freeform 492">
                  <a:extLst>
                    <a:ext uri="{FF2B5EF4-FFF2-40B4-BE49-F238E27FC236}">
                      <a16:creationId xmlns:a16="http://schemas.microsoft.com/office/drawing/2014/main" id="{9C1D8EFD-77B4-68BB-398D-967A1934CE9C}"/>
                    </a:ext>
                  </a:extLst>
                </p:cNvPr>
                <p:cNvSpPr>
                  <a:spLocks/>
                </p:cNvSpPr>
                <p:nvPr/>
              </p:nvSpPr>
              <p:spPr bwMode="auto">
                <a:xfrm>
                  <a:off x="6200" y="3354"/>
                  <a:ext cx="26" cy="26"/>
                </a:xfrm>
                <a:custGeom>
                  <a:avLst/>
                  <a:gdLst>
                    <a:gd name="T0" fmla="*/ 17 w 26"/>
                    <a:gd name="T1" fmla="*/ 0 h 26"/>
                    <a:gd name="T2" fmla="*/ 0 w 26"/>
                    <a:gd name="T3" fmla="*/ 11 h 26"/>
                    <a:gd name="T4" fmla="*/ 8 w 26"/>
                    <a:gd name="T5" fmla="*/ 26 h 26"/>
                    <a:gd name="T6" fmla="*/ 26 w 26"/>
                    <a:gd name="T7" fmla="*/ 16 h 26"/>
                    <a:gd name="T8" fmla="*/ 17 w 26"/>
                    <a:gd name="T9" fmla="*/ 0 h 26"/>
                  </a:gdLst>
                  <a:ahLst/>
                  <a:cxnLst>
                    <a:cxn ang="0">
                      <a:pos x="T0" y="T1"/>
                    </a:cxn>
                    <a:cxn ang="0">
                      <a:pos x="T2" y="T3"/>
                    </a:cxn>
                    <a:cxn ang="0">
                      <a:pos x="T4" y="T5"/>
                    </a:cxn>
                    <a:cxn ang="0">
                      <a:pos x="T6" y="T7"/>
                    </a:cxn>
                    <a:cxn ang="0">
                      <a:pos x="T8" y="T9"/>
                    </a:cxn>
                  </a:cxnLst>
                  <a:rect l="0" t="0" r="r" b="b"/>
                  <a:pathLst>
                    <a:path w="26" h="26">
                      <a:moveTo>
                        <a:pt x="17" y="0"/>
                      </a:moveTo>
                      <a:lnTo>
                        <a:pt x="0" y="11"/>
                      </a:lnTo>
                      <a:lnTo>
                        <a:pt x="8" y="26"/>
                      </a:lnTo>
                      <a:lnTo>
                        <a:pt x="26" y="16"/>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957" name="Freeform 493">
                  <a:extLst>
                    <a:ext uri="{FF2B5EF4-FFF2-40B4-BE49-F238E27FC236}">
                      <a16:creationId xmlns:a16="http://schemas.microsoft.com/office/drawing/2014/main" id="{7899CB62-D5C9-6BD9-D997-819B428759C4}"/>
                    </a:ext>
                  </a:extLst>
                </p:cNvPr>
                <p:cNvSpPr>
                  <a:spLocks/>
                </p:cNvSpPr>
                <p:nvPr/>
              </p:nvSpPr>
              <p:spPr bwMode="auto">
                <a:xfrm>
                  <a:off x="6208" y="3370"/>
                  <a:ext cx="27" cy="26"/>
                </a:xfrm>
                <a:custGeom>
                  <a:avLst/>
                  <a:gdLst>
                    <a:gd name="T0" fmla="*/ 18 w 27"/>
                    <a:gd name="T1" fmla="*/ 0 h 26"/>
                    <a:gd name="T2" fmla="*/ 0 w 27"/>
                    <a:gd name="T3" fmla="*/ 10 h 26"/>
                    <a:gd name="T4" fmla="*/ 9 w 27"/>
                    <a:gd name="T5" fmla="*/ 26 h 26"/>
                    <a:gd name="T6" fmla="*/ 27 w 27"/>
                    <a:gd name="T7" fmla="*/ 15 h 26"/>
                    <a:gd name="T8" fmla="*/ 18 w 27"/>
                    <a:gd name="T9" fmla="*/ 0 h 26"/>
                  </a:gdLst>
                  <a:ahLst/>
                  <a:cxnLst>
                    <a:cxn ang="0">
                      <a:pos x="T0" y="T1"/>
                    </a:cxn>
                    <a:cxn ang="0">
                      <a:pos x="T2" y="T3"/>
                    </a:cxn>
                    <a:cxn ang="0">
                      <a:pos x="T4" y="T5"/>
                    </a:cxn>
                    <a:cxn ang="0">
                      <a:pos x="T6" y="T7"/>
                    </a:cxn>
                    <a:cxn ang="0">
                      <a:pos x="T8" y="T9"/>
                    </a:cxn>
                  </a:cxnLst>
                  <a:rect l="0" t="0" r="r" b="b"/>
                  <a:pathLst>
                    <a:path w="27" h="26">
                      <a:moveTo>
                        <a:pt x="18" y="0"/>
                      </a:moveTo>
                      <a:lnTo>
                        <a:pt x="0" y="10"/>
                      </a:lnTo>
                      <a:lnTo>
                        <a:pt x="9" y="26"/>
                      </a:lnTo>
                      <a:lnTo>
                        <a:pt x="27" y="15"/>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958" name="Freeform 494">
                  <a:extLst>
                    <a:ext uri="{FF2B5EF4-FFF2-40B4-BE49-F238E27FC236}">
                      <a16:creationId xmlns:a16="http://schemas.microsoft.com/office/drawing/2014/main" id="{5AC0AB47-D34B-D469-9F53-2772DF462404}"/>
                    </a:ext>
                  </a:extLst>
                </p:cNvPr>
                <p:cNvSpPr>
                  <a:spLocks/>
                </p:cNvSpPr>
                <p:nvPr/>
              </p:nvSpPr>
              <p:spPr bwMode="auto">
                <a:xfrm>
                  <a:off x="6217" y="3385"/>
                  <a:ext cx="26" cy="26"/>
                </a:xfrm>
                <a:custGeom>
                  <a:avLst/>
                  <a:gdLst>
                    <a:gd name="T0" fmla="*/ 18 w 26"/>
                    <a:gd name="T1" fmla="*/ 0 h 26"/>
                    <a:gd name="T2" fmla="*/ 0 w 26"/>
                    <a:gd name="T3" fmla="*/ 11 h 26"/>
                    <a:gd name="T4" fmla="*/ 9 w 26"/>
                    <a:gd name="T5" fmla="*/ 26 h 26"/>
                    <a:gd name="T6" fmla="*/ 26 w 26"/>
                    <a:gd name="T7" fmla="*/ 15 h 26"/>
                    <a:gd name="T8" fmla="*/ 18 w 26"/>
                    <a:gd name="T9" fmla="*/ 0 h 26"/>
                  </a:gdLst>
                  <a:ahLst/>
                  <a:cxnLst>
                    <a:cxn ang="0">
                      <a:pos x="T0" y="T1"/>
                    </a:cxn>
                    <a:cxn ang="0">
                      <a:pos x="T2" y="T3"/>
                    </a:cxn>
                    <a:cxn ang="0">
                      <a:pos x="T4" y="T5"/>
                    </a:cxn>
                    <a:cxn ang="0">
                      <a:pos x="T6" y="T7"/>
                    </a:cxn>
                    <a:cxn ang="0">
                      <a:pos x="T8" y="T9"/>
                    </a:cxn>
                  </a:cxnLst>
                  <a:rect l="0" t="0" r="r" b="b"/>
                  <a:pathLst>
                    <a:path w="26" h="26">
                      <a:moveTo>
                        <a:pt x="18" y="0"/>
                      </a:moveTo>
                      <a:lnTo>
                        <a:pt x="0" y="11"/>
                      </a:lnTo>
                      <a:lnTo>
                        <a:pt x="9" y="26"/>
                      </a:lnTo>
                      <a:lnTo>
                        <a:pt x="26" y="15"/>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959" name="Freeform 495">
                  <a:extLst>
                    <a:ext uri="{FF2B5EF4-FFF2-40B4-BE49-F238E27FC236}">
                      <a16:creationId xmlns:a16="http://schemas.microsoft.com/office/drawing/2014/main" id="{1CAB8733-8B56-87D0-B14C-06288A8039D9}"/>
                    </a:ext>
                  </a:extLst>
                </p:cNvPr>
                <p:cNvSpPr>
                  <a:spLocks/>
                </p:cNvSpPr>
                <p:nvPr/>
              </p:nvSpPr>
              <p:spPr bwMode="auto">
                <a:xfrm>
                  <a:off x="6226" y="3400"/>
                  <a:ext cx="26" cy="26"/>
                </a:xfrm>
                <a:custGeom>
                  <a:avLst/>
                  <a:gdLst>
                    <a:gd name="T0" fmla="*/ 17 w 26"/>
                    <a:gd name="T1" fmla="*/ 0 h 26"/>
                    <a:gd name="T2" fmla="*/ 0 w 26"/>
                    <a:gd name="T3" fmla="*/ 11 h 26"/>
                    <a:gd name="T4" fmla="*/ 9 w 26"/>
                    <a:gd name="T5" fmla="*/ 26 h 26"/>
                    <a:gd name="T6" fmla="*/ 26 w 26"/>
                    <a:gd name="T7" fmla="*/ 15 h 26"/>
                    <a:gd name="T8" fmla="*/ 17 w 26"/>
                    <a:gd name="T9" fmla="*/ 0 h 26"/>
                  </a:gdLst>
                  <a:ahLst/>
                  <a:cxnLst>
                    <a:cxn ang="0">
                      <a:pos x="T0" y="T1"/>
                    </a:cxn>
                    <a:cxn ang="0">
                      <a:pos x="T2" y="T3"/>
                    </a:cxn>
                    <a:cxn ang="0">
                      <a:pos x="T4" y="T5"/>
                    </a:cxn>
                    <a:cxn ang="0">
                      <a:pos x="T6" y="T7"/>
                    </a:cxn>
                    <a:cxn ang="0">
                      <a:pos x="T8" y="T9"/>
                    </a:cxn>
                  </a:cxnLst>
                  <a:rect l="0" t="0" r="r" b="b"/>
                  <a:pathLst>
                    <a:path w="26" h="26">
                      <a:moveTo>
                        <a:pt x="17" y="0"/>
                      </a:moveTo>
                      <a:lnTo>
                        <a:pt x="0" y="11"/>
                      </a:lnTo>
                      <a:lnTo>
                        <a:pt x="9" y="26"/>
                      </a:lnTo>
                      <a:lnTo>
                        <a:pt x="26" y="15"/>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960" name="Freeform 496">
                  <a:extLst>
                    <a:ext uri="{FF2B5EF4-FFF2-40B4-BE49-F238E27FC236}">
                      <a16:creationId xmlns:a16="http://schemas.microsoft.com/office/drawing/2014/main" id="{855687C9-2F91-304F-F3EC-D8153F447AD0}"/>
                    </a:ext>
                  </a:extLst>
                </p:cNvPr>
                <p:cNvSpPr>
                  <a:spLocks/>
                </p:cNvSpPr>
                <p:nvPr/>
              </p:nvSpPr>
              <p:spPr bwMode="auto">
                <a:xfrm>
                  <a:off x="6235" y="3413"/>
                  <a:ext cx="28" cy="29"/>
                </a:xfrm>
                <a:custGeom>
                  <a:avLst/>
                  <a:gdLst>
                    <a:gd name="T0" fmla="*/ 17 w 28"/>
                    <a:gd name="T1" fmla="*/ 0 h 29"/>
                    <a:gd name="T2" fmla="*/ 0 w 28"/>
                    <a:gd name="T3" fmla="*/ 13 h 29"/>
                    <a:gd name="T4" fmla="*/ 10 w 28"/>
                    <a:gd name="T5" fmla="*/ 29 h 29"/>
                    <a:gd name="T6" fmla="*/ 28 w 28"/>
                    <a:gd name="T7" fmla="*/ 15 h 29"/>
                    <a:gd name="T8" fmla="*/ 17 w 28"/>
                    <a:gd name="T9" fmla="*/ 0 h 29"/>
                  </a:gdLst>
                  <a:ahLst/>
                  <a:cxnLst>
                    <a:cxn ang="0">
                      <a:pos x="T0" y="T1"/>
                    </a:cxn>
                    <a:cxn ang="0">
                      <a:pos x="T2" y="T3"/>
                    </a:cxn>
                    <a:cxn ang="0">
                      <a:pos x="T4" y="T5"/>
                    </a:cxn>
                    <a:cxn ang="0">
                      <a:pos x="T6" y="T7"/>
                    </a:cxn>
                    <a:cxn ang="0">
                      <a:pos x="T8" y="T9"/>
                    </a:cxn>
                  </a:cxnLst>
                  <a:rect l="0" t="0" r="r" b="b"/>
                  <a:pathLst>
                    <a:path w="28" h="29">
                      <a:moveTo>
                        <a:pt x="17" y="0"/>
                      </a:moveTo>
                      <a:lnTo>
                        <a:pt x="0" y="13"/>
                      </a:lnTo>
                      <a:lnTo>
                        <a:pt x="10" y="29"/>
                      </a:lnTo>
                      <a:lnTo>
                        <a:pt x="28" y="15"/>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961" name="Freeform 497">
                  <a:extLst>
                    <a:ext uri="{FF2B5EF4-FFF2-40B4-BE49-F238E27FC236}">
                      <a16:creationId xmlns:a16="http://schemas.microsoft.com/office/drawing/2014/main" id="{EF9329A8-0CC6-7BE1-48C6-1872A5CB08A3}"/>
                    </a:ext>
                  </a:extLst>
                </p:cNvPr>
                <p:cNvSpPr>
                  <a:spLocks/>
                </p:cNvSpPr>
                <p:nvPr/>
              </p:nvSpPr>
              <p:spPr bwMode="auto">
                <a:xfrm>
                  <a:off x="6245" y="3433"/>
                  <a:ext cx="27" cy="24"/>
                </a:xfrm>
                <a:custGeom>
                  <a:avLst/>
                  <a:gdLst>
                    <a:gd name="T0" fmla="*/ 20 w 27"/>
                    <a:gd name="T1" fmla="*/ 0 h 24"/>
                    <a:gd name="T2" fmla="*/ 0 w 27"/>
                    <a:gd name="T3" fmla="*/ 6 h 24"/>
                    <a:gd name="T4" fmla="*/ 7 w 27"/>
                    <a:gd name="T5" fmla="*/ 24 h 24"/>
                    <a:gd name="T6" fmla="*/ 27 w 27"/>
                    <a:gd name="T7" fmla="*/ 17 h 24"/>
                    <a:gd name="T8" fmla="*/ 20 w 27"/>
                    <a:gd name="T9" fmla="*/ 0 h 24"/>
                  </a:gdLst>
                  <a:ahLst/>
                  <a:cxnLst>
                    <a:cxn ang="0">
                      <a:pos x="T0" y="T1"/>
                    </a:cxn>
                    <a:cxn ang="0">
                      <a:pos x="T2" y="T3"/>
                    </a:cxn>
                    <a:cxn ang="0">
                      <a:pos x="T4" y="T5"/>
                    </a:cxn>
                    <a:cxn ang="0">
                      <a:pos x="T6" y="T7"/>
                    </a:cxn>
                    <a:cxn ang="0">
                      <a:pos x="T8" y="T9"/>
                    </a:cxn>
                  </a:cxnLst>
                  <a:rect l="0" t="0" r="r" b="b"/>
                  <a:pathLst>
                    <a:path w="27" h="24">
                      <a:moveTo>
                        <a:pt x="20" y="0"/>
                      </a:moveTo>
                      <a:lnTo>
                        <a:pt x="0" y="6"/>
                      </a:lnTo>
                      <a:lnTo>
                        <a:pt x="7" y="24"/>
                      </a:lnTo>
                      <a:lnTo>
                        <a:pt x="27" y="17"/>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962" name="Freeform 498">
                  <a:extLst>
                    <a:ext uri="{FF2B5EF4-FFF2-40B4-BE49-F238E27FC236}">
                      <a16:creationId xmlns:a16="http://schemas.microsoft.com/office/drawing/2014/main" id="{CEC36D52-2C4F-8D68-DCCD-3B1ED762818A}"/>
                    </a:ext>
                  </a:extLst>
                </p:cNvPr>
                <p:cNvSpPr>
                  <a:spLocks/>
                </p:cNvSpPr>
                <p:nvPr/>
              </p:nvSpPr>
              <p:spPr bwMode="auto">
                <a:xfrm>
                  <a:off x="6252" y="3446"/>
                  <a:ext cx="28" cy="28"/>
                </a:xfrm>
                <a:custGeom>
                  <a:avLst/>
                  <a:gdLst>
                    <a:gd name="T0" fmla="*/ 17 w 28"/>
                    <a:gd name="T1" fmla="*/ 0 h 28"/>
                    <a:gd name="T2" fmla="*/ 0 w 28"/>
                    <a:gd name="T3" fmla="*/ 13 h 28"/>
                    <a:gd name="T4" fmla="*/ 11 w 28"/>
                    <a:gd name="T5" fmla="*/ 28 h 28"/>
                    <a:gd name="T6" fmla="*/ 28 w 28"/>
                    <a:gd name="T7" fmla="*/ 15 h 28"/>
                    <a:gd name="T8" fmla="*/ 17 w 28"/>
                    <a:gd name="T9" fmla="*/ 0 h 28"/>
                  </a:gdLst>
                  <a:ahLst/>
                  <a:cxnLst>
                    <a:cxn ang="0">
                      <a:pos x="T0" y="T1"/>
                    </a:cxn>
                    <a:cxn ang="0">
                      <a:pos x="T2" y="T3"/>
                    </a:cxn>
                    <a:cxn ang="0">
                      <a:pos x="T4" y="T5"/>
                    </a:cxn>
                    <a:cxn ang="0">
                      <a:pos x="T6" y="T7"/>
                    </a:cxn>
                    <a:cxn ang="0">
                      <a:pos x="T8" y="T9"/>
                    </a:cxn>
                  </a:cxnLst>
                  <a:rect l="0" t="0" r="r" b="b"/>
                  <a:pathLst>
                    <a:path w="28" h="28">
                      <a:moveTo>
                        <a:pt x="17" y="0"/>
                      </a:moveTo>
                      <a:lnTo>
                        <a:pt x="0" y="13"/>
                      </a:lnTo>
                      <a:lnTo>
                        <a:pt x="11" y="28"/>
                      </a:lnTo>
                      <a:lnTo>
                        <a:pt x="28" y="15"/>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963" name="Freeform 499">
                  <a:extLst>
                    <a:ext uri="{FF2B5EF4-FFF2-40B4-BE49-F238E27FC236}">
                      <a16:creationId xmlns:a16="http://schemas.microsoft.com/office/drawing/2014/main" id="{1EB19771-D060-3841-E16B-B3A671437FC8}"/>
                    </a:ext>
                  </a:extLst>
                </p:cNvPr>
                <p:cNvSpPr>
                  <a:spLocks/>
                </p:cNvSpPr>
                <p:nvPr/>
              </p:nvSpPr>
              <p:spPr bwMode="auto">
                <a:xfrm>
                  <a:off x="6263" y="3463"/>
                  <a:ext cx="26" cy="27"/>
                </a:xfrm>
                <a:custGeom>
                  <a:avLst/>
                  <a:gdLst>
                    <a:gd name="T0" fmla="*/ 17 w 26"/>
                    <a:gd name="T1" fmla="*/ 0 h 27"/>
                    <a:gd name="T2" fmla="*/ 0 w 26"/>
                    <a:gd name="T3" fmla="*/ 9 h 27"/>
                    <a:gd name="T4" fmla="*/ 9 w 26"/>
                    <a:gd name="T5" fmla="*/ 27 h 27"/>
                    <a:gd name="T6" fmla="*/ 26 w 26"/>
                    <a:gd name="T7" fmla="*/ 18 h 27"/>
                    <a:gd name="T8" fmla="*/ 17 w 26"/>
                    <a:gd name="T9" fmla="*/ 0 h 27"/>
                  </a:gdLst>
                  <a:ahLst/>
                  <a:cxnLst>
                    <a:cxn ang="0">
                      <a:pos x="T0" y="T1"/>
                    </a:cxn>
                    <a:cxn ang="0">
                      <a:pos x="T2" y="T3"/>
                    </a:cxn>
                    <a:cxn ang="0">
                      <a:pos x="T4" y="T5"/>
                    </a:cxn>
                    <a:cxn ang="0">
                      <a:pos x="T6" y="T7"/>
                    </a:cxn>
                    <a:cxn ang="0">
                      <a:pos x="T8" y="T9"/>
                    </a:cxn>
                  </a:cxnLst>
                  <a:rect l="0" t="0" r="r" b="b"/>
                  <a:pathLst>
                    <a:path w="26" h="27">
                      <a:moveTo>
                        <a:pt x="17" y="0"/>
                      </a:moveTo>
                      <a:lnTo>
                        <a:pt x="0" y="9"/>
                      </a:lnTo>
                      <a:lnTo>
                        <a:pt x="9" y="27"/>
                      </a:lnTo>
                      <a:lnTo>
                        <a:pt x="26" y="18"/>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964" name="Freeform 500">
                  <a:extLst>
                    <a:ext uri="{FF2B5EF4-FFF2-40B4-BE49-F238E27FC236}">
                      <a16:creationId xmlns:a16="http://schemas.microsoft.com/office/drawing/2014/main" id="{6531BD50-784E-0793-F403-ECA250233F10}"/>
                    </a:ext>
                  </a:extLst>
                </p:cNvPr>
                <p:cNvSpPr>
                  <a:spLocks/>
                </p:cNvSpPr>
                <p:nvPr/>
              </p:nvSpPr>
              <p:spPr bwMode="auto">
                <a:xfrm>
                  <a:off x="6272" y="3481"/>
                  <a:ext cx="26" cy="28"/>
                </a:xfrm>
                <a:custGeom>
                  <a:avLst/>
                  <a:gdLst>
                    <a:gd name="T0" fmla="*/ 17 w 26"/>
                    <a:gd name="T1" fmla="*/ 0 h 28"/>
                    <a:gd name="T2" fmla="*/ 0 w 26"/>
                    <a:gd name="T3" fmla="*/ 9 h 28"/>
                    <a:gd name="T4" fmla="*/ 8 w 26"/>
                    <a:gd name="T5" fmla="*/ 28 h 28"/>
                    <a:gd name="T6" fmla="*/ 26 w 26"/>
                    <a:gd name="T7" fmla="*/ 19 h 28"/>
                    <a:gd name="T8" fmla="*/ 17 w 26"/>
                    <a:gd name="T9" fmla="*/ 0 h 28"/>
                  </a:gdLst>
                  <a:ahLst/>
                  <a:cxnLst>
                    <a:cxn ang="0">
                      <a:pos x="T0" y="T1"/>
                    </a:cxn>
                    <a:cxn ang="0">
                      <a:pos x="T2" y="T3"/>
                    </a:cxn>
                    <a:cxn ang="0">
                      <a:pos x="T4" y="T5"/>
                    </a:cxn>
                    <a:cxn ang="0">
                      <a:pos x="T6" y="T7"/>
                    </a:cxn>
                    <a:cxn ang="0">
                      <a:pos x="T8" y="T9"/>
                    </a:cxn>
                  </a:cxnLst>
                  <a:rect l="0" t="0" r="r" b="b"/>
                  <a:pathLst>
                    <a:path w="26" h="28">
                      <a:moveTo>
                        <a:pt x="17" y="0"/>
                      </a:moveTo>
                      <a:lnTo>
                        <a:pt x="0" y="9"/>
                      </a:lnTo>
                      <a:lnTo>
                        <a:pt x="8" y="28"/>
                      </a:lnTo>
                      <a:lnTo>
                        <a:pt x="26" y="19"/>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965" name="Freeform 501">
                  <a:extLst>
                    <a:ext uri="{FF2B5EF4-FFF2-40B4-BE49-F238E27FC236}">
                      <a16:creationId xmlns:a16="http://schemas.microsoft.com/office/drawing/2014/main" id="{C5ECCB1B-FEBB-A5F9-9041-D928BD4593BF}"/>
                    </a:ext>
                  </a:extLst>
                </p:cNvPr>
                <p:cNvSpPr>
                  <a:spLocks/>
                </p:cNvSpPr>
                <p:nvPr/>
              </p:nvSpPr>
              <p:spPr bwMode="auto">
                <a:xfrm>
                  <a:off x="6280" y="3500"/>
                  <a:ext cx="27" cy="27"/>
                </a:xfrm>
                <a:custGeom>
                  <a:avLst/>
                  <a:gdLst>
                    <a:gd name="T0" fmla="*/ 18 w 27"/>
                    <a:gd name="T1" fmla="*/ 0 h 27"/>
                    <a:gd name="T2" fmla="*/ 0 w 27"/>
                    <a:gd name="T3" fmla="*/ 9 h 27"/>
                    <a:gd name="T4" fmla="*/ 9 w 27"/>
                    <a:gd name="T5" fmla="*/ 27 h 27"/>
                    <a:gd name="T6" fmla="*/ 27 w 27"/>
                    <a:gd name="T7" fmla="*/ 18 h 27"/>
                    <a:gd name="T8" fmla="*/ 18 w 27"/>
                    <a:gd name="T9" fmla="*/ 0 h 27"/>
                  </a:gdLst>
                  <a:ahLst/>
                  <a:cxnLst>
                    <a:cxn ang="0">
                      <a:pos x="T0" y="T1"/>
                    </a:cxn>
                    <a:cxn ang="0">
                      <a:pos x="T2" y="T3"/>
                    </a:cxn>
                    <a:cxn ang="0">
                      <a:pos x="T4" y="T5"/>
                    </a:cxn>
                    <a:cxn ang="0">
                      <a:pos x="T6" y="T7"/>
                    </a:cxn>
                    <a:cxn ang="0">
                      <a:pos x="T8" y="T9"/>
                    </a:cxn>
                  </a:cxnLst>
                  <a:rect l="0" t="0" r="r" b="b"/>
                  <a:pathLst>
                    <a:path w="27" h="27">
                      <a:moveTo>
                        <a:pt x="18" y="0"/>
                      </a:moveTo>
                      <a:lnTo>
                        <a:pt x="0" y="9"/>
                      </a:lnTo>
                      <a:lnTo>
                        <a:pt x="9" y="27"/>
                      </a:lnTo>
                      <a:lnTo>
                        <a:pt x="27" y="18"/>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966" name="Freeform 502">
                  <a:extLst>
                    <a:ext uri="{FF2B5EF4-FFF2-40B4-BE49-F238E27FC236}">
                      <a16:creationId xmlns:a16="http://schemas.microsoft.com/office/drawing/2014/main" id="{75854CBD-B19A-E574-D77C-2EF92C9FE4B9}"/>
                    </a:ext>
                  </a:extLst>
                </p:cNvPr>
                <p:cNvSpPr>
                  <a:spLocks/>
                </p:cNvSpPr>
                <p:nvPr/>
              </p:nvSpPr>
              <p:spPr bwMode="auto">
                <a:xfrm>
                  <a:off x="6289" y="3518"/>
                  <a:ext cx="28" cy="28"/>
                </a:xfrm>
                <a:custGeom>
                  <a:avLst/>
                  <a:gdLst>
                    <a:gd name="T0" fmla="*/ 18 w 28"/>
                    <a:gd name="T1" fmla="*/ 0 h 28"/>
                    <a:gd name="T2" fmla="*/ 0 w 28"/>
                    <a:gd name="T3" fmla="*/ 11 h 28"/>
                    <a:gd name="T4" fmla="*/ 11 w 28"/>
                    <a:gd name="T5" fmla="*/ 28 h 28"/>
                    <a:gd name="T6" fmla="*/ 28 w 28"/>
                    <a:gd name="T7" fmla="*/ 17 h 28"/>
                    <a:gd name="T8" fmla="*/ 18 w 28"/>
                    <a:gd name="T9" fmla="*/ 0 h 28"/>
                  </a:gdLst>
                  <a:ahLst/>
                  <a:cxnLst>
                    <a:cxn ang="0">
                      <a:pos x="T0" y="T1"/>
                    </a:cxn>
                    <a:cxn ang="0">
                      <a:pos x="T2" y="T3"/>
                    </a:cxn>
                    <a:cxn ang="0">
                      <a:pos x="T4" y="T5"/>
                    </a:cxn>
                    <a:cxn ang="0">
                      <a:pos x="T6" y="T7"/>
                    </a:cxn>
                    <a:cxn ang="0">
                      <a:pos x="T8" y="T9"/>
                    </a:cxn>
                  </a:cxnLst>
                  <a:rect l="0" t="0" r="r" b="b"/>
                  <a:pathLst>
                    <a:path w="28" h="28">
                      <a:moveTo>
                        <a:pt x="18" y="0"/>
                      </a:moveTo>
                      <a:lnTo>
                        <a:pt x="0" y="11"/>
                      </a:lnTo>
                      <a:lnTo>
                        <a:pt x="11" y="28"/>
                      </a:lnTo>
                      <a:lnTo>
                        <a:pt x="28" y="17"/>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967" name="Freeform 503">
                  <a:extLst>
                    <a:ext uri="{FF2B5EF4-FFF2-40B4-BE49-F238E27FC236}">
                      <a16:creationId xmlns:a16="http://schemas.microsoft.com/office/drawing/2014/main" id="{38514BD5-1B19-D9B7-48E2-A05776392280}"/>
                    </a:ext>
                  </a:extLst>
                </p:cNvPr>
                <p:cNvSpPr>
                  <a:spLocks/>
                </p:cNvSpPr>
                <p:nvPr/>
              </p:nvSpPr>
              <p:spPr bwMode="auto">
                <a:xfrm>
                  <a:off x="6300" y="3538"/>
                  <a:ext cx="26" cy="26"/>
                </a:xfrm>
                <a:custGeom>
                  <a:avLst/>
                  <a:gdLst>
                    <a:gd name="T0" fmla="*/ 20 w 26"/>
                    <a:gd name="T1" fmla="*/ 0 h 26"/>
                    <a:gd name="T2" fmla="*/ 0 w 26"/>
                    <a:gd name="T3" fmla="*/ 6 h 26"/>
                    <a:gd name="T4" fmla="*/ 7 w 26"/>
                    <a:gd name="T5" fmla="*/ 26 h 26"/>
                    <a:gd name="T6" fmla="*/ 26 w 26"/>
                    <a:gd name="T7" fmla="*/ 19 h 26"/>
                    <a:gd name="T8" fmla="*/ 20 w 26"/>
                    <a:gd name="T9" fmla="*/ 0 h 26"/>
                  </a:gdLst>
                  <a:ahLst/>
                  <a:cxnLst>
                    <a:cxn ang="0">
                      <a:pos x="T0" y="T1"/>
                    </a:cxn>
                    <a:cxn ang="0">
                      <a:pos x="T2" y="T3"/>
                    </a:cxn>
                    <a:cxn ang="0">
                      <a:pos x="T4" y="T5"/>
                    </a:cxn>
                    <a:cxn ang="0">
                      <a:pos x="T6" y="T7"/>
                    </a:cxn>
                    <a:cxn ang="0">
                      <a:pos x="T8" y="T9"/>
                    </a:cxn>
                  </a:cxnLst>
                  <a:rect l="0" t="0" r="r" b="b"/>
                  <a:pathLst>
                    <a:path w="26" h="26">
                      <a:moveTo>
                        <a:pt x="20" y="0"/>
                      </a:moveTo>
                      <a:lnTo>
                        <a:pt x="0" y="6"/>
                      </a:lnTo>
                      <a:lnTo>
                        <a:pt x="7" y="26"/>
                      </a:lnTo>
                      <a:lnTo>
                        <a:pt x="26" y="19"/>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968" name="Freeform 504">
                  <a:extLst>
                    <a:ext uri="{FF2B5EF4-FFF2-40B4-BE49-F238E27FC236}">
                      <a16:creationId xmlns:a16="http://schemas.microsoft.com/office/drawing/2014/main" id="{F2325EB5-0ECA-94BF-2E0B-905B4D1B55A2}"/>
                    </a:ext>
                  </a:extLst>
                </p:cNvPr>
                <p:cNvSpPr>
                  <a:spLocks/>
                </p:cNvSpPr>
                <p:nvPr/>
              </p:nvSpPr>
              <p:spPr bwMode="auto">
                <a:xfrm>
                  <a:off x="6307" y="3555"/>
                  <a:ext cx="28" cy="31"/>
                </a:xfrm>
                <a:custGeom>
                  <a:avLst/>
                  <a:gdLst>
                    <a:gd name="T0" fmla="*/ 17 w 28"/>
                    <a:gd name="T1" fmla="*/ 0 h 31"/>
                    <a:gd name="T2" fmla="*/ 0 w 28"/>
                    <a:gd name="T3" fmla="*/ 11 h 31"/>
                    <a:gd name="T4" fmla="*/ 10 w 28"/>
                    <a:gd name="T5" fmla="*/ 31 h 31"/>
                    <a:gd name="T6" fmla="*/ 28 w 28"/>
                    <a:gd name="T7" fmla="*/ 20 h 31"/>
                    <a:gd name="T8" fmla="*/ 17 w 28"/>
                    <a:gd name="T9" fmla="*/ 0 h 31"/>
                  </a:gdLst>
                  <a:ahLst/>
                  <a:cxnLst>
                    <a:cxn ang="0">
                      <a:pos x="T0" y="T1"/>
                    </a:cxn>
                    <a:cxn ang="0">
                      <a:pos x="T2" y="T3"/>
                    </a:cxn>
                    <a:cxn ang="0">
                      <a:pos x="T4" y="T5"/>
                    </a:cxn>
                    <a:cxn ang="0">
                      <a:pos x="T6" y="T7"/>
                    </a:cxn>
                    <a:cxn ang="0">
                      <a:pos x="T8" y="T9"/>
                    </a:cxn>
                  </a:cxnLst>
                  <a:rect l="0" t="0" r="r" b="b"/>
                  <a:pathLst>
                    <a:path w="28" h="31">
                      <a:moveTo>
                        <a:pt x="17" y="0"/>
                      </a:moveTo>
                      <a:lnTo>
                        <a:pt x="0" y="11"/>
                      </a:lnTo>
                      <a:lnTo>
                        <a:pt x="10" y="31"/>
                      </a:lnTo>
                      <a:lnTo>
                        <a:pt x="28" y="20"/>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969" name="Freeform 505">
                  <a:extLst>
                    <a:ext uri="{FF2B5EF4-FFF2-40B4-BE49-F238E27FC236}">
                      <a16:creationId xmlns:a16="http://schemas.microsoft.com/office/drawing/2014/main" id="{AF38B970-B465-AD3F-0979-12DD4A5E3417}"/>
                    </a:ext>
                  </a:extLst>
                </p:cNvPr>
                <p:cNvSpPr>
                  <a:spLocks/>
                </p:cNvSpPr>
                <p:nvPr/>
              </p:nvSpPr>
              <p:spPr bwMode="auto">
                <a:xfrm>
                  <a:off x="6317" y="3577"/>
                  <a:ext cx="27" cy="26"/>
                </a:xfrm>
                <a:custGeom>
                  <a:avLst/>
                  <a:gdLst>
                    <a:gd name="T0" fmla="*/ 20 w 27"/>
                    <a:gd name="T1" fmla="*/ 0 h 26"/>
                    <a:gd name="T2" fmla="*/ 0 w 27"/>
                    <a:gd name="T3" fmla="*/ 6 h 26"/>
                    <a:gd name="T4" fmla="*/ 7 w 27"/>
                    <a:gd name="T5" fmla="*/ 26 h 26"/>
                    <a:gd name="T6" fmla="*/ 27 w 27"/>
                    <a:gd name="T7" fmla="*/ 19 h 26"/>
                    <a:gd name="T8" fmla="*/ 20 w 27"/>
                    <a:gd name="T9" fmla="*/ 0 h 26"/>
                  </a:gdLst>
                  <a:ahLst/>
                  <a:cxnLst>
                    <a:cxn ang="0">
                      <a:pos x="T0" y="T1"/>
                    </a:cxn>
                    <a:cxn ang="0">
                      <a:pos x="T2" y="T3"/>
                    </a:cxn>
                    <a:cxn ang="0">
                      <a:pos x="T4" y="T5"/>
                    </a:cxn>
                    <a:cxn ang="0">
                      <a:pos x="T6" y="T7"/>
                    </a:cxn>
                    <a:cxn ang="0">
                      <a:pos x="T8" y="T9"/>
                    </a:cxn>
                  </a:cxnLst>
                  <a:rect l="0" t="0" r="r" b="b"/>
                  <a:pathLst>
                    <a:path w="27" h="26">
                      <a:moveTo>
                        <a:pt x="20" y="0"/>
                      </a:moveTo>
                      <a:lnTo>
                        <a:pt x="0" y="6"/>
                      </a:lnTo>
                      <a:lnTo>
                        <a:pt x="7" y="26"/>
                      </a:lnTo>
                      <a:lnTo>
                        <a:pt x="27" y="19"/>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970" name="Freeform 506">
                  <a:extLst>
                    <a:ext uri="{FF2B5EF4-FFF2-40B4-BE49-F238E27FC236}">
                      <a16:creationId xmlns:a16="http://schemas.microsoft.com/office/drawing/2014/main" id="{9FB2A77E-3A7D-7AF1-E21C-744948459E3C}"/>
                    </a:ext>
                  </a:extLst>
                </p:cNvPr>
                <p:cNvSpPr>
                  <a:spLocks/>
                </p:cNvSpPr>
                <p:nvPr/>
              </p:nvSpPr>
              <p:spPr bwMode="auto">
                <a:xfrm>
                  <a:off x="6324" y="3594"/>
                  <a:ext cx="28" cy="31"/>
                </a:xfrm>
                <a:custGeom>
                  <a:avLst/>
                  <a:gdLst>
                    <a:gd name="T0" fmla="*/ 17 w 28"/>
                    <a:gd name="T1" fmla="*/ 0 h 31"/>
                    <a:gd name="T2" fmla="*/ 0 w 28"/>
                    <a:gd name="T3" fmla="*/ 11 h 31"/>
                    <a:gd name="T4" fmla="*/ 11 w 28"/>
                    <a:gd name="T5" fmla="*/ 31 h 31"/>
                    <a:gd name="T6" fmla="*/ 28 w 28"/>
                    <a:gd name="T7" fmla="*/ 20 h 31"/>
                    <a:gd name="T8" fmla="*/ 17 w 28"/>
                    <a:gd name="T9" fmla="*/ 0 h 31"/>
                  </a:gdLst>
                  <a:ahLst/>
                  <a:cxnLst>
                    <a:cxn ang="0">
                      <a:pos x="T0" y="T1"/>
                    </a:cxn>
                    <a:cxn ang="0">
                      <a:pos x="T2" y="T3"/>
                    </a:cxn>
                    <a:cxn ang="0">
                      <a:pos x="T4" y="T5"/>
                    </a:cxn>
                    <a:cxn ang="0">
                      <a:pos x="T6" y="T7"/>
                    </a:cxn>
                    <a:cxn ang="0">
                      <a:pos x="T8" y="T9"/>
                    </a:cxn>
                  </a:cxnLst>
                  <a:rect l="0" t="0" r="r" b="b"/>
                  <a:pathLst>
                    <a:path w="28" h="31">
                      <a:moveTo>
                        <a:pt x="17" y="0"/>
                      </a:moveTo>
                      <a:lnTo>
                        <a:pt x="0" y="11"/>
                      </a:lnTo>
                      <a:lnTo>
                        <a:pt x="11" y="31"/>
                      </a:lnTo>
                      <a:lnTo>
                        <a:pt x="28" y="20"/>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971" name="Freeform 507">
                  <a:extLst>
                    <a:ext uri="{FF2B5EF4-FFF2-40B4-BE49-F238E27FC236}">
                      <a16:creationId xmlns:a16="http://schemas.microsoft.com/office/drawing/2014/main" id="{2C355744-5BCA-2569-D2B4-4AFFA359BD39}"/>
                    </a:ext>
                  </a:extLst>
                </p:cNvPr>
                <p:cNvSpPr>
                  <a:spLocks/>
                </p:cNvSpPr>
                <p:nvPr/>
              </p:nvSpPr>
              <p:spPr bwMode="auto">
                <a:xfrm>
                  <a:off x="6335" y="3614"/>
                  <a:ext cx="26" cy="28"/>
                </a:xfrm>
                <a:custGeom>
                  <a:avLst/>
                  <a:gdLst>
                    <a:gd name="T0" fmla="*/ 17 w 26"/>
                    <a:gd name="T1" fmla="*/ 0 h 28"/>
                    <a:gd name="T2" fmla="*/ 0 w 26"/>
                    <a:gd name="T3" fmla="*/ 9 h 28"/>
                    <a:gd name="T4" fmla="*/ 9 w 26"/>
                    <a:gd name="T5" fmla="*/ 28 h 28"/>
                    <a:gd name="T6" fmla="*/ 26 w 26"/>
                    <a:gd name="T7" fmla="*/ 20 h 28"/>
                    <a:gd name="T8" fmla="*/ 17 w 26"/>
                    <a:gd name="T9" fmla="*/ 0 h 28"/>
                  </a:gdLst>
                  <a:ahLst/>
                  <a:cxnLst>
                    <a:cxn ang="0">
                      <a:pos x="T0" y="T1"/>
                    </a:cxn>
                    <a:cxn ang="0">
                      <a:pos x="T2" y="T3"/>
                    </a:cxn>
                    <a:cxn ang="0">
                      <a:pos x="T4" y="T5"/>
                    </a:cxn>
                    <a:cxn ang="0">
                      <a:pos x="T6" y="T7"/>
                    </a:cxn>
                    <a:cxn ang="0">
                      <a:pos x="T8" y="T9"/>
                    </a:cxn>
                  </a:cxnLst>
                  <a:rect l="0" t="0" r="r" b="b"/>
                  <a:pathLst>
                    <a:path w="26" h="28">
                      <a:moveTo>
                        <a:pt x="17" y="0"/>
                      </a:moveTo>
                      <a:lnTo>
                        <a:pt x="0" y="9"/>
                      </a:lnTo>
                      <a:lnTo>
                        <a:pt x="9" y="28"/>
                      </a:lnTo>
                      <a:lnTo>
                        <a:pt x="26" y="20"/>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972" name="Freeform 508">
                  <a:extLst>
                    <a:ext uri="{FF2B5EF4-FFF2-40B4-BE49-F238E27FC236}">
                      <a16:creationId xmlns:a16="http://schemas.microsoft.com/office/drawing/2014/main" id="{36C07717-5E16-6884-2CB0-E090B81A8336}"/>
                    </a:ext>
                  </a:extLst>
                </p:cNvPr>
                <p:cNvSpPr>
                  <a:spLocks/>
                </p:cNvSpPr>
                <p:nvPr/>
              </p:nvSpPr>
              <p:spPr bwMode="auto">
                <a:xfrm>
                  <a:off x="6344" y="3636"/>
                  <a:ext cx="28" cy="28"/>
                </a:xfrm>
                <a:custGeom>
                  <a:avLst/>
                  <a:gdLst>
                    <a:gd name="T0" fmla="*/ 19 w 28"/>
                    <a:gd name="T1" fmla="*/ 0 h 28"/>
                    <a:gd name="T2" fmla="*/ 0 w 28"/>
                    <a:gd name="T3" fmla="*/ 6 h 28"/>
                    <a:gd name="T4" fmla="*/ 8 w 28"/>
                    <a:gd name="T5" fmla="*/ 28 h 28"/>
                    <a:gd name="T6" fmla="*/ 28 w 28"/>
                    <a:gd name="T7" fmla="*/ 22 h 28"/>
                    <a:gd name="T8" fmla="*/ 19 w 28"/>
                    <a:gd name="T9" fmla="*/ 0 h 28"/>
                  </a:gdLst>
                  <a:ahLst/>
                  <a:cxnLst>
                    <a:cxn ang="0">
                      <a:pos x="T0" y="T1"/>
                    </a:cxn>
                    <a:cxn ang="0">
                      <a:pos x="T2" y="T3"/>
                    </a:cxn>
                    <a:cxn ang="0">
                      <a:pos x="T4" y="T5"/>
                    </a:cxn>
                    <a:cxn ang="0">
                      <a:pos x="T6" y="T7"/>
                    </a:cxn>
                    <a:cxn ang="0">
                      <a:pos x="T8" y="T9"/>
                    </a:cxn>
                  </a:cxnLst>
                  <a:rect l="0" t="0" r="r" b="b"/>
                  <a:pathLst>
                    <a:path w="28" h="28">
                      <a:moveTo>
                        <a:pt x="19" y="0"/>
                      </a:moveTo>
                      <a:lnTo>
                        <a:pt x="0" y="6"/>
                      </a:lnTo>
                      <a:lnTo>
                        <a:pt x="8" y="28"/>
                      </a:lnTo>
                      <a:lnTo>
                        <a:pt x="28" y="22"/>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973" name="Freeform 509">
                  <a:extLst>
                    <a:ext uri="{FF2B5EF4-FFF2-40B4-BE49-F238E27FC236}">
                      <a16:creationId xmlns:a16="http://schemas.microsoft.com/office/drawing/2014/main" id="{2BCB05A0-8008-3CFE-4B32-D6DDCB0E70E1}"/>
                    </a:ext>
                  </a:extLst>
                </p:cNvPr>
                <p:cNvSpPr>
                  <a:spLocks/>
                </p:cNvSpPr>
                <p:nvPr/>
              </p:nvSpPr>
              <p:spPr bwMode="auto">
                <a:xfrm>
                  <a:off x="6352" y="3658"/>
                  <a:ext cx="29" cy="28"/>
                </a:xfrm>
                <a:custGeom>
                  <a:avLst/>
                  <a:gdLst>
                    <a:gd name="T0" fmla="*/ 20 w 29"/>
                    <a:gd name="T1" fmla="*/ 0 h 28"/>
                    <a:gd name="T2" fmla="*/ 0 w 29"/>
                    <a:gd name="T3" fmla="*/ 6 h 28"/>
                    <a:gd name="T4" fmla="*/ 9 w 29"/>
                    <a:gd name="T5" fmla="*/ 28 h 28"/>
                    <a:gd name="T6" fmla="*/ 29 w 29"/>
                    <a:gd name="T7" fmla="*/ 21 h 28"/>
                    <a:gd name="T8" fmla="*/ 20 w 29"/>
                    <a:gd name="T9" fmla="*/ 0 h 28"/>
                  </a:gdLst>
                  <a:ahLst/>
                  <a:cxnLst>
                    <a:cxn ang="0">
                      <a:pos x="T0" y="T1"/>
                    </a:cxn>
                    <a:cxn ang="0">
                      <a:pos x="T2" y="T3"/>
                    </a:cxn>
                    <a:cxn ang="0">
                      <a:pos x="T4" y="T5"/>
                    </a:cxn>
                    <a:cxn ang="0">
                      <a:pos x="T6" y="T7"/>
                    </a:cxn>
                    <a:cxn ang="0">
                      <a:pos x="T8" y="T9"/>
                    </a:cxn>
                  </a:cxnLst>
                  <a:rect l="0" t="0" r="r" b="b"/>
                  <a:pathLst>
                    <a:path w="29" h="28">
                      <a:moveTo>
                        <a:pt x="20" y="0"/>
                      </a:moveTo>
                      <a:lnTo>
                        <a:pt x="0" y="6"/>
                      </a:lnTo>
                      <a:lnTo>
                        <a:pt x="9" y="28"/>
                      </a:lnTo>
                      <a:lnTo>
                        <a:pt x="29" y="21"/>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974" name="Freeform 510">
                  <a:extLst>
                    <a:ext uri="{FF2B5EF4-FFF2-40B4-BE49-F238E27FC236}">
                      <a16:creationId xmlns:a16="http://schemas.microsoft.com/office/drawing/2014/main" id="{2D31D8A7-2577-9DCA-D62D-C74B9C6FF459}"/>
                    </a:ext>
                  </a:extLst>
                </p:cNvPr>
                <p:cNvSpPr>
                  <a:spLocks/>
                </p:cNvSpPr>
                <p:nvPr/>
              </p:nvSpPr>
              <p:spPr bwMode="auto">
                <a:xfrm>
                  <a:off x="6361" y="3679"/>
                  <a:ext cx="28" cy="29"/>
                </a:xfrm>
                <a:custGeom>
                  <a:avLst/>
                  <a:gdLst>
                    <a:gd name="T0" fmla="*/ 20 w 28"/>
                    <a:gd name="T1" fmla="*/ 0 h 29"/>
                    <a:gd name="T2" fmla="*/ 0 w 28"/>
                    <a:gd name="T3" fmla="*/ 7 h 29"/>
                    <a:gd name="T4" fmla="*/ 9 w 28"/>
                    <a:gd name="T5" fmla="*/ 29 h 29"/>
                    <a:gd name="T6" fmla="*/ 28 w 28"/>
                    <a:gd name="T7" fmla="*/ 22 h 29"/>
                    <a:gd name="T8" fmla="*/ 20 w 28"/>
                    <a:gd name="T9" fmla="*/ 0 h 29"/>
                  </a:gdLst>
                  <a:ahLst/>
                  <a:cxnLst>
                    <a:cxn ang="0">
                      <a:pos x="T0" y="T1"/>
                    </a:cxn>
                    <a:cxn ang="0">
                      <a:pos x="T2" y="T3"/>
                    </a:cxn>
                    <a:cxn ang="0">
                      <a:pos x="T4" y="T5"/>
                    </a:cxn>
                    <a:cxn ang="0">
                      <a:pos x="T6" y="T7"/>
                    </a:cxn>
                    <a:cxn ang="0">
                      <a:pos x="T8" y="T9"/>
                    </a:cxn>
                  </a:cxnLst>
                  <a:rect l="0" t="0" r="r" b="b"/>
                  <a:pathLst>
                    <a:path w="28" h="29">
                      <a:moveTo>
                        <a:pt x="20" y="0"/>
                      </a:moveTo>
                      <a:lnTo>
                        <a:pt x="0" y="7"/>
                      </a:lnTo>
                      <a:lnTo>
                        <a:pt x="9" y="29"/>
                      </a:lnTo>
                      <a:lnTo>
                        <a:pt x="28" y="22"/>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975" name="Freeform 511">
                  <a:extLst>
                    <a:ext uri="{FF2B5EF4-FFF2-40B4-BE49-F238E27FC236}">
                      <a16:creationId xmlns:a16="http://schemas.microsoft.com/office/drawing/2014/main" id="{533EA55B-78AB-F69E-17F1-496F1F573C43}"/>
                    </a:ext>
                  </a:extLst>
                </p:cNvPr>
                <p:cNvSpPr>
                  <a:spLocks/>
                </p:cNvSpPr>
                <p:nvPr/>
              </p:nvSpPr>
              <p:spPr bwMode="auto">
                <a:xfrm>
                  <a:off x="6370" y="3699"/>
                  <a:ext cx="26" cy="28"/>
                </a:xfrm>
                <a:custGeom>
                  <a:avLst/>
                  <a:gdLst>
                    <a:gd name="T0" fmla="*/ 17 w 26"/>
                    <a:gd name="T1" fmla="*/ 0 h 28"/>
                    <a:gd name="T2" fmla="*/ 0 w 26"/>
                    <a:gd name="T3" fmla="*/ 9 h 28"/>
                    <a:gd name="T4" fmla="*/ 9 w 26"/>
                    <a:gd name="T5" fmla="*/ 28 h 28"/>
                    <a:gd name="T6" fmla="*/ 26 w 26"/>
                    <a:gd name="T7" fmla="*/ 20 h 28"/>
                    <a:gd name="T8" fmla="*/ 17 w 26"/>
                    <a:gd name="T9" fmla="*/ 0 h 28"/>
                  </a:gdLst>
                  <a:ahLst/>
                  <a:cxnLst>
                    <a:cxn ang="0">
                      <a:pos x="T0" y="T1"/>
                    </a:cxn>
                    <a:cxn ang="0">
                      <a:pos x="T2" y="T3"/>
                    </a:cxn>
                    <a:cxn ang="0">
                      <a:pos x="T4" y="T5"/>
                    </a:cxn>
                    <a:cxn ang="0">
                      <a:pos x="T6" y="T7"/>
                    </a:cxn>
                    <a:cxn ang="0">
                      <a:pos x="T8" y="T9"/>
                    </a:cxn>
                  </a:cxnLst>
                  <a:rect l="0" t="0" r="r" b="b"/>
                  <a:pathLst>
                    <a:path w="26" h="28">
                      <a:moveTo>
                        <a:pt x="17" y="0"/>
                      </a:moveTo>
                      <a:lnTo>
                        <a:pt x="0" y="9"/>
                      </a:lnTo>
                      <a:lnTo>
                        <a:pt x="9" y="28"/>
                      </a:lnTo>
                      <a:lnTo>
                        <a:pt x="26" y="20"/>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2976" name="Freeform 512">
                  <a:extLst>
                    <a:ext uri="{FF2B5EF4-FFF2-40B4-BE49-F238E27FC236}">
                      <a16:creationId xmlns:a16="http://schemas.microsoft.com/office/drawing/2014/main" id="{36F477D8-B924-7FCA-4523-D27D5C643DCE}"/>
                    </a:ext>
                  </a:extLst>
                </p:cNvPr>
                <p:cNvSpPr>
                  <a:spLocks/>
                </p:cNvSpPr>
                <p:nvPr/>
              </p:nvSpPr>
              <p:spPr bwMode="auto">
                <a:xfrm>
                  <a:off x="6379" y="3721"/>
                  <a:ext cx="28" cy="28"/>
                </a:xfrm>
                <a:custGeom>
                  <a:avLst/>
                  <a:gdLst>
                    <a:gd name="T0" fmla="*/ 19 w 28"/>
                    <a:gd name="T1" fmla="*/ 0 h 28"/>
                    <a:gd name="T2" fmla="*/ 0 w 28"/>
                    <a:gd name="T3" fmla="*/ 6 h 28"/>
                    <a:gd name="T4" fmla="*/ 8 w 28"/>
                    <a:gd name="T5" fmla="*/ 28 h 28"/>
                    <a:gd name="T6" fmla="*/ 28 w 28"/>
                    <a:gd name="T7" fmla="*/ 22 h 28"/>
                    <a:gd name="T8" fmla="*/ 19 w 28"/>
                    <a:gd name="T9" fmla="*/ 0 h 28"/>
                  </a:gdLst>
                  <a:ahLst/>
                  <a:cxnLst>
                    <a:cxn ang="0">
                      <a:pos x="T0" y="T1"/>
                    </a:cxn>
                    <a:cxn ang="0">
                      <a:pos x="T2" y="T3"/>
                    </a:cxn>
                    <a:cxn ang="0">
                      <a:pos x="T4" y="T5"/>
                    </a:cxn>
                    <a:cxn ang="0">
                      <a:pos x="T6" y="T7"/>
                    </a:cxn>
                    <a:cxn ang="0">
                      <a:pos x="T8" y="T9"/>
                    </a:cxn>
                  </a:cxnLst>
                  <a:rect l="0" t="0" r="r" b="b"/>
                  <a:pathLst>
                    <a:path w="28" h="28">
                      <a:moveTo>
                        <a:pt x="19" y="0"/>
                      </a:moveTo>
                      <a:lnTo>
                        <a:pt x="0" y="6"/>
                      </a:lnTo>
                      <a:lnTo>
                        <a:pt x="8" y="28"/>
                      </a:lnTo>
                      <a:lnTo>
                        <a:pt x="28" y="22"/>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977" name="Freeform 513">
                  <a:extLst>
                    <a:ext uri="{FF2B5EF4-FFF2-40B4-BE49-F238E27FC236}">
                      <a16:creationId xmlns:a16="http://schemas.microsoft.com/office/drawing/2014/main" id="{6FB741C6-583D-841B-9E0E-776DDF2D97BB}"/>
                    </a:ext>
                  </a:extLst>
                </p:cNvPr>
                <p:cNvSpPr>
                  <a:spLocks/>
                </p:cNvSpPr>
                <p:nvPr/>
              </p:nvSpPr>
              <p:spPr bwMode="auto">
                <a:xfrm>
                  <a:off x="6387" y="3740"/>
                  <a:ext cx="29" cy="33"/>
                </a:xfrm>
                <a:custGeom>
                  <a:avLst/>
                  <a:gdLst>
                    <a:gd name="T0" fmla="*/ 18 w 29"/>
                    <a:gd name="T1" fmla="*/ 0 h 33"/>
                    <a:gd name="T2" fmla="*/ 0 w 29"/>
                    <a:gd name="T3" fmla="*/ 9 h 33"/>
                    <a:gd name="T4" fmla="*/ 11 w 29"/>
                    <a:gd name="T5" fmla="*/ 33 h 33"/>
                    <a:gd name="T6" fmla="*/ 29 w 29"/>
                    <a:gd name="T7" fmla="*/ 24 h 33"/>
                    <a:gd name="T8" fmla="*/ 18 w 29"/>
                    <a:gd name="T9" fmla="*/ 0 h 33"/>
                  </a:gdLst>
                  <a:ahLst/>
                  <a:cxnLst>
                    <a:cxn ang="0">
                      <a:pos x="T0" y="T1"/>
                    </a:cxn>
                    <a:cxn ang="0">
                      <a:pos x="T2" y="T3"/>
                    </a:cxn>
                    <a:cxn ang="0">
                      <a:pos x="T4" y="T5"/>
                    </a:cxn>
                    <a:cxn ang="0">
                      <a:pos x="T6" y="T7"/>
                    </a:cxn>
                    <a:cxn ang="0">
                      <a:pos x="T8" y="T9"/>
                    </a:cxn>
                  </a:cxnLst>
                  <a:rect l="0" t="0" r="r" b="b"/>
                  <a:pathLst>
                    <a:path w="29" h="33">
                      <a:moveTo>
                        <a:pt x="18" y="0"/>
                      </a:moveTo>
                      <a:lnTo>
                        <a:pt x="0" y="9"/>
                      </a:lnTo>
                      <a:lnTo>
                        <a:pt x="11" y="33"/>
                      </a:lnTo>
                      <a:lnTo>
                        <a:pt x="29" y="24"/>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978" name="Freeform 514">
                  <a:extLst>
                    <a:ext uri="{FF2B5EF4-FFF2-40B4-BE49-F238E27FC236}">
                      <a16:creationId xmlns:a16="http://schemas.microsoft.com/office/drawing/2014/main" id="{BC8590A3-64FD-9C63-D954-2E8DE4DF7D11}"/>
                    </a:ext>
                  </a:extLst>
                </p:cNvPr>
                <p:cNvSpPr>
                  <a:spLocks/>
                </p:cNvSpPr>
                <p:nvPr/>
              </p:nvSpPr>
              <p:spPr bwMode="auto">
                <a:xfrm>
                  <a:off x="6398" y="3767"/>
                  <a:ext cx="29" cy="28"/>
                </a:xfrm>
                <a:custGeom>
                  <a:avLst/>
                  <a:gdLst>
                    <a:gd name="T0" fmla="*/ 20 w 29"/>
                    <a:gd name="T1" fmla="*/ 0 h 28"/>
                    <a:gd name="T2" fmla="*/ 0 w 29"/>
                    <a:gd name="T3" fmla="*/ 6 h 28"/>
                    <a:gd name="T4" fmla="*/ 9 w 29"/>
                    <a:gd name="T5" fmla="*/ 28 h 28"/>
                    <a:gd name="T6" fmla="*/ 29 w 29"/>
                    <a:gd name="T7" fmla="*/ 21 h 28"/>
                    <a:gd name="T8" fmla="*/ 20 w 29"/>
                    <a:gd name="T9" fmla="*/ 0 h 28"/>
                  </a:gdLst>
                  <a:ahLst/>
                  <a:cxnLst>
                    <a:cxn ang="0">
                      <a:pos x="T0" y="T1"/>
                    </a:cxn>
                    <a:cxn ang="0">
                      <a:pos x="T2" y="T3"/>
                    </a:cxn>
                    <a:cxn ang="0">
                      <a:pos x="T4" y="T5"/>
                    </a:cxn>
                    <a:cxn ang="0">
                      <a:pos x="T6" y="T7"/>
                    </a:cxn>
                    <a:cxn ang="0">
                      <a:pos x="T8" y="T9"/>
                    </a:cxn>
                  </a:cxnLst>
                  <a:rect l="0" t="0" r="r" b="b"/>
                  <a:pathLst>
                    <a:path w="29" h="28">
                      <a:moveTo>
                        <a:pt x="20" y="0"/>
                      </a:moveTo>
                      <a:lnTo>
                        <a:pt x="0" y="6"/>
                      </a:lnTo>
                      <a:lnTo>
                        <a:pt x="9" y="28"/>
                      </a:lnTo>
                      <a:lnTo>
                        <a:pt x="29" y="21"/>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979" name="Freeform 515">
                  <a:extLst>
                    <a:ext uri="{FF2B5EF4-FFF2-40B4-BE49-F238E27FC236}">
                      <a16:creationId xmlns:a16="http://schemas.microsoft.com/office/drawing/2014/main" id="{F2C4142D-144F-F09E-8A9D-DE122AF041F4}"/>
                    </a:ext>
                  </a:extLst>
                </p:cNvPr>
                <p:cNvSpPr>
                  <a:spLocks/>
                </p:cNvSpPr>
                <p:nvPr/>
              </p:nvSpPr>
              <p:spPr bwMode="auto">
                <a:xfrm>
                  <a:off x="6407" y="3788"/>
                  <a:ext cx="28" cy="29"/>
                </a:xfrm>
                <a:custGeom>
                  <a:avLst/>
                  <a:gdLst>
                    <a:gd name="T0" fmla="*/ 20 w 28"/>
                    <a:gd name="T1" fmla="*/ 0 h 29"/>
                    <a:gd name="T2" fmla="*/ 0 w 28"/>
                    <a:gd name="T3" fmla="*/ 7 h 29"/>
                    <a:gd name="T4" fmla="*/ 9 w 28"/>
                    <a:gd name="T5" fmla="*/ 29 h 29"/>
                    <a:gd name="T6" fmla="*/ 28 w 28"/>
                    <a:gd name="T7" fmla="*/ 22 h 29"/>
                    <a:gd name="T8" fmla="*/ 20 w 28"/>
                    <a:gd name="T9" fmla="*/ 0 h 29"/>
                  </a:gdLst>
                  <a:ahLst/>
                  <a:cxnLst>
                    <a:cxn ang="0">
                      <a:pos x="T0" y="T1"/>
                    </a:cxn>
                    <a:cxn ang="0">
                      <a:pos x="T2" y="T3"/>
                    </a:cxn>
                    <a:cxn ang="0">
                      <a:pos x="T4" y="T5"/>
                    </a:cxn>
                    <a:cxn ang="0">
                      <a:pos x="T6" y="T7"/>
                    </a:cxn>
                    <a:cxn ang="0">
                      <a:pos x="T8" y="T9"/>
                    </a:cxn>
                  </a:cxnLst>
                  <a:rect l="0" t="0" r="r" b="b"/>
                  <a:pathLst>
                    <a:path w="28" h="29">
                      <a:moveTo>
                        <a:pt x="20" y="0"/>
                      </a:moveTo>
                      <a:lnTo>
                        <a:pt x="0" y="7"/>
                      </a:lnTo>
                      <a:lnTo>
                        <a:pt x="9" y="29"/>
                      </a:lnTo>
                      <a:lnTo>
                        <a:pt x="28" y="22"/>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980" name="Freeform 516">
                  <a:extLst>
                    <a:ext uri="{FF2B5EF4-FFF2-40B4-BE49-F238E27FC236}">
                      <a16:creationId xmlns:a16="http://schemas.microsoft.com/office/drawing/2014/main" id="{E8460FC9-927B-3094-CE30-FE4CA940836D}"/>
                    </a:ext>
                  </a:extLst>
                </p:cNvPr>
                <p:cNvSpPr>
                  <a:spLocks/>
                </p:cNvSpPr>
                <p:nvPr/>
              </p:nvSpPr>
              <p:spPr bwMode="auto">
                <a:xfrm>
                  <a:off x="6416" y="3810"/>
                  <a:ext cx="28" cy="31"/>
                </a:xfrm>
                <a:custGeom>
                  <a:avLst/>
                  <a:gdLst>
                    <a:gd name="T0" fmla="*/ 19 w 28"/>
                    <a:gd name="T1" fmla="*/ 0 h 31"/>
                    <a:gd name="T2" fmla="*/ 0 w 28"/>
                    <a:gd name="T3" fmla="*/ 7 h 31"/>
                    <a:gd name="T4" fmla="*/ 8 w 28"/>
                    <a:gd name="T5" fmla="*/ 31 h 31"/>
                    <a:gd name="T6" fmla="*/ 28 w 28"/>
                    <a:gd name="T7" fmla="*/ 24 h 31"/>
                    <a:gd name="T8" fmla="*/ 19 w 28"/>
                    <a:gd name="T9" fmla="*/ 0 h 31"/>
                  </a:gdLst>
                  <a:ahLst/>
                  <a:cxnLst>
                    <a:cxn ang="0">
                      <a:pos x="T0" y="T1"/>
                    </a:cxn>
                    <a:cxn ang="0">
                      <a:pos x="T2" y="T3"/>
                    </a:cxn>
                    <a:cxn ang="0">
                      <a:pos x="T4" y="T5"/>
                    </a:cxn>
                    <a:cxn ang="0">
                      <a:pos x="T6" y="T7"/>
                    </a:cxn>
                    <a:cxn ang="0">
                      <a:pos x="T8" y="T9"/>
                    </a:cxn>
                  </a:cxnLst>
                  <a:rect l="0" t="0" r="r" b="b"/>
                  <a:pathLst>
                    <a:path w="28" h="31">
                      <a:moveTo>
                        <a:pt x="19" y="0"/>
                      </a:moveTo>
                      <a:lnTo>
                        <a:pt x="0" y="7"/>
                      </a:lnTo>
                      <a:lnTo>
                        <a:pt x="8" y="31"/>
                      </a:lnTo>
                      <a:lnTo>
                        <a:pt x="28" y="24"/>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981" name="Freeform 517">
                  <a:extLst>
                    <a:ext uri="{FF2B5EF4-FFF2-40B4-BE49-F238E27FC236}">
                      <a16:creationId xmlns:a16="http://schemas.microsoft.com/office/drawing/2014/main" id="{84590385-E47E-7366-024F-ADCF095C1D35}"/>
                    </a:ext>
                  </a:extLst>
                </p:cNvPr>
                <p:cNvSpPr>
                  <a:spLocks/>
                </p:cNvSpPr>
                <p:nvPr/>
              </p:nvSpPr>
              <p:spPr bwMode="auto">
                <a:xfrm>
                  <a:off x="6424" y="3834"/>
                  <a:ext cx="29" cy="31"/>
                </a:xfrm>
                <a:custGeom>
                  <a:avLst/>
                  <a:gdLst>
                    <a:gd name="T0" fmla="*/ 20 w 29"/>
                    <a:gd name="T1" fmla="*/ 0 h 31"/>
                    <a:gd name="T2" fmla="*/ 0 w 29"/>
                    <a:gd name="T3" fmla="*/ 7 h 31"/>
                    <a:gd name="T4" fmla="*/ 9 w 29"/>
                    <a:gd name="T5" fmla="*/ 31 h 31"/>
                    <a:gd name="T6" fmla="*/ 29 w 29"/>
                    <a:gd name="T7" fmla="*/ 24 h 31"/>
                    <a:gd name="T8" fmla="*/ 20 w 29"/>
                    <a:gd name="T9" fmla="*/ 0 h 31"/>
                  </a:gdLst>
                  <a:ahLst/>
                  <a:cxnLst>
                    <a:cxn ang="0">
                      <a:pos x="T0" y="T1"/>
                    </a:cxn>
                    <a:cxn ang="0">
                      <a:pos x="T2" y="T3"/>
                    </a:cxn>
                    <a:cxn ang="0">
                      <a:pos x="T4" y="T5"/>
                    </a:cxn>
                    <a:cxn ang="0">
                      <a:pos x="T6" y="T7"/>
                    </a:cxn>
                    <a:cxn ang="0">
                      <a:pos x="T8" y="T9"/>
                    </a:cxn>
                  </a:cxnLst>
                  <a:rect l="0" t="0" r="r" b="b"/>
                  <a:pathLst>
                    <a:path w="29" h="31">
                      <a:moveTo>
                        <a:pt x="20" y="0"/>
                      </a:moveTo>
                      <a:lnTo>
                        <a:pt x="0" y="7"/>
                      </a:lnTo>
                      <a:lnTo>
                        <a:pt x="9" y="31"/>
                      </a:lnTo>
                      <a:lnTo>
                        <a:pt x="29" y="24"/>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982" name="Freeform 518">
                  <a:extLst>
                    <a:ext uri="{FF2B5EF4-FFF2-40B4-BE49-F238E27FC236}">
                      <a16:creationId xmlns:a16="http://schemas.microsoft.com/office/drawing/2014/main" id="{A83B667D-762D-E5C6-B92C-5872818A31F2}"/>
                    </a:ext>
                  </a:extLst>
                </p:cNvPr>
                <p:cNvSpPr>
                  <a:spLocks/>
                </p:cNvSpPr>
                <p:nvPr/>
              </p:nvSpPr>
              <p:spPr bwMode="auto">
                <a:xfrm>
                  <a:off x="6433" y="3858"/>
                  <a:ext cx="28" cy="31"/>
                </a:xfrm>
                <a:custGeom>
                  <a:avLst/>
                  <a:gdLst>
                    <a:gd name="T0" fmla="*/ 20 w 28"/>
                    <a:gd name="T1" fmla="*/ 0 h 31"/>
                    <a:gd name="T2" fmla="*/ 0 w 28"/>
                    <a:gd name="T3" fmla="*/ 7 h 31"/>
                    <a:gd name="T4" fmla="*/ 9 w 28"/>
                    <a:gd name="T5" fmla="*/ 31 h 31"/>
                    <a:gd name="T6" fmla="*/ 28 w 28"/>
                    <a:gd name="T7" fmla="*/ 24 h 31"/>
                    <a:gd name="T8" fmla="*/ 20 w 28"/>
                    <a:gd name="T9" fmla="*/ 0 h 31"/>
                  </a:gdLst>
                  <a:ahLst/>
                  <a:cxnLst>
                    <a:cxn ang="0">
                      <a:pos x="T0" y="T1"/>
                    </a:cxn>
                    <a:cxn ang="0">
                      <a:pos x="T2" y="T3"/>
                    </a:cxn>
                    <a:cxn ang="0">
                      <a:pos x="T4" y="T5"/>
                    </a:cxn>
                    <a:cxn ang="0">
                      <a:pos x="T6" y="T7"/>
                    </a:cxn>
                    <a:cxn ang="0">
                      <a:pos x="T8" y="T9"/>
                    </a:cxn>
                  </a:cxnLst>
                  <a:rect l="0" t="0" r="r" b="b"/>
                  <a:pathLst>
                    <a:path w="28" h="31">
                      <a:moveTo>
                        <a:pt x="20" y="0"/>
                      </a:moveTo>
                      <a:lnTo>
                        <a:pt x="0" y="7"/>
                      </a:lnTo>
                      <a:lnTo>
                        <a:pt x="9" y="31"/>
                      </a:lnTo>
                      <a:lnTo>
                        <a:pt x="28" y="24"/>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983" name="Freeform 519">
                  <a:extLst>
                    <a:ext uri="{FF2B5EF4-FFF2-40B4-BE49-F238E27FC236}">
                      <a16:creationId xmlns:a16="http://schemas.microsoft.com/office/drawing/2014/main" id="{B1F682CC-B23B-D4E7-2BDB-E5C1F74BB507}"/>
                    </a:ext>
                  </a:extLst>
                </p:cNvPr>
                <p:cNvSpPr>
                  <a:spLocks/>
                </p:cNvSpPr>
                <p:nvPr/>
              </p:nvSpPr>
              <p:spPr bwMode="auto">
                <a:xfrm>
                  <a:off x="6442" y="3882"/>
                  <a:ext cx="28" cy="31"/>
                </a:xfrm>
                <a:custGeom>
                  <a:avLst/>
                  <a:gdLst>
                    <a:gd name="T0" fmla="*/ 19 w 28"/>
                    <a:gd name="T1" fmla="*/ 0 h 31"/>
                    <a:gd name="T2" fmla="*/ 0 w 28"/>
                    <a:gd name="T3" fmla="*/ 7 h 31"/>
                    <a:gd name="T4" fmla="*/ 9 w 28"/>
                    <a:gd name="T5" fmla="*/ 31 h 31"/>
                    <a:gd name="T6" fmla="*/ 28 w 28"/>
                    <a:gd name="T7" fmla="*/ 24 h 31"/>
                    <a:gd name="T8" fmla="*/ 19 w 28"/>
                    <a:gd name="T9" fmla="*/ 0 h 31"/>
                  </a:gdLst>
                  <a:ahLst/>
                  <a:cxnLst>
                    <a:cxn ang="0">
                      <a:pos x="T0" y="T1"/>
                    </a:cxn>
                    <a:cxn ang="0">
                      <a:pos x="T2" y="T3"/>
                    </a:cxn>
                    <a:cxn ang="0">
                      <a:pos x="T4" y="T5"/>
                    </a:cxn>
                    <a:cxn ang="0">
                      <a:pos x="T6" y="T7"/>
                    </a:cxn>
                    <a:cxn ang="0">
                      <a:pos x="T8" y="T9"/>
                    </a:cxn>
                  </a:cxnLst>
                  <a:rect l="0" t="0" r="r" b="b"/>
                  <a:pathLst>
                    <a:path w="28" h="31">
                      <a:moveTo>
                        <a:pt x="19" y="0"/>
                      </a:moveTo>
                      <a:lnTo>
                        <a:pt x="0" y="7"/>
                      </a:lnTo>
                      <a:lnTo>
                        <a:pt x="9" y="31"/>
                      </a:lnTo>
                      <a:lnTo>
                        <a:pt x="28" y="24"/>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984" name="Freeform 520">
                  <a:extLst>
                    <a:ext uri="{FF2B5EF4-FFF2-40B4-BE49-F238E27FC236}">
                      <a16:creationId xmlns:a16="http://schemas.microsoft.com/office/drawing/2014/main" id="{EB1E4BC6-884D-EA5C-51CF-F728A527EF0D}"/>
                    </a:ext>
                  </a:extLst>
                </p:cNvPr>
                <p:cNvSpPr>
                  <a:spLocks/>
                </p:cNvSpPr>
                <p:nvPr/>
              </p:nvSpPr>
              <p:spPr bwMode="auto">
                <a:xfrm>
                  <a:off x="6451" y="3906"/>
                  <a:ext cx="28" cy="31"/>
                </a:xfrm>
                <a:custGeom>
                  <a:avLst/>
                  <a:gdLst>
                    <a:gd name="T0" fmla="*/ 19 w 28"/>
                    <a:gd name="T1" fmla="*/ 0 h 31"/>
                    <a:gd name="T2" fmla="*/ 0 w 28"/>
                    <a:gd name="T3" fmla="*/ 7 h 31"/>
                    <a:gd name="T4" fmla="*/ 8 w 28"/>
                    <a:gd name="T5" fmla="*/ 31 h 31"/>
                    <a:gd name="T6" fmla="*/ 28 w 28"/>
                    <a:gd name="T7" fmla="*/ 24 h 31"/>
                    <a:gd name="T8" fmla="*/ 19 w 28"/>
                    <a:gd name="T9" fmla="*/ 0 h 31"/>
                  </a:gdLst>
                  <a:ahLst/>
                  <a:cxnLst>
                    <a:cxn ang="0">
                      <a:pos x="T0" y="T1"/>
                    </a:cxn>
                    <a:cxn ang="0">
                      <a:pos x="T2" y="T3"/>
                    </a:cxn>
                    <a:cxn ang="0">
                      <a:pos x="T4" y="T5"/>
                    </a:cxn>
                    <a:cxn ang="0">
                      <a:pos x="T6" y="T7"/>
                    </a:cxn>
                    <a:cxn ang="0">
                      <a:pos x="T8" y="T9"/>
                    </a:cxn>
                  </a:cxnLst>
                  <a:rect l="0" t="0" r="r" b="b"/>
                  <a:pathLst>
                    <a:path w="28" h="31">
                      <a:moveTo>
                        <a:pt x="19" y="0"/>
                      </a:moveTo>
                      <a:lnTo>
                        <a:pt x="0" y="7"/>
                      </a:lnTo>
                      <a:lnTo>
                        <a:pt x="8" y="31"/>
                      </a:lnTo>
                      <a:lnTo>
                        <a:pt x="28" y="24"/>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985" name="Freeform 521">
                  <a:extLst>
                    <a:ext uri="{FF2B5EF4-FFF2-40B4-BE49-F238E27FC236}">
                      <a16:creationId xmlns:a16="http://schemas.microsoft.com/office/drawing/2014/main" id="{2176A1EE-0F03-3922-1A8E-7823A3DCB21B}"/>
                    </a:ext>
                  </a:extLst>
                </p:cNvPr>
                <p:cNvSpPr>
                  <a:spLocks/>
                </p:cNvSpPr>
                <p:nvPr/>
              </p:nvSpPr>
              <p:spPr bwMode="auto">
                <a:xfrm>
                  <a:off x="6459" y="3928"/>
                  <a:ext cx="29" cy="33"/>
                </a:xfrm>
                <a:custGeom>
                  <a:avLst/>
                  <a:gdLst>
                    <a:gd name="T0" fmla="*/ 18 w 29"/>
                    <a:gd name="T1" fmla="*/ 0 h 33"/>
                    <a:gd name="T2" fmla="*/ 0 w 29"/>
                    <a:gd name="T3" fmla="*/ 9 h 33"/>
                    <a:gd name="T4" fmla="*/ 11 w 29"/>
                    <a:gd name="T5" fmla="*/ 33 h 33"/>
                    <a:gd name="T6" fmla="*/ 29 w 29"/>
                    <a:gd name="T7" fmla="*/ 24 h 33"/>
                    <a:gd name="T8" fmla="*/ 18 w 29"/>
                    <a:gd name="T9" fmla="*/ 0 h 33"/>
                  </a:gdLst>
                  <a:ahLst/>
                  <a:cxnLst>
                    <a:cxn ang="0">
                      <a:pos x="T0" y="T1"/>
                    </a:cxn>
                    <a:cxn ang="0">
                      <a:pos x="T2" y="T3"/>
                    </a:cxn>
                    <a:cxn ang="0">
                      <a:pos x="T4" y="T5"/>
                    </a:cxn>
                    <a:cxn ang="0">
                      <a:pos x="T6" y="T7"/>
                    </a:cxn>
                    <a:cxn ang="0">
                      <a:pos x="T8" y="T9"/>
                    </a:cxn>
                  </a:cxnLst>
                  <a:rect l="0" t="0" r="r" b="b"/>
                  <a:pathLst>
                    <a:path w="29" h="33">
                      <a:moveTo>
                        <a:pt x="18" y="0"/>
                      </a:moveTo>
                      <a:lnTo>
                        <a:pt x="0" y="9"/>
                      </a:lnTo>
                      <a:lnTo>
                        <a:pt x="11" y="33"/>
                      </a:lnTo>
                      <a:lnTo>
                        <a:pt x="29" y="24"/>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986" name="Freeform 522">
                  <a:extLst>
                    <a:ext uri="{FF2B5EF4-FFF2-40B4-BE49-F238E27FC236}">
                      <a16:creationId xmlns:a16="http://schemas.microsoft.com/office/drawing/2014/main" id="{8FCBDF97-3205-2C79-2FB0-8743C0F5ED82}"/>
                    </a:ext>
                  </a:extLst>
                </p:cNvPr>
                <p:cNvSpPr>
                  <a:spLocks/>
                </p:cNvSpPr>
                <p:nvPr/>
              </p:nvSpPr>
              <p:spPr bwMode="auto">
                <a:xfrm>
                  <a:off x="6470" y="3954"/>
                  <a:ext cx="29" cy="31"/>
                </a:xfrm>
                <a:custGeom>
                  <a:avLst/>
                  <a:gdLst>
                    <a:gd name="T0" fmla="*/ 20 w 29"/>
                    <a:gd name="T1" fmla="*/ 0 h 31"/>
                    <a:gd name="T2" fmla="*/ 0 w 29"/>
                    <a:gd name="T3" fmla="*/ 7 h 31"/>
                    <a:gd name="T4" fmla="*/ 9 w 29"/>
                    <a:gd name="T5" fmla="*/ 31 h 31"/>
                    <a:gd name="T6" fmla="*/ 29 w 29"/>
                    <a:gd name="T7" fmla="*/ 24 h 31"/>
                    <a:gd name="T8" fmla="*/ 20 w 29"/>
                    <a:gd name="T9" fmla="*/ 0 h 31"/>
                  </a:gdLst>
                  <a:ahLst/>
                  <a:cxnLst>
                    <a:cxn ang="0">
                      <a:pos x="T0" y="T1"/>
                    </a:cxn>
                    <a:cxn ang="0">
                      <a:pos x="T2" y="T3"/>
                    </a:cxn>
                    <a:cxn ang="0">
                      <a:pos x="T4" y="T5"/>
                    </a:cxn>
                    <a:cxn ang="0">
                      <a:pos x="T6" y="T7"/>
                    </a:cxn>
                    <a:cxn ang="0">
                      <a:pos x="T8" y="T9"/>
                    </a:cxn>
                  </a:cxnLst>
                  <a:rect l="0" t="0" r="r" b="b"/>
                  <a:pathLst>
                    <a:path w="29" h="31">
                      <a:moveTo>
                        <a:pt x="20" y="0"/>
                      </a:moveTo>
                      <a:lnTo>
                        <a:pt x="0" y="7"/>
                      </a:lnTo>
                      <a:lnTo>
                        <a:pt x="9" y="31"/>
                      </a:lnTo>
                      <a:lnTo>
                        <a:pt x="29" y="24"/>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987" name="Freeform 523">
                  <a:extLst>
                    <a:ext uri="{FF2B5EF4-FFF2-40B4-BE49-F238E27FC236}">
                      <a16:creationId xmlns:a16="http://schemas.microsoft.com/office/drawing/2014/main" id="{46705662-DD75-0116-3A3E-1BD8F68552FD}"/>
                    </a:ext>
                  </a:extLst>
                </p:cNvPr>
                <p:cNvSpPr>
                  <a:spLocks/>
                </p:cNvSpPr>
                <p:nvPr/>
              </p:nvSpPr>
              <p:spPr bwMode="auto">
                <a:xfrm>
                  <a:off x="6479" y="3978"/>
                  <a:ext cx="26" cy="31"/>
                </a:xfrm>
                <a:custGeom>
                  <a:avLst/>
                  <a:gdLst>
                    <a:gd name="T0" fmla="*/ 20 w 26"/>
                    <a:gd name="T1" fmla="*/ 0 h 31"/>
                    <a:gd name="T2" fmla="*/ 0 w 26"/>
                    <a:gd name="T3" fmla="*/ 5 h 31"/>
                    <a:gd name="T4" fmla="*/ 6 w 26"/>
                    <a:gd name="T5" fmla="*/ 31 h 31"/>
                    <a:gd name="T6" fmla="*/ 26 w 26"/>
                    <a:gd name="T7" fmla="*/ 26 h 31"/>
                    <a:gd name="T8" fmla="*/ 20 w 26"/>
                    <a:gd name="T9" fmla="*/ 0 h 31"/>
                  </a:gdLst>
                  <a:ahLst/>
                  <a:cxnLst>
                    <a:cxn ang="0">
                      <a:pos x="T0" y="T1"/>
                    </a:cxn>
                    <a:cxn ang="0">
                      <a:pos x="T2" y="T3"/>
                    </a:cxn>
                    <a:cxn ang="0">
                      <a:pos x="T4" y="T5"/>
                    </a:cxn>
                    <a:cxn ang="0">
                      <a:pos x="T6" y="T7"/>
                    </a:cxn>
                    <a:cxn ang="0">
                      <a:pos x="T8" y="T9"/>
                    </a:cxn>
                  </a:cxnLst>
                  <a:rect l="0" t="0" r="r" b="b"/>
                  <a:pathLst>
                    <a:path w="26" h="31">
                      <a:moveTo>
                        <a:pt x="20" y="0"/>
                      </a:moveTo>
                      <a:lnTo>
                        <a:pt x="0" y="5"/>
                      </a:lnTo>
                      <a:lnTo>
                        <a:pt x="6" y="31"/>
                      </a:lnTo>
                      <a:lnTo>
                        <a:pt x="26"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988" name="Freeform 524">
                  <a:extLst>
                    <a:ext uri="{FF2B5EF4-FFF2-40B4-BE49-F238E27FC236}">
                      <a16:creationId xmlns:a16="http://schemas.microsoft.com/office/drawing/2014/main" id="{7487063E-0091-9FC8-A675-0479A165E063}"/>
                    </a:ext>
                  </a:extLst>
                </p:cNvPr>
                <p:cNvSpPr>
                  <a:spLocks/>
                </p:cNvSpPr>
                <p:nvPr/>
              </p:nvSpPr>
              <p:spPr bwMode="auto">
                <a:xfrm>
                  <a:off x="6485" y="4002"/>
                  <a:ext cx="31" cy="35"/>
                </a:xfrm>
                <a:custGeom>
                  <a:avLst/>
                  <a:gdLst>
                    <a:gd name="T0" fmla="*/ 20 w 31"/>
                    <a:gd name="T1" fmla="*/ 0 h 35"/>
                    <a:gd name="T2" fmla="*/ 0 w 31"/>
                    <a:gd name="T3" fmla="*/ 9 h 35"/>
                    <a:gd name="T4" fmla="*/ 11 w 31"/>
                    <a:gd name="T5" fmla="*/ 35 h 35"/>
                    <a:gd name="T6" fmla="*/ 31 w 31"/>
                    <a:gd name="T7" fmla="*/ 26 h 35"/>
                    <a:gd name="T8" fmla="*/ 20 w 31"/>
                    <a:gd name="T9" fmla="*/ 0 h 35"/>
                  </a:gdLst>
                  <a:ahLst/>
                  <a:cxnLst>
                    <a:cxn ang="0">
                      <a:pos x="T0" y="T1"/>
                    </a:cxn>
                    <a:cxn ang="0">
                      <a:pos x="T2" y="T3"/>
                    </a:cxn>
                    <a:cxn ang="0">
                      <a:pos x="T4" y="T5"/>
                    </a:cxn>
                    <a:cxn ang="0">
                      <a:pos x="T6" y="T7"/>
                    </a:cxn>
                    <a:cxn ang="0">
                      <a:pos x="T8" y="T9"/>
                    </a:cxn>
                  </a:cxnLst>
                  <a:rect l="0" t="0" r="r" b="b"/>
                  <a:pathLst>
                    <a:path w="31" h="35">
                      <a:moveTo>
                        <a:pt x="20" y="0"/>
                      </a:moveTo>
                      <a:lnTo>
                        <a:pt x="0" y="9"/>
                      </a:lnTo>
                      <a:lnTo>
                        <a:pt x="11" y="35"/>
                      </a:lnTo>
                      <a:lnTo>
                        <a:pt x="31"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989" name="Freeform 525">
                  <a:extLst>
                    <a:ext uri="{FF2B5EF4-FFF2-40B4-BE49-F238E27FC236}">
                      <a16:creationId xmlns:a16="http://schemas.microsoft.com/office/drawing/2014/main" id="{919B46F4-89A7-EDD2-2CC5-DC6000239B7E}"/>
                    </a:ext>
                  </a:extLst>
                </p:cNvPr>
                <p:cNvSpPr>
                  <a:spLocks/>
                </p:cNvSpPr>
                <p:nvPr/>
              </p:nvSpPr>
              <p:spPr bwMode="auto">
                <a:xfrm>
                  <a:off x="6496" y="4031"/>
                  <a:ext cx="29" cy="32"/>
                </a:xfrm>
                <a:custGeom>
                  <a:avLst/>
                  <a:gdLst>
                    <a:gd name="T0" fmla="*/ 20 w 29"/>
                    <a:gd name="T1" fmla="*/ 0 h 32"/>
                    <a:gd name="T2" fmla="*/ 0 w 29"/>
                    <a:gd name="T3" fmla="*/ 6 h 32"/>
                    <a:gd name="T4" fmla="*/ 9 w 29"/>
                    <a:gd name="T5" fmla="*/ 32 h 32"/>
                    <a:gd name="T6" fmla="*/ 29 w 29"/>
                    <a:gd name="T7" fmla="*/ 26 h 32"/>
                    <a:gd name="T8" fmla="*/ 20 w 29"/>
                    <a:gd name="T9" fmla="*/ 0 h 32"/>
                  </a:gdLst>
                  <a:ahLst/>
                  <a:cxnLst>
                    <a:cxn ang="0">
                      <a:pos x="T0" y="T1"/>
                    </a:cxn>
                    <a:cxn ang="0">
                      <a:pos x="T2" y="T3"/>
                    </a:cxn>
                    <a:cxn ang="0">
                      <a:pos x="T4" y="T5"/>
                    </a:cxn>
                    <a:cxn ang="0">
                      <a:pos x="T6" y="T7"/>
                    </a:cxn>
                    <a:cxn ang="0">
                      <a:pos x="T8" y="T9"/>
                    </a:cxn>
                  </a:cxnLst>
                  <a:rect l="0" t="0" r="r" b="b"/>
                  <a:pathLst>
                    <a:path w="29" h="32">
                      <a:moveTo>
                        <a:pt x="20" y="0"/>
                      </a:moveTo>
                      <a:lnTo>
                        <a:pt x="0" y="6"/>
                      </a:lnTo>
                      <a:lnTo>
                        <a:pt x="9" y="32"/>
                      </a:lnTo>
                      <a:lnTo>
                        <a:pt x="29"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990" name="Freeform 526">
                  <a:extLst>
                    <a:ext uri="{FF2B5EF4-FFF2-40B4-BE49-F238E27FC236}">
                      <a16:creationId xmlns:a16="http://schemas.microsoft.com/office/drawing/2014/main" id="{E4E899EC-1AF7-B901-A9EC-F9C01BF7D7D2}"/>
                    </a:ext>
                  </a:extLst>
                </p:cNvPr>
                <p:cNvSpPr>
                  <a:spLocks/>
                </p:cNvSpPr>
                <p:nvPr/>
              </p:nvSpPr>
              <p:spPr bwMode="auto">
                <a:xfrm>
                  <a:off x="6505" y="4057"/>
                  <a:ext cx="28" cy="33"/>
                </a:xfrm>
                <a:custGeom>
                  <a:avLst/>
                  <a:gdLst>
                    <a:gd name="T0" fmla="*/ 20 w 28"/>
                    <a:gd name="T1" fmla="*/ 0 h 33"/>
                    <a:gd name="T2" fmla="*/ 0 w 28"/>
                    <a:gd name="T3" fmla="*/ 6 h 33"/>
                    <a:gd name="T4" fmla="*/ 9 w 28"/>
                    <a:gd name="T5" fmla="*/ 33 h 33"/>
                    <a:gd name="T6" fmla="*/ 28 w 28"/>
                    <a:gd name="T7" fmla="*/ 26 h 33"/>
                    <a:gd name="T8" fmla="*/ 20 w 28"/>
                    <a:gd name="T9" fmla="*/ 0 h 33"/>
                  </a:gdLst>
                  <a:ahLst/>
                  <a:cxnLst>
                    <a:cxn ang="0">
                      <a:pos x="T0" y="T1"/>
                    </a:cxn>
                    <a:cxn ang="0">
                      <a:pos x="T2" y="T3"/>
                    </a:cxn>
                    <a:cxn ang="0">
                      <a:pos x="T4" y="T5"/>
                    </a:cxn>
                    <a:cxn ang="0">
                      <a:pos x="T6" y="T7"/>
                    </a:cxn>
                    <a:cxn ang="0">
                      <a:pos x="T8" y="T9"/>
                    </a:cxn>
                  </a:cxnLst>
                  <a:rect l="0" t="0" r="r" b="b"/>
                  <a:pathLst>
                    <a:path w="28" h="33">
                      <a:moveTo>
                        <a:pt x="20" y="0"/>
                      </a:moveTo>
                      <a:lnTo>
                        <a:pt x="0" y="6"/>
                      </a:lnTo>
                      <a:lnTo>
                        <a:pt x="9" y="33"/>
                      </a:lnTo>
                      <a:lnTo>
                        <a:pt x="28"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991" name="Freeform 527">
                  <a:extLst>
                    <a:ext uri="{FF2B5EF4-FFF2-40B4-BE49-F238E27FC236}">
                      <a16:creationId xmlns:a16="http://schemas.microsoft.com/office/drawing/2014/main" id="{6F2DC6B0-5120-827F-064E-59A9657EF1E0}"/>
                    </a:ext>
                  </a:extLst>
                </p:cNvPr>
                <p:cNvSpPr>
                  <a:spLocks/>
                </p:cNvSpPr>
                <p:nvPr/>
              </p:nvSpPr>
              <p:spPr bwMode="auto">
                <a:xfrm>
                  <a:off x="6514" y="4083"/>
                  <a:ext cx="28" cy="33"/>
                </a:xfrm>
                <a:custGeom>
                  <a:avLst/>
                  <a:gdLst>
                    <a:gd name="T0" fmla="*/ 19 w 28"/>
                    <a:gd name="T1" fmla="*/ 0 h 33"/>
                    <a:gd name="T2" fmla="*/ 0 w 28"/>
                    <a:gd name="T3" fmla="*/ 7 h 33"/>
                    <a:gd name="T4" fmla="*/ 8 w 28"/>
                    <a:gd name="T5" fmla="*/ 33 h 33"/>
                    <a:gd name="T6" fmla="*/ 28 w 28"/>
                    <a:gd name="T7" fmla="*/ 26 h 33"/>
                    <a:gd name="T8" fmla="*/ 19 w 28"/>
                    <a:gd name="T9" fmla="*/ 0 h 33"/>
                  </a:gdLst>
                  <a:ahLst/>
                  <a:cxnLst>
                    <a:cxn ang="0">
                      <a:pos x="T0" y="T1"/>
                    </a:cxn>
                    <a:cxn ang="0">
                      <a:pos x="T2" y="T3"/>
                    </a:cxn>
                    <a:cxn ang="0">
                      <a:pos x="T4" y="T5"/>
                    </a:cxn>
                    <a:cxn ang="0">
                      <a:pos x="T6" y="T7"/>
                    </a:cxn>
                    <a:cxn ang="0">
                      <a:pos x="T8" y="T9"/>
                    </a:cxn>
                  </a:cxnLst>
                  <a:rect l="0" t="0" r="r" b="b"/>
                  <a:pathLst>
                    <a:path w="28" h="33">
                      <a:moveTo>
                        <a:pt x="19" y="0"/>
                      </a:moveTo>
                      <a:lnTo>
                        <a:pt x="0" y="7"/>
                      </a:lnTo>
                      <a:lnTo>
                        <a:pt x="8" y="33"/>
                      </a:lnTo>
                      <a:lnTo>
                        <a:pt x="28" y="26"/>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992" name="Freeform 528">
                  <a:extLst>
                    <a:ext uri="{FF2B5EF4-FFF2-40B4-BE49-F238E27FC236}">
                      <a16:creationId xmlns:a16="http://schemas.microsoft.com/office/drawing/2014/main" id="{05B14B96-15D1-FD7D-91A9-F930289C6A5B}"/>
                    </a:ext>
                  </a:extLst>
                </p:cNvPr>
                <p:cNvSpPr>
                  <a:spLocks/>
                </p:cNvSpPr>
                <p:nvPr/>
              </p:nvSpPr>
              <p:spPr bwMode="auto">
                <a:xfrm>
                  <a:off x="6522" y="4109"/>
                  <a:ext cx="29" cy="33"/>
                </a:xfrm>
                <a:custGeom>
                  <a:avLst/>
                  <a:gdLst>
                    <a:gd name="T0" fmla="*/ 20 w 29"/>
                    <a:gd name="T1" fmla="*/ 0 h 33"/>
                    <a:gd name="T2" fmla="*/ 0 w 29"/>
                    <a:gd name="T3" fmla="*/ 7 h 33"/>
                    <a:gd name="T4" fmla="*/ 9 w 29"/>
                    <a:gd name="T5" fmla="*/ 33 h 33"/>
                    <a:gd name="T6" fmla="*/ 29 w 29"/>
                    <a:gd name="T7" fmla="*/ 26 h 33"/>
                    <a:gd name="T8" fmla="*/ 20 w 29"/>
                    <a:gd name="T9" fmla="*/ 0 h 33"/>
                  </a:gdLst>
                  <a:ahLst/>
                  <a:cxnLst>
                    <a:cxn ang="0">
                      <a:pos x="T0" y="T1"/>
                    </a:cxn>
                    <a:cxn ang="0">
                      <a:pos x="T2" y="T3"/>
                    </a:cxn>
                    <a:cxn ang="0">
                      <a:pos x="T4" y="T5"/>
                    </a:cxn>
                    <a:cxn ang="0">
                      <a:pos x="T6" y="T7"/>
                    </a:cxn>
                    <a:cxn ang="0">
                      <a:pos x="T8" y="T9"/>
                    </a:cxn>
                  </a:cxnLst>
                  <a:rect l="0" t="0" r="r" b="b"/>
                  <a:pathLst>
                    <a:path w="29" h="33">
                      <a:moveTo>
                        <a:pt x="20" y="0"/>
                      </a:moveTo>
                      <a:lnTo>
                        <a:pt x="0" y="7"/>
                      </a:lnTo>
                      <a:lnTo>
                        <a:pt x="9" y="33"/>
                      </a:lnTo>
                      <a:lnTo>
                        <a:pt x="29"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993" name="Freeform 529">
                  <a:extLst>
                    <a:ext uri="{FF2B5EF4-FFF2-40B4-BE49-F238E27FC236}">
                      <a16:creationId xmlns:a16="http://schemas.microsoft.com/office/drawing/2014/main" id="{4A2C530E-2815-E148-08D3-21BCDFBBC54D}"/>
                    </a:ext>
                  </a:extLst>
                </p:cNvPr>
                <p:cNvSpPr>
                  <a:spLocks/>
                </p:cNvSpPr>
                <p:nvPr/>
              </p:nvSpPr>
              <p:spPr bwMode="auto">
                <a:xfrm>
                  <a:off x="6531" y="4135"/>
                  <a:ext cx="29" cy="33"/>
                </a:xfrm>
                <a:custGeom>
                  <a:avLst/>
                  <a:gdLst>
                    <a:gd name="T0" fmla="*/ 20 w 29"/>
                    <a:gd name="T1" fmla="*/ 0 h 33"/>
                    <a:gd name="T2" fmla="*/ 0 w 29"/>
                    <a:gd name="T3" fmla="*/ 7 h 33"/>
                    <a:gd name="T4" fmla="*/ 9 w 29"/>
                    <a:gd name="T5" fmla="*/ 33 h 33"/>
                    <a:gd name="T6" fmla="*/ 29 w 29"/>
                    <a:gd name="T7" fmla="*/ 27 h 33"/>
                    <a:gd name="T8" fmla="*/ 20 w 29"/>
                    <a:gd name="T9" fmla="*/ 0 h 33"/>
                  </a:gdLst>
                  <a:ahLst/>
                  <a:cxnLst>
                    <a:cxn ang="0">
                      <a:pos x="T0" y="T1"/>
                    </a:cxn>
                    <a:cxn ang="0">
                      <a:pos x="T2" y="T3"/>
                    </a:cxn>
                    <a:cxn ang="0">
                      <a:pos x="T4" y="T5"/>
                    </a:cxn>
                    <a:cxn ang="0">
                      <a:pos x="T6" y="T7"/>
                    </a:cxn>
                    <a:cxn ang="0">
                      <a:pos x="T8" y="T9"/>
                    </a:cxn>
                  </a:cxnLst>
                  <a:rect l="0" t="0" r="r" b="b"/>
                  <a:pathLst>
                    <a:path w="29" h="33">
                      <a:moveTo>
                        <a:pt x="20" y="0"/>
                      </a:moveTo>
                      <a:lnTo>
                        <a:pt x="0" y="7"/>
                      </a:lnTo>
                      <a:lnTo>
                        <a:pt x="9" y="33"/>
                      </a:lnTo>
                      <a:lnTo>
                        <a:pt x="29" y="27"/>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994" name="Freeform 530">
                  <a:extLst>
                    <a:ext uri="{FF2B5EF4-FFF2-40B4-BE49-F238E27FC236}">
                      <a16:creationId xmlns:a16="http://schemas.microsoft.com/office/drawing/2014/main" id="{9C294914-F3CE-0D85-9638-486DB9180748}"/>
                    </a:ext>
                  </a:extLst>
                </p:cNvPr>
                <p:cNvSpPr>
                  <a:spLocks/>
                </p:cNvSpPr>
                <p:nvPr/>
              </p:nvSpPr>
              <p:spPr bwMode="auto">
                <a:xfrm>
                  <a:off x="6540" y="4162"/>
                  <a:ext cx="28" cy="32"/>
                </a:xfrm>
                <a:custGeom>
                  <a:avLst/>
                  <a:gdLst>
                    <a:gd name="T0" fmla="*/ 20 w 28"/>
                    <a:gd name="T1" fmla="*/ 0 h 32"/>
                    <a:gd name="T2" fmla="*/ 0 w 28"/>
                    <a:gd name="T3" fmla="*/ 6 h 32"/>
                    <a:gd name="T4" fmla="*/ 9 w 28"/>
                    <a:gd name="T5" fmla="*/ 32 h 32"/>
                    <a:gd name="T6" fmla="*/ 28 w 28"/>
                    <a:gd name="T7" fmla="*/ 26 h 32"/>
                    <a:gd name="T8" fmla="*/ 20 w 28"/>
                    <a:gd name="T9" fmla="*/ 0 h 32"/>
                  </a:gdLst>
                  <a:ahLst/>
                  <a:cxnLst>
                    <a:cxn ang="0">
                      <a:pos x="T0" y="T1"/>
                    </a:cxn>
                    <a:cxn ang="0">
                      <a:pos x="T2" y="T3"/>
                    </a:cxn>
                    <a:cxn ang="0">
                      <a:pos x="T4" y="T5"/>
                    </a:cxn>
                    <a:cxn ang="0">
                      <a:pos x="T6" y="T7"/>
                    </a:cxn>
                    <a:cxn ang="0">
                      <a:pos x="T8" y="T9"/>
                    </a:cxn>
                  </a:cxnLst>
                  <a:rect l="0" t="0" r="r" b="b"/>
                  <a:pathLst>
                    <a:path w="28" h="32">
                      <a:moveTo>
                        <a:pt x="20" y="0"/>
                      </a:moveTo>
                      <a:lnTo>
                        <a:pt x="0" y="6"/>
                      </a:lnTo>
                      <a:lnTo>
                        <a:pt x="9" y="32"/>
                      </a:lnTo>
                      <a:lnTo>
                        <a:pt x="28"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995" name="Freeform 531">
                  <a:extLst>
                    <a:ext uri="{FF2B5EF4-FFF2-40B4-BE49-F238E27FC236}">
                      <a16:creationId xmlns:a16="http://schemas.microsoft.com/office/drawing/2014/main" id="{17EA0153-1CA1-44DA-1B62-0D259924A7E8}"/>
                    </a:ext>
                  </a:extLst>
                </p:cNvPr>
                <p:cNvSpPr>
                  <a:spLocks/>
                </p:cNvSpPr>
                <p:nvPr/>
              </p:nvSpPr>
              <p:spPr bwMode="auto">
                <a:xfrm>
                  <a:off x="6549" y="4188"/>
                  <a:ext cx="28" cy="35"/>
                </a:xfrm>
                <a:custGeom>
                  <a:avLst/>
                  <a:gdLst>
                    <a:gd name="T0" fmla="*/ 19 w 28"/>
                    <a:gd name="T1" fmla="*/ 0 h 35"/>
                    <a:gd name="T2" fmla="*/ 0 w 28"/>
                    <a:gd name="T3" fmla="*/ 6 h 35"/>
                    <a:gd name="T4" fmla="*/ 8 w 28"/>
                    <a:gd name="T5" fmla="*/ 35 h 35"/>
                    <a:gd name="T6" fmla="*/ 28 w 28"/>
                    <a:gd name="T7" fmla="*/ 28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6"/>
                      </a:lnTo>
                      <a:lnTo>
                        <a:pt x="8" y="35"/>
                      </a:lnTo>
                      <a:lnTo>
                        <a:pt x="28" y="28"/>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2996" name="Freeform 532">
                  <a:extLst>
                    <a:ext uri="{FF2B5EF4-FFF2-40B4-BE49-F238E27FC236}">
                      <a16:creationId xmlns:a16="http://schemas.microsoft.com/office/drawing/2014/main" id="{DA23284C-797D-C8D1-655D-304896387FEC}"/>
                    </a:ext>
                  </a:extLst>
                </p:cNvPr>
                <p:cNvSpPr>
                  <a:spLocks/>
                </p:cNvSpPr>
                <p:nvPr/>
              </p:nvSpPr>
              <p:spPr bwMode="auto">
                <a:xfrm>
                  <a:off x="6557" y="4214"/>
                  <a:ext cx="29" cy="33"/>
                </a:xfrm>
                <a:custGeom>
                  <a:avLst/>
                  <a:gdLst>
                    <a:gd name="T0" fmla="*/ 18 w 29"/>
                    <a:gd name="T1" fmla="*/ 0 h 33"/>
                    <a:gd name="T2" fmla="*/ 0 w 29"/>
                    <a:gd name="T3" fmla="*/ 9 h 33"/>
                    <a:gd name="T4" fmla="*/ 11 w 29"/>
                    <a:gd name="T5" fmla="*/ 33 h 33"/>
                    <a:gd name="T6" fmla="*/ 29 w 29"/>
                    <a:gd name="T7" fmla="*/ 24 h 33"/>
                    <a:gd name="T8" fmla="*/ 18 w 29"/>
                    <a:gd name="T9" fmla="*/ 0 h 33"/>
                  </a:gdLst>
                  <a:ahLst/>
                  <a:cxnLst>
                    <a:cxn ang="0">
                      <a:pos x="T0" y="T1"/>
                    </a:cxn>
                    <a:cxn ang="0">
                      <a:pos x="T2" y="T3"/>
                    </a:cxn>
                    <a:cxn ang="0">
                      <a:pos x="T4" y="T5"/>
                    </a:cxn>
                    <a:cxn ang="0">
                      <a:pos x="T6" y="T7"/>
                    </a:cxn>
                    <a:cxn ang="0">
                      <a:pos x="T8" y="T9"/>
                    </a:cxn>
                  </a:cxnLst>
                  <a:rect l="0" t="0" r="r" b="b"/>
                  <a:pathLst>
                    <a:path w="29" h="33">
                      <a:moveTo>
                        <a:pt x="18" y="0"/>
                      </a:moveTo>
                      <a:lnTo>
                        <a:pt x="0" y="9"/>
                      </a:lnTo>
                      <a:lnTo>
                        <a:pt x="11" y="33"/>
                      </a:lnTo>
                      <a:lnTo>
                        <a:pt x="29" y="24"/>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2997" name="Freeform 533">
                  <a:extLst>
                    <a:ext uri="{FF2B5EF4-FFF2-40B4-BE49-F238E27FC236}">
                      <a16:creationId xmlns:a16="http://schemas.microsoft.com/office/drawing/2014/main" id="{FD96EE8C-040B-56B5-892C-D649C6460BB3}"/>
                    </a:ext>
                  </a:extLst>
                </p:cNvPr>
                <p:cNvSpPr>
                  <a:spLocks/>
                </p:cNvSpPr>
                <p:nvPr/>
              </p:nvSpPr>
              <p:spPr bwMode="auto">
                <a:xfrm>
                  <a:off x="6568" y="4240"/>
                  <a:ext cx="29" cy="35"/>
                </a:xfrm>
                <a:custGeom>
                  <a:avLst/>
                  <a:gdLst>
                    <a:gd name="T0" fmla="*/ 20 w 29"/>
                    <a:gd name="T1" fmla="*/ 0 h 35"/>
                    <a:gd name="T2" fmla="*/ 0 w 29"/>
                    <a:gd name="T3" fmla="*/ 7 h 35"/>
                    <a:gd name="T4" fmla="*/ 9 w 29"/>
                    <a:gd name="T5" fmla="*/ 35 h 35"/>
                    <a:gd name="T6" fmla="*/ 29 w 29"/>
                    <a:gd name="T7" fmla="*/ 28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7"/>
                      </a:lnTo>
                      <a:lnTo>
                        <a:pt x="9" y="35"/>
                      </a:lnTo>
                      <a:lnTo>
                        <a:pt x="29"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998" name="Freeform 534">
                  <a:extLst>
                    <a:ext uri="{FF2B5EF4-FFF2-40B4-BE49-F238E27FC236}">
                      <a16:creationId xmlns:a16="http://schemas.microsoft.com/office/drawing/2014/main" id="{92C37FF6-B653-63C3-6171-D43C10E6CCD9}"/>
                    </a:ext>
                  </a:extLst>
                </p:cNvPr>
                <p:cNvSpPr>
                  <a:spLocks/>
                </p:cNvSpPr>
                <p:nvPr/>
              </p:nvSpPr>
              <p:spPr bwMode="auto">
                <a:xfrm>
                  <a:off x="6577" y="4268"/>
                  <a:ext cx="28" cy="35"/>
                </a:xfrm>
                <a:custGeom>
                  <a:avLst/>
                  <a:gdLst>
                    <a:gd name="T0" fmla="*/ 20 w 28"/>
                    <a:gd name="T1" fmla="*/ 0 h 35"/>
                    <a:gd name="T2" fmla="*/ 0 w 28"/>
                    <a:gd name="T3" fmla="*/ 7 h 35"/>
                    <a:gd name="T4" fmla="*/ 9 w 28"/>
                    <a:gd name="T5" fmla="*/ 35 h 35"/>
                    <a:gd name="T6" fmla="*/ 28 w 28"/>
                    <a:gd name="T7" fmla="*/ 29 h 35"/>
                    <a:gd name="T8" fmla="*/ 20 w 28"/>
                    <a:gd name="T9" fmla="*/ 0 h 35"/>
                  </a:gdLst>
                  <a:ahLst/>
                  <a:cxnLst>
                    <a:cxn ang="0">
                      <a:pos x="T0" y="T1"/>
                    </a:cxn>
                    <a:cxn ang="0">
                      <a:pos x="T2" y="T3"/>
                    </a:cxn>
                    <a:cxn ang="0">
                      <a:pos x="T4" y="T5"/>
                    </a:cxn>
                    <a:cxn ang="0">
                      <a:pos x="T6" y="T7"/>
                    </a:cxn>
                    <a:cxn ang="0">
                      <a:pos x="T8" y="T9"/>
                    </a:cxn>
                  </a:cxnLst>
                  <a:rect l="0" t="0" r="r" b="b"/>
                  <a:pathLst>
                    <a:path w="28" h="35">
                      <a:moveTo>
                        <a:pt x="20" y="0"/>
                      </a:moveTo>
                      <a:lnTo>
                        <a:pt x="0" y="7"/>
                      </a:lnTo>
                      <a:lnTo>
                        <a:pt x="9" y="35"/>
                      </a:lnTo>
                      <a:lnTo>
                        <a:pt x="28" y="29"/>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2999" name="Freeform 535">
                  <a:extLst>
                    <a:ext uri="{FF2B5EF4-FFF2-40B4-BE49-F238E27FC236}">
                      <a16:creationId xmlns:a16="http://schemas.microsoft.com/office/drawing/2014/main" id="{60B5878B-326F-A18F-E1BA-F37677E1388F}"/>
                    </a:ext>
                  </a:extLst>
                </p:cNvPr>
                <p:cNvSpPr>
                  <a:spLocks/>
                </p:cNvSpPr>
                <p:nvPr/>
              </p:nvSpPr>
              <p:spPr bwMode="auto">
                <a:xfrm>
                  <a:off x="6586" y="4297"/>
                  <a:ext cx="28" cy="33"/>
                </a:xfrm>
                <a:custGeom>
                  <a:avLst/>
                  <a:gdLst>
                    <a:gd name="T0" fmla="*/ 19 w 28"/>
                    <a:gd name="T1" fmla="*/ 0 h 33"/>
                    <a:gd name="T2" fmla="*/ 0 w 28"/>
                    <a:gd name="T3" fmla="*/ 6 h 33"/>
                    <a:gd name="T4" fmla="*/ 8 w 28"/>
                    <a:gd name="T5" fmla="*/ 33 h 33"/>
                    <a:gd name="T6" fmla="*/ 28 w 28"/>
                    <a:gd name="T7" fmla="*/ 26 h 33"/>
                    <a:gd name="T8" fmla="*/ 19 w 28"/>
                    <a:gd name="T9" fmla="*/ 0 h 33"/>
                  </a:gdLst>
                  <a:ahLst/>
                  <a:cxnLst>
                    <a:cxn ang="0">
                      <a:pos x="T0" y="T1"/>
                    </a:cxn>
                    <a:cxn ang="0">
                      <a:pos x="T2" y="T3"/>
                    </a:cxn>
                    <a:cxn ang="0">
                      <a:pos x="T4" y="T5"/>
                    </a:cxn>
                    <a:cxn ang="0">
                      <a:pos x="T6" y="T7"/>
                    </a:cxn>
                    <a:cxn ang="0">
                      <a:pos x="T8" y="T9"/>
                    </a:cxn>
                  </a:cxnLst>
                  <a:rect l="0" t="0" r="r" b="b"/>
                  <a:pathLst>
                    <a:path w="28" h="33">
                      <a:moveTo>
                        <a:pt x="19" y="0"/>
                      </a:moveTo>
                      <a:lnTo>
                        <a:pt x="0" y="6"/>
                      </a:lnTo>
                      <a:lnTo>
                        <a:pt x="8" y="33"/>
                      </a:lnTo>
                      <a:lnTo>
                        <a:pt x="28" y="26"/>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3000" name="Freeform 536">
                  <a:extLst>
                    <a:ext uri="{FF2B5EF4-FFF2-40B4-BE49-F238E27FC236}">
                      <a16:creationId xmlns:a16="http://schemas.microsoft.com/office/drawing/2014/main" id="{4936F162-F09C-1166-9C8E-F2EF0F05AA0B}"/>
                    </a:ext>
                  </a:extLst>
                </p:cNvPr>
                <p:cNvSpPr>
                  <a:spLocks/>
                </p:cNvSpPr>
                <p:nvPr/>
              </p:nvSpPr>
              <p:spPr bwMode="auto">
                <a:xfrm>
                  <a:off x="6594" y="4323"/>
                  <a:ext cx="29" cy="35"/>
                </a:xfrm>
                <a:custGeom>
                  <a:avLst/>
                  <a:gdLst>
                    <a:gd name="T0" fmla="*/ 20 w 29"/>
                    <a:gd name="T1" fmla="*/ 0 h 35"/>
                    <a:gd name="T2" fmla="*/ 0 w 29"/>
                    <a:gd name="T3" fmla="*/ 7 h 35"/>
                    <a:gd name="T4" fmla="*/ 9 w 29"/>
                    <a:gd name="T5" fmla="*/ 35 h 35"/>
                    <a:gd name="T6" fmla="*/ 29 w 29"/>
                    <a:gd name="T7" fmla="*/ 28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7"/>
                      </a:lnTo>
                      <a:lnTo>
                        <a:pt x="9" y="35"/>
                      </a:lnTo>
                      <a:lnTo>
                        <a:pt x="29"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01" name="Freeform 537">
                  <a:extLst>
                    <a:ext uri="{FF2B5EF4-FFF2-40B4-BE49-F238E27FC236}">
                      <a16:creationId xmlns:a16="http://schemas.microsoft.com/office/drawing/2014/main" id="{E22996A1-ECFC-2ED1-B287-A9C7D424FB4F}"/>
                    </a:ext>
                  </a:extLst>
                </p:cNvPr>
                <p:cNvSpPr>
                  <a:spLocks/>
                </p:cNvSpPr>
                <p:nvPr/>
              </p:nvSpPr>
              <p:spPr bwMode="auto">
                <a:xfrm>
                  <a:off x="6603" y="4351"/>
                  <a:ext cx="29" cy="35"/>
                </a:xfrm>
                <a:custGeom>
                  <a:avLst/>
                  <a:gdLst>
                    <a:gd name="T0" fmla="*/ 20 w 29"/>
                    <a:gd name="T1" fmla="*/ 0 h 35"/>
                    <a:gd name="T2" fmla="*/ 0 w 29"/>
                    <a:gd name="T3" fmla="*/ 7 h 35"/>
                    <a:gd name="T4" fmla="*/ 9 w 29"/>
                    <a:gd name="T5" fmla="*/ 35 h 35"/>
                    <a:gd name="T6" fmla="*/ 29 w 29"/>
                    <a:gd name="T7" fmla="*/ 29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7"/>
                      </a:lnTo>
                      <a:lnTo>
                        <a:pt x="9" y="35"/>
                      </a:lnTo>
                      <a:lnTo>
                        <a:pt x="29" y="29"/>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02" name="Freeform 538">
                  <a:extLst>
                    <a:ext uri="{FF2B5EF4-FFF2-40B4-BE49-F238E27FC236}">
                      <a16:creationId xmlns:a16="http://schemas.microsoft.com/office/drawing/2014/main" id="{11209EC4-F77E-18ED-42E2-46250CB3DC64}"/>
                    </a:ext>
                  </a:extLst>
                </p:cNvPr>
                <p:cNvSpPr>
                  <a:spLocks/>
                </p:cNvSpPr>
                <p:nvPr/>
              </p:nvSpPr>
              <p:spPr bwMode="auto">
                <a:xfrm>
                  <a:off x="6612" y="4380"/>
                  <a:ext cx="28" cy="35"/>
                </a:xfrm>
                <a:custGeom>
                  <a:avLst/>
                  <a:gdLst>
                    <a:gd name="T0" fmla="*/ 20 w 28"/>
                    <a:gd name="T1" fmla="*/ 0 h 35"/>
                    <a:gd name="T2" fmla="*/ 0 w 28"/>
                    <a:gd name="T3" fmla="*/ 6 h 35"/>
                    <a:gd name="T4" fmla="*/ 9 w 28"/>
                    <a:gd name="T5" fmla="*/ 35 h 35"/>
                    <a:gd name="T6" fmla="*/ 28 w 28"/>
                    <a:gd name="T7" fmla="*/ 28 h 35"/>
                    <a:gd name="T8" fmla="*/ 20 w 28"/>
                    <a:gd name="T9" fmla="*/ 0 h 35"/>
                  </a:gdLst>
                  <a:ahLst/>
                  <a:cxnLst>
                    <a:cxn ang="0">
                      <a:pos x="T0" y="T1"/>
                    </a:cxn>
                    <a:cxn ang="0">
                      <a:pos x="T2" y="T3"/>
                    </a:cxn>
                    <a:cxn ang="0">
                      <a:pos x="T4" y="T5"/>
                    </a:cxn>
                    <a:cxn ang="0">
                      <a:pos x="T6" y="T7"/>
                    </a:cxn>
                    <a:cxn ang="0">
                      <a:pos x="T8" y="T9"/>
                    </a:cxn>
                  </a:cxnLst>
                  <a:rect l="0" t="0" r="r" b="b"/>
                  <a:pathLst>
                    <a:path w="28" h="35">
                      <a:moveTo>
                        <a:pt x="20" y="0"/>
                      </a:moveTo>
                      <a:lnTo>
                        <a:pt x="0" y="6"/>
                      </a:lnTo>
                      <a:lnTo>
                        <a:pt x="9" y="35"/>
                      </a:lnTo>
                      <a:lnTo>
                        <a:pt x="28"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03" name="Freeform 539">
                  <a:extLst>
                    <a:ext uri="{FF2B5EF4-FFF2-40B4-BE49-F238E27FC236}">
                      <a16:creationId xmlns:a16="http://schemas.microsoft.com/office/drawing/2014/main" id="{68D33E8B-C703-C455-9DEC-8EFA29E1F6D5}"/>
                    </a:ext>
                  </a:extLst>
                </p:cNvPr>
                <p:cNvSpPr>
                  <a:spLocks/>
                </p:cNvSpPr>
                <p:nvPr/>
              </p:nvSpPr>
              <p:spPr bwMode="auto">
                <a:xfrm>
                  <a:off x="6621" y="4408"/>
                  <a:ext cx="28" cy="35"/>
                </a:xfrm>
                <a:custGeom>
                  <a:avLst/>
                  <a:gdLst>
                    <a:gd name="T0" fmla="*/ 19 w 28"/>
                    <a:gd name="T1" fmla="*/ 0 h 35"/>
                    <a:gd name="T2" fmla="*/ 0 w 28"/>
                    <a:gd name="T3" fmla="*/ 7 h 35"/>
                    <a:gd name="T4" fmla="*/ 8 w 28"/>
                    <a:gd name="T5" fmla="*/ 35 h 35"/>
                    <a:gd name="T6" fmla="*/ 28 w 28"/>
                    <a:gd name="T7" fmla="*/ 28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7"/>
                      </a:lnTo>
                      <a:lnTo>
                        <a:pt x="8" y="35"/>
                      </a:lnTo>
                      <a:lnTo>
                        <a:pt x="28" y="28"/>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3004" name="Freeform 540">
                  <a:extLst>
                    <a:ext uri="{FF2B5EF4-FFF2-40B4-BE49-F238E27FC236}">
                      <a16:creationId xmlns:a16="http://schemas.microsoft.com/office/drawing/2014/main" id="{7041CE66-74F5-1C31-F863-7414F83A7720}"/>
                    </a:ext>
                  </a:extLst>
                </p:cNvPr>
                <p:cNvSpPr>
                  <a:spLocks/>
                </p:cNvSpPr>
                <p:nvPr/>
              </p:nvSpPr>
              <p:spPr bwMode="auto">
                <a:xfrm>
                  <a:off x="6629" y="4436"/>
                  <a:ext cx="31" cy="35"/>
                </a:xfrm>
                <a:custGeom>
                  <a:avLst/>
                  <a:gdLst>
                    <a:gd name="T0" fmla="*/ 20 w 31"/>
                    <a:gd name="T1" fmla="*/ 0 h 35"/>
                    <a:gd name="T2" fmla="*/ 0 w 31"/>
                    <a:gd name="T3" fmla="*/ 7 h 35"/>
                    <a:gd name="T4" fmla="*/ 11 w 31"/>
                    <a:gd name="T5" fmla="*/ 35 h 35"/>
                    <a:gd name="T6" fmla="*/ 31 w 31"/>
                    <a:gd name="T7" fmla="*/ 29 h 35"/>
                    <a:gd name="T8" fmla="*/ 20 w 31"/>
                    <a:gd name="T9" fmla="*/ 0 h 35"/>
                  </a:gdLst>
                  <a:ahLst/>
                  <a:cxnLst>
                    <a:cxn ang="0">
                      <a:pos x="T0" y="T1"/>
                    </a:cxn>
                    <a:cxn ang="0">
                      <a:pos x="T2" y="T3"/>
                    </a:cxn>
                    <a:cxn ang="0">
                      <a:pos x="T4" y="T5"/>
                    </a:cxn>
                    <a:cxn ang="0">
                      <a:pos x="T6" y="T7"/>
                    </a:cxn>
                    <a:cxn ang="0">
                      <a:pos x="T8" y="T9"/>
                    </a:cxn>
                  </a:cxnLst>
                  <a:rect l="0" t="0" r="r" b="b"/>
                  <a:pathLst>
                    <a:path w="31" h="35">
                      <a:moveTo>
                        <a:pt x="20" y="0"/>
                      </a:moveTo>
                      <a:lnTo>
                        <a:pt x="0" y="7"/>
                      </a:lnTo>
                      <a:lnTo>
                        <a:pt x="11" y="35"/>
                      </a:lnTo>
                      <a:lnTo>
                        <a:pt x="31" y="29"/>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05" name="Freeform 541">
                  <a:extLst>
                    <a:ext uri="{FF2B5EF4-FFF2-40B4-BE49-F238E27FC236}">
                      <a16:creationId xmlns:a16="http://schemas.microsoft.com/office/drawing/2014/main" id="{5028B97C-AF10-3EF7-CFB0-5AE2B85C8D1D}"/>
                    </a:ext>
                  </a:extLst>
                </p:cNvPr>
                <p:cNvSpPr>
                  <a:spLocks/>
                </p:cNvSpPr>
                <p:nvPr/>
              </p:nvSpPr>
              <p:spPr bwMode="auto">
                <a:xfrm>
                  <a:off x="6640" y="4465"/>
                  <a:ext cx="29" cy="35"/>
                </a:xfrm>
                <a:custGeom>
                  <a:avLst/>
                  <a:gdLst>
                    <a:gd name="T0" fmla="*/ 20 w 29"/>
                    <a:gd name="T1" fmla="*/ 0 h 35"/>
                    <a:gd name="T2" fmla="*/ 0 w 29"/>
                    <a:gd name="T3" fmla="*/ 6 h 35"/>
                    <a:gd name="T4" fmla="*/ 9 w 29"/>
                    <a:gd name="T5" fmla="*/ 35 h 35"/>
                    <a:gd name="T6" fmla="*/ 29 w 29"/>
                    <a:gd name="T7" fmla="*/ 28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6"/>
                      </a:lnTo>
                      <a:lnTo>
                        <a:pt x="9" y="35"/>
                      </a:lnTo>
                      <a:lnTo>
                        <a:pt x="29"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06" name="Freeform 542">
                  <a:extLst>
                    <a:ext uri="{FF2B5EF4-FFF2-40B4-BE49-F238E27FC236}">
                      <a16:creationId xmlns:a16="http://schemas.microsoft.com/office/drawing/2014/main" id="{05C73133-C941-8F72-C78D-EA8819BE46B4}"/>
                    </a:ext>
                  </a:extLst>
                </p:cNvPr>
                <p:cNvSpPr>
                  <a:spLocks/>
                </p:cNvSpPr>
                <p:nvPr/>
              </p:nvSpPr>
              <p:spPr bwMode="auto">
                <a:xfrm>
                  <a:off x="6649" y="4493"/>
                  <a:ext cx="28" cy="33"/>
                </a:xfrm>
                <a:custGeom>
                  <a:avLst/>
                  <a:gdLst>
                    <a:gd name="T0" fmla="*/ 20 w 28"/>
                    <a:gd name="T1" fmla="*/ 0 h 33"/>
                    <a:gd name="T2" fmla="*/ 0 w 28"/>
                    <a:gd name="T3" fmla="*/ 7 h 33"/>
                    <a:gd name="T4" fmla="*/ 9 w 28"/>
                    <a:gd name="T5" fmla="*/ 33 h 33"/>
                    <a:gd name="T6" fmla="*/ 28 w 28"/>
                    <a:gd name="T7" fmla="*/ 26 h 33"/>
                    <a:gd name="T8" fmla="*/ 20 w 28"/>
                    <a:gd name="T9" fmla="*/ 0 h 33"/>
                  </a:gdLst>
                  <a:ahLst/>
                  <a:cxnLst>
                    <a:cxn ang="0">
                      <a:pos x="T0" y="T1"/>
                    </a:cxn>
                    <a:cxn ang="0">
                      <a:pos x="T2" y="T3"/>
                    </a:cxn>
                    <a:cxn ang="0">
                      <a:pos x="T4" y="T5"/>
                    </a:cxn>
                    <a:cxn ang="0">
                      <a:pos x="T6" y="T7"/>
                    </a:cxn>
                    <a:cxn ang="0">
                      <a:pos x="T8" y="T9"/>
                    </a:cxn>
                  </a:cxnLst>
                  <a:rect l="0" t="0" r="r" b="b"/>
                  <a:pathLst>
                    <a:path w="28" h="33">
                      <a:moveTo>
                        <a:pt x="20" y="0"/>
                      </a:moveTo>
                      <a:lnTo>
                        <a:pt x="0" y="7"/>
                      </a:lnTo>
                      <a:lnTo>
                        <a:pt x="9" y="33"/>
                      </a:lnTo>
                      <a:lnTo>
                        <a:pt x="28"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07" name="Freeform 543">
                  <a:extLst>
                    <a:ext uri="{FF2B5EF4-FFF2-40B4-BE49-F238E27FC236}">
                      <a16:creationId xmlns:a16="http://schemas.microsoft.com/office/drawing/2014/main" id="{2179DC64-9278-2D91-717E-82A6058FC160}"/>
                    </a:ext>
                  </a:extLst>
                </p:cNvPr>
                <p:cNvSpPr>
                  <a:spLocks/>
                </p:cNvSpPr>
                <p:nvPr/>
              </p:nvSpPr>
              <p:spPr bwMode="auto">
                <a:xfrm>
                  <a:off x="6658" y="4519"/>
                  <a:ext cx="28" cy="35"/>
                </a:xfrm>
                <a:custGeom>
                  <a:avLst/>
                  <a:gdLst>
                    <a:gd name="T0" fmla="*/ 19 w 28"/>
                    <a:gd name="T1" fmla="*/ 0 h 35"/>
                    <a:gd name="T2" fmla="*/ 0 w 28"/>
                    <a:gd name="T3" fmla="*/ 5 h 35"/>
                    <a:gd name="T4" fmla="*/ 8 w 28"/>
                    <a:gd name="T5" fmla="*/ 35 h 35"/>
                    <a:gd name="T6" fmla="*/ 28 w 28"/>
                    <a:gd name="T7" fmla="*/ 31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5"/>
                      </a:lnTo>
                      <a:lnTo>
                        <a:pt x="8" y="35"/>
                      </a:lnTo>
                      <a:lnTo>
                        <a:pt x="28" y="31"/>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3008" name="Freeform 544">
                  <a:extLst>
                    <a:ext uri="{FF2B5EF4-FFF2-40B4-BE49-F238E27FC236}">
                      <a16:creationId xmlns:a16="http://schemas.microsoft.com/office/drawing/2014/main" id="{910E1474-B53D-FC6E-57C2-75E7D11BA955}"/>
                    </a:ext>
                  </a:extLst>
                </p:cNvPr>
                <p:cNvSpPr>
                  <a:spLocks/>
                </p:cNvSpPr>
                <p:nvPr/>
              </p:nvSpPr>
              <p:spPr bwMode="auto">
                <a:xfrm>
                  <a:off x="6666" y="4550"/>
                  <a:ext cx="29" cy="35"/>
                </a:xfrm>
                <a:custGeom>
                  <a:avLst/>
                  <a:gdLst>
                    <a:gd name="T0" fmla="*/ 20 w 29"/>
                    <a:gd name="T1" fmla="*/ 0 h 35"/>
                    <a:gd name="T2" fmla="*/ 0 w 29"/>
                    <a:gd name="T3" fmla="*/ 6 h 35"/>
                    <a:gd name="T4" fmla="*/ 9 w 29"/>
                    <a:gd name="T5" fmla="*/ 35 h 35"/>
                    <a:gd name="T6" fmla="*/ 29 w 29"/>
                    <a:gd name="T7" fmla="*/ 28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6"/>
                      </a:lnTo>
                      <a:lnTo>
                        <a:pt x="9" y="35"/>
                      </a:lnTo>
                      <a:lnTo>
                        <a:pt x="29"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09" name="Freeform 545">
                  <a:extLst>
                    <a:ext uri="{FF2B5EF4-FFF2-40B4-BE49-F238E27FC236}">
                      <a16:creationId xmlns:a16="http://schemas.microsoft.com/office/drawing/2014/main" id="{B94D0DA2-FBB4-5DA4-2ECA-758E6DE2644C}"/>
                    </a:ext>
                  </a:extLst>
                </p:cNvPr>
                <p:cNvSpPr>
                  <a:spLocks/>
                </p:cNvSpPr>
                <p:nvPr/>
              </p:nvSpPr>
              <p:spPr bwMode="auto">
                <a:xfrm>
                  <a:off x="6675" y="4578"/>
                  <a:ext cx="29" cy="35"/>
                </a:xfrm>
                <a:custGeom>
                  <a:avLst/>
                  <a:gdLst>
                    <a:gd name="T0" fmla="*/ 20 w 29"/>
                    <a:gd name="T1" fmla="*/ 0 h 35"/>
                    <a:gd name="T2" fmla="*/ 0 w 29"/>
                    <a:gd name="T3" fmla="*/ 7 h 35"/>
                    <a:gd name="T4" fmla="*/ 9 w 29"/>
                    <a:gd name="T5" fmla="*/ 35 h 35"/>
                    <a:gd name="T6" fmla="*/ 29 w 29"/>
                    <a:gd name="T7" fmla="*/ 29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7"/>
                      </a:lnTo>
                      <a:lnTo>
                        <a:pt x="9" y="35"/>
                      </a:lnTo>
                      <a:lnTo>
                        <a:pt x="29" y="29"/>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10" name="Freeform 546">
                  <a:extLst>
                    <a:ext uri="{FF2B5EF4-FFF2-40B4-BE49-F238E27FC236}">
                      <a16:creationId xmlns:a16="http://schemas.microsoft.com/office/drawing/2014/main" id="{967515B2-71C4-A63E-63D7-C47DCD03DBD4}"/>
                    </a:ext>
                  </a:extLst>
                </p:cNvPr>
                <p:cNvSpPr>
                  <a:spLocks/>
                </p:cNvSpPr>
                <p:nvPr/>
              </p:nvSpPr>
              <p:spPr bwMode="auto">
                <a:xfrm>
                  <a:off x="6684" y="4607"/>
                  <a:ext cx="28" cy="35"/>
                </a:xfrm>
                <a:custGeom>
                  <a:avLst/>
                  <a:gdLst>
                    <a:gd name="T0" fmla="*/ 20 w 28"/>
                    <a:gd name="T1" fmla="*/ 0 h 35"/>
                    <a:gd name="T2" fmla="*/ 0 w 28"/>
                    <a:gd name="T3" fmla="*/ 6 h 35"/>
                    <a:gd name="T4" fmla="*/ 9 w 28"/>
                    <a:gd name="T5" fmla="*/ 35 h 35"/>
                    <a:gd name="T6" fmla="*/ 28 w 28"/>
                    <a:gd name="T7" fmla="*/ 28 h 35"/>
                    <a:gd name="T8" fmla="*/ 20 w 28"/>
                    <a:gd name="T9" fmla="*/ 0 h 35"/>
                  </a:gdLst>
                  <a:ahLst/>
                  <a:cxnLst>
                    <a:cxn ang="0">
                      <a:pos x="T0" y="T1"/>
                    </a:cxn>
                    <a:cxn ang="0">
                      <a:pos x="T2" y="T3"/>
                    </a:cxn>
                    <a:cxn ang="0">
                      <a:pos x="T4" y="T5"/>
                    </a:cxn>
                    <a:cxn ang="0">
                      <a:pos x="T6" y="T7"/>
                    </a:cxn>
                    <a:cxn ang="0">
                      <a:pos x="T8" y="T9"/>
                    </a:cxn>
                  </a:cxnLst>
                  <a:rect l="0" t="0" r="r" b="b"/>
                  <a:pathLst>
                    <a:path w="28" h="35">
                      <a:moveTo>
                        <a:pt x="20" y="0"/>
                      </a:moveTo>
                      <a:lnTo>
                        <a:pt x="0" y="6"/>
                      </a:lnTo>
                      <a:lnTo>
                        <a:pt x="9" y="35"/>
                      </a:lnTo>
                      <a:lnTo>
                        <a:pt x="28"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11" name="Freeform 547">
                  <a:extLst>
                    <a:ext uri="{FF2B5EF4-FFF2-40B4-BE49-F238E27FC236}">
                      <a16:creationId xmlns:a16="http://schemas.microsoft.com/office/drawing/2014/main" id="{BFB2B28E-D7FF-902F-9B74-801EE5383F58}"/>
                    </a:ext>
                  </a:extLst>
                </p:cNvPr>
                <p:cNvSpPr>
                  <a:spLocks/>
                </p:cNvSpPr>
                <p:nvPr/>
              </p:nvSpPr>
              <p:spPr bwMode="auto">
                <a:xfrm>
                  <a:off x="6693" y="4635"/>
                  <a:ext cx="30" cy="37"/>
                </a:xfrm>
                <a:custGeom>
                  <a:avLst/>
                  <a:gdLst>
                    <a:gd name="T0" fmla="*/ 19 w 30"/>
                    <a:gd name="T1" fmla="*/ 0 h 37"/>
                    <a:gd name="T2" fmla="*/ 0 w 30"/>
                    <a:gd name="T3" fmla="*/ 7 h 37"/>
                    <a:gd name="T4" fmla="*/ 11 w 30"/>
                    <a:gd name="T5" fmla="*/ 37 h 37"/>
                    <a:gd name="T6" fmla="*/ 30 w 30"/>
                    <a:gd name="T7" fmla="*/ 31 h 37"/>
                    <a:gd name="T8" fmla="*/ 19 w 30"/>
                    <a:gd name="T9" fmla="*/ 0 h 37"/>
                  </a:gdLst>
                  <a:ahLst/>
                  <a:cxnLst>
                    <a:cxn ang="0">
                      <a:pos x="T0" y="T1"/>
                    </a:cxn>
                    <a:cxn ang="0">
                      <a:pos x="T2" y="T3"/>
                    </a:cxn>
                    <a:cxn ang="0">
                      <a:pos x="T4" y="T5"/>
                    </a:cxn>
                    <a:cxn ang="0">
                      <a:pos x="T6" y="T7"/>
                    </a:cxn>
                    <a:cxn ang="0">
                      <a:pos x="T8" y="T9"/>
                    </a:cxn>
                  </a:cxnLst>
                  <a:rect l="0" t="0" r="r" b="b"/>
                  <a:pathLst>
                    <a:path w="30" h="37">
                      <a:moveTo>
                        <a:pt x="19" y="0"/>
                      </a:moveTo>
                      <a:lnTo>
                        <a:pt x="0" y="7"/>
                      </a:lnTo>
                      <a:lnTo>
                        <a:pt x="11" y="37"/>
                      </a:lnTo>
                      <a:lnTo>
                        <a:pt x="30" y="31"/>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3012" name="Freeform 548">
                  <a:extLst>
                    <a:ext uri="{FF2B5EF4-FFF2-40B4-BE49-F238E27FC236}">
                      <a16:creationId xmlns:a16="http://schemas.microsoft.com/office/drawing/2014/main" id="{EA5560FF-646B-38B9-CB7C-BB1B43B2050D}"/>
                    </a:ext>
                  </a:extLst>
                </p:cNvPr>
                <p:cNvSpPr>
                  <a:spLocks/>
                </p:cNvSpPr>
                <p:nvPr/>
              </p:nvSpPr>
              <p:spPr bwMode="auto">
                <a:xfrm>
                  <a:off x="6704" y="4666"/>
                  <a:ext cx="26" cy="32"/>
                </a:xfrm>
                <a:custGeom>
                  <a:avLst/>
                  <a:gdLst>
                    <a:gd name="T0" fmla="*/ 19 w 26"/>
                    <a:gd name="T1" fmla="*/ 0 h 32"/>
                    <a:gd name="T2" fmla="*/ 0 w 26"/>
                    <a:gd name="T3" fmla="*/ 4 h 32"/>
                    <a:gd name="T4" fmla="*/ 6 w 26"/>
                    <a:gd name="T5" fmla="*/ 32 h 32"/>
                    <a:gd name="T6" fmla="*/ 26 w 26"/>
                    <a:gd name="T7" fmla="*/ 28 h 32"/>
                    <a:gd name="T8" fmla="*/ 19 w 26"/>
                    <a:gd name="T9" fmla="*/ 0 h 32"/>
                  </a:gdLst>
                  <a:ahLst/>
                  <a:cxnLst>
                    <a:cxn ang="0">
                      <a:pos x="T0" y="T1"/>
                    </a:cxn>
                    <a:cxn ang="0">
                      <a:pos x="T2" y="T3"/>
                    </a:cxn>
                    <a:cxn ang="0">
                      <a:pos x="T4" y="T5"/>
                    </a:cxn>
                    <a:cxn ang="0">
                      <a:pos x="T6" y="T7"/>
                    </a:cxn>
                    <a:cxn ang="0">
                      <a:pos x="T8" y="T9"/>
                    </a:cxn>
                  </a:cxnLst>
                  <a:rect l="0" t="0" r="r" b="b"/>
                  <a:pathLst>
                    <a:path w="26" h="32">
                      <a:moveTo>
                        <a:pt x="19" y="0"/>
                      </a:moveTo>
                      <a:lnTo>
                        <a:pt x="0" y="4"/>
                      </a:lnTo>
                      <a:lnTo>
                        <a:pt x="6" y="32"/>
                      </a:lnTo>
                      <a:lnTo>
                        <a:pt x="26" y="28"/>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3013" name="Freeform 549">
                  <a:extLst>
                    <a:ext uri="{FF2B5EF4-FFF2-40B4-BE49-F238E27FC236}">
                      <a16:creationId xmlns:a16="http://schemas.microsoft.com/office/drawing/2014/main" id="{5163FAB5-08B5-AC61-AEB6-CA4FDF9D0784}"/>
                    </a:ext>
                  </a:extLst>
                </p:cNvPr>
                <p:cNvSpPr>
                  <a:spLocks/>
                </p:cNvSpPr>
                <p:nvPr/>
              </p:nvSpPr>
              <p:spPr bwMode="auto">
                <a:xfrm>
                  <a:off x="6710" y="4694"/>
                  <a:ext cx="31" cy="35"/>
                </a:xfrm>
                <a:custGeom>
                  <a:avLst/>
                  <a:gdLst>
                    <a:gd name="T0" fmla="*/ 20 w 31"/>
                    <a:gd name="T1" fmla="*/ 0 h 35"/>
                    <a:gd name="T2" fmla="*/ 0 w 31"/>
                    <a:gd name="T3" fmla="*/ 6 h 35"/>
                    <a:gd name="T4" fmla="*/ 11 w 31"/>
                    <a:gd name="T5" fmla="*/ 35 h 35"/>
                    <a:gd name="T6" fmla="*/ 31 w 31"/>
                    <a:gd name="T7" fmla="*/ 28 h 35"/>
                    <a:gd name="T8" fmla="*/ 20 w 31"/>
                    <a:gd name="T9" fmla="*/ 0 h 35"/>
                  </a:gdLst>
                  <a:ahLst/>
                  <a:cxnLst>
                    <a:cxn ang="0">
                      <a:pos x="T0" y="T1"/>
                    </a:cxn>
                    <a:cxn ang="0">
                      <a:pos x="T2" y="T3"/>
                    </a:cxn>
                    <a:cxn ang="0">
                      <a:pos x="T4" y="T5"/>
                    </a:cxn>
                    <a:cxn ang="0">
                      <a:pos x="T6" y="T7"/>
                    </a:cxn>
                    <a:cxn ang="0">
                      <a:pos x="T8" y="T9"/>
                    </a:cxn>
                  </a:cxnLst>
                  <a:rect l="0" t="0" r="r" b="b"/>
                  <a:pathLst>
                    <a:path w="31" h="35">
                      <a:moveTo>
                        <a:pt x="20" y="0"/>
                      </a:moveTo>
                      <a:lnTo>
                        <a:pt x="0" y="6"/>
                      </a:lnTo>
                      <a:lnTo>
                        <a:pt x="11" y="35"/>
                      </a:lnTo>
                      <a:lnTo>
                        <a:pt x="31"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14" name="Freeform 550">
                  <a:extLst>
                    <a:ext uri="{FF2B5EF4-FFF2-40B4-BE49-F238E27FC236}">
                      <a16:creationId xmlns:a16="http://schemas.microsoft.com/office/drawing/2014/main" id="{54B03F22-CE05-3225-6A1E-AB0C49A5ED4B}"/>
                    </a:ext>
                  </a:extLst>
                </p:cNvPr>
                <p:cNvSpPr>
                  <a:spLocks/>
                </p:cNvSpPr>
                <p:nvPr/>
              </p:nvSpPr>
              <p:spPr bwMode="auto">
                <a:xfrm>
                  <a:off x="6721" y="4722"/>
                  <a:ext cx="26" cy="33"/>
                </a:xfrm>
                <a:custGeom>
                  <a:avLst/>
                  <a:gdLst>
                    <a:gd name="T0" fmla="*/ 20 w 26"/>
                    <a:gd name="T1" fmla="*/ 0 h 33"/>
                    <a:gd name="T2" fmla="*/ 0 w 26"/>
                    <a:gd name="T3" fmla="*/ 5 h 33"/>
                    <a:gd name="T4" fmla="*/ 7 w 26"/>
                    <a:gd name="T5" fmla="*/ 33 h 33"/>
                    <a:gd name="T6" fmla="*/ 26 w 26"/>
                    <a:gd name="T7" fmla="*/ 29 h 33"/>
                    <a:gd name="T8" fmla="*/ 20 w 26"/>
                    <a:gd name="T9" fmla="*/ 0 h 33"/>
                  </a:gdLst>
                  <a:ahLst/>
                  <a:cxnLst>
                    <a:cxn ang="0">
                      <a:pos x="T0" y="T1"/>
                    </a:cxn>
                    <a:cxn ang="0">
                      <a:pos x="T2" y="T3"/>
                    </a:cxn>
                    <a:cxn ang="0">
                      <a:pos x="T4" y="T5"/>
                    </a:cxn>
                    <a:cxn ang="0">
                      <a:pos x="T6" y="T7"/>
                    </a:cxn>
                    <a:cxn ang="0">
                      <a:pos x="T8" y="T9"/>
                    </a:cxn>
                  </a:cxnLst>
                  <a:rect l="0" t="0" r="r" b="b"/>
                  <a:pathLst>
                    <a:path w="26" h="33">
                      <a:moveTo>
                        <a:pt x="20" y="0"/>
                      </a:moveTo>
                      <a:lnTo>
                        <a:pt x="0" y="5"/>
                      </a:lnTo>
                      <a:lnTo>
                        <a:pt x="7" y="33"/>
                      </a:lnTo>
                      <a:lnTo>
                        <a:pt x="26" y="29"/>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15" name="Freeform 551">
                  <a:extLst>
                    <a:ext uri="{FF2B5EF4-FFF2-40B4-BE49-F238E27FC236}">
                      <a16:creationId xmlns:a16="http://schemas.microsoft.com/office/drawing/2014/main" id="{3452D7F7-5ECB-A661-E4D0-20A22E04C446}"/>
                    </a:ext>
                  </a:extLst>
                </p:cNvPr>
                <p:cNvSpPr>
                  <a:spLocks/>
                </p:cNvSpPr>
                <p:nvPr/>
              </p:nvSpPr>
              <p:spPr bwMode="auto">
                <a:xfrm>
                  <a:off x="6728" y="4751"/>
                  <a:ext cx="30" cy="35"/>
                </a:xfrm>
                <a:custGeom>
                  <a:avLst/>
                  <a:gdLst>
                    <a:gd name="T0" fmla="*/ 19 w 30"/>
                    <a:gd name="T1" fmla="*/ 0 h 35"/>
                    <a:gd name="T2" fmla="*/ 0 w 30"/>
                    <a:gd name="T3" fmla="*/ 6 h 35"/>
                    <a:gd name="T4" fmla="*/ 10 w 30"/>
                    <a:gd name="T5" fmla="*/ 35 h 35"/>
                    <a:gd name="T6" fmla="*/ 30 w 30"/>
                    <a:gd name="T7" fmla="*/ 28 h 35"/>
                    <a:gd name="T8" fmla="*/ 19 w 30"/>
                    <a:gd name="T9" fmla="*/ 0 h 35"/>
                  </a:gdLst>
                  <a:ahLst/>
                  <a:cxnLst>
                    <a:cxn ang="0">
                      <a:pos x="T0" y="T1"/>
                    </a:cxn>
                    <a:cxn ang="0">
                      <a:pos x="T2" y="T3"/>
                    </a:cxn>
                    <a:cxn ang="0">
                      <a:pos x="T4" y="T5"/>
                    </a:cxn>
                    <a:cxn ang="0">
                      <a:pos x="T6" y="T7"/>
                    </a:cxn>
                    <a:cxn ang="0">
                      <a:pos x="T8" y="T9"/>
                    </a:cxn>
                  </a:cxnLst>
                  <a:rect l="0" t="0" r="r" b="b"/>
                  <a:pathLst>
                    <a:path w="30" h="35">
                      <a:moveTo>
                        <a:pt x="19" y="0"/>
                      </a:moveTo>
                      <a:lnTo>
                        <a:pt x="0" y="6"/>
                      </a:lnTo>
                      <a:lnTo>
                        <a:pt x="10" y="35"/>
                      </a:lnTo>
                      <a:lnTo>
                        <a:pt x="30" y="28"/>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3016" name="Freeform 552">
                  <a:extLst>
                    <a:ext uri="{FF2B5EF4-FFF2-40B4-BE49-F238E27FC236}">
                      <a16:creationId xmlns:a16="http://schemas.microsoft.com/office/drawing/2014/main" id="{75577851-8060-8352-4D03-B216BE924E5F}"/>
                    </a:ext>
                  </a:extLst>
                </p:cNvPr>
                <p:cNvSpPr>
                  <a:spLocks/>
                </p:cNvSpPr>
                <p:nvPr/>
              </p:nvSpPr>
              <p:spPr bwMode="auto">
                <a:xfrm>
                  <a:off x="6738" y="4779"/>
                  <a:ext cx="29" cy="35"/>
                </a:xfrm>
                <a:custGeom>
                  <a:avLst/>
                  <a:gdLst>
                    <a:gd name="T0" fmla="*/ 20 w 29"/>
                    <a:gd name="T1" fmla="*/ 0 h 35"/>
                    <a:gd name="T2" fmla="*/ 0 w 29"/>
                    <a:gd name="T3" fmla="*/ 7 h 35"/>
                    <a:gd name="T4" fmla="*/ 9 w 29"/>
                    <a:gd name="T5" fmla="*/ 35 h 35"/>
                    <a:gd name="T6" fmla="*/ 29 w 29"/>
                    <a:gd name="T7" fmla="*/ 28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7"/>
                      </a:lnTo>
                      <a:lnTo>
                        <a:pt x="9" y="35"/>
                      </a:lnTo>
                      <a:lnTo>
                        <a:pt x="29"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17" name="Freeform 553">
                  <a:extLst>
                    <a:ext uri="{FF2B5EF4-FFF2-40B4-BE49-F238E27FC236}">
                      <a16:creationId xmlns:a16="http://schemas.microsoft.com/office/drawing/2014/main" id="{749E2C5F-B5CA-3477-4C98-9A365C62381E}"/>
                    </a:ext>
                  </a:extLst>
                </p:cNvPr>
                <p:cNvSpPr>
                  <a:spLocks/>
                </p:cNvSpPr>
                <p:nvPr/>
              </p:nvSpPr>
              <p:spPr bwMode="auto">
                <a:xfrm>
                  <a:off x="6747" y="4807"/>
                  <a:ext cx="29" cy="35"/>
                </a:xfrm>
                <a:custGeom>
                  <a:avLst/>
                  <a:gdLst>
                    <a:gd name="T0" fmla="*/ 20 w 29"/>
                    <a:gd name="T1" fmla="*/ 0 h 35"/>
                    <a:gd name="T2" fmla="*/ 0 w 29"/>
                    <a:gd name="T3" fmla="*/ 5 h 35"/>
                    <a:gd name="T4" fmla="*/ 9 w 29"/>
                    <a:gd name="T5" fmla="*/ 35 h 35"/>
                    <a:gd name="T6" fmla="*/ 29 w 29"/>
                    <a:gd name="T7" fmla="*/ 31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5"/>
                      </a:lnTo>
                      <a:lnTo>
                        <a:pt x="9" y="35"/>
                      </a:lnTo>
                      <a:lnTo>
                        <a:pt x="29" y="31"/>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18" name="Freeform 554">
                  <a:extLst>
                    <a:ext uri="{FF2B5EF4-FFF2-40B4-BE49-F238E27FC236}">
                      <a16:creationId xmlns:a16="http://schemas.microsoft.com/office/drawing/2014/main" id="{83E5292B-D511-D0AD-685D-31B4703B29DF}"/>
                    </a:ext>
                  </a:extLst>
                </p:cNvPr>
                <p:cNvSpPr>
                  <a:spLocks/>
                </p:cNvSpPr>
                <p:nvPr/>
              </p:nvSpPr>
              <p:spPr bwMode="auto">
                <a:xfrm>
                  <a:off x="6756" y="4838"/>
                  <a:ext cx="28" cy="35"/>
                </a:xfrm>
                <a:custGeom>
                  <a:avLst/>
                  <a:gdLst>
                    <a:gd name="T0" fmla="*/ 20 w 28"/>
                    <a:gd name="T1" fmla="*/ 0 h 35"/>
                    <a:gd name="T2" fmla="*/ 0 w 28"/>
                    <a:gd name="T3" fmla="*/ 6 h 35"/>
                    <a:gd name="T4" fmla="*/ 9 w 28"/>
                    <a:gd name="T5" fmla="*/ 35 h 35"/>
                    <a:gd name="T6" fmla="*/ 28 w 28"/>
                    <a:gd name="T7" fmla="*/ 28 h 35"/>
                    <a:gd name="T8" fmla="*/ 20 w 28"/>
                    <a:gd name="T9" fmla="*/ 0 h 35"/>
                  </a:gdLst>
                  <a:ahLst/>
                  <a:cxnLst>
                    <a:cxn ang="0">
                      <a:pos x="T0" y="T1"/>
                    </a:cxn>
                    <a:cxn ang="0">
                      <a:pos x="T2" y="T3"/>
                    </a:cxn>
                    <a:cxn ang="0">
                      <a:pos x="T4" y="T5"/>
                    </a:cxn>
                    <a:cxn ang="0">
                      <a:pos x="T6" y="T7"/>
                    </a:cxn>
                    <a:cxn ang="0">
                      <a:pos x="T8" y="T9"/>
                    </a:cxn>
                  </a:cxnLst>
                  <a:rect l="0" t="0" r="r" b="b"/>
                  <a:pathLst>
                    <a:path w="28" h="35">
                      <a:moveTo>
                        <a:pt x="20" y="0"/>
                      </a:moveTo>
                      <a:lnTo>
                        <a:pt x="0" y="6"/>
                      </a:lnTo>
                      <a:lnTo>
                        <a:pt x="9" y="35"/>
                      </a:lnTo>
                      <a:lnTo>
                        <a:pt x="28"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19" name="Freeform 555">
                  <a:extLst>
                    <a:ext uri="{FF2B5EF4-FFF2-40B4-BE49-F238E27FC236}">
                      <a16:creationId xmlns:a16="http://schemas.microsoft.com/office/drawing/2014/main" id="{E66A21EA-1046-775F-2870-7F4AC0FF4278}"/>
                    </a:ext>
                  </a:extLst>
                </p:cNvPr>
                <p:cNvSpPr>
                  <a:spLocks/>
                </p:cNvSpPr>
                <p:nvPr/>
              </p:nvSpPr>
              <p:spPr bwMode="auto">
                <a:xfrm>
                  <a:off x="6765" y="4866"/>
                  <a:ext cx="30" cy="35"/>
                </a:xfrm>
                <a:custGeom>
                  <a:avLst/>
                  <a:gdLst>
                    <a:gd name="T0" fmla="*/ 19 w 30"/>
                    <a:gd name="T1" fmla="*/ 0 h 35"/>
                    <a:gd name="T2" fmla="*/ 0 w 30"/>
                    <a:gd name="T3" fmla="*/ 7 h 35"/>
                    <a:gd name="T4" fmla="*/ 11 w 30"/>
                    <a:gd name="T5" fmla="*/ 35 h 35"/>
                    <a:gd name="T6" fmla="*/ 30 w 30"/>
                    <a:gd name="T7" fmla="*/ 29 h 35"/>
                    <a:gd name="T8" fmla="*/ 19 w 30"/>
                    <a:gd name="T9" fmla="*/ 0 h 35"/>
                  </a:gdLst>
                  <a:ahLst/>
                  <a:cxnLst>
                    <a:cxn ang="0">
                      <a:pos x="T0" y="T1"/>
                    </a:cxn>
                    <a:cxn ang="0">
                      <a:pos x="T2" y="T3"/>
                    </a:cxn>
                    <a:cxn ang="0">
                      <a:pos x="T4" y="T5"/>
                    </a:cxn>
                    <a:cxn ang="0">
                      <a:pos x="T6" y="T7"/>
                    </a:cxn>
                    <a:cxn ang="0">
                      <a:pos x="T8" y="T9"/>
                    </a:cxn>
                  </a:cxnLst>
                  <a:rect l="0" t="0" r="r" b="b"/>
                  <a:pathLst>
                    <a:path w="30" h="35">
                      <a:moveTo>
                        <a:pt x="19" y="0"/>
                      </a:moveTo>
                      <a:lnTo>
                        <a:pt x="0" y="7"/>
                      </a:lnTo>
                      <a:lnTo>
                        <a:pt x="11" y="35"/>
                      </a:lnTo>
                      <a:lnTo>
                        <a:pt x="30" y="29"/>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3020" name="Freeform 556">
                  <a:extLst>
                    <a:ext uri="{FF2B5EF4-FFF2-40B4-BE49-F238E27FC236}">
                      <a16:creationId xmlns:a16="http://schemas.microsoft.com/office/drawing/2014/main" id="{AA4EF325-68AB-2A98-B51C-DE3E437365C1}"/>
                    </a:ext>
                  </a:extLst>
                </p:cNvPr>
                <p:cNvSpPr>
                  <a:spLocks/>
                </p:cNvSpPr>
                <p:nvPr/>
              </p:nvSpPr>
              <p:spPr bwMode="auto">
                <a:xfrm>
                  <a:off x="6776" y="4895"/>
                  <a:ext cx="26" cy="32"/>
                </a:xfrm>
                <a:custGeom>
                  <a:avLst/>
                  <a:gdLst>
                    <a:gd name="T0" fmla="*/ 19 w 26"/>
                    <a:gd name="T1" fmla="*/ 0 h 32"/>
                    <a:gd name="T2" fmla="*/ 0 w 26"/>
                    <a:gd name="T3" fmla="*/ 4 h 32"/>
                    <a:gd name="T4" fmla="*/ 6 w 26"/>
                    <a:gd name="T5" fmla="*/ 32 h 32"/>
                    <a:gd name="T6" fmla="*/ 26 w 26"/>
                    <a:gd name="T7" fmla="*/ 28 h 32"/>
                    <a:gd name="T8" fmla="*/ 19 w 26"/>
                    <a:gd name="T9" fmla="*/ 0 h 32"/>
                  </a:gdLst>
                  <a:ahLst/>
                  <a:cxnLst>
                    <a:cxn ang="0">
                      <a:pos x="T0" y="T1"/>
                    </a:cxn>
                    <a:cxn ang="0">
                      <a:pos x="T2" y="T3"/>
                    </a:cxn>
                    <a:cxn ang="0">
                      <a:pos x="T4" y="T5"/>
                    </a:cxn>
                    <a:cxn ang="0">
                      <a:pos x="T6" y="T7"/>
                    </a:cxn>
                    <a:cxn ang="0">
                      <a:pos x="T8" y="T9"/>
                    </a:cxn>
                  </a:cxnLst>
                  <a:rect l="0" t="0" r="r" b="b"/>
                  <a:pathLst>
                    <a:path w="26" h="32">
                      <a:moveTo>
                        <a:pt x="19" y="0"/>
                      </a:moveTo>
                      <a:lnTo>
                        <a:pt x="0" y="4"/>
                      </a:lnTo>
                      <a:lnTo>
                        <a:pt x="6" y="32"/>
                      </a:lnTo>
                      <a:lnTo>
                        <a:pt x="26" y="28"/>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3021" name="Freeform 557">
                  <a:extLst>
                    <a:ext uri="{FF2B5EF4-FFF2-40B4-BE49-F238E27FC236}">
                      <a16:creationId xmlns:a16="http://schemas.microsoft.com/office/drawing/2014/main" id="{3B3D4EB6-91BE-167E-21DC-D9CBB5581B26}"/>
                    </a:ext>
                  </a:extLst>
                </p:cNvPr>
                <p:cNvSpPr>
                  <a:spLocks/>
                </p:cNvSpPr>
                <p:nvPr/>
              </p:nvSpPr>
              <p:spPr bwMode="auto">
                <a:xfrm>
                  <a:off x="6782" y="4923"/>
                  <a:ext cx="28" cy="35"/>
                </a:xfrm>
                <a:custGeom>
                  <a:avLst/>
                  <a:gdLst>
                    <a:gd name="T0" fmla="*/ 20 w 28"/>
                    <a:gd name="T1" fmla="*/ 0 h 35"/>
                    <a:gd name="T2" fmla="*/ 0 w 28"/>
                    <a:gd name="T3" fmla="*/ 4 h 35"/>
                    <a:gd name="T4" fmla="*/ 9 w 28"/>
                    <a:gd name="T5" fmla="*/ 35 h 35"/>
                    <a:gd name="T6" fmla="*/ 28 w 28"/>
                    <a:gd name="T7" fmla="*/ 31 h 35"/>
                    <a:gd name="T8" fmla="*/ 20 w 28"/>
                    <a:gd name="T9" fmla="*/ 0 h 35"/>
                  </a:gdLst>
                  <a:ahLst/>
                  <a:cxnLst>
                    <a:cxn ang="0">
                      <a:pos x="T0" y="T1"/>
                    </a:cxn>
                    <a:cxn ang="0">
                      <a:pos x="T2" y="T3"/>
                    </a:cxn>
                    <a:cxn ang="0">
                      <a:pos x="T4" y="T5"/>
                    </a:cxn>
                    <a:cxn ang="0">
                      <a:pos x="T6" y="T7"/>
                    </a:cxn>
                    <a:cxn ang="0">
                      <a:pos x="T8" y="T9"/>
                    </a:cxn>
                  </a:cxnLst>
                  <a:rect l="0" t="0" r="r" b="b"/>
                  <a:pathLst>
                    <a:path w="28" h="35">
                      <a:moveTo>
                        <a:pt x="20" y="0"/>
                      </a:moveTo>
                      <a:lnTo>
                        <a:pt x="0" y="4"/>
                      </a:lnTo>
                      <a:lnTo>
                        <a:pt x="9" y="35"/>
                      </a:lnTo>
                      <a:lnTo>
                        <a:pt x="28" y="31"/>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22" name="Freeform 558">
                  <a:extLst>
                    <a:ext uri="{FF2B5EF4-FFF2-40B4-BE49-F238E27FC236}">
                      <a16:creationId xmlns:a16="http://schemas.microsoft.com/office/drawing/2014/main" id="{42014DC4-3F46-24CD-0ADA-DB0078FF84BA}"/>
                    </a:ext>
                  </a:extLst>
                </p:cNvPr>
                <p:cNvSpPr>
                  <a:spLocks/>
                </p:cNvSpPr>
                <p:nvPr/>
              </p:nvSpPr>
              <p:spPr bwMode="auto">
                <a:xfrm>
                  <a:off x="6791" y="4954"/>
                  <a:ext cx="30" cy="34"/>
                </a:xfrm>
                <a:custGeom>
                  <a:avLst/>
                  <a:gdLst>
                    <a:gd name="T0" fmla="*/ 19 w 30"/>
                    <a:gd name="T1" fmla="*/ 0 h 34"/>
                    <a:gd name="T2" fmla="*/ 0 w 30"/>
                    <a:gd name="T3" fmla="*/ 6 h 34"/>
                    <a:gd name="T4" fmla="*/ 11 w 30"/>
                    <a:gd name="T5" fmla="*/ 34 h 34"/>
                    <a:gd name="T6" fmla="*/ 30 w 30"/>
                    <a:gd name="T7" fmla="*/ 28 h 34"/>
                    <a:gd name="T8" fmla="*/ 19 w 30"/>
                    <a:gd name="T9" fmla="*/ 0 h 34"/>
                  </a:gdLst>
                  <a:ahLst/>
                  <a:cxnLst>
                    <a:cxn ang="0">
                      <a:pos x="T0" y="T1"/>
                    </a:cxn>
                    <a:cxn ang="0">
                      <a:pos x="T2" y="T3"/>
                    </a:cxn>
                    <a:cxn ang="0">
                      <a:pos x="T4" y="T5"/>
                    </a:cxn>
                    <a:cxn ang="0">
                      <a:pos x="T6" y="T7"/>
                    </a:cxn>
                    <a:cxn ang="0">
                      <a:pos x="T8" y="T9"/>
                    </a:cxn>
                  </a:cxnLst>
                  <a:rect l="0" t="0" r="r" b="b"/>
                  <a:pathLst>
                    <a:path w="30" h="34">
                      <a:moveTo>
                        <a:pt x="19" y="0"/>
                      </a:moveTo>
                      <a:lnTo>
                        <a:pt x="0" y="6"/>
                      </a:lnTo>
                      <a:lnTo>
                        <a:pt x="11" y="34"/>
                      </a:lnTo>
                      <a:lnTo>
                        <a:pt x="30" y="28"/>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3023" name="Freeform 559">
                  <a:extLst>
                    <a:ext uri="{FF2B5EF4-FFF2-40B4-BE49-F238E27FC236}">
                      <a16:creationId xmlns:a16="http://schemas.microsoft.com/office/drawing/2014/main" id="{7175E13C-833E-A062-AD4C-D7EFB8CEE393}"/>
                    </a:ext>
                  </a:extLst>
                </p:cNvPr>
                <p:cNvSpPr>
                  <a:spLocks/>
                </p:cNvSpPr>
                <p:nvPr/>
              </p:nvSpPr>
              <p:spPr bwMode="auto">
                <a:xfrm>
                  <a:off x="6802" y="4982"/>
                  <a:ext cx="28" cy="35"/>
                </a:xfrm>
                <a:custGeom>
                  <a:avLst/>
                  <a:gdLst>
                    <a:gd name="T0" fmla="*/ 19 w 28"/>
                    <a:gd name="T1" fmla="*/ 0 h 35"/>
                    <a:gd name="T2" fmla="*/ 0 w 28"/>
                    <a:gd name="T3" fmla="*/ 6 h 35"/>
                    <a:gd name="T4" fmla="*/ 8 w 28"/>
                    <a:gd name="T5" fmla="*/ 35 h 35"/>
                    <a:gd name="T6" fmla="*/ 28 w 28"/>
                    <a:gd name="T7" fmla="*/ 28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6"/>
                      </a:lnTo>
                      <a:lnTo>
                        <a:pt x="8" y="35"/>
                      </a:lnTo>
                      <a:lnTo>
                        <a:pt x="28" y="28"/>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3024" name="Freeform 560">
                  <a:extLst>
                    <a:ext uri="{FF2B5EF4-FFF2-40B4-BE49-F238E27FC236}">
                      <a16:creationId xmlns:a16="http://schemas.microsoft.com/office/drawing/2014/main" id="{227E574B-54D3-91C5-D3C4-40D0823C55F7}"/>
                    </a:ext>
                  </a:extLst>
                </p:cNvPr>
                <p:cNvSpPr>
                  <a:spLocks/>
                </p:cNvSpPr>
                <p:nvPr/>
              </p:nvSpPr>
              <p:spPr bwMode="auto">
                <a:xfrm>
                  <a:off x="6810" y="5010"/>
                  <a:ext cx="29" cy="35"/>
                </a:xfrm>
                <a:custGeom>
                  <a:avLst/>
                  <a:gdLst>
                    <a:gd name="T0" fmla="*/ 20 w 29"/>
                    <a:gd name="T1" fmla="*/ 0 h 35"/>
                    <a:gd name="T2" fmla="*/ 0 w 29"/>
                    <a:gd name="T3" fmla="*/ 7 h 35"/>
                    <a:gd name="T4" fmla="*/ 9 w 29"/>
                    <a:gd name="T5" fmla="*/ 35 h 35"/>
                    <a:gd name="T6" fmla="*/ 29 w 29"/>
                    <a:gd name="T7" fmla="*/ 29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7"/>
                      </a:lnTo>
                      <a:lnTo>
                        <a:pt x="9" y="35"/>
                      </a:lnTo>
                      <a:lnTo>
                        <a:pt x="29" y="29"/>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25" name="Freeform 561">
                  <a:extLst>
                    <a:ext uri="{FF2B5EF4-FFF2-40B4-BE49-F238E27FC236}">
                      <a16:creationId xmlns:a16="http://schemas.microsoft.com/office/drawing/2014/main" id="{917FE8D9-A235-7657-7ED2-6F77D8381EA0}"/>
                    </a:ext>
                  </a:extLst>
                </p:cNvPr>
                <p:cNvSpPr>
                  <a:spLocks/>
                </p:cNvSpPr>
                <p:nvPr/>
              </p:nvSpPr>
              <p:spPr bwMode="auto">
                <a:xfrm>
                  <a:off x="6819" y="5039"/>
                  <a:ext cx="29" cy="35"/>
                </a:xfrm>
                <a:custGeom>
                  <a:avLst/>
                  <a:gdLst>
                    <a:gd name="T0" fmla="*/ 20 w 29"/>
                    <a:gd name="T1" fmla="*/ 0 h 35"/>
                    <a:gd name="T2" fmla="*/ 0 w 29"/>
                    <a:gd name="T3" fmla="*/ 6 h 35"/>
                    <a:gd name="T4" fmla="*/ 9 w 29"/>
                    <a:gd name="T5" fmla="*/ 35 h 35"/>
                    <a:gd name="T6" fmla="*/ 29 w 29"/>
                    <a:gd name="T7" fmla="*/ 28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6"/>
                      </a:lnTo>
                      <a:lnTo>
                        <a:pt x="9" y="35"/>
                      </a:lnTo>
                      <a:lnTo>
                        <a:pt x="29"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26" name="Freeform 562">
                  <a:extLst>
                    <a:ext uri="{FF2B5EF4-FFF2-40B4-BE49-F238E27FC236}">
                      <a16:creationId xmlns:a16="http://schemas.microsoft.com/office/drawing/2014/main" id="{123FA8E2-13F6-E4DB-3C4F-53A88AF0D190}"/>
                    </a:ext>
                  </a:extLst>
                </p:cNvPr>
                <p:cNvSpPr>
                  <a:spLocks/>
                </p:cNvSpPr>
                <p:nvPr/>
              </p:nvSpPr>
              <p:spPr bwMode="auto">
                <a:xfrm>
                  <a:off x="6828" y="5067"/>
                  <a:ext cx="28" cy="35"/>
                </a:xfrm>
                <a:custGeom>
                  <a:avLst/>
                  <a:gdLst>
                    <a:gd name="T0" fmla="*/ 20 w 28"/>
                    <a:gd name="T1" fmla="*/ 0 h 35"/>
                    <a:gd name="T2" fmla="*/ 0 w 28"/>
                    <a:gd name="T3" fmla="*/ 7 h 35"/>
                    <a:gd name="T4" fmla="*/ 9 w 28"/>
                    <a:gd name="T5" fmla="*/ 35 h 35"/>
                    <a:gd name="T6" fmla="*/ 28 w 28"/>
                    <a:gd name="T7" fmla="*/ 28 h 35"/>
                    <a:gd name="T8" fmla="*/ 20 w 28"/>
                    <a:gd name="T9" fmla="*/ 0 h 35"/>
                  </a:gdLst>
                  <a:ahLst/>
                  <a:cxnLst>
                    <a:cxn ang="0">
                      <a:pos x="T0" y="T1"/>
                    </a:cxn>
                    <a:cxn ang="0">
                      <a:pos x="T2" y="T3"/>
                    </a:cxn>
                    <a:cxn ang="0">
                      <a:pos x="T4" y="T5"/>
                    </a:cxn>
                    <a:cxn ang="0">
                      <a:pos x="T6" y="T7"/>
                    </a:cxn>
                    <a:cxn ang="0">
                      <a:pos x="T8" y="T9"/>
                    </a:cxn>
                  </a:cxnLst>
                  <a:rect l="0" t="0" r="r" b="b"/>
                  <a:pathLst>
                    <a:path w="28" h="35">
                      <a:moveTo>
                        <a:pt x="20" y="0"/>
                      </a:moveTo>
                      <a:lnTo>
                        <a:pt x="0" y="7"/>
                      </a:lnTo>
                      <a:lnTo>
                        <a:pt x="9" y="35"/>
                      </a:lnTo>
                      <a:lnTo>
                        <a:pt x="28"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27" name="Freeform 563">
                  <a:extLst>
                    <a:ext uri="{FF2B5EF4-FFF2-40B4-BE49-F238E27FC236}">
                      <a16:creationId xmlns:a16="http://schemas.microsoft.com/office/drawing/2014/main" id="{89AD9381-E1EB-F37E-8704-D2B891DDD343}"/>
                    </a:ext>
                  </a:extLst>
                </p:cNvPr>
                <p:cNvSpPr>
                  <a:spLocks/>
                </p:cNvSpPr>
                <p:nvPr/>
              </p:nvSpPr>
              <p:spPr bwMode="auto">
                <a:xfrm>
                  <a:off x="6837" y="5095"/>
                  <a:ext cx="28" cy="35"/>
                </a:xfrm>
                <a:custGeom>
                  <a:avLst/>
                  <a:gdLst>
                    <a:gd name="T0" fmla="*/ 19 w 28"/>
                    <a:gd name="T1" fmla="*/ 0 h 35"/>
                    <a:gd name="T2" fmla="*/ 0 w 28"/>
                    <a:gd name="T3" fmla="*/ 7 h 35"/>
                    <a:gd name="T4" fmla="*/ 8 w 28"/>
                    <a:gd name="T5" fmla="*/ 35 h 35"/>
                    <a:gd name="T6" fmla="*/ 28 w 28"/>
                    <a:gd name="T7" fmla="*/ 29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7"/>
                      </a:lnTo>
                      <a:lnTo>
                        <a:pt x="8" y="35"/>
                      </a:lnTo>
                      <a:lnTo>
                        <a:pt x="28" y="29"/>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3028" name="Freeform 564">
                  <a:extLst>
                    <a:ext uri="{FF2B5EF4-FFF2-40B4-BE49-F238E27FC236}">
                      <a16:creationId xmlns:a16="http://schemas.microsoft.com/office/drawing/2014/main" id="{881725A3-87B2-859B-AD50-01A61F5F5955}"/>
                    </a:ext>
                  </a:extLst>
                </p:cNvPr>
                <p:cNvSpPr>
                  <a:spLocks/>
                </p:cNvSpPr>
                <p:nvPr/>
              </p:nvSpPr>
              <p:spPr bwMode="auto">
                <a:xfrm>
                  <a:off x="6845" y="5124"/>
                  <a:ext cx="29" cy="35"/>
                </a:xfrm>
                <a:custGeom>
                  <a:avLst/>
                  <a:gdLst>
                    <a:gd name="T0" fmla="*/ 20 w 29"/>
                    <a:gd name="T1" fmla="*/ 0 h 35"/>
                    <a:gd name="T2" fmla="*/ 0 w 29"/>
                    <a:gd name="T3" fmla="*/ 6 h 35"/>
                    <a:gd name="T4" fmla="*/ 9 w 29"/>
                    <a:gd name="T5" fmla="*/ 35 h 35"/>
                    <a:gd name="T6" fmla="*/ 29 w 29"/>
                    <a:gd name="T7" fmla="*/ 28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6"/>
                      </a:lnTo>
                      <a:lnTo>
                        <a:pt x="9" y="35"/>
                      </a:lnTo>
                      <a:lnTo>
                        <a:pt x="29"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29" name="Freeform 565">
                  <a:extLst>
                    <a:ext uri="{FF2B5EF4-FFF2-40B4-BE49-F238E27FC236}">
                      <a16:creationId xmlns:a16="http://schemas.microsoft.com/office/drawing/2014/main" id="{9F5CFB34-91E5-7D98-B992-A5A17CB2352E}"/>
                    </a:ext>
                  </a:extLst>
                </p:cNvPr>
                <p:cNvSpPr>
                  <a:spLocks/>
                </p:cNvSpPr>
                <p:nvPr/>
              </p:nvSpPr>
              <p:spPr bwMode="auto">
                <a:xfrm>
                  <a:off x="6854" y="5152"/>
                  <a:ext cx="28" cy="35"/>
                </a:xfrm>
                <a:custGeom>
                  <a:avLst/>
                  <a:gdLst>
                    <a:gd name="T0" fmla="*/ 20 w 28"/>
                    <a:gd name="T1" fmla="*/ 0 h 35"/>
                    <a:gd name="T2" fmla="*/ 0 w 28"/>
                    <a:gd name="T3" fmla="*/ 4 h 35"/>
                    <a:gd name="T4" fmla="*/ 9 w 28"/>
                    <a:gd name="T5" fmla="*/ 35 h 35"/>
                    <a:gd name="T6" fmla="*/ 28 w 28"/>
                    <a:gd name="T7" fmla="*/ 31 h 35"/>
                    <a:gd name="T8" fmla="*/ 20 w 28"/>
                    <a:gd name="T9" fmla="*/ 0 h 35"/>
                  </a:gdLst>
                  <a:ahLst/>
                  <a:cxnLst>
                    <a:cxn ang="0">
                      <a:pos x="T0" y="T1"/>
                    </a:cxn>
                    <a:cxn ang="0">
                      <a:pos x="T2" y="T3"/>
                    </a:cxn>
                    <a:cxn ang="0">
                      <a:pos x="T4" y="T5"/>
                    </a:cxn>
                    <a:cxn ang="0">
                      <a:pos x="T6" y="T7"/>
                    </a:cxn>
                    <a:cxn ang="0">
                      <a:pos x="T8" y="T9"/>
                    </a:cxn>
                  </a:cxnLst>
                  <a:rect l="0" t="0" r="r" b="b"/>
                  <a:pathLst>
                    <a:path w="28" h="35">
                      <a:moveTo>
                        <a:pt x="20" y="0"/>
                      </a:moveTo>
                      <a:lnTo>
                        <a:pt x="0" y="4"/>
                      </a:lnTo>
                      <a:lnTo>
                        <a:pt x="9" y="35"/>
                      </a:lnTo>
                      <a:lnTo>
                        <a:pt x="28" y="31"/>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30" name="Freeform 566">
                  <a:extLst>
                    <a:ext uri="{FF2B5EF4-FFF2-40B4-BE49-F238E27FC236}">
                      <a16:creationId xmlns:a16="http://schemas.microsoft.com/office/drawing/2014/main" id="{988D33E3-22F4-728E-199F-6D5366EB3902}"/>
                    </a:ext>
                  </a:extLst>
                </p:cNvPr>
                <p:cNvSpPr>
                  <a:spLocks/>
                </p:cNvSpPr>
                <p:nvPr/>
              </p:nvSpPr>
              <p:spPr bwMode="auto">
                <a:xfrm>
                  <a:off x="6863" y="5180"/>
                  <a:ext cx="30" cy="35"/>
                </a:xfrm>
                <a:custGeom>
                  <a:avLst/>
                  <a:gdLst>
                    <a:gd name="T0" fmla="*/ 19 w 30"/>
                    <a:gd name="T1" fmla="*/ 0 h 35"/>
                    <a:gd name="T2" fmla="*/ 0 w 30"/>
                    <a:gd name="T3" fmla="*/ 9 h 35"/>
                    <a:gd name="T4" fmla="*/ 11 w 30"/>
                    <a:gd name="T5" fmla="*/ 35 h 35"/>
                    <a:gd name="T6" fmla="*/ 30 w 30"/>
                    <a:gd name="T7" fmla="*/ 27 h 35"/>
                    <a:gd name="T8" fmla="*/ 19 w 30"/>
                    <a:gd name="T9" fmla="*/ 0 h 35"/>
                  </a:gdLst>
                  <a:ahLst/>
                  <a:cxnLst>
                    <a:cxn ang="0">
                      <a:pos x="T0" y="T1"/>
                    </a:cxn>
                    <a:cxn ang="0">
                      <a:pos x="T2" y="T3"/>
                    </a:cxn>
                    <a:cxn ang="0">
                      <a:pos x="T4" y="T5"/>
                    </a:cxn>
                    <a:cxn ang="0">
                      <a:pos x="T6" y="T7"/>
                    </a:cxn>
                    <a:cxn ang="0">
                      <a:pos x="T8" y="T9"/>
                    </a:cxn>
                  </a:cxnLst>
                  <a:rect l="0" t="0" r="r" b="b"/>
                  <a:pathLst>
                    <a:path w="30" h="35">
                      <a:moveTo>
                        <a:pt x="19" y="0"/>
                      </a:moveTo>
                      <a:lnTo>
                        <a:pt x="0" y="9"/>
                      </a:lnTo>
                      <a:lnTo>
                        <a:pt x="11" y="35"/>
                      </a:lnTo>
                      <a:lnTo>
                        <a:pt x="30" y="27"/>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3031" name="Freeform 567">
                  <a:extLst>
                    <a:ext uri="{FF2B5EF4-FFF2-40B4-BE49-F238E27FC236}">
                      <a16:creationId xmlns:a16="http://schemas.microsoft.com/office/drawing/2014/main" id="{B82628C1-C586-42D9-F9CC-8C0EB52E1EBF}"/>
                    </a:ext>
                  </a:extLst>
                </p:cNvPr>
                <p:cNvSpPr>
                  <a:spLocks/>
                </p:cNvSpPr>
                <p:nvPr/>
              </p:nvSpPr>
              <p:spPr bwMode="auto">
                <a:xfrm>
                  <a:off x="6874" y="5209"/>
                  <a:ext cx="28" cy="35"/>
                </a:xfrm>
                <a:custGeom>
                  <a:avLst/>
                  <a:gdLst>
                    <a:gd name="T0" fmla="*/ 19 w 28"/>
                    <a:gd name="T1" fmla="*/ 0 h 35"/>
                    <a:gd name="T2" fmla="*/ 0 w 28"/>
                    <a:gd name="T3" fmla="*/ 6 h 35"/>
                    <a:gd name="T4" fmla="*/ 8 w 28"/>
                    <a:gd name="T5" fmla="*/ 35 h 35"/>
                    <a:gd name="T6" fmla="*/ 28 w 28"/>
                    <a:gd name="T7" fmla="*/ 28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6"/>
                      </a:lnTo>
                      <a:lnTo>
                        <a:pt x="8" y="35"/>
                      </a:lnTo>
                      <a:lnTo>
                        <a:pt x="28" y="28"/>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3032" name="Freeform 568">
                  <a:extLst>
                    <a:ext uri="{FF2B5EF4-FFF2-40B4-BE49-F238E27FC236}">
                      <a16:creationId xmlns:a16="http://schemas.microsoft.com/office/drawing/2014/main" id="{F2024154-5E17-7D2F-53C9-60EE03324D54}"/>
                    </a:ext>
                  </a:extLst>
                </p:cNvPr>
                <p:cNvSpPr>
                  <a:spLocks/>
                </p:cNvSpPr>
                <p:nvPr/>
              </p:nvSpPr>
              <p:spPr bwMode="auto">
                <a:xfrm>
                  <a:off x="6882" y="5237"/>
                  <a:ext cx="27" cy="33"/>
                </a:xfrm>
                <a:custGeom>
                  <a:avLst/>
                  <a:gdLst>
                    <a:gd name="T0" fmla="*/ 20 w 27"/>
                    <a:gd name="T1" fmla="*/ 0 h 33"/>
                    <a:gd name="T2" fmla="*/ 0 w 27"/>
                    <a:gd name="T3" fmla="*/ 5 h 33"/>
                    <a:gd name="T4" fmla="*/ 7 w 27"/>
                    <a:gd name="T5" fmla="*/ 33 h 33"/>
                    <a:gd name="T6" fmla="*/ 27 w 27"/>
                    <a:gd name="T7" fmla="*/ 29 h 33"/>
                    <a:gd name="T8" fmla="*/ 20 w 27"/>
                    <a:gd name="T9" fmla="*/ 0 h 33"/>
                  </a:gdLst>
                  <a:ahLst/>
                  <a:cxnLst>
                    <a:cxn ang="0">
                      <a:pos x="T0" y="T1"/>
                    </a:cxn>
                    <a:cxn ang="0">
                      <a:pos x="T2" y="T3"/>
                    </a:cxn>
                    <a:cxn ang="0">
                      <a:pos x="T4" y="T5"/>
                    </a:cxn>
                    <a:cxn ang="0">
                      <a:pos x="T6" y="T7"/>
                    </a:cxn>
                    <a:cxn ang="0">
                      <a:pos x="T8" y="T9"/>
                    </a:cxn>
                  </a:cxnLst>
                  <a:rect l="0" t="0" r="r" b="b"/>
                  <a:pathLst>
                    <a:path w="27" h="33">
                      <a:moveTo>
                        <a:pt x="20" y="0"/>
                      </a:moveTo>
                      <a:lnTo>
                        <a:pt x="0" y="5"/>
                      </a:lnTo>
                      <a:lnTo>
                        <a:pt x="7" y="33"/>
                      </a:lnTo>
                      <a:lnTo>
                        <a:pt x="27" y="29"/>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33" name="Freeform 569">
                  <a:extLst>
                    <a:ext uri="{FF2B5EF4-FFF2-40B4-BE49-F238E27FC236}">
                      <a16:creationId xmlns:a16="http://schemas.microsoft.com/office/drawing/2014/main" id="{B107FAFF-F6EA-537B-5D48-8C1EF22B5A38}"/>
                    </a:ext>
                  </a:extLst>
                </p:cNvPr>
                <p:cNvSpPr>
                  <a:spLocks/>
                </p:cNvSpPr>
                <p:nvPr/>
              </p:nvSpPr>
              <p:spPr bwMode="auto">
                <a:xfrm>
                  <a:off x="6889" y="5266"/>
                  <a:ext cx="31" cy="34"/>
                </a:xfrm>
                <a:custGeom>
                  <a:avLst/>
                  <a:gdLst>
                    <a:gd name="T0" fmla="*/ 20 w 31"/>
                    <a:gd name="T1" fmla="*/ 0 h 34"/>
                    <a:gd name="T2" fmla="*/ 0 w 31"/>
                    <a:gd name="T3" fmla="*/ 6 h 34"/>
                    <a:gd name="T4" fmla="*/ 11 w 31"/>
                    <a:gd name="T5" fmla="*/ 34 h 34"/>
                    <a:gd name="T6" fmla="*/ 31 w 31"/>
                    <a:gd name="T7" fmla="*/ 28 h 34"/>
                    <a:gd name="T8" fmla="*/ 20 w 31"/>
                    <a:gd name="T9" fmla="*/ 0 h 34"/>
                  </a:gdLst>
                  <a:ahLst/>
                  <a:cxnLst>
                    <a:cxn ang="0">
                      <a:pos x="T0" y="T1"/>
                    </a:cxn>
                    <a:cxn ang="0">
                      <a:pos x="T2" y="T3"/>
                    </a:cxn>
                    <a:cxn ang="0">
                      <a:pos x="T4" y="T5"/>
                    </a:cxn>
                    <a:cxn ang="0">
                      <a:pos x="T6" y="T7"/>
                    </a:cxn>
                    <a:cxn ang="0">
                      <a:pos x="T8" y="T9"/>
                    </a:cxn>
                  </a:cxnLst>
                  <a:rect l="0" t="0" r="r" b="b"/>
                  <a:pathLst>
                    <a:path w="31" h="34">
                      <a:moveTo>
                        <a:pt x="20" y="0"/>
                      </a:moveTo>
                      <a:lnTo>
                        <a:pt x="0" y="6"/>
                      </a:lnTo>
                      <a:lnTo>
                        <a:pt x="11" y="34"/>
                      </a:lnTo>
                      <a:lnTo>
                        <a:pt x="31"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34" name="Freeform 570">
                  <a:extLst>
                    <a:ext uri="{FF2B5EF4-FFF2-40B4-BE49-F238E27FC236}">
                      <a16:creationId xmlns:a16="http://schemas.microsoft.com/office/drawing/2014/main" id="{A870A6ED-32CB-D3A4-82A1-44317DE93128}"/>
                    </a:ext>
                  </a:extLst>
                </p:cNvPr>
                <p:cNvSpPr>
                  <a:spLocks/>
                </p:cNvSpPr>
                <p:nvPr/>
              </p:nvSpPr>
              <p:spPr bwMode="auto">
                <a:xfrm>
                  <a:off x="6900" y="5294"/>
                  <a:ext cx="28" cy="33"/>
                </a:xfrm>
                <a:custGeom>
                  <a:avLst/>
                  <a:gdLst>
                    <a:gd name="T0" fmla="*/ 20 w 28"/>
                    <a:gd name="T1" fmla="*/ 0 h 33"/>
                    <a:gd name="T2" fmla="*/ 0 w 28"/>
                    <a:gd name="T3" fmla="*/ 6 h 33"/>
                    <a:gd name="T4" fmla="*/ 9 w 28"/>
                    <a:gd name="T5" fmla="*/ 33 h 33"/>
                    <a:gd name="T6" fmla="*/ 28 w 28"/>
                    <a:gd name="T7" fmla="*/ 26 h 33"/>
                    <a:gd name="T8" fmla="*/ 20 w 28"/>
                    <a:gd name="T9" fmla="*/ 0 h 33"/>
                  </a:gdLst>
                  <a:ahLst/>
                  <a:cxnLst>
                    <a:cxn ang="0">
                      <a:pos x="T0" y="T1"/>
                    </a:cxn>
                    <a:cxn ang="0">
                      <a:pos x="T2" y="T3"/>
                    </a:cxn>
                    <a:cxn ang="0">
                      <a:pos x="T4" y="T5"/>
                    </a:cxn>
                    <a:cxn ang="0">
                      <a:pos x="T6" y="T7"/>
                    </a:cxn>
                    <a:cxn ang="0">
                      <a:pos x="T8" y="T9"/>
                    </a:cxn>
                  </a:cxnLst>
                  <a:rect l="0" t="0" r="r" b="b"/>
                  <a:pathLst>
                    <a:path w="28" h="33">
                      <a:moveTo>
                        <a:pt x="20" y="0"/>
                      </a:moveTo>
                      <a:lnTo>
                        <a:pt x="0" y="6"/>
                      </a:lnTo>
                      <a:lnTo>
                        <a:pt x="9" y="33"/>
                      </a:lnTo>
                      <a:lnTo>
                        <a:pt x="28"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35" name="Freeform 571">
                  <a:extLst>
                    <a:ext uri="{FF2B5EF4-FFF2-40B4-BE49-F238E27FC236}">
                      <a16:creationId xmlns:a16="http://schemas.microsoft.com/office/drawing/2014/main" id="{4B278BF7-E000-DECC-B1D7-986E86370982}"/>
                    </a:ext>
                  </a:extLst>
                </p:cNvPr>
                <p:cNvSpPr>
                  <a:spLocks/>
                </p:cNvSpPr>
                <p:nvPr/>
              </p:nvSpPr>
              <p:spPr bwMode="auto">
                <a:xfrm>
                  <a:off x="6909" y="5320"/>
                  <a:ext cx="28" cy="35"/>
                </a:xfrm>
                <a:custGeom>
                  <a:avLst/>
                  <a:gdLst>
                    <a:gd name="T0" fmla="*/ 19 w 28"/>
                    <a:gd name="T1" fmla="*/ 0 h 35"/>
                    <a:gd name="T2" fmla="*/ 0 w 28"/>
                    <a:gd name="T3" fmla="*/ 7 h 35"/>
                    <a:gd name="T4" fmla="*/ 8 w 28"/>
                    <a:gd name="T5" fmla="*/ 35 h 35"/>
                    <a:gd name="T6" fmla="*/ 28 w 28"/>
                    <a:gd name="T7" fmla="*/ 28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7"/>
                      </a:lnTo>
                      <a:lnTo>
                        <a:pt x="8" y="35"/>
                      </a:lnTo>
                      <a:lnTo>
                        <a:pt x="28" y="28"/>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3036" name="Freeform 572">
                  <a:extLst>
                    <a:ext uri="{FF2B5EF4-FFF2-40B4-BE49-F238E27FC236}">
                      <a16:creationId xmlns:a16="http://schemas.microsoft.com/office/drawing/2014/main" id="{62D4300E-22EF-54EE-512C-7F95F17B4754}"/>
                    </a:ext>
                  </a:extLst>
                </p:cNvPr>
                <p:cNvSpPr>
                  <a:spLocks/>
                </p:cNvSpPr>
                <p:nvPr/>
              </p:nvSpPr>
              <p:spPr bwMode="auto">
                <a:xfrm>
                  <a:off x="6917" y="5348"/>
                  <a:ext cx="29" cy="33"/>
                </a:xfrm>
                <a:custGeom>
                  <a:avLst/>
                  <a:gdLst>
                    <a:gd name="T0" fmla="*/ 20 w 29"/>
                    <a:gd name="T1" fmla="*/ 0 h 33"/>
                    <a:gd name="T2" fmla="*/ 0 w 29"/>
                    <a:gd name="T3" fmla="*/ 7 h 33"/>
                    <a:gd name="T4" fmla="*/ 9 w 29"/>
                    <a:gd name="T5" fmla="*/ 33 h 33"/>
                    <a:gd name="T6" fmla="*/ 29 w 29"/>
                    <a:gd name="T7" fmla="*/ 27 h 33"/>
                    <a:gd name="T8" fmla="*/ 20 w 29"/>
                    <a:gd name="T9" fmla="*/ 0 h 33"/>
                  </a:gdLst>
                  <a:ahLst/>
                  <a:cxnLst>
                    <a:cxn ang="0">
                      <a:pos x="T0" y="T1"/>
                    </a:cxn>
                    <a:cxn ang="0">
                      <a:pos x="T2" y="T3"/>
                    </a:cxn>
                    <a:cxn ang="0">
                      <a:pos x="T4" y="T5"/>
                    </a:cxn>
                    <a:cxn ang="0">
                      <a:pos x="T6" y="T7"/>
                    </a:cxn>
                    <a:cxn ang="0">
                      <a:pos x="T8" y="T9"/>
                    </a:cxn>
                  </a:cxnLst>
                  <a:rect l="0" t="0" r="r" b="b"/>
                  <a:pathLst>
                    <a:path w="29" h="33">
                      <a:moveTo>
                        <a:pt x="20" y="0"/>
                      </a:moveTo>
                      <a:lnTo>
                        <a:pt x="0" y="7"/>
                      </a:lnTo>
                      <a:lnTo>
                        <a:pt x="9" y="33"/>
                      </a:lnTo>
                      <a:lnTo>
                        <a:pt x="29" y="27"/>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37" name="Freeform 573">
                  <a:extLst>
                    <a:ext uri="{FF2B5EF4-FFF2-40B4-BE49-F238E27FC236}">
                      <a16:creationId xmlns:a16="http://schemas.microsoft.com/office/drawing/2014/main" id="{E8FF6C95-40D8-A233-4CDE-CEFFE0FD4D4C}"/>
                    </a:ext>
                  </a:extLst>
                </p:cNvPr>
                <p:cNvSpPr>
                  <a:spLocks/>
                </p:cNvSpPr>
                <p:nvPr/>
              </p:nvSpPr>
              <p:spPr bwMode="auto">
                <a:xfrm>
                  <a:off x="6926" y="5375"/>
                  <a:ext cx="31" cy="35"/>
                </a:xfrm>
                <a:custGeom>
                  <a:avLst/>
                  <a:gdLst>
                    <a:gd name="T0" fmla="*/ 20 w 31"/>
                    <a:gd name="T1" fmla="*/ 0 h 35"/>
                    <a:gd name="T2" fmla="*/ 0 w 31"/>
                    <a:gd name="T3" fmla="*/ 6 h 35"/>
                    <a:gd name="T4" fmla="*/ 11 w 31"/>
                    <a:gd name="T5" fmla="*/ 35 h 35"/>
                    <a:gd name="T6" fmla="*/ 31 w 31"/>
                    <a:gd name="T7" fmla="*/ 28 h 35"/>
                    <a:gd name="T8" fmla="*/ 20 w 31"/>
                    <a:gd name="T9" fmla="*/ 0 h 35"/>
                  </a:gdLst>
                  <a:ahLst/>
                  <a:cxnLst>
                    <a:cxn ang="0">
                      <a:pos x="T0" y="T1"/>
                    </a:cxn>
                    <a:cxn ang="0">
                      <a:pos x="T2" y="T3"/>
                    </a:cxn>
                    <a:cxn ang="0">
                      <a:pos x="T4" y="T5"/>
                    </a:cxn>
                    <a:cxn ang="0">
                      <a:pos x="T6" y="T7"/>
                    </a:cxn>
                    <a:cxn ang="0">
                      <a:pos x="T8" y="T9"/>
                    </a:cxn>
                  </a:cxnLst>
                  <a:rect l="0" t="0" r="r" b="b"/>
                  <a:pathLst>
                    <a:path w="31" h="35">
                      <a:moveTo>
                        <a:pt x="20" y="0"/>
                      </a:moveTo>
                      <a:lnTo>
                        <a:pt x="0" y="6"/>
                      </a:lnTo>
                      <a:lnTo>
                        <a:pt x="11" y="35"/>
                      </a:lnTo>
                      <a:lnTo>
                        <a:pt x="31"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38" name="Freeform 574">
                  <a:extLst>
                    <a:ext uri="{FF2B5EF4-FFF2-40B4-BE49-F238E27FC236}">
                      <a16:creationId xmlns:a16="http://schemas.microsoft.com/office/drawing/2014/main" id="{E196FB3C-9618-EB5F-16F1-1E11DF72F293}"/>
                    </a:ext>
                  </a:extLst>
                </p:cNvPr>
                <p:cNvSpPr>
                  <a:spLocks/>
                </p:cNvSpPr>
                <p:nvPr/>
              </p:nvSpPr>
              <p:spPr bwMode="auto">
                <a:xfrm>
                  <a:off x="6937" y="5403"/>
                  <a:ext cx="26" cy="31"/>
                </a:xfrm>
                <a:custGeom>
                  <a:avLst/>
                  <a:gdLst>
                    <a:gd name="T0" fmla="*/ 20 w 26"/>
                    <a:gd name="T1" fmla="*/ 0 h 31"/>
                    <a:gd name="T2" fmla="*/ 0 w 26"/>
                    <a:gd name="T3" fmla="*/ 4 h 31"/>
                    <a:gd name="T4" fmla="*/ 7 w 26"/>
                    <a:gd name="T5" fmla="*/ 31 h 31"/>
                    <a:gd name="T6" fmla="*/ 26 w 26"/>
                    <a:gd name="T7" fmla="*/ 26 h 31"/>
                    <a:gd name="T8" fmla="*/ 20 w 26"/>
                    <a:gd name="T9" fmla="*/ 0 h 31"/>
                  </a:gdLst>
                  <a:ahLst/>
                  <a:cxnLst>
                    <a:cxn ang="0">
                      <a:pos x="T0" y="T1"/>
                    </a:cxn>
                    <a:cxn ang="0">
                      <a:pos x="T2" y="T3"/>
                    </a:cxn>
                    <a:cxn ang="0">
                      <a:pos x="T4" y="T5"/>
                    </a:cxn>
                    <a:cxn ang="0">
                      <a:pos x="T6" y="T7"/>
                    </a:cxn>
                    <a:cxn ang="0">
                      <a:pos x="T8" y="T9"/>
                    </a:cxn>
                  </a:cxnLst>
                  <a:rect l="0" t="0" r="r" b="b"/>
                  <a:pathLst>
                    <a:path w="26" h="31">
                      <a:moveTo>
                        <a:pt x="20" y="0"/>
                      </a:moveTo>
                      <a:lnTo>
                        <a:pt x="0" y="4"/>
                      </a:lnTo>
                      <a:lnTo>
                        <a:pt x="7" y="31"/>
                      </a:lnTo>
                      <a:lnTo>
                        <a:pt x="26"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39" name="Freeform 575">
                  <a:extLst>
                    <a:ext uri="{FF2B5EF4-FFF2-40B4-BE49-F238E27FC236}">
                      <a16:creationId xmlns:a16="http://schemas.microsoft.com/office/drawing/2014/main" id="{DB549CD0-7304-5981-39E4-1E76A99340E9}"/>
                    </a:ext>
                  </a:extLst>
                </p:cNvPr>
                <p:cNvSpPr>
                  <a:spLocks/>
                </p:cNvSpPr>
                <p:nvPr/>
              </p:nvSpPr>
              <p:spPr bwMode="auto">
                <a:xfrm>
                  <a:off x="6944" y="5429"/>
                  <a:ext cx="30" cy="35"/>
                </a:xfrm>
                <a:custGeom>
                  <a:avLst/>
                  <a:gdLst>
                    <a:gd name="T0" fmla="*/ 19 w 30"/>
                    <a:gd name="T1" fmla="*/ 0 h 35"/>
                    <a:gd name="T2" fmla="*/ 0 w 30"/>
                    <a:gd name="T3" fmla="*/ 7 h 35"/>
                    <a:gd name="T4" fmla="*/ 10 w 30"/>
                    <a:gd name="T5" fmla="*/ 35 h 35"/>
                    <a:gd name="T6" fmla="*/ 30 w 30"/>
                    <a:gd name="T7" fmla="*/ 29 h 35"/>
                    <a:gd name="T8" fmla="*/ 19 w 30"/>
                    <a:gd name="T9" fmla="*/ 0 h 35"/>
                  </a:gdLst>
                  <a:ahLst/>
                  <a:cxnLst>
                    <a:cxn ang="0">
                      <a:pos x="T0" y="T1"/>
                    </a:cxn>
                    <a:cxn ang="0">
                      <a:pos x="T2" y="T3"/>
                    </a:cxn>
                    <a:cxn ang="0">
                      <a:pos x="T4" y="T5"/>
                    </a:cxn>
                    <a:cxn ang="0">
                      <a:pos x="T6" y="T7"/>
                    </a:cxn>
                    <a:cxn ang="0">
                      <a:pos x="T8" y="T9"/>
                    </a:cxn>
                  </a:cxnLst>
                  <a:rect l="0" t="0" r="r" b="b"/>
                  <a:pathLst>
                    <a:path w="30" h="35">
                      <a:moveTo>
                        <a:pt x="19" y="0"/>
                      </a:moveTo>
                      <a:lnTo>
                        <a:pt x="0" y="7"/>
                      </a:lnTo>
                      <a:lnTo>
                        <a:pt x="10" y="35"/>
                      </a:lnTo>
                      <a:lnTo>
                        <a:pt x="30" y="29"/>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3040" name="Freeform 576">
                  <a:extLst>
                    <a:ext uri="{FF2B5EF4-FFF2-40B4-BE49-F238E27FC236}">
                      <a16:creationId xmlns:a16="http://schemas.microsoft.com/office/drawing/2014/main" id="{843A6ED7-8049-1F62-F879-06BC6B93D5BD}"/>
                    </a:ext>
                  </a:extLst>
                </p:cNvPr>
                <p:cNvSpPr>
                  <a:spLocks/>
                </p:cNvSpPr>
                <p:nvPr/>
              </p:nvSpPr>
              <p:spPr bwMode="auto">
                <a:xfrm>
                  <a:off x="6954" y="5458"/>
                  <a:ext cx="27" cy="30"/>
                </a:xfrm>
                <a:custGeom>
                  <a:avLst/>
                  <a:gdLst>
                    <a:gd name="T0" fmla="*/ 20 w 27"/>
                    <a:gd name="T1" fmla="*/ 0 h 30"/>
                    <a:gd name="T2" fmla="*/ 0 w 27"/>
                    <a:gd name="T3" fmla="*/ 4 h 30"/>
                    <a:gd name="T4" fmla="*/ 7 w 27"/>
                    <a:gd name="T5" fmla="*/ 30 h 30"/>
                    <a:gd name="T6" fmla="*/ 27 w 27"/>
                    <a:gd name="T7" fmla="*/ 26 h 30"/>
                    <a:gd name="T8" fmla="*/ 20 w 27"/>
                    <a:gd name="T9" fmla="*/ 0 h 30"/>
                  </a:gdLst>
                  <a:ahLst/>
                  <a:cxnLst>
                    <a:cxn ang="0">
                      <a:pos x="T0" y="T1"/>
                    </a:cxn>
                    <a:cxn ang="0">
                      <a:pos x="T2" y="T3"/>
                    </a:cxn>
                    <a:cxn ang="0">
                      <a:pos x="T4" y="T5"/>
                    </a:cxn>
                    <a:cxn ang="0">
                      <a:pos x="T6" y="T7"/>
                    </a:cxn>
                    <a:cxn ang="0">
                      <a:pos x="T8" y="T9"/>
                    </a:cxn>
                  </a:cxnLst>
                  <a:rect l="0" t="0" r="r" b="b"/>
                  <a:pathLst>
                    <a:path w="27" h="30">
                      <a:moveTo>
                        <a:pt x="20" y="0"/>
                      </a:moveTo>
                      <a:lnTo>
                        <a:pt x="0" y="4"/>
                      </a:lnTo>
                      <a:lnTo>
                        <a:pt x="7" y="30"/>
                      </a:lnTo>
                      <a:lnTo>
                        <a:pt x="27"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41" name="Freeform 577">
                  <a:extLst>
                    <a:ext uri="{FF2B5EF4-FFF2-40B4-BE49-F238E27FC236}">
                      <a16:creationId xmlns:a16="http://schemas.microsoft.com/office/drawing/2014/main" id="{E6C04D0A-015C-AF24-804B-01CCC5BEEDA0}"/>
                    </a:ext>
                  </a:extLst>
                </p:cNvPr>
                <p:cNvSpPr>
                  <a:spLocks/>
                </p:cNvSpPr>
                <p:nvPr/>
              </p:nvSpPr>
              <p:spPr bwMode="auto">
                <a:xfrm>
                  <a:off x="6961" y="5482"/>
                  <a:ext cx="28" cy="32"/>
                </a:xfrm>
                <a:custGeom>
                  <a:avLst/>
                  <a:gdLst>
                    <a:gd name="T0" fmla="*/ 17 w 28"/>
                    <a:gd name="T1" fmla="*/ 0 h 32"/>
                    <a:gd name="T2" fmla="*/ 0 w 28"/>
                    <a:gd name="T3" fmla="*/ 8 h 32"/>
                    <a:gd name="T4" fmla="*/ 11 w 28"/>
                    <a:gd name="T5" fmla="*/ 32 h 32"/>
                    <a:gd name="T6" fmla="*/ 28 w 28"/>
                    <a:gd name="T7" fmla="*/ 24 h 32"/>
                    <a:gd name="T8" fmla="*/ 17 w 28"/>
                    <a:gd name="T9" fmla="*/ 0 h 32"/>
                  </a:gdLst>
                  <a:ahLst/>
                  <a:cxnLst>
                    <a:cxn ang="0">
                      <a:pos x="T0" y="T1"/>
                    </a:cxn>
                    <a:cxn ang="0">
                      <a:pos x="T2" y="T3"/>
                    </a:cxn>
                    <a:cxn ang="0">
                      <a:pos x="T4" y="T5"/>
                    </a:cxn>
                    <a:cxn ang="0">
                      <a:pos x="T6" y="T7"/>
                    </a:cxn>
                    <a:cxn ang="0">
                      <a:pos x="T8" y="T9"/>
                    </a:cxn>
                  </a:cxnLst>
                  <a:rect l="0" t="0" r="r" b="b"/>
                  <a:pathLst>
                    <a:path w="28" h="32">
                      <a:moveTo>
                        <a:pt x="17" y="0"/>
                      </a:moveTo>
                      <a:lnTo>
                        <a:pt x="0" y="8"/>
                      </a:lnTo>
                      <a:lnTo>
                        <a:pt x="11" y="32"/>
                      </a:lnTo>
                      <a:lnTo>
                        <a:pt x="28" y="24"/>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3042" name="Freeform 578">
                  <a:extLst>
                    <a:ext uri="{FF2B5EF4-FFF2-40B4-BE49-F238E27FC236}">
                      <a16:creationId xmlns:a16="http://schemas.microsoft.com/office/drawing/2014/main" id="{E15CEFF8-1E75-C813-9BFB-38CFEF7540BF}"/>
                    </a:ext>
                  </a:extLst>
                </p:cNvPr>
                <p:cNvSpPr>
                  <a:spLocks/>
                </p:cNvSpPr>
                <p:nvPr/>
              </p:nvSpPr>
              <p:spPr bwMode="auto">
                <a:xfrm>
                  <a:off x="6972" y="5508"/>
                  <a:ext cx="28" cy="35"/>
                </a:xfrm>
                <a:custGeom>
                  <a:avLst/>
                  <a:gdLst>
                    <a:gd name="T0" fmla="*/ 19 w 28"/>
                    <a:gd name="T1" fmla="*/ 0 h 35"/>
                    <a:gd name="T2" fmla="*/ 0 w 28"/>
                    <a:gd name="T3" fmla="*/ 6 h 35"/>
                    <a:gd name="T4" fmla="*/ 9 w 28"/>
                    <a:gd name="T5" fmla="*/ 35 h 35"/>
                    <a:gd name="T6" fmla="*/ 28 w 28"/>
                    <a:gd name="T7" fmla="*/ 28 h 35"/>
                    <a:gd name="T8" fmla="*/ 19 w 28"/>
                    <a:gd name="T9" fmla="*/ 0 h 35"/>
                  </a:gdLst>
                  <a:ahLst/>
                  <a:cxnLst>
                    <a:cxn ang="0">
                      <a:pos x="T0" y="T1"/>
                    </a:cxn>
                    <a:cxn ang="0">
                      <a:pos x="T2" y="T3"/>
                    </a:cxn>
                    <a:cxn ang="0">
                      <a:pos x="T4" y="T5"/>
                    </a:cxn>
                    <a:cxn ang="0">
                      <a:pos x="T6" y="T7"/>
                    </a:cxn>
                    <a:cxn ang="0">
                      <a:pos x="T8" y="T9"/>
                    </a:cxn>
                  </a:cxnLst>
                  <a:rect l="0" t="0" r="r" b="b"/>
                  <a:pathLst>
                    <a:path w="28" h="35">
                      <a:moveTo>
                        <a:pt x="19" y="0"/>
                      </a:moveTo>
                      <a:lnTo>
                        <a:pt x="0" y="6"/>
                      </a:lnTo>
                      <a:lnTo>
                        <a:pt x="9" y="35"/>
                      </a:lnTo>
                      <a:lnTo>
                        <a:pt x="28" y="28"/>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3043" name="Freeform 579">
                  <a:extLst>
                    <a:ext uri="{FF2B5EF4-FFF2-40B4-BE49-F238E27FC236}">
                      <a16:creationId xmlns:a16="http://schemas.microsoft.com/office/drawing/2014/main" id="{D5D05140-1EBF-E59A-7FED-C78385C8F0E0}"/>
                    </a:ext>
                  </a:extLst>
                </p:cNvPr>
                <p:cNvSpPr>
                  <a:spLocks/>
                </p:cNvSpPr>
                <p:nvPr/>
              </p:nvSpPr>
              <p:spPr bwMode="auto">
                <a:xfrm>
                  <a:off x="6981" y="5536"/>
                  <a:ext cx="28" cy="31"/>
                </a:xfrm>
                <a:custGeom>
                  <a:avLst/>
                  <a:gdLst>
                    <a:gd name="T0" fmla="*/ 19 w 28"/>
                    <a:gd name="T1" fmla="*/ 0 h 31"/>
                    <a:gd name="T2" fmla="*/ 0 w 28"/>
                    <a:gd name="T3" fmla="*/ 7 h 31"/>
                    <a:gd name="T4" fmla="*/ 8 w 28"/>
                    <a:gd name="T5" fmla="*/ 31 h 31"/>
                    <a:gd name="T6" fmla="*/ 28 w 28"/>
                    <a:gd name="T7" fmla="*/ 24 h 31"/>
                    <a:gd name="T8" fmla="*/ 19 w 28"/>
                    <a:gd name="T9" fmla="*/ 0 h 31"/>
                  </a:gdLst>
                  <a:ahLst/>
                  <a:cxnLst>
                    <a:cxn ang="0">
                      <a:pos x="T0" y="T1"/>
                    </a:cxn>
                    <a:cxn ang="0">
                      <a:pos x="T2" y="T3"/>
                    </a:cxn>
                    <a:cxn ang="0">
                      <a:pos x="T4" y="T5"/>
                    </a:cxn>
                    <a:cxn ang="0">
                      <a:pos x="T6" y="T7"/>
                    </a:cxn>
                    <a:cxn ang="0">
                      <a:pos x="T8" y="T9"/>
                    </a:cxn>
                  </a:cxnLst>
                  <a:rect l="0" t="0" r="r" b="b"/>
                  <a:pathLst>
                    <a:path w="28" h="31">
                      <a:moveTo>
                        <a:pt x="19" y="0"/>
                      </a:moveTo>
                      <a:lnTo>
                        <a:pt x="0" y="7"/>
                      </a:lnTo>
                      <a:lnTo>
                        <a:pt x="8" y="31"/>
                      </a:lnTo>
                      <a:lnTo>
                        <a:pt x="28" y="24"/>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3044" name="Freeform 580">
                  <a:extLst>
                    <a:ext uri="{FF2B5EF4-FFF2-40B4-BE49-F238E27FC236}">
                      <a16:creationId xmlns:a16="http://schemas.microsoft.com/office/drawing/2014/main" id="{4649114F-C84D-12D8-6354-68A8B37872C6}"/>
                    </a:ext>
                  </a:extLst>
                </p:cNvPr>
                <p:cNvSpPr>
                  <a:spLocks/>
                </p:cNvSpPr>
                <p:nvPr/>
              </p:nvSpPr>
              <p:spPr bwMode="auto">
                <a:xfrm>
                  <a:off x="6989" y="5560"/>
                  <a:ext cx="29" cy="35"/>
                </a:xfrm>
                <a:custGeom>
                  <a:avLst/>
                  <a:gdLst>
                    <a:gd name="T0" fmla="*/ 20 w 29"/>
                    <a:gd name="T1" fmla="*/ 0 h 35"/>
                    <a:gd name="T2" fmla="*/ 0 w 29"/>
                    <a:gd name="T3" fmla="*/ 7 h 35"/>
                    <a:gd name="T4" fmla="*/ 9 w 29"/>
                    <a:gd name="T5" fmla="*/ 35 h 35"/>
                    <a:gd name="T6" fmla="*/ 29 w 29"/>
                    <a:gd name="T7" fmla="*/ 28 h 35"/>
                    <a:gd name="T8" fmla="*/ 20 w 29"/>
                    <a:gd name="T9" fmla="*/ 0 h 35"/>
                  </a:gdLst>
                  <a:ahLst/>
                  <a:cxnLst>
                    <a:cxn ang="0">
                      <a:pos x="T0" y="T1"/>
                    </a:cxn>
                    <a:cxn ang="0">
                      <a:pos x="T2" y="T3"/>
                    </a:cxn>
                    <a:cxn ang="0">
                      <a:pos x="T4" y="T5"/>
                    </a:cxn>
                    <a:cxn ang="0">
                      <a:pos x="T6" y="T7"/>
                    </a:cxn>
                    <a:cxn ang="0">
                      <a:pos x="T8" y="T9"/>
                    </a:cxn>
                  </a:cxnLst>
                  <a:rect l="0" t="0" r="r" b="b"/>
                  <a:pathLst>
                    <a:path w="29" h="35">
                      <a:moveTo>
                        <a:pt x="20" y="0"/>
                      </a:moveTo>
                      <a:lnTo>
                        <a:pt x="0" y="7"/>
                      </a:lnTo>
                      <a:lnTo>
                        <a:pt x="9" y="35"/>
                      </a:lnTo>
                      <a:lnTo>
                        <a:pt x="29" y="2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45" name="Freeform 581">
                  <a:extLst>
                    <a:ext uri="{FF2B5EF4-FFF2-40B4-BE49-F238E27FC236}">
                      <a16:creationId xmlns:a16="http://schemas.microsoft.com/office/drawing/2014/main" id="{0FADE913-DB97-10A0-5C16-B9BD59C944BF}"/>
                    </a:ext>
                  </a:extLst>
                </p:cNvPr>
                <p:cNvSpPr>
                  <a:spLocks/>
                </p:cNvSpPr>
                <p:nvPr/>
              </p:nvSpPr>
              <p:spPr bwMode="auto">
                <a:xfrm>
                  <a:off x="6998" y="5588"/>
                  <a:ext cx="28" cy="31"/>
                </a:xfrm>
                <a:custGeom>
                  <a:avLst/>
                  <a:gdLst>
                    <a:gd name="T0" fmla="*/ 20 w 28"/>
                    <a:gd name="T1" fmla="*/ 0 h 31"/>
                    <a:gd name="T2" fmla="*/ 0 w 28"/>
                    <a:gd name="T3" fmla="*/ 7 h 31"/>
                    <a:gd name="T4" fmla="*/ 9 w 28"/>
                    <a:gd name="T5" fmla="*/ 31 h 31"/>
                    <a:gd name="T6" fmla="*/ 28 w 28"/>
                    <a:gd name="T7" fmla="*/ 24 h 31"/>
                    <a:gd name="T8" fmla="*/ 20 w 28"/>
                    <a:gd name="T9" fmla="*/ 0 h 31"/>
                  </a:gdLst>
                  <a:ahLst/>
                  <a:cxnLst>
                    <a:cxn ang="0">
                      <a:pos x="T0" y="T1"/>
                    </a:cxn>
                    <a:cxn ang="0">
                      <a:pos x="T2" y="T3"/>
                    </a:cxn>
                    <a:cxn ang="0">
                      <a:pos x="T4" y="T5"/>
                    </a:cxn>
                    <a:cxn ang="0">
                      <a:pos x="T6" y="T7"/>
                    </a:cxn>
                    <a:cxn ang="0">
                      <a:pos x="T8" y="T9"/>
                    </a:cxn>
                  </a:cxnLst>
                  <a:rect l="0" t="0" r="r" b="b"/>
                  <a:pathLst>
                    <a:path w="28" h="31">
                      <a:moveTo>
                        <a:pt x="20" y="0"/>
                      </a:moveTo>
                      <a:lnTo>
                        <a:pt x="0" y="7"/>
                      </a:lnTo>
                      <a:lnTo>
                        <a:pt x="9" y="31"/>
                      </a:lnTo>
                      <a:lnTo>
                        <a:pt x="28" y="24"/>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46" name="Freeform 582">
                  <a:extLst>
                    <a:ext uri="{FF2B5EF4-FFF2-40B4-BE49-F238E27FC236}">
                      <a16:creationId xmlns:a16="http://schemas.microsoft.com/office/drawing/2014/main" id="{05672EDD-4083-1E82-900E-5CC8F2C65311}"/>
                    </a:ext>
                  </a:extLst>
                </p:cNvPr>
                <p:cNvSpPr>
                  <a:spLocks/>
                </p:cNvSpPr>
                <p:nvPr/>
              </p:nvSpPr>
              <p:spPr bwMode="auto">
                <a:xfrm>
                  <a:off x="7007" y="5612"/>
                  <a:ext cx="28" cy="31"/>
                </a:xfrm>
                <a:custGeom>
                  <a:avLst/>
                  <a:gdLst>
                    <a:gd name="T0" fmla="*/ 19 w 28"/>
                    <a:gd name="T1" fmla="*/ 0 h 31"/>
                    <a:gd name="T2" fmla="*/ 0 w 28"/>
                    <a:gd name="T3" fmla="*/ 7 h 31"/>
                    <a:gd name="T4" fmla="*/ 8 w 28"/>
                    <a:gd name="T5" fmla="*/ 31 h 31"/>
                    <a:gd name="T6" fmla="*/ 28 w 28"/>
                    <a:gd name="T7" fmla="*/ 24 h 31"/>
                    <a:gd name="T8" fmla="*/ 19 w 28"/>
                    <a:gd name="T9" fmla="*/ 0 h 31"/>
                  </a:gdLst>
                  <a:ahLst/>
                  <a:cxnLst>
                    <a:cxn ang="0">
                      <a:pos x="T0" y="T1"/>
                    </a:cxn>
                    <a:cxn ang="0">
                      <a:pos x="T2" y="T3"/>
                    </a:cxn>
                    <a:cxn ang="0">
                      <a:pos x="T4" y="T5"/>
                    </a:cxn>
                    <a:cxn ang="0">
                      <a:pos x="T6" y="T7"/>
                    </a:cxn>
                    <a:cxn ang="0">
                      <a:pos x="T8" y="T9"/>
                    </a:cxn>
                  </a:cxnLst>
                  <a:rect l="0" t="0" r="r" b="b"/>
                  <a:pathLst>
                    <a:path w="28" h="31">
                      <a:moveTo>
                        <a:pt x="19" y="0"/>
                      </a:moveTo>
                      <a:lnTo>
                        <a:pt x="0" y="7"/>
                      </a:lnTo>
                      <a:lnTo>
                        <a:pt x="8" y="31"/>
                      </a:lnTo>
                      <a:lnTo>
                        <a:pt x="28" y="24"/>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3047" name="Freeform 583">
                  <a:extLst>
                    <a:ext uri="{FF2B5EF4-FFF2-40B4-BE49-F238E27FC236}">
                      <a16:creationId xmlns:a16="http://schemas.microsoft.com/office/drawing/2014/main" id="{FF7AC5B9-44E6-8AAF-5ECC-1BD127761407}"/>
                    </a:ext>
                  </a:extLst>
                </p:cNvPr>
                <p:cNvSpPr>
                  <a:spLocks/>
                </p:cNvSpPr>
                <p:nvPr/>
              </p:nvSpPr>
              <p:spPr bwMode="auto">
                <a:xfrm>
                  <a:off x="7015" y="5636"/>
                  <a:ext cx="29" cy="33"/>
                </a:xfrm>
                <a:custGeom>
                  <a:avLst/>
                  <a:gdLst>
                    <a:gd name="T0" fmla="*/ 20 w 29"/>
                    <a:gd name="T1" fmla="*/ 0 h 33"/>
                    <a:gd name="T2" fmla="*/ 0 w 29"/>
                    <a:gd name="T3" fmla="*/ 7 h 33"/>
                    <a:gd name="T4" fmla="*/ 9 w 29"/>
                    <a:gd name="T5" fmla="*/ 33 h 33"/>
                    <a:gd name="T6" fmla="*/ 29 w 29"/>
                    <a:gd name="T7" fmla="*/ 27 h 33"/>
                    <a:gd name="T8" fmla="*/ 20 w 29"/>
                    <a:gd name="T9" fmla="*/ 0 h 33"/>
                  </a:gdLst>
                  <a:ahLst/>
                  <a:cxnLst>
                    <a:cxn ang="0">
                      <a:pos x="T0" y="T1"/>
                    </a:cxn>
                    <a:cxn ang="0">
                      <a:pos x="T2" y="T3"/>
                    </a:cxn>
                    <a:cxn ang="0">
                      <a:pos x="T4" y="T5"/>
                    </a:cxn>
                    <a:cxn ang="0">
                      <a:pos x="T6" y="T7"/>
                    </a:cxn>
                    <a:cxn ang="0">
                      <a:pos x="T8" y="T9"/>
                    </a:cxn>
                  </a:cxnLst>
                  <a:rect l="0" t="0" r="r" b="b"/>
                  <a:pathLst>
                    <a:path w="29" h="33">
                      <a:moveTo>
                        <a:pt x="20" y="0"/>
                      </a:moveTo>
                      <a:lnTo>
                        <a:pt x="0" y="7"/>
                      </a:lnTo>
                      <a:lnTo>
                        <a:pt x="9" y="33"/>
                      </a:lnTo>
                      <a:lnTo>
                        <a:pt x="29" y="27"/>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48" name="Freeform 584">
                  <a:extLst>
                    <a:ext uri="{FF2B5EF4-FFF2-40B4-BE49-F238E27FC236}">
                      <a16:creationId xmlns:a16="http://schemas.microsoft.com/office/drawing/2014/main" id="{E5939E84-E6E3-E01D-0E0A-430256F85AC9}"/>
                    </a:ext>
                  </a:extLst>
                </p:cNvPr>
                <p:cNvSpPr>
                  <a:spLocks/>
                </p:cNvSpPr>
                <p:nvPr/>
              </p:nvSpPr>
              <p:spPr bwMode="auto">
                <a:xfrm>
                  <a:off x="7024" y="5660"/>
                  <a:ext cx="29" cy="33"/>
                </a:xfrm>
                <a:custGeom>
                  <a:avLst/>
                  <a:gdLst>
                    <a:gd name="T0" fmla="*/ 18 w 29"/>
                    <a:gd name="T1" fmla="*/ 0 h 33"/>
                    <a:gd name="T2" fmla="*/ 0 w 29"/>
                    <a:gd name="T3" fmla="*/ 9 h 33"/>
                    <a:gd name="T4" fmla="*/ 11 w 29"/>
                    <a:gd name="T5" fmla="*/ 33 h 33"/>
                    <a:gd name="T6" fmla="*/ 29 w 29"/>
                    <a:gd name="T7" fmla="*/ 24 h 33"/>
                    <a:gd name="T8" fmla="*/ 18 w 29"/>
                    <a:gd name="T9" fmla="*/ 0 h 33"/>
                  </a:gdLst>
                  <a:ahLst/>
                  <a:cxnLst>
                    <a:cxn ang="0">
                      <a:pos x="T0" y="T1"/>
                    </a:cxn>
                    <a:cxn ang="0">
                      <a:pos x="T2" y="T3"/>
                    </a:cxn>
                    <a:cxn ang="0">
                      <a:pos x="T4" y="T5"/>
                    </a:cxn>
                    <a:cxn ang="0">
                      <a:pos x="T6" y="T7"/>
                    </a:cxn>
                    <a:cxn ang="0">
                      <a:pos x="T8" y="T9"/>
                    </a:cxn>
                  </a:cxnLst>
                  <a:rect l="0" t="0" r="r" b="b"/>
                  <a:pathLst>
                    <a:path w="29" h="33">
                      <a:moveTo>
                        <a:pt x="18" y="0"/>
                      </a:moveTo>
                      <a:lnTo>
                        <a:pt x="0" y="9"/>
                      </a:lnTo>
                      <a:lnTo>
                        <a:pt x="11" y="33"/>
                      </a:lnTo>
                      <a:lnTo>
                        <a:pt x="29" y="24"/>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3049" name="Freeform 585">
                  <a:extLst>
                    <a:ext uri="{FF2B5EF4-FFF2-40B4-BE49-F238E27FC236}">
                      <a16:creationId xmlns:a16="http://schemas.microsoft.com/office/drawing/2014/main" id="{B7DCB587-4B9D-5600-2610-BBEB4C360DE7}"/>
                    </a:ext>
                  </a:extLst>
                </p:cNvPr>
                <p:cNvSpPr>
                  <a:spLocks/>
                </p:cNvSpPr>
                <p:nvPr/>
              </p:nvSpPr>
              <p:spPr bwMode="auto">
                <a:xfrm>
                  <a:off x="7035" y="5687"/>
                  <a:ext cx="28" cy="32"/>
                </a:xfrm>
                <a:custGeom>
                  <a:avLst/>
                  <a:gdLst>
                    <a:gd name="T0" fmla="*/ 20 w 28"/>
                    <a:gd name="T1" fmla="*/ 0 h 32"/>
                    <a:gd name="T2" fmla="*/ 0 w 28"/>
                    <a:gd name="T3" fmla="*/ 6 h 32"/>
                    <a:gd name="T4" fmla="*/ 9 w 28"/>
                    <a:gd name="T5" fmla="*/ 32 h 32"/>
                    <a:gd name="T6" fmla="*/ 28 w 28"/>
                    <a:gd name="T7" fmla="*/ 26 h 32"/>
                    <a:gd name="T8" fmla="*/ 20 w 28"/>
                    <a:gd name="T9" fmla="*/ 0 h 32"/>
                  </a:gdLst>
                  <a:ahLst/>
                  <a:cxnLst>
                    <a:cxn ang="0">
                      <a:pos x="T0" y="T1"/>
                    </a:cxn>
                    <a:cxn ang="0">
                      <a:pos x="T2" y="T3"/>
                    </a:cxn>
                    <a:cxn ang="0">
                      <a:pos x="T4" y="T5"/>
                    </a:cxn>
                    <a:cxn ang="0">
                      <a:pos x="T6" y="T7"/>
                    </a:cxn>
                    <a:cxn ang="0">
                      <a:pos x="T8" y="T9"/>
                    </a:cxn>
                  </a:cxnLst>
                  <a:rect l="0" t="0" r="r" b="b"/>
                  <a:pathLst>
                    <a:path w="28" h="32">
                      <a:moveTo>
                        <a:pt x="20" y="0"/>
                      </a:moveTo>
                      <a:lnTo>
                        <a:pt x="0" y="6"/>
                      </a:lnTo>
                      <a:lnTo>
                        <a:pt x="9" y="32"/>
                      </a:lnTo>
                      <a:lnTo>
                        <a:pt x="28" y="26"/>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50" name="Freeform 586">
                  <a:extLst>
                    <a:ext uri="{FF2B5EF4-FFF2-40B4-BE49-F238E27FC236}">
                      <a16:creationId xmlns:a16="http://schemas.microsoft.com/office/drawing/2014/main" id="{FFBA00AE-2FC4-C0D9-A420-8C82CF98919A}"/>
                    </a:ext>
                  </a:extLst>
                </p:cNvPr>
                <p:cNvSpPr>
                  <a:spLocks/>
                </p:cNvSpPr>
                <p:nvPr/>
              </p:nvSpPr>
              <p:spPr bwMode="auto">
                <a:xfrm>
                  <a:off x="7044" y="5713"/>
                  <a:ext cx="28" cy="28"/>
                </a:xfrm>
                <a:custGeom>
                  <a:avLst/>
                  <a:gdLst>
                    <a:gd name="T0" fmla="*/ 19 w 28"/>
                    <a:gd name="T1" fmla="*/ 0 h 28"/>
                    <a:gd name="T2" fmla="*/ 0 w 28"/>
                    <a:gd name="T3" fmla="*/ 6 h 28"/>
                    <a:gd name="T4" fmla="*/ 9 w 28"/>
                    <a:gd name="T5" fmla="*/ 28 h 28"/>
                    <a:gd name="T6" fmla="*/ 28 w 28"/>
                    <a:gd name="T7" fmla="*/ 22 h 28"/>
                    <a:gd name="T8" fmla="*/ 19 w 28"/>
                    <a:gd name="T9" fmla="*/ 0 h 28"/>
                  </a:gdLst>
                  <a:ahLst/>
                  <a:cxnLst>
                    <a:cxn ang="0">
                      <a:pos x="T0" y="T1"/>
                    </a:cxn>
                    <a:cxn ang="0">
                      <a:pos x="T2" y="T3"/>
                    </a:cxn>
                    <a:cxn ang="0">
                      <a:pos x="T4" y="T5"/>
                    </a:cxn>
                    <a:cxn ang="0">
                      <a:pos x="T6" y="T7"/>
                    </a:cxn>
                    <a:cxn ang="0">
                      <a:pos x="T8" y="T9"/>
                    </a:cxn>
                  </a:cxnLst>
                  <a:rect l="0" t="0" r="r" b="b"/>
                  <a:pathLst>
                    <a:path w="28" h="28">
                      <a:moveTo>
                        <a:pt x="19" y="0"/>
                      </a:moveTo>
                      <a:lnTo>
                        <a:pt x="0" y="6"/>
                      </a:lnTo>
                      <a:lnTo>
                        <a:pt x="9" y="28"/>
                      </a:lnTo>
                      <a:lnTo>
                        <a:pt x="28" y="22"/>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3051" name="Freeform 587">
                  <a:extLst>
                    <a:ext uri="{FF2B5EF4-FFF2-40B4-BE49-F238E27FC236}">
                      <a16:creationId xmlns:a16="http://schemas.microsoft.com/office/drawing/2014/main" id="{4B65FA68-EC94-CF71-EA61-FEDE00E70A2F}"/>
                    </a:ext>
                  </a:extLst>
                </p:cNvPr>
                <p:cNvSpPr>
                  <a:spLocks/>
                </p:cNvSpPr>
                <p:nvPr/>
              </p:nvSpPr>
              <p:spPr bwMode="auto">
                <a:xfrm>
                  <a:off x="7053" y="5735"/>
                  <a:ext cx="28" cy="30"/>
                </a:xfrm>
                <a:custGeom>
                  <a:avLst/>
                  <a:gdLst>
                    <a:gd name="T0" fmla="*/ 19 w 28"/>
                    <a:gd name="T1" fmla="*/ 0 h 30"/>
                    <a:gd name="T2" fmla="*/ 0 w 28"/>
                    <a:gd name="T3" fmla="*/ 6 h 30"/>
                    <a:gd name="T4" fmla="*/ 8 w 28"/>
                    <a:gd name="T5" fmla="*/ 30 h 30"/>
                    <a:gd name="T6" fmla="*/ 28 w 28"/>
                    <a:gd name="T7" fmla="*/ 24 h 30"/>
                    <a:gd name="T8" fmla="*/ 19 w 28"/>
                    <a:gd name="T9" fmla="*/ 0 h 30"/>
                  </a:gdLst>
                  <a:ahLst/>
                  <a:cxnLst>
                    <a:cxn ang="0">
                      <a:pos x="T0" y="T1"/>
                    </a:cxn>
                    <a:cxn ang="0">
                      <a:pos x="T2" y="T3"/>
                    </a:cxn>
                    <a:cxn ang="0">
                      <a:pos x="T4" y="T5"/>
                    </a:cxn>
                    <a:cxn ang="0">
                      <a:pos x="T6" y="T7"/>
                    </a:cxn>
                    <a:cxn ang="0">
                      <a:pos x="T8" y="T9"/>
                    </a:cxn>
                  </a:cxnLst>
                  <a:rect l="0" t="0" r="r" b="b"/>
                  <a:pathLst>
                    <a:path w="28" h="30">
                      <a:moveTo>
                        <a:pt x="19" y="0"/>
                      </a:moveTo>
                      <a:lnTo>
                        <a:pt x="0" y="6"/>
                      </a:lnTo>
                      <a:lnTo>
                        <a:pt x="8" y="30"/>
                      </a:lnTo>
                      <a:lnTo>
                        <a:pt x="28" y="24"/>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3052" name="Freeform 588">
                  <a:extLst>
                    <a:ext uri="{FF2B5EF4-FFF2-40B4-BE49-F238E27FC236}">
                      <a16:creationId xmlns:a16="http://schemas.microsoft.com/office/drawing/2014/main" id="{2EE7B1F6-3F1F-45BA-57C2-26458546BF99}"/>
                    </a:ext>
                  </a:extLst>
                </p:cNvPr>
                <p:cNvSpPr>
                  <a:spLocks/>
                </p:cNvSpPr>
                <p:nvPr/>
              </p:nvSpPr>
              <p:spPr bwMode="auto">
                <a:xfrm>
                  <a:off x="7061" y="5759"/>
                  <a:ext cx="29" cy="30"/>
                </a:xfrm>
                <a:custGeom>
                  <a:avLst/>
                  <a:gdLst>
                    <a:gd name="T0" fmla="*/ 20 w 29"/>
                    <a:gd name="T1" fmla="*/ 0 h 30"/>
                    <a:gd name="T2" fmla="*/ 0 w 29"/>
                    <a:gd name="T3" fmla="*/ 6 h 30"/>
                    <a:gd name="T4" fmla="*/ 9 w 29"/>
                    <a:gd name="T5" fmla="*/ 30 h 30"/>
                    <a:gd name="T6" fmla="*/ 29 w 29"/>
                    <a:gd name="T7" fmla="*/ 24 h 30"/>
                    <a:gd name="T8" fmla="*/ 20 w 29"/>
                    <a:gd name="T9" fmla="*/ 0 h 30"/>
                  </a:gdLst>
                  <a:ahLst/>
                  <a:cxnLst>
                    <a:cxn ang="0">
                      <a:pos x="T0" y="T1"/>
                    </a:cxn>
                    <a:cxn ang="0">
                      <a:pos x="T2" y="T3"/>
                    </a:cxn>
                    <a:cxn ang="0">
                      <a:pos x="T4" y="T5"/>
                    </a:cxn>
                    <a:cxn ang="0">
                      <a:pos x="T6" y="T7"/>
                    </a:cxn>
                    <a:cxn ang="0">
                      <a:pos x="T8" y="T9"/>
                    </a:cxn>
                  </a:cxnLst>
                  <a:rect l="0" t="0" r="r" b="b"/>
                  <a:pathLst>
                    <a:path w="29" h="30">
                      <a:moveTo>
                        <a:pt x="20" y="0"/>
                      </a:moveTo>
                      <a:lnTo>
                        <a:pt x="0" y="6"/>
                      </a:lnTo>
                      <a:lnTo>
                        <a:pt x="9" y="30"/>
                      </a:lnTo>
                      <a:lnTo>
                        <a:pt x="29" y="24"/>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53" name="Freeform 589">
                  <a:extLst>
                    <a:ext uri="{FF2B5EF4-FFF2-40B4-BE49-F238E27FC236}">
                      <a16:creationId xmlns:a16="http://schemas.microsoft.com/office/drawing/2014/main" id="{26BAB23D-B8AB-E743-3E56-3FAF5654A76F}"/>
                    </a:ext>
                  </a:extLst>
                </p:cNvPr>
                <p:cNvSpPr>
                  <a:spLocks/>
                </p:cNvSpPr>
                <p:nvPr/>
              </p:nvSpPr>
              <p:spPr bwMode="auto">
                <a:xfrm>
                  <a:off x="7070" y="5783"/>
                  <a:ext cx="28" cy="30"/>
                </a:xfrm>
                <a:custGeom>
                  <a:avLst/>
                  <a:gdLst>
                    <a:gd name="T0" fmla="*/ 20 w 28"/>
                    <a:gd name="T1" fmla="*/ 0 h 30"/>
                    <a:gd name="T2" fmla="*/ 0 w 28"/>
                    <a:gd name="T3" fmla="*/ 6 h 30"/>
                    <a:gd name="T4" fmla="*/ 9 w 28"/>
                    <a:gd name="T5" fmla="*/ 30 h 30"/>
                    <a:gd name="T6" fmla="*/ 28 w 28"/>
                    <a:gd name="T7" fmla="*/ 24 h 30"/>
                    <a:gd name="T8" fmla="*/ 20 w 28"/>
                    <a:gd name="T9" fmla="*/ 0 h 30"/>
                  </a:gdLst>
                  <a:ahLst/>
                  <a:cxnLst>
                    <a:cxn ang="0">
                      <a:pos x="T0" y="T1"/>
                    </a:cxn>
                    <a:cxn ang="0">
                      <a:pos x="T2" y="T3"/>
                    </a:cxn>
                    <a:cxn ang="0">
                      <a:pos x="T4" y="T5"/>
                    </a:cxn>
                    <a:cxn ang="0">
                      <a:pos x="T6" y="T7"/>
                    </a:cxn>
                    <a:cxn ang="0">
                      <a:pos x="T8" y="T9"/>
                    </a:cxn>
                  </a:cxnLst>
                  <a:rect l="0" t="0" r="r" b="b"/>
                  <a:pathLst>
                    <a:path w="28" h="30">
                      <a:moveTo>
                        <a:pt x="20" y="0"/>
                      </a:moveTo>
                      <a:lnTo>
                        <a:pt x="0" y="6"/>
                      </a:lnTo>
                      <a:lnTo>
                        <a:pt x="9" y="30"/>
                      </a:lnTo>
                      <a:lnTo>
                        <a:pt x="28" y="24"/>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54" name="Freeform 590">
                  <a:extLst>
                    <a:ext uri="{FF2B5EF4-FFF2-40B4-BE49-F238E27FC236}">
                      <a16:creationId xmlns:a16="http://schemas.microsoft.com/office/drawing/2014/main" id="{93154CD9-B82D-E536-430C-EFDCCB5665E5}"/>
                    </a:ext>
                  </a:extLst>
                </p:cNvPr>
                <p:cNvSpPr>
                  <a:spLocks/>
                </p:cNvSpPr>
                <p:nvPr/>
              </p:nvSpPr>
              <p:spPr bwMode="auto">
                <a:xfrm>
                  <a:off x="7079" y="5807"/>
                  <a:ext cx="28" cy="28"/>
                </a:xfrm>
                <a:custGeom>
                  <a:avLst/>
                  <a:gdLst>
                    <a:gd name="T0" fmla="*/ 19 w 28"/>
                    <a:gd name="T1" fmla="*/ 0 h 28"/>
                    <a:gd name="T2" fmla="*/ 0 w 28"/>
                    <a:gd name="T3" fmla="*/ 6 h 28"/>
                    <a:gd name="T4" fmla="*/ 8 w 28"/>
                    <a:gd name="T5" fmla="*/ 28 h 28"/>
                    <a:gd name="T6" fmla="*/ 28 w 28"/>
                    <a:gd name="T7" fmla="*/ 21 h 28"/>
                    <a:gd name="T8" fmla="*/ 19 w 28"/>
                    <a:gd name="T9" fmla="*/ 0 h 28"/>
                  </a:gdLst>
                  <a:ahLst/>
                  <a:cxnLst>
                    <a:cxn ang="0">
                      <a:pos x="T0" y="T1"/>
                    </a:cxn>
                    <a:cxn ang="0">
                      <a:pos x="T2" y="T3"/>
                    </a:cxn>
                    <a:cxn ang="0">
                      <a:pos x="T4" y="T5"/>
                    </a:cxn>
                    <a:cxn ang="0">
                      <a:pos x="T6" y="T7"/>
                    </a:cxn>
                    <a:cxn ang="0">
                      <a:pos x="T8" y="T9"/>
                    </a:cxn>
                  </a:cxnLst>
                  <a:rect l="0" t="0" r="r" b="b"/>
                  <a:pathLst>
                    <a:path w="28" h="28">
                      <a:moveTo>
                        <a:pt x="19" y="0"/>
                      </a:moveTo>
                      <a:lnTo>
                        <a:pt x="0" y="6"/>
                      </a:lnTo>
                      <a:lnTo>
                        <a:pt x="8" y="28"/>
                      </a:lnTo>
                      <a:lnTo>
                        <a:pt x="28" y="21"/>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3055" name="Freeform 591">
                  <a:extLst>
                    <a:ext uri="{FF2B5EF4-FFF2-40B4-BE49-F238E27FC236}">
                      <a16:creationId xmlns:a16="http://schemas.microsoft.com/office/drawing/2014/main" id="{9064B6FA-7B5C-F358-B6E9-2ED51B05F759}"/>
                    </a:ext>
                  </a:extLst>
                </p:cNvPr>
                <p:cNvSpPr>
                  <a:spLocks/>
                </p:cNvSpPr>
                <p:nvPr/>
              </p:nvSpPr>
              <p:spPr bwMode="auto">
                <a:xfrm>
                  <a:off x="7087" y="5828"/>
                  <a:ext cx="29" cy="31"/>
                </a:xfrm>
                <a:custGeom>
                  <a:avLst/>
                  <a:gdLst>
                    <a:gd name="T0" fmla="*/ 20 w 29"/>
                    <a:gd name="T1" fmla="*/ 0 h 31"/>
                    <a:gd name="T2" fmla="*/ 0 w 29"/>
                    <a:gd name="T3" fmla="*/ 7 h 31"/>
                    <a:gd name="T4" fmla="*/ 9 w 29"/>
                    <a:gd name="T5" fmla="*/ 31 h 31"/>
                    <a:gd name="T6" fmla="*/ 29 w 29"/>
                    <a:gd name="T7" fmla="*/ 24 h 31"/>
                    <a:gd name="T8" fmla="*/ 20 w 29"/>
                    <a:gd name="T9" fmla="*/ 0 h 31"/>
                  </a:gdLst>
                  <a:ahLst/>
                  <a:cxnLst>
                    <a:cxn ang="0">
                      <a:pos x="T0" y="T1"/>
                    </a:cxn>
                    <a:cxn ang="0">
                      <a:pos x="T2" y="T3"/>
                    </a:cxn>
                    <a:cxn ang="0">
                      <a:pos x="T4" y="T5"/>
                    </a:cxn>
                    <a:cxn ang="0">
                      <a:pos x="T6" y="T7"/>
                    </a:cxn>
                    <a:cxn ang="0">
                      <a:pos x="T8" y="T9"/>
                    </a:cxn>
                  </a:cxnLst>
                  <a:rect l="0" t="0" r="r" b="b"/>
                  <a:pathLst>
                    <a:path w="29" h="31">
                      <a:moveTo>
                        <a:pt x="20" y="0"/>
                      </a:moveTo>
                      <a:lnTo>
                        <a:pt x="0" y="7"/>
                      </a:lnTo>
                      <a:lnTo>
                        <a:pt x="9" y="31"/>
                      </a:lnTo>
                      <a:lnTo>
                        <a:pt x="29" y="24"/>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56" name="Freeform 592">
                  <a:extLst>
                    <a:ext uri="{FF2B5EF4-FFF2-40B4-BE49-F238E27FC236}">
                      <a16:creationId xmlns:a16="http://schemas.microsoft.com/office/drawing/2014/main" id="{D7992A0C-53ED-F6DA-32B7-5807B820DB00}"/>
                    </a:ext>
                  </a:extLst>
                </p:cNvPr>
                <p:cNvSpPr>
                  <a:spLocks/>
                </p:cNvSpPr>
                <p:nvPr/>
              </p:nvSpPr>
              <p:spPr bwMode="auto">
                <a:xfrm>
                  <a:off x="7096" y="5850"/>
                  <a:ext cx="29" cy="31"/>
                </a:xfrm>
                <a:custGeom>
                  <a:avLst/>
                  <a:gdLst>
                    <a:gd name="T0" fmla="*/ 18 w 29"/>
                    <a:gd name="T1" fmla="*/ 0 h 31"/>
                    <a:gd name="T2" fmla="*/ 0 w 29"/>
                    <a:gd name="T3" fmla="*/ 9 h 31"/>
                    <a:gd name="T4" fmla="*/ 11 w 29"/>
                    <a:gd name="T5" fmla="*/ 31 h 31"/>
                    <a:gd name="T6" fmla="*/ 29 w 29"/>
                    <a:gd name="T7" fmla="*/ 22 h 31"/>
                    <a:gd name="T8" fmla="*/ 18 w 29"/>
                    <a:gd name="T9" fmla="*/ 0 h 31"/>
                  </a:gdLst>
                  <a:ahLst/>
                  <a:cxnLst>
                    <a:cxn ang="0">
                      <a:pos x="T0" y="T1"/>
                    </a:cxn>
                    <a:cxn ang="0">
                      <a:pos x="T2" y="T3"/>
                    </a:cxn>
                    <a:cxn ang="0">
                      <a:pos x="T4" y="T5"/>
                    </a:cxn>
                    <a:cxn ang="0">
                      <a:pos x="T6" y="T7"/>
                    </a:cxn>
                    <a:cxn ang="0">
                      <a:pos x="T8" y="T9"/>
                    </a:cxn>
                  </a:cxnLst>
                  <a:rect l="0" t="0" r="r" b="b"/>
                  <a:pathLst>
                    <a:path w="29" h="31">
                      <a:moveTo>
                        <a:pt x="18" y="0"/>
                      </a:moveTo>
                      <a:lnTo>
                        <a:pt x="0" y="9"/>
                      </a:lnTo>
                      <a:lnTo>
                        <a:pt x="11" y="31"/>
                      </a:lnTo>
                      <a:lnTo>
                        <a:pt x="29" y="22"/>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3057" name="Freeform 593">
                  <a:extLst>
                    <a:ext uri="{FF2B5EF4-FFF2-40B4-BE49-F238E27FC236}">
                      <a16:creationId xmlns:a16="http://schemas.microsoft.com/office/drawing/2014/main" id="{62B6C993-B14E-E868-3864-DDBCD602A45A}"/>
                    </a:ext>
                  </a:extLst>
                </p:cNvPr>
                <p:cNvSpPr>
                  <a:spLocks/>
                </p:cNvSpPr>
                <p:nvPr/>
              </p:nvSpPr>
              <p:spPr bwMode="auto">
                <a:xfrm>
                  <a:off x="7107" y="5872"/>
                  <a:ext cx="26" cy="28"/>
                </a:xfrm>
                <a:custGeom>
                  <a:avLst/>
                  <a:gdLst>
                    <a:gd name="T0" fmla="*/ 18 w 26"/>
                    <a:gd name="T1" fmla="*/ 0 h 28"/>
                    <a:gd name="T2" fmla="*/ 0 w 26"/>
                    <a:gd name="T3" fmla="*/ 9 h 28"/>
                    <a:gd name="T4" fmla="*/ 9 w 26"/>
                    <a:gd name="T5" fmla="*/ 28 h 28"/>
                    <a:gd name="T6" fmla="*/ 26 w 26"/>
                    <a:gd name="T7" fmla="*/ 20 h 28"/>
                    <a:gd name="T8" fmla="*/ 18 w 26"/>
                    <a:gd name="T9" fmla="*/ 0 h 28"/>
                  </a:gdLst>
                  <a:ahLst/>
                  <a:cxnLst>
                    <a:cxn ang="0">
                      <a:pos x="T0" y="T1"/>
                    </a:cxn>
                    <a:cxn ang="0">
                      <a:pos x="T2" y="T3"/>
                    </a:cxn>
                    <a:cxn ang="0">
                      <a:pos x="T4" y="T5"/>
                    </a:cxn>
                    <a:cxn ang="0">
                      <a:pos x="T6" y="T7"/>
                    </a:cxn>
                    <a:cxn ang="0">
                      <a:pos x="T8" y="T9"/>
                    </a:cxn>
                  </a:cxnLst>
                  <a:rect l="0" t="0" r="r" b="b"/>
                  <a:pathLst>
                    <a:path w="26" h="28">
                      <a:moveTo>
                        <a:pt x="18" y="0"/>
                      </a:moveTo>
                      <a:lnTo>
                        <a:pt x="0" y="9"/>
                      </a:lnTo>
                      <a:lnTo>
                        <a:pt x="9" y="28"/>
                      </a:lnTo>
                      <a:lnTo>
                        <a:pt x="26" y="20"/>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3058" name="Freeform 594">
                  <a:extLst>
                    <a:ext uri="{FF2B5EF4-FFF2-40B4-BE49-F238E27FC236}">
                      <a16:creationId xmlns:a16="http://schemas.microsoft.com/office/drawing/2014/main" id="{A21503AA-6C6E-33A6-C613-0F48363EC0C8}"/>
                    </a:ext>
                  </a:extLst>
                </p:cNvPr>
                <p:cNvSpPr>
                  <a:spLocks/>
                </p:cNvSpPr>
                <p:nvPr/>
              </p:nvSpPr>
              <p:spPr bwMode="auto">
                <a:xfrm>
                  <a:off x="7116" y="5894"/>
                  <a:ext cx="28" cy="30"/>
                </a:xfrm>
                <a:custGeom>
                  <a:avLst/>
                  <a:gdLst>
                    <a:gd name="T0" fmla="*/ 19 w 28"/>
                    <a:gd name="T1" fmla="*/ 0 h 30"/>
                    <a:gd name="T2" fmla="*/ 0 w 28"/>
                    <a:gd name="T3" fmla="*/ 6 h 30"/>
                    <a:gd name="T4" fmla="*/ 9 w 28"/>
                    <a:gd name="T5" fmla="*/ 30 h 30"/>
                    <a:gd name="T6" fmla="*/ 28 w 28"/>
                    <a:gd name="T7" fmla="*/ 24 h 30"/>
                    <a:gd name="T8" fmla="*/ 19 w 28"/>
                    <a:gd name="T9" fmla="*/ 0 h 30"/>
                  </a:gdLst>
                  <a:ahLst/>
                  <a:cxnLst>
                    <a:cxn ang="0">
                      <a:pos x="T0" y="T1"/>
                    </a:cxn>
                    <a:cxn ang="0">
                      <a:pos x="T2" y="T3"/>
                    </a:cxn>
                    <a:cxn ang="0">
                      <a:pos x="T4" y="T5"/>
                    </a:cxn>
                    <a:cxn ang="0">
                      <a:pos x="T6" y="T7"/>
                    </a:cxn>
                    <a:cxn ang="0">
                      <a:pos x="T8" y="T9"/>
                    </a:cxn>
                  </a:cxnLst>
                  <a:rect l="0" t="0" r="r" b="b"/>
                  <a:pathLst>
                    <a:path w="28" h="30">
                      <a:moveTo>
                        <a:pt x="19" y="0"/>
                      </a:moveTo>
                      <a:lnTo>
                        <a:pt x="0" y="6"/>
                      </a:lnTo>
                      <a:lnTo>
                        <a:pt x="9" y="30"/>
                      </a:lnTo>
                      <a:lnTo>
                        <a:pt x="28" y="24"/>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3059" name="Freeform 595">
                  <a:extLst>
                    <a:ext uri="{FF2B5EF4-FFF2-40B4-BE49-F238E27FC236}">
                      <a16:creationId xmlns:a16="http://schemas.microsoft.com/office/drawing/2014/main" id="{D6905AEE-DB70-6408-F097-0F4EF9014FBE}"/>
                    </a:ext>
                  </a:extLst>
                </p:cNvPr>
                <p:cNvSpPr>
                  <a:spLocks/>
                </p:cNvSpPr>
                <p:nvPr/>
              </p:nvSpPr>
              <p:spPr bwMode="auto">
                <a:xfrm>
                  <a:off x="7125" y="5916"/>
                  <a:ext cx="26" cy="28"/>
                </a:xfrm>
                <a:custGeom>
                  <a:avLst/>
                  <a:gdLst>
                    <a:gd name="T0" fmla="*/ 17 w 26"/>
                    <a:gd name="T1" fmla="*/ 0 h 28"/>
                    <a:gd name="T2" fmla="*/ 0 w 26"/>
                    <a:gd name="T3" fmla="*/ 8 h 28"/>
                    <a:gd name="T4" fmla="*/ 8 w 26"/>
                    <a:gd name="T5" fmla="*/ 28 h 28"/>
                    <a:gd name="T6" fmla="*/ 26 w 26"/>
                    <a:gd name="T7" fmla="*/ 19 h 28"/>
                    <a:gd name="T8" fmla="*/ 17 w 26"/>
                    <a:gd name="T9" fmla="*/ 0 h 28"/>
                  </a:gdLst>
                  <a:ahLst/>
                  <a:cxnLst>
                    <a:cxn ang="0">
                      <a:pos x="T0" y="T1"/>
                    </a:cxn>
                    <a:cxn ang="0">
                      <a:pos x="T2" y="T3"/>
                    </a:cxn>
                    <a:cxn ang="0">
                      <a:pos x="T4" y="T5"/>
                    </a:cxn>
                    <a:cxn ang="0">
                      <a:pos x="T6" y="T7"/>
                    </a:cxn>
                    <a:cxn ang="0">
                      <a:pos x="T8" y="T9"/>
                    </a:cxn>
                  </a:cxnLst>
                  <a:rect l="0" t="0" r="r" b="b"/>
                  <a:pathLst>
                    <a:path w="26" h="28">
                      <a:moveTo>
                        <a:pt x="17" y="0"/>
                      </a:moveTo>
                      <a:lnTo>
                        <a:pt x="0" y="8"/>
                      </a:lnTo>
                      <a:lnTo>
                        <a:pt x="8" y="28"/>
                      </a:lnTo>
                      <a:lnTo>
                        <a:pt x="26" y="19"/>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3060" name="Freeform 596">
                  <a:extLst>
                    <a:ext uri="{FF2B5EF4-FFF2-40B4-BE49-F238E27FC236}">
                      <a16:creationId xmlns:a16="http://schemas.microsoft.com/office/drawing/2014/main" id="{049F7BD7-CD45-FC63-BF5C-92147FF16481}"/>
                    </a:ext>
                  </a:extLst>
                </p:cNvPr>
                <p:cNvSpPr>
                  <a:spLocks/>
                </p:cNvSpPr>
                <p:nvPr/>
              </p:nvSpPr>
              <p:spPr bwMode="auto">
                <a:xfrm>
                  <a:off x="7133" y="5938"/>
                  <a:ext cx="29" cy="28"/>
                </a:xfrm>
                <a:custGeom>
                  <a:avLst/>
                  <a:gdLst>
                    <a:gd name="T0" fmla="*/ 20 w 29"/>
                    <a:gd name="T1" fmla="*/ 0 h 28"/>
                    <a:gd name="T2" fmla="*/ 0 w 29"/>
                    <a:gd name="T3" fmla="*/ 6 h 28"/>
                    <a:gd name="T4" fmla="*/ 9 w 29"/>
                    <a:gd name="T5" fmla="*/ 28 h 28"/>
                    <a:gd name="T6" fmla="*/ 29 w 29"/>
                    <a:gd name="T7" fmla="*/ 21 h 28"/>
                    <a:gd name="T8" fmla="*/ 20 w 29"/>
                    <a:gd name="T9" fmla="*/ 0 h 28"/>
                  </a:gdLst>
                  <a:ahLst/>
                  <a:cxnLst>
                    <a:cxn ang="0">
                      <a:pos x="T0" y="T1"/>
                    </a:cxn>
                    <a:cxn ang="0">
                      <a:pos x="T2" y="T3"/>
                    </a:cxn>
                    <a:cxn ang="0">
                      <a:pos x="T4" y="T5"/>
                    </a:cxn>
                    <a:cxn ang="0">
                      <a:pos x="T6" y="T7"/>
                    </a:cxn>
                    <a:cxn ang="0">
                      <a:pos x="T8" y="T9"/>
                    </a:cxn>
                  </a:cxnLst>
                  <a:rect l="0" t="0" r="r" b="b"/>
                  <a:pathLst>
                    <a:path w="29" h="28">
                      <a:moveTo>
                        <a:pt x="20" y="0"/>
                      </a:moveTo>
                      <a:lnTo>
                        <a:pt x="0" y="6"/>
                      </a:lnTo>
                      <a:lnTo>
                        <a:pt x="9" y="28"/>
                      </a:lnTo>
                      <a:lnTo>
                        <a:pt x="29" y="21"/>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61" name="Freeform 597">
                  <a:extLst>
                    <a:ext uri="{FF2B5EF4-FFF2-40B4-BE49-F238E27FC236}">
                      <a16:creationId xmlns:a16="http://schemas.microsoft.com/office/drawing/2014/main" id="{8353ECE2-F12E-B0C0-EDBE-4DEDE02334F0}"/>
                    </a:ext>
                  </a:extLst>
                </p:cNvPr>
                <p:cNvSpPr>
                  <a:spLocks/>
                </p:cNvSpPr>
                <p:nvPr/>
              </p:nvSpPr>
              <p:spPr bwMode="auto">
                <a:xfrm>
                  <a:off x="7142" y="5957"/>
                  <a:ext cx="26" cy="29"/>
                </a:xfrm>
                <a:custGeom>
                  <a:avLst/>
                  <a:gdLst>
                    <a:gd name="T0" fmla="*/ 17 w 26"/>
                    <a:gd name="T1" fmla="*/ 0 h 29"/>
                    <a:gd name="T2" fmla="*/ 0 w 26"/>
                    <a:gd name="T3" fmla="*/ 9 h 29"/>
                    <a:gd name="T4" fmla="*/ 9 w 26"/>
                    <a:gd name="T5" fmla="*/ 29 h 29"/>
                    <a:gd name="T6" fmla="*/ 26 w 26"/>
                    <a:gd name="T7" fmla="*/ 20 h 29"/>
                    <a:gd name="T8" fmla="*/ 17 w 26"/>
                    <a:gd name="T9" fmla="*/ 0 h 29"/>
                  </a:gdLst>
                  <a:ahLst/>
                  <a:cxnLst>
                    <a:cxn ang="0">
                      <a:pos x="T0" y="T1"/>
                    </a:cxn>
                    <a:cxn ang="0">
                      <a:pos x="T2" y="T3"/>
                    </a:cxn>
                    <a:cxn ang="0">
                      <a:pos x="T4" y="T5"/>
                    </a:cxn>
                    <a:cxn ang="0">
                      <a:pos x="T6" y="T7"/>
                    </a:cxn>
                    <a:cxn ang="0">
                      <a:pos x="T8" y="T9"/>
                    </a:cxn>
                  </a:cxnLst>
                  <a:rect l="0" t="0" r="r" b="b"/>
                  <a:pathLst>
                    <a:path w="26" h="29">
                      <a:moveTo>
                        <a:pt x="17" y="0"/>
                      </a:moveTo>
                      <a:lnTo>
                        <a:pt x="0" y="9"/>
                      </a:lnTo>
                      <a:lnTo>
                        <a:pt x="9" y="29"/>
                      </a:lnTo>
                      <a:lnTo>
                        <a:pt x="26" y="20"/>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3062" name="Freeform 598">
                  <a:extLst>
                    <a:ext uri="{FF2B5EF4-FFF2-40B4-BE49-F238E27FC236}">
                      <a16:creationId xmlns:a16="http://schemas.microsoft.com/office/drawing/2014/main" id="{33AE98EC-97FD-CA00-34FB-4BD9EFCB38E6}"/>
                    </a:ext>
                  </a:extLst>
                </p:cNvPr>
                <p:cNvSpPr>
                  <a:spLocks/>
                </p:cNvSpPr>
                <p:nvPr/>
              </p:nvSpPr>
              <p:spPr bwMode="auto">
                <a:xfrm>
                  <a:off x="7151" y="5979"/>
                  <a:ext cx="28" cy="28"/>
                </a:xfrm>
                <a:custGeom>
                  <a:avLst/>
                  <a:gdLst>
                    <a:gd name="T0" fmla="*/ 19 w 28"/>
                    <a:gd name="T1" fmla="*/ 0 h 28"/>
                    <a:gd name="T2" fmla="*/ 0 w 28"/>
                    <a:gd name="T3" fmla="*/ 7 h 28"/>
                    <a:gd name="T4" fmla="*/ 8 w 28"/>
                    <a:gd name="T5" fmla="*/ 28 h 28"/>
                    <a:gd name="T6" fmla="*/ 28 w 28"/>
                    <a:gd name="T7" fmla="*/ 22 h 28"/>
                    <a:gd name="T8" fmla="*/ 19 w 28"/>
                    <a:gd name="T9" fmla="*/ 0 h 28"/>
                  </a:gdLst>
                  <a:ahLst/>
                  <a:cxnLst>
                    <a:cxn ang="0">
                      <a:pos x="T0" y="T1"/>
                    </a:cxn>
                    <a:cxn ang="0">
                      <a:pos x="T2" y="T3"/>
                    </a:cxn>
                    <a:cxn ang="0">
                      <a:pos x="T4" y="T5"/>
                    </a:cxn>
                    <a:cxn ang="0">
                      <a:pos x="T6" y="T7"/>
                    </a:cxn>
                    <a:cxn ang="0">
                      <a:pos x="T8" y="T9"/>
                    </a:cxn>
                  </a:cxnLst>
                  <a:rect l="0" t="0" r="r" b="b"/>
                  <a:pathLst>
                    <a:path w="28" h="28">
                      <a:moveTo>
                        <a:pt x="19" y="0"/>
                      </a:moveTo>
                      <a:lnTo>
                        <a:pt x="0" y="7"/>
                      </a:lnTo>
                      <a:lnTo>
                        <a:pt x="8" y="28"/>
                      </a:lnTo>
                      <a:lnTo>
                        <a:pt x="28" y="22"/>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3063" name="Freeform 599">
                  <a:extLst>
                    <a:ext uri="{FF2B5EF4-FFF2-40B4-BE49-F238E27FC236}">
                      <a16:creationId xmlns:a16="http://schemas.microsoft.com/office/drawing/2014/main" id="{E3FBCB54-1702-DF72-6907-F70AC41E8610}"/>
                    </a:ext>
                  </a:extLst>
                </p:cNvPr>
                <p:cNvSpPr>
                  <a:spLocks/>
                </p:cNvSpPr>
                <p:nvPr/>
              </p:nvSpPr>
              <p:spPr bwMode="auto">
                <a:xfrm>
                  <a:off x="7159" y="5999"/>
                  <a:ext cx="29" cy="28"/>
                </a:xfrm>
                <a:custGeom>
                  <a:avLst/>
                  <a:gdLst>
                    <a:gd name="T0" fmla="*/ 18 w 29"/>
                    <a:gd name="T1" fmla="*/ 0 h 28"/>
                    <a:gd name="T2" fmla="*/ 0 w 29"/>
                    <a:gd name="T3" fmla="*/ 11 h 28"/>
                    <a:gd name="T4" fmla="*/ 11 w 29"/>
                    <a:gd name="T5" fmla="*/ 28 h 28"/>
                    <a:gd name="T6" fmla="*/ 29 w 29"/>
                    <a:gd name="T7" fmla="*/ 17 h 28"/>
                    <a:gd name="T8" fmla="*/ 18 w 29"/>
                    <a:gd name="T9" fmla="*/ 0 h 28"/>
                  </a:gdLst>
                  <a:ahLst/>
                  <a:cxnLst>
                    <a:cxn ang="0">
                      <a:pos x="T0" y="T1"/>
                    </a:cxn>
                    <a:cxn ang="0">
                      <a:pos x="T2" y="T3"/>
                    </a:cxn>
                    <a:cxn ang="0">
                      <a:pos x="T4" y="T5"/>
                    </a:cxn>
                    <a:cxn ang="0">
                      <a:pos x="T6" y="T7"/>
                    </a:cxn>
                    <a:cxn ang="0">
                      <a:pos x="T8" y="T9"/>
                    </a:cxn>
                  </a:cxnLst>
                  <a:rect l="0" t="0" r="r" b="b"/>
                  <a:pathLst>
                    <a:path w="29" h="28">
                      <a:moveTo>
                        <a:pt x="18" y="0"/>
                      </a:moveTo>
                      <a:lnTo>
                        <a:pt x="0" y="11"/>
                      </a:lnTo>
                      <a:lnTo>
                        <a:pt x="11" y="28"/>
                      </a:lnTo>
                      <a:lnTo>
                        <a:pt x="29" y="17"/>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3064" name="Freeform 600">
                  <a:extLst>
                    <a:ext uri="{FF2B5EF4-FFF2-40B4-BE49-F238E27FC236}">
                      <a16:creationId xmlns:a16="http://schemas.microsoft.com/office/drawing/2014/main" id="{6C5BBCE7-8D02-EDBD-D670-68853EA62099}"/>
                    </a:ext>
                  </a:extLst>
                </p:cNvPr>
                <p:cNvSpPr>
                  <a:spLocks/>
                </p:cNvSpPr>
                <p:nvPr/>
              </p:nvSpPr>
              <p:spPr bwMode="auto">
                <a:xfrm>
                  <a:off x="7170" y="6018"/>
                  <a:ext cx="29" cy="29"/>
                </a:xfrm>
                <a:custGeom>
                  <a:avLst/>
                  <a:gdLst>
                    <a:gd name="T0" fmla="*/ 20 w 29"/>
                    <a:gd name="T1" fmla="*/ 0 h 29"/>
                    <a:gd name="T2" fmla="*/ 0 w 29"/>
                    <a:gd name="T3" fmla="*/ 7 h 29"/>
                    <a:gd name="T4" fmla="*/ 9 w 29"/>
                    <a:gd name="T5" fmla="*/ 29 h 29"/>
                    <a:gd name="T6" fmla="*/ 29 w 29"/>
                    <a:gd name="T7" fmla="*/ 22 h 29"/>
                    <a:gd name="T8" fmla="*/ 20 w 29"/>
                    <a:gd name="T9" fmla="*/ 0 h 29"/>
                  </a:gdLst>
                  <a:ahLst/>
                  <a:cxnLst>
                    <a:cxn ang="0">
                      <a:pos x="T0" y="T1"/>
                    </a:cxn>
                    <a:cxn ang="0">
                      <a:pos x="T2" y="T3"/>
                    </a:cxn>
                    <a:cxn ang="0">
                      <a:pos x="T4" y="T5"/>
                    </a:cxn>
                    <a:cxn ang="0">
                      <a:pos x="T6" y="T7"/>
                    </a:cxn>
                    <a:cxn ang="0">
                      <a:pos x="T8" y="T9"/>
                    </a:cxn>
                  </a:cxnLst>
                  <a:rect l="0" t="0" r="r" b="b"/>
                  <a:pathLst>
                    <a:path w="29" h="29">
                      <a:moveTo>
                        <a:pt x="20" y="0"/>
                      </a:moveTo>
                      <a:lnTo>
                        <a:pt x="0" y="7"/>
                      </a:lnTo>
                      <a:lnTo>
                        <a:pt x="9" y="29"/>
                      </a:lnTo>
                      <a:lnTo>
                        <a:pt x="29" y="22"/>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65" name="Freeform 601">
                  <a:extLst>
                    <a:ext uri="{FF2B5EF4-FFF2-40B4-BE49-F238E27FC236}">
                      <a16:creationId xmlns:a16="http://schemas.microsoft.com/office/drawing/2014/main" id="{56204EF2-3ADF-9E53-4EF0-586D61A95909}"/>
                    </a:ext>
                  </a:extLst>
                </p:cNvPr>
                <p:cNvSpPr>
                  <a:spLocks/>
                </p:cNvSpPr>
                <p:nvPr/>
              </p:nvSpPr>
              <p:spPr bwMode="auto">
                <a:xfrm>
                  <a:off x="7179" y="6040"/>
                  <a:ext cx="26" cy="24"/>
                </a:xfrm>
                <a:custGeom>
                  <a:avLst/>
                  <a:gdLst>
                    <a:gd name="T0" fmla="*/ 20 w 26"/>
                    <a:gd name="T1" fmla="*/ 0 h 24"/>
                    <a:gd name="T2" fmla="*/ 0 w 26"/>
                    <a:gd name="T3" fmla="*/ 7 h 24"/>
                    <a:gd name="T4" fmla="*/ 7 w 26"/>
                    <a:gd name="T5" fmla="*/ 24 h 24"/>
                    <a:gd name="T6" fmla="*/ 26 w 26"/>
                    <a:gd name="T7" fmla="*/ 18 h 24"/>
                    <a:gd name="T8" fmla="*/ 20 w 26"/>
                    <a:gd name="T9" fmla="*/ 0 h 24"/>
                  </a:gdLst>
                  <a:ahLst/>
                  <a:cxnLst>
                    <a:cxn ang="0">
                      <a:pos x="T0" y="T1"/>
                    </a:cxn>
                    <a:cxn ang="0">
                      <a:pos x="T2" y="T3"/>
                    </a:cxn>
                    <a:cxn ang="0">
                      <a:pos x="T4" y="T5"/>
                    </a:cxn>
                    <a:cxn ang="0">
                      <a:pos x="T6" y="T7"/>
                    </a:cxn>
                    <a:cxn ang="0">
                      <a:pos x="T8" y="T9"/>
                    </a:cxn>
                  </a:cxnLst>
                  <a:rect l="0" t="0" r="r" b="b"/>
                  <a:pathLst>
                    <a:path w="26" h="24">
                      <a:moveTo>
                        <a:pt x="20" y="0"/>
                      </a:moveTo>
                      <a:lnTo>
                        <a:pt x="0" y="7"/>
                      </a:lnTo>
                      <a:lnTo>
                        <a:pt x="7" y="24"/>
                      </a:lnTo>
                      <a:lnTo>
                        <a:pt x="26" y="18"/>
                      </a:lnTo>
                      <a:lnTo>
                        <a:pt x="20" y="0"/>
                      </a:lnTo>
                      <a:close/>
                    </a:path>
                  </a:pathLst>
                </a:custGeom>
                <a:solidFill>
                  <a:srgbClr val="FF0000"/>
                </a:solidFill>
                <a:ln w="38100" cmpd="sng">
                  <a:solidFill>
                    <a:srgbClr val="FF0000"/>
                  </a:solidFill>
                  <a:round/>
                  <a:headEnd/>
                  <a:tailEnd/>
                </a:ln>
              </p:spPr>
              <p:txBody>
                <a:bodyPr/>
                <a:lstStyle/>
                <a:p>
                  <a:endParaRPr lang="en-GB"/>
                </a:p>
              </p:txBody>
            </p:sp>
            <p:sp>
              <p:nvSpPr>
                <p:cNvPr id="63066" name="Freeform 602">
                  <a:extLst>
                    <a:ext uri="{FF2B5EF4-FFF2-40B4-BE49-F238E27FC236}">
                      <a16:creationId xmlns:a16="http://schemas.microsoft.com/office/drawing/2014/main" id="{D3D5AFFA-FF73-A5EF-BD4E-7D95DA5F84C8}"/>
                    </a:ext>
                  </a:extLst>
                </p:cNvPr>
                <p:cNvSpPr>
                  <a:spLocks/>
                </p:cNvSpPr>
                <p:nvPr/>
              </p:nvSpPr>
              <p:spPr bwMode="auto">
                <a:xfrm>
                  <a:off x="7186" y="6058"/>
                  <a:ext cx="28" cy="28"/>
                </a:xfrm>
                <a:custGeom>
                  <a:avLst/>
                  <a:gdLst>
                    <a:gd name="T0" fmla="*/ 19 w 28"/>
                    <a:gd name="T1" fmla="*/ 0 h 28"/>
                    <a:gd name="T2" fmla="*/ 0 w 28"/>
                    <a:gd name="T3" fmla="*/ 6 h 28"/>
                    <a:gd name="T4" fmla="*/ 8 w 28"/>
                    <a:gd name="T5" fmla="*/ 28 h 28"/>
                    <a:gd name="T6" fmla="*/ 28 w 28"/>
                    <a:gd name="T7" fmla="*/ 21 h 28"/>
                    <a:gd name="T8" fmla="*/ 19 w 28"/>
                    <a:gd name="T9" fmla="*/ 0 h 28"/>
                  </a:gdLst>
                  <a:ahLst/>
                  <a:cxnLst>
                    <a:cxn ang="0">
                      <a:pos x="T0" y="T1"/>
                    </a:cxn>
                    <a:cxn ang="0">
                      <a:pos x="T2" y="T3"/>
                    </a:cxn>
                    <a:cxn ang="0">
                      <a:pos x="T4" y="T5"/>
                    </a:cxn>
                    <a:cxn ang="0">
                      <a:pos x="T6" y="T7"/>
                    </a:cxn>
                    <a:cxn ang="0">
                      <a:pos x="T8" y="T9"/>
                    </a:cxn>
                  </a:cxnLst>
                  <a:rect l="0" t="0" r="r" b="b"/>
                  <a:pathLst>
                    <a:path w="28" h="28">
                      <a:moveTo>
                        <a:pt x="19" y="0"/>
                      </a:moveTo>
                      <a:lnTo>
                        <a:pt x="0" y="6"/>
                      </a:lnTo>
                      <a:lnTo>
                        <a:pt x="8" y="28"/>
                      </a:lnTo>
                      <a:lnTo>
                        <a:pt x="28" y="21"/>
                      </a:lnTo>
                      <a:lnTo>
                        <a:pt x="19" y="0"/>
                      </a:lnTo>
                      <a:close/>
                    </a:path>
                  </a:pathLst>
                </a:custGeom>
                <a:solidFill>
                  <a:srgbClr val="FF0000"/>
                </a:solidFill>
                <a:ln w="38100" cmpd="sng">
                  <a:solidFill>
                    <a:srgbClr val="FF0000"/>
                  </a:solidFill>
                  <a:round/>
                  <a:headEnd/>
                  <a:tailEnd/>
                </a:ln>
              </p:spPr>
              <p:txBody>
                <a:bodyPr/>
                <a:lstStyle/>
                <a:p>
                  <a:endParaRPr lang="en-GB"/>
                </a:p>
              </p:txBody>
            </p:sp>
            <p:sp>
              <p:nvSpPr>
                <p:cNvPr id="63067" name="Freeform 603">
                  <a:extLst>
                    <a:ext uri="{FF2B5EF4-FFF2-40B4-BE49-F238E27FC236}">
                      <a16:creationId xmlns:a16="http://schemas.microsoft.com/office/drawing/2014/main" id="{209159AB-3C5E-40FD-5C10-7F0A197082B9}"/>
                    </a:ext>
                  </a:extLst>
                </p:cNvPr>
                <p:cNvSpPr>
                  <a:spLocks/>
                </p:cNvSpPr>
                <p:nvPr/>
              </p:nvSpPr>
              <p:spPr bwMode="auto">
                <a:xfrm>
                  <a:off x="7194" y="6075"/>
                  <a:ext cx="29" cy="28"/>
                </a:xfrm>
                <a:custGeom>
                  <a:avLst/>
                  <a:gdLst>
                    <a:gd name="T0" fmla="*/ 18 w 29"/>
                    <a:gd name="T1" fmla="*/ 0 h 28"/>
                    <a:gd name="T2" fmla="*/ 0 w 29"/>
                    <a:gd name="T3" fmla="*/ 13 h 28"/>
                    <a:gd name="T4" fmla="*/ 11 w 29"/>
                    <a:gd name="T5" fmla="*/ 28 h 28"/>
                    <a:gd name="T6" fmla="*/ 29 w 29"/>
                    <a:gd name="T7" fmla="*/ 15 h 28"/>
                    <a:gd name="T8" fmla="*/ 18 w 29"/>
                    <a:gd name="T9" fmla="*/ 0 h 28"/>
                  </a:gdLst>
                  <a:ahLst/>
                  <a:cxnLst>
                    <a:cxn ang="0">
                      <a:pos x="T0" y="T1"/>
                    </a:cxn>
                    <a:cxn ang="0">
                      <a:pos x="T2" y="T3"/>
                    </a:cxn>
                    <a:cxn ang="0">
                      <a:pos x="T4" y="T5"/>
                    </a:cxn>
                    <a:cxn ang="0">
                      <a:pos x="T6" y="T7"/>
                    </a:cxn>
                    <a:cxn ang="0">
                      <a:pos x="T8" y="T9"/>
                    </a:cxn>
                  </a:cxnLst>
                  <a:rect l="0" t="0" r="r" b="b"/>
                  <a:pathLst>
                    <a:path w="29" h="28">
                      <a:moveTo>
                        <a:pt x="18" y="0"/>
                      </a:moveTo>
                      <a:lnTo>
                        <a:pt x="0" y="13"/>
                      </a:lnTo>
                      <a:lnTo>
                        <a:pt x="11" y="28"/>
                      </a:lnTo>
                      <a:lnTo>
                        <a:pt x="29" y="15"/>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3068" name="Freeform 604">
                  <a:extLst>
                    <a:ext uri="{FF2B5EF4-FFF2-40B4-BE49-F238E27FC236}">
                      <a16:creationId xmlns:a16="http://schemas.microsoft.com/office/drawing/2014/main" id="{8C90B2E0-6DD8-B785-5CD8-3B39C4D644DE}"/>
                    </a:ext>
                  </a:extLst>
                </p:cNvPr>
                <p:cNvSpPr>
                  <a:spLocks/>
                </p:cNvSpPr>
                <p:nvPr/>
              </p:nvSpPr>
              <p:spPr bwMode="auto">
                <a:xfrm>
                  <a:off x="7205" y="6092"/>
                  <a:ext cx="26" cy="29"/>
                </a:xfrm>
                <a:custGeom>
                  <a:avLst/>
                  <a:gdLst>
                    <a:gd name="T0" fmla="*/ 18 w 26"/>
                    <a:gd name="T1" fmla="*/ 0 h 29"/>
                    <a:gd name="T2" fmla="*/ 0 w 26"/>
                    <a:gd name="T3" fmla="*/ 9 h 29"/>
                    <a:gd name="T4" fmla="*/ 9 w 26"/>
                    <a:gd name="T5" fmla="*/ 29 h 29"/>
                    <a:gd name="T6" fmla="*/ 26 w 26"/>
                    <a:gd name="T7" fmla="*/ 20 h 29"/>
                    <a:gd name="T8" fmla="*/ 18 w 26"/>
                    <a:gd name="T9" fmla="*/ 0 h 29"/>
                  </a:gdLst>
                  <a:ahLst/>
                  <a:cxnLst>
                    <a:cxn ang="0">
                      <a:pos x="T0" y="T1"/>
                    </a:cxn>
                    <a:cxn ang="0">
                      <a:pos x="T2" y="T3"/>
                    </a:cxn>
                    <a:cxn ang="0">
                      <a:pos x="T4" y="T5"/>
                    </a:cxn>
                    <a:cxn ang="0">
                      <a:pos x="T6" y="T7"/>
                    </a:cxn>
                    <a:cxn ang="0">
                      <a:pos x="T8" y="T9"/>
                    </a:cxn>
                  </a:cxnLst>
                  <a:rect l="0" t="0" r="r" b="b"/>
                  <a:pathLst>
                    <a:path w="26" h="29">
                      <a:moveTo>
                        <a:pt x="18" y="0"/>
                      </a:moveTo>
                      <a:lnTo>
                        <a:pt x="0" y="9"/>
                      </a:lnTo>
                      <a:lnTo>
                        <a:pt x="9" y="29"/>
                      </a:lnTo>
                      <a:lnTo>
                        <a:pt x="26" y="20"/>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3069" name="Freeform 605">
                  <a:extLst>
                    <a:ext uri="{FF2B5EF4-FFF2-40B4-BE49-F238E27FC236}">
                      <a16:creationId xmlns:a16="http://schemas.microsoft.com/office/drawing/2014/main" id="{1C44BF10-D410-0F17-BD13-7EAA93BF3D1D}"/>
                    </a:ext>
                  </a:extLst>
                </p:cNvPr>
                <p:cNvSpPr>
                  <a:spLocks/>
                </p:cNvSpPr>
                <p:nvPr/>
              </p:nvSpPr>
              <p:spPr bwMode="auto">
                <a:xfrm>
                  <a:off x="7214" y="6112"/>
                  <a:ext cx="26" cy="26"/>
                </a:xfrm>
                <a:custGeom>
                  <a:avLst/>
                  <a:gdLst>
                    <a:gd name="T0" fmla="*/ 17 w 26"/>
                    <a:gd name="T1" fmla="*/ 0 h 26"/>
                    <a:gd name="T2" fmla="*/ 0 w 26"/>
                    <a:gd name="T3" fmla="*/ 9 h 26"/>
                    <a:gd name="T4" fmla="*/ 9 w 26"/>
                    <a:gd name="T5" fmla="*/ 26 h 26"/>
                    <a:gd name="T6" fmla="*/ 26 w 26"/>
                    <a:gd name="T7" fmla="*/ 18 h 26"/>
                    <a:gd name="T8" fmla="*/ 17 w 26"/>
                    <a:gd name="T9" fmla="*/ 0 h 26"/>
                  </a:gdLst>
                  <a:ahLst/>
                  <a:cxnLst>
                    <a:cxn ang="0">
                      <a:pos x="T0" y="T1"/>
                    </a:cxn>
                    <a:cxn ang="0">
                      <a:pos x="T2" y="T3"/>
                    </a:cxn>
                    <a:cxn ang="0">
                      <a:pos x="T4" y="T5"/>
                    </a:cxn>
                    <a:cxn ang="0">
                      <a:pos x="T6" y="T7"/>
                    </a:cxn>
                    <a:cxn ang="0">
                      <a:pos x="T8" y="T9"/>
                    </a:cxn>
                  </a:cxnLst>
                  <a:rect l="0" t="0" r="r" b="b"/>
                  <a:pathLst>
                    <a:path w="26" h="26">
                      <a:moveTo>
                        <a:pt x="17" y="0"/>
                      </a:moveTo>
                      <a:lnTo>
                        <a:pt x="0" y="9"/>
                      </a:lnTo>
                      <a:lnTo>
                        <a:pt x="9" y="26"/>
                      </a:lnTo>
                      <a:lnTo>
                        <a:pt x="26" y="18"/>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3070" name="Freeform 606">
                  <a:extLst>
                    <a:ext uri="{FF2B5EF4-FFF2-40B4-BE49-F238E27FC236}">
                      <a16:creationId xmlns:a16="http://schemas.microsoft.com/office/drawing/2014/main" id="{8AEA5004-9CFD-F4B7-3A11-379330538A52}"/>
                    </a:ext>
                  </a:extLst>
                </p:cNvPr>
                <p:cNvSpPr>
                  <a:spLocks/>
                </p:cNvSpPr>
                <p:nvPr/>
              </p:nvSpPr>
              <p:spPr bwMode="auto">
                <a:xfrm>
                  <a:off x="7223" y="6130"/>
                  <a:ext cx="26" cy="26"/>
                </a:xfrm>
                <a:custGeom>
                  <a:avLst/>
                  <a:gdLst>
                    <a:gd name="T0" fmla="*/ 17 w 26"/>
                    <a:gd name="T1" fmla="*/ 0 h 26"/>
                    <a:gd name="T2" fmla="*/ 0 w 26"/>
                    <a:gd name="T3" fmla="*/ 8 h 26"/>
                    <a:gd name="T4" fmla="*/ 8 w 26"/>
                    <a:gd name="T5" fmla="*/ 26 h 26"/>
                    <a:gd name="T6" fmla="*/ 26 w 26"/>
                    <a:gd name="T7" fmla="*/ 17 h 26"/>
                    <a:gd name="T8" fmla="*/ 17 w 26"/>
                    <a:gd name="T9" fmla="*/ 0 h 26"/>
                  </a:gdLst>
                  <a:ahLst/>
                  <a:cxnLst>
                    <a:cxn ang="0">
                      <a:pos x="T0" y="T1"/>
                    </a:cxn>
                    <a:cxn ang="0">
                      <a:pos x="T2" y="T3"/>
                    </a:cxn>
                    <a:cxn ang="0">
                      <a:pos x="T4" y="T5"/>
                    </a:cxn>
                    <a:cxn ang="0">
                      <a:pos x="T6" y="T7"/>
                    </a:cxn>
                    <a:cxn ang="0">
                      <a:pos x="T8" y="T9"/>
                    </a:cxn>
                  </a:cxnLst>
                  <a:rect l="0" t="0" r="r" b="b"/>
                  <a:pathLst>
                    <a:path w="26" h="26">
                      <a:moveTo>
                        <a:pt x="17" y="0"/>
                      </a:moveTo>
                      <a:lnTo>
                        <a:pt x="0" y="8"/>
                      </a:lnTo>
                      <a:lnTo>
                        <a:pt x="8" y="26"/>
                      </a:lnTo>
                      <a:lnTo>
                        <a:pt x="26" y="17"/>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3071" name="Freeform 607">
                  <a:extLst>
                    <a:ext uri="{FF2B5EF4-FFF2-40B4-BE49-F238E27FC236}">
                      <a16:creationId xmlns:a16="http://schemas.microsoft.com/office/drawing/2014/main" id="{3F17A938-CA0F-587A-782C-6018DC04E6A4}"/>
                    </a:ext>
                  </a:extLst>
                </p:cNvPr>
                <p:cNvSpPr>
                  <a:spLocks/>
                </p:cNvSpPr>
                <p:nvPr/>
              </p:nvSpPr>
              <p:spPr bwMode="auto">
                <a:xfrm>
                  <a:off x="7231" y="6147"/>
                  <a:ext cx="27" cy="26"/>
                </a:xfrm>
                <a:custGeom>
                  <a:avLst/>
                  <a:gdLst>
                    <a:gd name="T0" fmla="*/ 18 w 27"/>
                    <a:gd name="T1" fmla="*/ 0 h 26"/>
                    <a:gd name="T2" fmla="*/ 0 w 27"/>
                    <a:gd name="T3" fmla="*/ 9 h 26"/>
                    <a:gd name="T4" fmla="*/ 9 w 27"/>
                    <a:gd name="T5" fmla="*/ 26 h 26"/>
                    <a:gd name="T6" fmla="*/ 27 w 27"/>
                    <a:gd name="T7" fmla="*/ 17 h 26"/>
                    <a:gd name="T8" fmla="*/ 18 w 27"/>
                    <a:gd name="T9" fmla="*/ 0 h 26"/>
                  </a:gdLst>
                  <a:ahLst/>
                  <a:cxnLst>
                    <a:cxn ang="0">
                      <a:pos x="T0" y="T1"/>
                    </a:cxn>
                    <a:cxn ang="0">
                      <a:pos x="T2" y="T3"/>
                    </a:cxn>
                    <a:cxn ang="0">
                      <a:pos x="T4" y="T5"/>
                    </a:cxn>
                    <a:cxn ang="0">
                      <a:pos x="T6" y="T7"/>
                    </a:cxn>
                    <a:cxn ang="0">
                      <a:pos x="T8" y="T9"/>
                    </a:cxn>
                  </a:cxnLst>
                  <a:rect l="0" t="0" r="r" b="b"/>
                  <a:pathLst>
                    <a:path w="27" h="26">
                      <a:moveTo>
                        <a:pt x="18" y="0"/>
                      </a:moveTo>
                      <a:lnTo>
                        <a:pt x="0" y="9"/>
                      </a:lnTo>
                      <a:lnTo>
                        <a:pt x="9" y="26"/>
                      </a:lnTo>
                      <a:lnTo>
                        <a:pt x="27" y="17"/>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3072" name="Freeform 608">
                  <a:extLst>
                    <a:ext uri="{FF2B5EF4-FFF2-40B4-BE49-F238E27FC236}">
                      <a16:creationId xmlns:a16="http://schemas.microsoft.com/office/drawing/2014/main" id="{0CD979CD-C6E5-A9DC-0E7B-71E847ED7669}"/>
                    </a:ext>
                  </a:extLst>
                </p:cNvPr>
                <p:cNvSpPr>
                  <a:spLocks/>
                </p:cNvSpPr>
                <p:nvPr/>
              </p:nvSpPr>
              <p:spPr bwMode="auto">
                <a:xfrm>
                  <a:off x="7240" y="6164"/>
                  <a:ext cx="26" cy="27"/>
                </a:xfrm>
                <a:custGeom>
                  <a:avLst/>
                  <a:gdLst>
                    <a:gd name="T0" fmla="*/ 18 w 26"/>
                    <a:gd name="T1" fmla="*/ 0 h 27"/>
                    <a:gd name="T2" fmla="*/ 0 w 26"/>
                    <a:gd name="T3" fmla="*/ 11 h 27"/>
                    <a:gd name="T4" fmla="*/ 9 w 26"/>
                    <a:gd name="T5" fmla="*/ 27 h 27"/>
                    <a:gd name="T6" fmla="*/ 26 w 26"/>
                    <a:gd name="T7" fmla="*/ 16 h 27"/>
                    <a:gd name="T8" fmla="*/ 18 w 26"/>
                    <a:gd name="T9" fmla="*/ 0 h 27"/>
                  </a:gdLst>
                  <a:ahLst/>
                  <a:cxnLst>
                    <a:cxn ang="0">
                      <a:pos x="T0" y="T1"/>
                    </a:cxn>
                    <a:cxn ang="0">
                      <a:pos x="T2" y="T3"/>
                    </a:cxn>
                    <a:cxn ang="0">
                      <a:pos x="T4" y="T5"/>
                    </a:cxn>
                    <a:cxn ang="0">
                      <a:pos x="T6" y="T7"/>
                    </a:cxn>
                    <a:cxn ang="0">
                      <a:pos x="T8" y="T9"/>
                    </a:cxn>
                  </a:cxnLst>
                  <a:rect l="0" t="0" r="r" b="b"/>
                  <a:pathLst>
                    <a:path w="26" h="27">
                      <a:moveTo>
                        <a:pt x="18" y="0"/>
                      </a:moveTo>
                      <a:lnTo>
                        <a:pt x="0" y="11"/>
                      </a:lnTo>
                      <a:lnTo>
                        <a:pt x="9" y="27"/>
                      </a:lnTo>
                      <a:lnTo>
                        <a:pt x="26" y="16"/>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3073" name="Freeform 609">
                  <a:extLst>
                    <a:ext uri="{FF2B5EF4-FFF2-40B4-BE49-F238E27FC236}">
                      <a16:creationId xmlns:a16="http://schemas.microsoft.com/office/drawing/2014/main" id="{7E21D688-DA68-249C-C024-43CBD9396092}"/>
                    </a:ext>
                  </a:extLst>
                </p:cNvPr>
                <p:cNvSpPr>
                  <a:spLocks/>
                </p:cNvSpPr>
                <p:nvPr/>
              </p:nvSpPr>
              <p:spPr bwMode="auto">
                <a:xfrm>
                  <a:off x="7249" y="6180"/>
                  <a:ext cx="26" cy="26"/>
                </a:xfrm>
                <a:custGeom>
                  <a:avLst/>
                  <a:gdLst>
                    <a:gd name="T0" fmla="*/ 17 w 26"/>
                    <a:gd name="T1" fmla="*/ 0 h 26"/>
                    <a:gd name="T2" fmla="*/ 0 w 26"/>
                    <a:gd name="T3" fmla="*/ 11 h 26"/>
                    <a:gd name="T4" fmla="*/ 9 w 26"/>
                    <a:gd name="T5" fmla="*/ 26 h 26"/>
                    <a:gd name="T6" fmla="*/ 26 w 26"/>
                    <a:gd name="T7" fmla="*/ 15 h 26"/>
                    <a:gd name="T8" fmla="*/ 17 w 26"/>
                    <a:gd name="T9" fmla="*/ 0 h 26"/>
                  </a:gdLst>
                  <a:ahLst/>
                  <a:cxnLst>
                    <a:cxn ang="0">
                      <a:pos x="T0" y="T1"/>
                    </a:cxn>
                    <a:cxn ang="0">
                      <a:pos x="T2" y="T3"/>
                    </a:cxn>
                    <a:cxn ang="0">
                      <a:pos x="T4" y="T5"/>
                    </a:cxn>
                    <a:cxn ang="0">
                      <a:pos x="T6" y="T7"/>
                    </a:cxn>
                    <a:cxn ang="0">
                      <a:pos x="T8" y="T9"/>
                    </a:cxn>
                  </a:cxnLst>
                  <a:rect l="0" t="0" r="r" b="b"/>
                  <a:pathLst>
                    <a:path w="26" h="26">
                      <a:moveTo>
                        <a:pt x="17" y="0"/>
                      </a:moveTo>
                      <a:lnTo>
                        <a:pt x="0" y="11"/>
                      </a:lnTo>
                      <a:lnTo>
                        <a:pt x="9" y="26"/>
                      </a:lnTo>
                      <a:lnTo>
                        <a:pt x="26" y="15"/>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3074" name="Freeform 610">
                  <a:extLst>
                    <a:ext uri="{FF2B5EF4-FFF2-40B4-BE49-F238E27FC236}">
                      <a16:creationId xmlns:a16="http://schemas.microsoft.com/office/drawing/2014/main" id="{0A0B521B-9675-9310-8FE5-AE5DD72A1360}"/>
                    </a:ext>
                  </a:extLst>
                </p:cNvPr>
                <p:cNvSpPr>
                  <a:spLocks/>
                </p:cNvSpPr>
                <p:nvPr/>
              </p:nvSpPr>
              <p:spPr bwMode="auto">
                <a:xfrm>
                  <a:off x="7258" y="6193"/>
                  <a:ext cx="28" cy="28"/>
                </a:xfrm>
                <a:custGeom>
                  <a:avLst/>
                  <a:gdLst>
                    <a:gd name="T0" fmla="*/ 17 w 28"/>
                    <a:gd name="T1" fmla="*/ 0 h 28"/>
                    <a:gd name="T2" fmla="*/ 0 w 28"/>
                    <a:gd name="T3" fmla="*/ 13 h 28"/>
                    <a:gd name="T4" fmla="*/ 11 w 28"/>
                    <a:gd name="T5" fmla="*/ 28 h 28"/>
                    <a:gd name="T6" fmla="*/ 28 w 28"/>
                    <a:gd name="T7" fmla="*/ 15 h 28"/>
                    <a:gd name="T8" fmla="*/ 17 w 28"/>
                    <a:gd name="T9" fmla="*/ 0 h 28"/>
                  </a:gdLst>
                  <a:ahLst/>
                  <a:cxnLst>
                    <a:cxn ang="0">
                      <a:pos x="T0" y="T1"/>
                    </a:cxn>
                    <a:cxn ang="0">
                      <a:pos x="T2" y="T3"/>
                    </a:cxn>
                    <a:cxn ang="0">
                      <a:pos x="T4" y="T5"/>
                    </a:cxn>
                    <a:cxn ang="0">
                      <a:pos x="T6" y="T7"/>
                    </a:cxn>
                    <a:cxn ang="0">
                      <a:pos x="T8" y="T9"/>
                    </a:cxn>
                  </a:cxnLst>
                  <a:rect l="0" t="0" r="r" b="b"/>
                  <a:pathLst>
                    <a:path w="28" h="28">
                      <a:moveTo>
                        <a:pt x="17" y="0"/>
                      </a:moveTo>
                      <a:lnTo>
                        <a:pt x="0" y="13"/>
                      </a:lnTo>
                      <a:lnTo>
                        <a:pt x="11" y="28"/>
                      </a:lnTo>
                      <a:lnTo>
                        <a:pt x="28" y="15"/>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3075" name="Freeform 611">
                  <a:extLst>
                    <a:ext uri="{FF2B5EF4-FFF2-40B4-BE49-F238E27FC236}">
                      <a16:creationId xmlns:a16="http://schemas.microsoft.com/office/drawing/2014/main" id="{FA834500-819F-27F6-A974-0B7EE39EFEEE}"/>
                    </a:ext>
                  </a:extLst>
                </p:cNvPr>
                <p:cNvSpPr>
                  <a:spLocks/>
                </p:cNvSpPr>
                <p:nvPr/>
              </p:nvSpPr>
              <p:spPr bwMode="auto">
                <a:xfrm>
                  <a:off x="7269" y="6210"/>
                  <a:ext cx="26" cy="26"/>
                </a:xfrm>
                <a:custGeom>
                  <a:avLst/>
                  <a:gdLst>
                    <a:gd name="T0" fmla="*/ 17 w 26"/>
                    <a:gd name="T1" fmla="*/ 0 h 26"/>
                    <a:gd name="T2" fmla="*/ 0 w 26"/>
                    <a:gd name="T3" fmla="*/ 11 h 26"/>
                    <a:gd name="T4" fmla="*/ 8 w 26"/>
                    <a:gd name="T5" fmla="*/ 26 h 26"/>
                    <a:gd name="T6" fmla="*/ 26 w 26"/>
                    <a:gd name="T7" fmla="*/ 16 h 26"/>
                    <a:gd name="T8" fmla="*/ 17 w 26"/>
                    <a:gd name="T9" fmla="*/ 0 h 26"/>
                  </a:gdLst>
                  <a:ahLst/>
                  <a:cxnLst>
                    <a:cxn ang="0">
                      <a:pos x="T0" y="T1"/>
                    </a:cxn>
                    <a:cxn ang="0">
                      <a:pos x="T2" y="T3"/>
                    </a:cxn>
                    <a:cxn ang="0">
                      <a:pos x="T4" y="T5"/>
                    </a:cxn>
                    <a:cxn ang="0">
                      <a:pos x="T6" y="T7"/>
                    </a:cxn>
                    <a:cxn ang="0">
                      <a:pos x="T8" y="T9"/>
                    </a:cxn>
                  </a:cxnLst>
                  <a:rect l="0" t="0" r="r" b="b"/>
                  <a:pathLst>
                    <a:path w="26" h="26">
                      <a:moveTo>
                        <a:pt x="17" y="0"/>
                      </a:moveTo>
                      <a:lnTo>
                        <a:pt x="0" y="11"/>
                      </a:lnTo>
                      <a:lnTo>
                        <a:pt x="8" y="26"/>
                      </a:lnTo>
                      <a:lnTo>
                        <a:pt x="26" y="16"/>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3076" name="Freeform 612">
                  <a:extLst>
                    <a:ext uri="{FF2B5EF4-FFF2-40B4-BE49-F238E27FC236}">
                      <a16:creationId xmlns:a16="http://schemas.microsoft.com/office/drawing/2014/main" id="{49269D5B-6CD4-9DAA-8301-8BD1A501611B}"/>
                    </a:ext>
                  </a:extLst>
                </p:cNvPr>
                <p:cNvSpPr>
                  <a:spLocks/>
                </p:cNvSpPr>
                <p:nvPr/>
              </p:nvSpPr>
              <p:spPr bwMode="auto">
                <a:xfrm>
                  <a:off x="7277" y="6226"/>
                  <a:ext cx="26" cy="26"/>
                </a:xfrm>
                <a:custGeom>
                  <a:avLst/>
                  <a:gdLst>
                    <a:gd name="T0" fmla="*/ 18 w 26"/>
                    <a:gd name="T1" fmla="*/ 0 h 26"/>
                    <a:gd name="T2" fmla="*/ 0 w 26"/>
                    <a:gd name="T3" fmla="*/ 10 h 26"/>
                    <a:gd name="T4" fmla="*/ 9 w 26"/>
                    <a:gd name="T5" fmla="*/ 26 h 26"/>
                    <a:gd name="T6" fmla="*/ 26 w 26"/>
                    <a:gd name="T7" fmla="*/ 15 h 26"/>
                    <a:gd name="T8" fmla="*/ 18 w 26"/>
                    <a:gd name="T9" fmla="*/ 0 h 26"/>
                  </a:gdLst>
                  <a:ahLst/>
                  <a:cxnLst>
                    <a:cxn ang="0">
                      <a:pos x="T0" y="T1"/>
                    </a:cxn>
                    <a:cxn ang="0">
                      <a:pos x="T2" y="T3"/>
                    </a:cxn>
                    <a:cxn ang="0">
                      <a:pos x="T4" y="T5"/>
                    </a:cxn>
                    <a:cxn ang="0">
                      <a:pos x="T6" y="T7"/>
                    </a:cxn>
                    <a:cxn ang="0">
                      <a:pos x="T8" y="T9"/>
                    </a:cxn>
                  </a:cxnLst>
                  <a:rect l="0" t="0" r="r" b="b"/>
                  <a:pathLst>
                    <a:path w="26" h="26">
                      <a:moveTo>
                        <a:pt x="18" y="0"/>
                      </a:moveTo>
                      <a:lnTo>
                        <a:pt x="0" y="10"/>
                      </a:lnTo>
                      <a:lnTo>
                        <a:pt x="9" y="26"/>
                      </a:lnTo>
                      <a:lnTo>
                        <a:pt x="26" y="15"/>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3077" name="Freeform 613">
                  <a:extLst>
                    <a:ext uri="{FF2B5EF4-FFF2-40B4-BE49-F238E27FC236}">
                      <a16:creationId xmlns:a16="http://schemas.microsoft.com/office/drawing/2014/main" id="{6236252B-26A2-EA60-2062-B521642C5252}"/>
                    </a:ext>
                  </a:extLst>
                </p:cNvPr>
                <p:cNvSpPr>
                  <a:spLocks/>
                </p:cNvSpPr>
                <p:nvPr/>
              </p:nvSpPr>
              <p:spPr bwMode="auto">
                <a:xfrm>
                  <a:off x="7286" y="6241"/>
                  <a:ext cx="26" cy="26"/>
                </a:xfrm>
                <a:custGeom>
                  <a:avLst/>
                  <a:gdLst>
                    <a:gd name="T0" fmla="*/ 17 w 26"/>
                    <a:gd name="T1" fmla="*/ 0 h 26"/>
                    <a:gd name="T2" fmla="*/ 0 w 26"/>
                    <a:gd name="T3" fmla="*/ 11 h 26"/>
                    <a:gd name="T4" fmla="*/ 9 w 26"/>
                    <a:gd name="T5" fmla="*/ 26 h 26"/>
                    <a:gd name="T6" fmla="*/ 26 w 26"/>
                    <a:gd name="T7" fmla="*/ 15 h 26"/>
                    <a:gd name="T8" fmla="*/ 17 w 26"/>
                    <a:gd name="T9" fmla="*/ 0 h 26"/>
                  </a:gdLst>
                  <a:ahLst/>
                  <a:cxnLst>
                    <a:cxn ang="0">
                      <a:pos x="T0" y="T1"/>
                    </a:cxn>
                    <a:cxn ang="0">
                      <a:pos x="T2" y="T3"/>
                    </a:cxn>
                    <a:cxn ang="0">
                      <a:pos x="T4" y="T5"/>
                    </a:cxn>
                    <a:cxn ang="0">
                      <a:pos x="T6" y="T7"/>
                    </a:cxn>
                    <a:cxn ang="0">
                      <a:pos x="T8" y="T9"/>
                    </a:cxn>
                  </a:cxnLst>
                  <a:rect l="0" t="0" r="r" b="b"/>
                  <a:pathLst>
                    <a:path w="26" h="26">
                      <a:moveTo>
                        <a:pt x="17" y="0"/>
                      </a:moveTo>
                      <a:lnTo>
                        <a:pt x="0" y="11"/>
                      </a:lnTo>
                      <a:lnTo>
                        <a:pt x="9" y="26"/>
                      </a:lnTo>
                      <a:lnTo>
                        <a:pt x="26" y="15"/>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3078" name="Freeform 614">
                  <a:extLst>
                    <a:ext uri="{FF2B5EF4-FFF2-40B4-BE49-F238E27FC236}">
                      <a16:creationId xmlns:a16="http://schemas.microsoft.com/office/drawing/2014/main" id="{88283C39-1FA7-AEA7-DB90-BBC4F5C2188B}"/>
                    </a:ext>
                  </a:extLst>
                </p:cNvPr>
                <p:cNvSpPr>
                  <a:spLocks/>
                </p:cNvSpPr>
                <p:nvPr/>
              </p:nvSpPr>
              <p:spPr bwMode="auto">
                <a:xfrm>
                  <a:off x="7295" y="6256"/>
                  <a:ext cx="26" cy="24"/>
                </a:xfrm>
                <a:custGeom>
                  <a:avLst/>
                  <a:gdLst>
                    <a:gd name="T0" fmla="*/ 17 w 26"/>
                    <a:gd name="T1" fmla="*/ 0 h 24"/>
                    <a:gd name="T2" fmla="*/ 0 w 26"/>
                    <a:gd name="T3" fmla="*/ 11 h 24"/>
                    <a:gd name="T4" fmla="*/ 8 w 26"/>
                    <a:gd name="T5" fmla="*/ 24 h 24"/>
                    <a:gd name="T6" fmla="*/ 26 w 26"/>
                    <a:gd name="T7" fmla="*/ 13 h 24"/>
                    <a:gd name="T8" fmla="*/ 17 w 26"/>
                    <a:gd name="T9" fmla="*/ 0 h 24"/>
                  </a:gdLst>
                  <a:ahLst/>
                  <a:cxnLst>
                    <a:cxn ang="0">
                      <a:pos x="T0" y="T1"/>
                    </a:cxn>
                    <a:cxn ang="0">
                      <a:pos x="T2" y="T3"/>
                    </a:cxn>
                    <a:cxn ang="0">
                      <a:pos x="T4" y="T5"/>
                    </a:cxn>
                    <a:cxn ang="0">
                      <a:pos x="T6" y="T7"/>
                    </a:cxn>
                    <a:cxn ang="0">
                      <a:pos x="T8" y="T9"/>
                    </a:cxn>
                  </a:cxnLst>
                  <a:rect l="0" t="0" r="r" b="b"/>
                  <a:pathLst>
                    <a:path w="26" h="24">
                      <a:moveTo>
                        <a:pt x="17" y="0"/>
                      </a:moveTo>
                      <a:lnTo>
                        <a:pt x="0" y="11"/>
                      </a:lnTo>
                      <a:lnTo>
                        <a:pt x="8" y="24"/>
                      </a:lnTo>
                      <a:lnTo>
                        <a:pt x="26" y="13"/>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3079" name="Freeform 615">
                  <a:extLst>
                    <a:ext uri="{FF2B5EF4-FFF2-40B4-BE49-F238E27FC236}">
                      <a16:creationId xmlns:a16="http://schemas.microsoft.com/office/drawing/2014/main" id="{EBBEB657-B8DC-57FB-05C7-F2032D55ACB8}"/>
                    </a:ext>
                  </a:extLst>
                </p:cNvPr>
                <p:cNvSpPr>
                  <a:spLocks/>
                </p:cNvSpPr>
                <p:nvPr/>
              </p:nvSpPr>
              <p:spPr bwMode="auto">
                <a:xfrm>
                  <a:off x="7303" y="6269"/>
                  <a:ext cx="27" cy="24"/>
                </a:xfrm>
                <a:custGeom>
                  <a:avLst/>
                  <a:gdLst>
                    <a:gd name="T0" fmla="*/ 18 w 27"/>
                    <a:gd name="T1" fmla="*/ 0 h 24"/>
                    <a:gd name="T2" fmla="*/ 0 w 27"/>
                    <a:gd name="T3" fmla="*/ 11 h 24"/>
                    <a:gd name="T4" fmla="*/ 9 w 27"/>
                    <a:gd name="T5" fmla="*/ 24 h 24"/>
                    <a:gd name="T6" fmla="*/ 27 w 27"/>
                    <a:gd name="T7" fmla="*/ 13 h 24"/>
                    <a:gd name="T8" fmla="*/ 18 w 27"/>
                    <a:gd name="T9" fmla="*/ 0 h 24"/>
                  </a:gdLst>
                  <a:ahLst/>
                  <a:cxnLst>
                    <a:cxn ang="0">
                      <a:pos x="T0" y="T1"/>
                    </a:cxn>
                    <a:cxn ang="0">
                      <a:pos x="T2" y="T3"/>
                    </a:cxn>
                    <a:cxn ang="0">
                      <a:pos x="T4" y="T5"/>
                    </a:cxn>
                    <a:cxn ang="0">
                      <a:pos x="T6" y="T7"/>
                    </a:cxn>
                    <a:cxn ang="0">
                      <a:pos x="T8" y="T9"/>
                    </a:cxn>
                  </a:cxnLst>
                  <a:rect l="0" t="0" r="r" b="b"/>
                  <a:pathLst>
                    <a:path w="27" h="24">
                      <a:moveTo>
                        <a:pt x="18" y="0"/>
                      </a:moveTo>
                      <a:lnTo>
                        <a:pt x="0" y="11"/>
                      </a:lnTo>
                      <a:lnTo>
                        <a:pt x="9" y="24"/>
                      </a:lnTo>
                      <a:lnTo>
                        <a:pt x="27" y="13"/>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3080" name="Freeform 616">
                  <a:extLst>
                    <a:ext uri="{FF2B5EF4-FFF2-40B4-BE49-F238E27FC236}">
                      <a16:creationId xmlns:a16="http://schemas.microsoft.com/office/drawing/2014/main" id="{9D3BB3D9-2D4E-0796-0DDF-4422AB42E70E}"/>
                    </a:ext>
                  </a:extLst>
                </p:cNvPr>
                <p:cNvSpPr>
                  <a:spLocks/>
                </p:cNvSpPr>
                <p:nvPr/>
              </p:nvSpPr>
              <p:spPr bwMode="auto">
                <a:xfrm>
                  <a:off x="7312" y="6282"/>
                  <a:ext cx="26" cy="24"/>
                </a:xfrm>
                <a:custGeom>
                  <a:avLst/>
                  <a:gdLst>
                    <a:gd name="T0" fmla="*/ 18 w 26"/>
                    <a:gd name="T1" fmla="*/ 0 h 24"/>
                    <a:gd name="T2" fmla="*/ 0 w 26"/>
                    <a:gd name="T3" fmla="*/ 11 h 24"/>
                    <a:gd name="T4" fmla="*/ 9 w 26"/>
                    <a:gd name="T5" fmla="*/ 24 h 24"/>
                    <a:gd name="T6" fmla="*/ 26 w 26"/>
                    <a:gd name="T7" fmla="*/ 13 h 24"/>
                    <a:gd name="T8" fmla="*/ 18 w 26"/>
                    <a:gd name="T9" fmla="*/ 0 h 24"/>
                  </a:gdLst>
                  <a:ahLst/>
                  <a:cxnLst>
                    <a:cxn ang="0">
                      <a:pos x="T0" y="T1"/>
                    </a:cxn>
                    <a:cxn ang="0">
                      <a:pos x="T2" y="T3"/>
                    </a:cxn>
                    <a:cxn ang="0">
                      <a:pos x="T4" y="T5"/>
                    </a:cxn>
                    <a:cxn ang="0">
                      <a:pos x="T6" y="T7"/>
                    </a:cxn>
                    <a:cxn ang="0">
                      <a:pos x="T8" y="T9"/>
                    </a:cxn>
                  </a:cxnLst>
                  <a:rect l="0" t="0" r="r" b="b"/>
                  <a:pathLst>
                    <a:path w="26" h="24">
                      <a:moveTo>
                        <a:pt x="18" y="0"/>
                      </a:moveTo>
                      <a:lnTo>
                        <a:pt x="0" y="11"/>
                      </a:lnTo>
                      <a:lnTo>
                        <a:pt x="9" y="24"/>
                      </a:lnTo>
                      <a:lnTo>
                        <a:pt x="26" y="13"/>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3081" name="Freeform 617">
                  <a:extLst>
                    <a:ext uri="{FF2B5EF4-FFF2-40B4-BE49-F238E27FC236}">
                      <a16:creationId xmlns:a16="http://schemas.microsoft.com/office/drawing/2014/main" id="{A27C6327-0BBE-034E-979F-F7F3EE52AF59}"/>
                    </a:ext>
                  </a:extLst>
                </p:cNvPr>
                <p:cNvSpPr>
                  <a:spLocks/>
                </p:cNvSpPr>
                <p:nvPr/>
              </p:nvSpPr>
              <p:spPr bwMode="auto">
                <a:xfrm>
                  <a:off x="7321" y="6295"/>
                  <a:ext cx="26" cy="24"/>
                </a:xfrm>
                <a:custGeom>
                  <a:avLst/>
                  <a:gdLst>
                    <a:gd name="T0" fmla="*/ 17 w 26"/>
                    <a:gd name="T1" fmla="*/ 0 h 24"/>
                    <a:gd name="T2" fmla="*/ 0 w 26"/>
                    <a:gd name="T3" fmla="*/ 11 h 24"/>
                    <a:gd name="T4" fmla="*/ 9 w 26"/>
                    <a:gd name="T5" fmla="*/ 24 h 24"/>
                    <a:gd name="T6" fmla="*/ 26 w 26"/>
                    <a:gd name="T7" fmla="*/ 13 h 24"/>
                    <a:gd name="T8" fmla="*/ 17 w 26"/>
                    <a:gd name="T9" fmla="*/ 0 h 24"/>
                  </a:gdLst>
                  <a:ahLst/>
                  <a:cxnLst>
                    <a:cxn ang="0">
                      <a:pos x="T0" y="T1"/>
                    </a:cxn>
                    <a:cxn ang="0">
                      <a:pos x="T2" y="T3"/>
                    </a:cxn>
                    <a:cxn ang="0">
                      <a:pos x="T4" y="T5"/>
                    </a:cxn>
                    <a:cxn ang="0">
                      <a:pos x="T6" y="T7"/>
                    </a:cxn>
                    <a:cxn ang="0">
                      <a:pos x="T8" y="T9"/>
                    </a:cxn>
                  </a:cxnLst>
                  <a:rect l="0" t="0" r="r" b="b"/>
                  <a:pathLst>
                    <a:path w="26" h="24">
                      <a:moveTo>
                        <a:pt x="17" y="0"/>
                      </a:moveTo>
                      <a:lnTo>
                        <a:pt x="0" y="11"/>
                      </a:lnTo>
                      <a:lnTo>
                        <a:pt x="9" y="24"/>
                      </a:lnTo>
                      <a:lnTo>
                        <a:pt x="26" y="13"/>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3082" name="Freeform 618">
                  <a:extLst>
                    <a:ext uri="{FF2B5EF4-FFF2-40B4-BE49-F238E27FC236}">
                      <a16:creationId xmlns:a16="http://schemas.microsoft.com/office/drawing/2014/main" id="{92FE4C9A-B12D-25A1-C2E0-7C504562A02C}"/>
                    </a:ext>
                  </a:extLst>
                </p:cNvPr>
                <p:cNvSpPr>
                  <a:spLocks/>
                </p:cNvSpPr>
                <p:nvPr/>
              </p:nvSpPr>
              <p:spPr bwMode="auto">
                <a:xfrm>
                  <a:off x="7332" y="6306"/>
                  <a:ext cx="26" cy="26"/>
                </a:xfrm>
                <a:custGeom>
                  <a:avLst/>
                  <a:gdLst>
                    <a:gd name="T0" fmla="*/ 15 w 26"/>
                    <a:gd name="T1" fmla="*/ 0 h 26"/>
                    <a:gd name="T2" fmla="*/ 0 w 26"/>
                    <a:gd name="T3" fmla="*/ 16 h 26"/>
                    <a:gd name="T4" fmla="*/ 11 w 26"/>
                    <a:gd name="T5" fmla="*/ 26 h 26"/>
                    <a:gd name="T6" fmla="*/ 26 w 26"/>
                    <a:gd name="T7" fmla="*/ 11 h 26"/>
                    <a:gd name="T8" fmla="*/ 15 w 26"/>
                    <a:gd name="T9" fmla="*/ 0 h 26"/>
                  </a:gdLst>
                  <a:ahLst/>
                  <a:cxnLst>
                    <a:cxn ang="0">
                      <a:pos x="T0" y="T1"/>
                    </a:cxn>
                    <a:cxn ang="0">
                      <a:pos x="T2" y="T3"/>
                    </a:cxn>
                    <a:cxn ang="0">
                      <a:pos x="T4" y="T5"/>
                    </a:cxn>
                    <a:cxn ang="0">
                      <a:pos x="T6" y="T7"/>
                    </a:cxn>
                    <a:cxn ang="0">
                      <a:pos x="T8" y="T9"/>
                    </a:cxn>
                  </a:cxnLst>
                  <a:rect l="0" t="0" r="r" b="b"/>
                  <a:pathLst>
                    <a:path w="26" h="26">
                      <a:moveTo>
                        <a:pt x="15" y="0"/>
                      </a:moveTo>
                      <a:lnTo>
                        <a:pt x="0" y="16"/>
                      </a:lnTo>
                      <a:lnTo>
                        <a:pt x="11" y="26"/>
                      </a:lnTo>
                      <a:lnTo>
                        <a:pt x="26" y="11"/>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63083" name="Freeform 619">
                  <a:extLst>
                    <a:ext uri="{FF2B5EF4-FFF2-40B4-BE49-F238E27FC236}">
                      <a16:creationId xmlns:a16="http://schemas.microsoft.com/office/drawing/2014/main" id="{FFC91003-647B-1C16-C90E-B4E849600613}"/>
                    </a:ext>
                  </a:extLst>
                </p:cNvPr>
                <p:cNvSpPr>
                  <a:spLocks/>
                </p:cNvSpPr>
                <p:nvPr/>
              </p:nvSpPr>
              <p:spPr bwMode="auto">
                <a:xfrm>
                  <a:off x="7341" y="6319"/>
                  <a:ext cx="24" cy="22"/>
                </a:xfrm>
                <a:custGeom>
                  <a:avLst/>
                  <a:gdLst>
                    <a:gd name="T0" fmla="*/ 17 w 24"/>
                    <a:gd name="T1" fmla="*/ 0 h 22"/>
                    <a:gd name="T2" fmla="*/ 0 w 24"/>
                    <a:gd name="T3" fmla="*/ 11 h 22"/>
                    <a:gd name="T4" fmla="*/ 6 w 24"/>
                    <a:gd name="T5" fmla="*/ 22 h 22"/>
                    <a:gd name="T6" fmla="*/ 24 w 24"/>
                    <a:gd name="T7" fmla="*/ 11 h 22"/>
                    <a:gd name="T8" fmla="*/ 17 w 24"/>
                    <a:gd name="T9" fmla="*/ 0 h 22"/>
                  </a:gdLst>
                  <a:ahLst/>
                  <a:cxnLst>
                    <a:cxn ang="0">
                      <a:pos x="T0" y="T1"/>
                    </a:cxn>
                    <a:cxn ang="0">
                      <a:pos x="T2" y="T3"/>
                    </a:cxn>
                    <a:cxn ang="0">
                      <a:pos x="T4" y="T5"/>
                    </a:cxn>
                    <a:cxn ang="0">
                      <a:pos x="T6" y="T7"/>
                    </a:cxn>
                    <a:cxn ang="0">
                      <a:pos x="T8" y="T9"/>
                    </a:cxn>
                  </a:cxnLst>
                  <a:rect l="0" t="0" r="r" b="b"/>
                  <a:pathLst>
                    <a:path w="24" h="22">
                      <a:moveTo>
                        <a:pt x="17" y="0"/>
                      </a:moveTo>
                      <a:lnTo>
                        <a:pt x="0" y="11"/>
                      </a:lnTo>
                      <a:lnTo>
                        <a:pt x="6" y="22"/>
                      </a:lnTo>
                      <a:lnTo>
                        <a:pt x="24" y="11"/>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3084" name="Freeform 620">
                  <a:extLst>
                    <a:ext uri="{FF2B5EF4-FFF2-40B4-BE49-F238E27FC236}">
                      <a16:creationId xmlns:a16="http://schemas.microsoft.com/office/drawing/2014/main" id="{204C2732-7502-4906-9BB2-05B28EEC695B}"/>
                    </a:ext>
                  </a:extLst>
                </p:cNvPr>
                <p:cNvSpPr>
                  <a:spLocks/>
                </p:cNvSpPr>
                <p:nvPr/>
              </p:nvSpPr>
              <p:spPr bwMode="auto">
                <a:xfrm>
                  <a:off x="7349" y="6328"/>
                  <a:ext cx="26" cy="26"/>
                </a:xfrm>
                <a:custGeom>
                  <a:avLst/>
                  <a:gdLst>
                    <a:gd name="T0" fmla="*/ 16 w 26"/>
                    <a:gd name="T1" fmla="*/ 0 h 26"/>
                    <a:gd name="T2" fmla="*/ 0 w 26"/>
                    <a:gd name="T3" fmla="*/ 13 h 26"/>
                    <a:gd name="T4" fmla="*/ 11 w 26"/>
                    <a:gd name="T5" fmla="*/ 26 h 26"/>
                    <a:gd name="T6" fmla="*/ 26 w 26"/>
                    <a:gd name="T7" fmla="*/ 13 h 26"/>
                    <a:gd name="T8" fmla="*/ 16 w 26"/>
                    <a:gd name="T9" fmla="*/ 0 h 26"/>
                  </a:gdLst>
                  <a:ahLst/>
                  <a:cxnLst>
                    <a:cxn ang="0">
                      <a:pos x="T0" y="T1"/>
                    </a:cxn>
                    <a:cxn ang="0">
                      <a:pos x="T2" y="T3"/>
                    </a:cxn>
                    <a:cxn ang="0">
                      <a:pos x="T4" y="T5"/>
                    </a:cxn>
                    <a:cxn ang="0">
                      <a:pos x="T6" y="T7"/>
                    </a:cxn>
                    <a:cxn ang="0">
                      <a:pos x="T8" y="T9"/>
                    </a:cxn>
                  </a:cxnLst>
                  <a:rect l="0" t="0" r="r" b="b"/>
                  <a:pathLst>
                    <a:path w="26" h="26">
                      <a:moveTo>
                        <a:pt x="16" y="0"/>
                      </a:moveTo>
                      <a:lnTo>
                        <a:pt x="0" y="13"/>
                      </a:lnTo>
                      <a:lnTo>
                        <a:pt x="11" y="26"/>
                      </a:lnTo>
                      <a:lnTo>
                        <a:pt x="26" y="13"/>
                      </a:lnTo>
                      <a:lnTo>
                        <a:pt x="16" y="0"/>
                      </a:lnTo>
                      <a:close/>
                    </a:path>
                  </a:pathLst>
                </a:custGeom>
                <a:solidFill>
                  <a:srgbClr val="FF0000"/>
                </a:solidFill>
                <a:ln w="38100" cmpd="sng">
                  <a:solidFill>
                    <a:srgbClr val="FF0000"/>
                  </a:solidFill>
                  <a:round/>
                  <a:headEnd/>
                  <a:tailEnd/>
                </a:ln>
              </p:spPr>
              <p:txBody>
                <a:bodyPr/>
                <a:lstStyle/>
                <a:p>
                  <a:endParaRPr lang="en-GB"/>
                </a:p>
              </p:txBody>
            </p:sp>
            <p:sp>
              <p:nvSpPr>
                <p:cNvPr id="63085" name="Freeform 621">
                  <a:extLst>
                    <a:ext uri="{FF2B5EF4-FFF2-40B4-BE49-F238E27FC236}">
                      <a16:creationId xmlns:a16="http://schemas.microsoft.com/office/drawing/2014/main" id="{20D901BB-E554-A71D-EEF3-40608D5AC3B5}"/>
                    </a:ext>
                  </a:extLst>
                </p:cNvPr>
                <p:cNvSpPr>
                  <a:spLocks/>
                </p:cNvSpPr>
                <p:nvPr/>
              </p:nvSpPr>
              <p:spPr bwMode="auto">
                <a:xfrm>
                  <a:off x="7360" y="6341"/>
                  <a:ext cx="24" cy="24"/>
                </a:xfrm>
                <a:custGeom>
                  <a:avLst/>
                  <a:gdLst>
                    <a:gd name="T0" fmla="*/ 15 w 24"/>
                    <a:gd name="T1" fmla="*/ 0 h 24"/>
                    <a:gd name="T2" fmla="*/ 0 w 24"/>
                    <a:gd name="T3" fmla="*/ 15 h 24"/>
                    <a:gd name="T4" fmla="*/ 9 w 24"/>
                    <a:gd name="T5" fmla="*/ 24 h 24"/>
                    <a:gd name="T6" fmla="*/ 24 w 24"/>
                    <a:gd name="T7" fmla="*/ 9 h 24"/>
                    <a:gd name="T8" fmla="*/ 15 w 24"/>
                    <a:gd name="T9" fmla="*/ 0 h 24"/>
                  </a:gdLst>
                  <a:ahLst/>
                  <a:cxnLst>
                    <a:cxn ang="0">
                      <a:pos x="T0" y="T1"/>
                    </a:cxn>
                    <a:cxn ang="0">
                      <a:pos x="T2" y="T3"/>
                    </a:cxn>
                    <a:cxn ang="0">
                      <a:pos x="T4" y="T5"/>
                    </a:cxn>
                    <a:cxn ang="0">
                      <a:pos x="T6" y="T7"/>
                    </a:cxn>
                    <a:cxn ang="0">
                      <a:pos x="T8" y="T9"/>
                    </a:cxn>
                  </a:cxnLst>
                  <a:rect l="0" t="0" r="r" b="b"/>
                  <a:pathLst>
                    <a:path w="24" h="24">
                      <a:moveTo>
                        <a:pt x="15" y="0"/>
                      </a:moveTo>
                      <a:lnTo>
                        <a:pt x="0" y="15"/>
                      </a:lnTo>
                      <a:lnTo>
                        <a:pt x="9" y="24"/>
                      </a:lnTo>
                      <a:lnTo>
                        <a:pt x="24" y="9"/>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63086" name="Freeform 622">
                  <a:extLst>
                    <a:ext uri="{FF2B5EF4-FFF2-40B4-BE49-F238E27FC236}">
                      <a16:creationId xmlns:a16="http://schemas.microsoft.com/office/drawing/2014/main" id="{2964D7AA-010E-217F-CE96-51D899E257A0}"/>
                    </a:ext>
                  </a:extLst>
                </p:cNvPr>
                <p:cNvSpPr>
                  <a:spLocks/>
                </p:cNvSpPr>
                <p:nvPr/>
              </p:nvSpPr>
              <p:spPr bwMode="auto">
                <a:xfrm>
                  <a:off x="7367" y="6350"/>
                  <a:ext cx="26" cy="24"/>
                </a:xfrm>
                <a:custGeom>
                  <a:avLst/>
                  <a:gdLst>
                    <a:gd name="T0" fmla="*/ 17 w 26"/>
                    <a:gd name="T1" fmla="*/ 0 h 24"/>
                    <a:gd name="T2" fmla="*/ 0 w 26"/>
                    <a:gd name="T3" fmla="*/ 13 h 24"/>
                    <a:gd name="T4" fmla="*/ 8 w 26"/>
                    <a:gd name="T5" fmla="*/ 24 h 24"/>
                    <a:gd name="T6" fmla="*/ 26 w 26"/>
                    <a:gd name="T7" fmla="*/ 11 h 24"/>
                    <a:gd name="T8" fmla="*/ 17 w 26"/>
                    <a:gd name="T9" fmla="*/ 0 h 24"/>
                  </a:gdLst>
                  <a:ahLst/>
                  <a:cxnLst>
                    <a:cxn ang="0">
                      <a:pos x="T0" y="T1"/>
                    </a:cxn>
                    <a:cxn ang="0">
                      <a:pos x="T2" y="T3"/>
                    </a:cxn>
                    <a:cxn ang="0">
                      <a:pos x="T4" y="T5"/>
                    </a:cxn>
                    <a:cxn ang="0">
                      <a:pos x="T6" y="T7"/>
                    </a:cxn>
                    <a:cxn ang="0">
                      <a:pos x="T8" y="T9"/>
                    </a:cxn>
                  </a:cxnLst>
                  <a:rect l="0" t="0" r="r" b="b"/>
                  <a:pathLst>
                    <a:path w="26" h="24">
                      <a:moveTo>
                        <a:pt x="17" y="0"/>
                      </a:moveTo>
                      <a:lnTo>
                        <a:pt x="0" y="13"/>
                      </a:lnTo>
                      <a:lnTo>
                        <a:pt x="8" y="24"/>
                      </a:lnTo>
                      <a:lnTo>
                        <a:pt x="26" y="11"/>
                      </a:lnTo>
                      <a:lnTo>
                        <a:pt x="17" y="0"/>
                      </a:lnTo>
                      <a:close/>
                    </a:path>
                  </a:pathLst>
                </a:custGeom>
                <a:solidFill>
                  <a:srgbClr val="FF0000"/>
                </a:solidFill>
                <a:ln w="38100" cmpd="sng">
                  <a:solidFill>
                    <a:srgbClr val="FF0000"/>
                  </a:solidFill>
                  <a:round/>
                  <a:headEnd/>
                  <a:tailEnd/>
                </a:ln>
              </p:spPr>
              <p:txBody>
                <a:bodyPr/>
                <a:lstStyle/>
                <a:p>
                  <a:endParaRPr lang="en-GB"/>
                </a:p>
              </p:txBody>
            </p:sp>
            <p:sp>
              <p:nvSpPr>
                <p:cNvPr id="63087" name="Freeform 623">
                  <a:extLst>
                    <a:ext uri="{FF2B5EF4-FFF2-40B4-BE49-F238E27FC236}">
                      <a16:creationId xmlns:a16="http://schemas.microsoft.com/office/drawing/2014/main" id="{D9F49439-0932-1152-DC12-FFD8F56B92AF}"/>
                    </a:ext>
                  </a:extLst>
                </p:cNvPr>
                <p:cNvSpPr>
                  <a:spLocks/>
                </p:cNvSpPr>
                <p:nvPr/>
              </p:nvSpPr>
              <p:spPr bwMode="auto">
                <a:xfrm>
                  <a:off x="7378" y="6361"/>
                  <a:ext cx="24" cy="24"/>
                </a:xfrm>
                <a:custGeom>
                  <a:avLst/>
                  <a:gdLst>
                    <a:gd name="T0" fmla="*/ 15 w 24"/>
                    <a:gd name="T1" fmla="*/ 0 h 24"/>
                    <a:gd name="T2" fmla="*/ 0 w 24"/>
                    <a:gd name="T3" fmla="*/ 15 h 24"/>
                    <a:gd name="T4" fmla="*/ 8 w 24"/>
                    <a:gd name="T5" fmla="*/ 24 h 24"/>
                    <a:gd name="T6" fmla="*/ 24 w 24"/>
                    <a:gd name="T7" fmla="*/ 9 h 24"/>
                    <a:gd name="T8" fmla="*/ 15 w 24"/>
                    <a:gd name="T9" fmla="*/ 0 h 24"/>
                  </a:gdLst>
                  <a:ahLst/>
                  <a:cxnLst>
                    <a:cxn ang="0">
                      <a:pos x="T0" y="T1"/>
                    </a:cxn>
                    <a:cxn ang="0">
                      <a:pos x="T2" y="T3"/>
                    </a:cxn>
                    <a:cxn ang="0">
                      <a:pos x="T4" y="T5"/>
                    </a:cxn>
                    <a:cxn ang="0">
                      <a:pos x="T6" y="T7"/>
                    </a:cxn>
                    <a:cxn ang="0">
                      <a:pos x="T8" y="T9"/>
                    </a:cxn>
                  </a:cxnLst>
                  <a:rect l="0" t="0" r="r" b="b"/>
                  <a:pathLst>
                    <a:path w="24" h="24">
                      <a:moveTo>
                        <a:pt x="15" y="0"/>
                      </a:moveTo>
                      <a:lnTo>
                        <a:pt x="0" y="15"/>
                      </a:lnTo>
                      <a:lnTo>
                        <a:pt x="8" y="24"/>
                      </a:lnTo>
                      <a:lnTo>
                        <a:pt x="24" y="9"/>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63088" name="Freeform 624">
                  <a:extLst>
                    <a:ext uri="{FF2B5EF4-FFF2-40B4-BE49-F238E27FC236}">
                      <a16:creationId xmlns:a16="http://schemas.microsoft.com/office/drawing/2014/main" id="{BF1C3EB7-465F-C4FF-7D6F-92C9D26249C5}"/>
                    </a:ext>
                  </a:extLst>
                </p:cNvPr>
                <p:cNvSpPr>
                  <a:spLocks/>
                </p:cNvSpPr>
                <p:nvPr/>
              </p:nvSpPr>
              <p:spPr bwMode="auto">
                <a:xfrm>
                  <a:off x="7384" y="6370"/>
                  <a:ext cx="26" cy="24"/>
                </a:xfrm>
                <a:custGeom>
                  <a:avLst/>
                  <a:gdLst>
                    <a:gd name="T0" fmla="*/ 18 w 26"/>
                    <a:gd name="T1" fmla="*/ 0 h 24"/>
                    <a:gd name="T2" fmla="*/ 0 w 26"/>
                    <a:gd name="T3" fmla="*/ 13 h 24"/>
                    <a:gd name="T4" fmla="*/ 9 w 26"/>
                    <a:gd name="T5" fmla="*/ 24 h 24"/>
                    <a:gd name="T6" fmla="*/ 26 w 26"/>
                    <a:gd name="T7" fmla="*/ 10 h 24"/>
                    <a:gd name="T8" fmla="*/ 18 w 26"/>
                    <a:gd name="T9" fmla="*/ 0 h 24"/>
                  </a:gdLst>
                  <a:ahLst/>
                  <a:cxnLst>
                    <a:cxn ang="0">
                      <a:pos x="T0" y="T1"/>
                    </a:cxn>
                    <a:cxn ang="0">
                      <a:pos x="T2" y="T3"/>
                    </a:cxn>
                    <a:cxn ang="0">
                      <a:pos x="T4" y="T5"/>
                    </a:cxn>
                    <a:cxn ang="0">
                      <a:pos x="T6" y="T7"/>
                    </a:cxn>
                    <a:cxn ang="0">
                      <a:pos x="T8" y="T9"/>
                    </a:cxn>
                  </a:cxnLst>
                  <a:rect l="0" t="0" r="r" b="b"/>
                  <a:pathLst>
                    <a:path w="26" h="24">
                      <a:moveTo>
                        <a:pt x="18" y="0"/>
                      </a:moveTo>
                      <a:lnTo>
                        <a:pt x="0" y="13"/>
                      </a:lnTo>
                      <a:lnTo>
                        <a:pt x="9" y="24"/>
                      </a:lnTo>
                      <a:lnTo>
                        <a:pt x="26" y="10"/>
                      </a:lnTo>
                      <a:lnTo>
                        <a:pt x="18" y="0"/>
                      </a:lnTo>
                      <a:close/>
                    </a:path>
                  </a:pathLst>
                </a:custGeom>
                <a:solidFill>
                  <a:srgbClr val="FF0000"/>
                </a:solidFill>
                <a:ln w="38100" cmpd="sng">
                  <a:solidFill>
                    <a:srgbClr val="FF0000"/>
                  </a:solidFill>
                  <a:round/>
                  <a:headEnd/>
                  <a:tailEnd/>
                </a:ln>
              </p:spPr>
              <p:txBody>
                <a:bodyPr/>
                <a:lstStyle/>
                <a:p>
                  <a:endParaRPr lang="en-GB"/>
                </a:p>
              </p:txBody>
            </p:sp>
            <p:sp>
              <p:nvSpPr>
                <p:cNvPr id="63089" name="Freeform 625">
                  <a:extLst>
                    <a:ext uri="{FF2B5EF4-FFF2-40B4-BE49-F238E27FC236}">
                      <a16:creationId xmlns:a16="http://schemas.microsoft.com/office/drawing/2014/main" id="{60356FF2-0494-5D96-E269-DD314B1D444A}"/>
                    </a:ext>
                  </a:extLst>
                </p:cNvPr>
                <p:cNvSpPr>
                  <a:spLocks/>
                </p:cNvSpPr>
                <p:nvPr/>
              </p:nvSpPr>
              <p:spPr bwMode="auto">
                <a:xfrm>
                  <a:off x="7395" y="6378"/>
                  <a:ext cx="22" cy="24"/>
                </a:xfrm>
                <a:custGeom>
                  <a:avLst/>
                  <a:gdLst>
                    <a:gd name="T0" fmla="*/ 13 w 22"/>
                    <a:gd name="T1" fmla="*/ 0 h 24"/>
                    <a:gd name="T2" fmla="*/ 0 w 22"/>
                    <a:gd name="T3" fmla="*/ 18 h 24"/>
                    <a:gd name="T4" fmla="*/ 9 w 22"/>
                    <a:gd name="T5" fmla="*/ 24 h 24"/>
                    <a:gd name="T6" fmla="*/ 22 w 22"/>
                    <a:gd name="T7" fmla="*/ 7 h 24"/>
                    <a:gd name="T8" fmla="*/ 13 w 22"/>
                    <a:gd name="T9" fmla="*/ 0 h 24"/>
                  </a:gdLst>
                  <a:ahLst/>
                  <a:cxnLst>
                    <a:cxn ang="0">
                      <a:pos x="T0" y="T1"/>
                    </a:cxn>
                    <a:cxn ang="0">
                      <a:pos x="T2" y="T3"/>
                    </a:cxn>
                    <a:cxn ang="0">
                      <a:pos x="T4" y="T5"/>
                    </a:cxn>
                    <a:cxn ang="0">
                      <a:pos x="T6" y="T7"/>
                    </a:cxn>
                    <a:cxn ang="0">
                      <a:pos x="T8" y="T9"/>
                    </a:cxn>
                  </a:cxnLst>
                  <a:rect l="0" t="0" r="r" b="b"/>
                  <a:pathLst>
                    <a:path w="22" h="24">
                      <a:moveTo>
                        <a:pt x="13" y="0"/>
                      </a:moveTo>
                      <a:lnTo>
                        <a:pt x="0" y="18"/>
                      </a:lnTo>
                      <a:lnTo>
                        <a:pt x="9" y="24"/>
                      </a:lnTo>
                      <a:lnTo>
                        <a:pt x="22" y="7"/>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63090" name="Freeform 626">
                  <a:extLst>
                    <a:ext uri="{FF2B5EF4-FFF2-40B4-BE49-F238E27FC236}">
                      <a16:creationId xmlns:a16="http://schemas.microsoft.com/office/drawing/2014/main" id="{1DFA0A23-B239-5EB6-5002-57AC1C2B9BF4}"/>
                    </a:ext>
                  </a:extLst>
                </p:cNvPr>
                <p:cNvSpPr>
                  <a:spLocks/>
                </p:cNvSpPr>
                <p:nvPr/>
              </p:nvSpPr>
              <p:spPr bwMode="auto">
                <a:xfrm>
                  <a:off x="7404" y="6387"/>
                  <a:ext cx="24" cy="24"/>
                </a:xfrm>
                <a:custGeom>
                  <a:avLst/>
                  <a:gdLst>
                    <a:gd name="T0" fmla="*/ 13 w 24"/>
                    <a:gd name="T1" fmla="*/ 0 h 24"/>
                    <a:gd name="T2" fmla="*/ 0 w 24"/>
                    <a:gd name="T3" fmla="*/ 15 h 24"/>
                    <a:gd name="T4" fmla="*/ 11 w 24"/>
                    <a:gd name="T5" fmla="*/ 24 h 24"/>
                    <a:gd name="T6" fmla="*/ 24 w 24"/>
                    <a:gd name="T7" fmla="*/ 9 h 24"/>
                    <a:gd name="T8" fmla="*/ 13 w 24"/>
                    <a:gd name="T9" fmla="*/ 0 h 24"/>
                  </a:gdLst>
                  <a:ahLst/>
                  <a:cxnLst>
                    <a:cxn ang="0">
                      <a:pos x="T0" y="T1"/>
                    </a:cxn>
                    <a:cxn ang="0">
                      <a:pos x="T2" y="T3"/>
                    </a:cxn>
                    <a:cxn ang="0">
                      <a:pos x="T4" y="T5"/>
                    </a:cxn>
                    <a:cxn ang="0">
                      <a:pos x="T6" y="T7"/>
                    </a:cxn>
                    <a:cxn ang="0">
                      <a:pos x="T8" y="T9"/>
                    </a:cxn>
                  </a:cxnLst>
                  <a:rect l="0" t="0" r="r" b="b"/>
                  <a:pathLst>
                    <a:path w="24" h="24">
                      <a:moveTo>
                        <a:pt x="13" y="0"/>
                      </a:moveTo>
                      <a:lnTo>
                        <a:pt x="0" y="15"/>
                      </a:lnTo>
                      <a:lnTo>
                        <a:pt x="11" y="24"/>
                      </a:lnTo>
                      <a:lnTo>
                        <a:pt x="24" y="9"/>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63091" name="Freeform 627">
                  <a:extLst>
                    <a:ext uri="{FF2B5EF4-FFF2-40B4-BE49-F238E27FC236}">
                      <a16:creationId xmlns:a16="http://schemas.microsoft.com/office/drawing/2014/main" id="{E6D90E93-E0D4-6771-FA8F-9ED2749496F7}"/>
                    </a:ext>
                  </a:extLst>
                </p:cNvPr>
                <p:cNvSpPr>
                  <a:spLocks/>
                </p:cNvSpPr>
                <p:nvPr/>
              </p:nvSpPr>
              <p:spPr bwMode="auto">
                <a:xfrm>
                  <a:off x="7415" y="6396"/>
                  <a:ext cx="21" cy="22"/>
                </a:xfrm>
                <a:custGeom>
                  <a:avLst/>
                  <a:gdLst>
                    <a:gd name="T0" fmla="*/ 15 w 21"/>
                    <a:gd name="T1" fmla="*/ 0 h 22"/>
                    <a:gd name="T2" fmla="*/ 0 w 21"/>
                    <a:gd name="T3" fmla="*/ 15 h 22"/>
                    <a:gd name="T4" fmla="*/ 6 w 21"/>
                    <a:gd name="T5" fmla="*/ 22 h 22"/>
                    <a:gd name="T6" fmla="*/ 21 w 21"/>
                    <a:gd name="T7" fmla="*/ 6 h 22"/>
                    <a:gd name="T8" fmla="*/ 15 w 21"/>
                    <a:gd name="T9" fmla="*/ 0 h 22"/>
                  </a:gdLst>
                  <a:ahLst/>
                  <a:cxnLst>
                    <a:cxn ang="0">
                      <a:pos x="T0" y="T1"/>
                    </a:cxn>
                    <a:cxn ang="0">
                      <a:pos x="T2" y="T3"/>
                    </a:cxn>
                    <a:cxn ang="0">
                      <a:pos x="T4" y="T5"/>
                    </a:cxn>
                    <a:cxn ang="0">
                      <a:pos x="T6" y="T7"/>
                    </a:cxn>
                    <a:cxn ang="0">
                      <a:pos x="T8" y="T9"/>
                    </a:cxn>
                  </a:cxnLst>
                  <a:rect l="0" t="0" r="r" b="b"/>
                  <a:pathLst>
                    <a:path w="21" h="22">
                      <a:moveTo>
                        <a:pt x="15" y="0"/>
                      </a:moveTo>
                      <a:lnTo>
                        <a:pt x="0" y="15"/>
                      </a:lnTo>
                      <a:lnTo>
                        <a:pt x="6" y="22"/>
                      </a:lnTo>
                      <a:lnTo>
                        <a:pt x="21" y="6"/>
                      </a:lnTo>
                      <a:lnTo>
                        <a:pt x="15" y="0"/>
                      </a:lnTo>
                      <a:close/>
                    </a:path>
                  </a:pathLst>
                </a:custGeom>
                <a:solidFill>
                  <a:srgbClr val="FF0000"/>
                </a:solidFill>
                <a:ln w="38100" cmpd="sng">
                  <a:solidFill>
                    <a:srgbClr val="FF0000"/>
                  </a:solidFill>
                  <a:round/>
                  <a:headEnd/>
                  <a:tailEnd/>
                </a:ln>
              </p:spPr>
              <p:txBody>
                <a:bodyPr/>
                <a:lstStyle/>
                <a:p>
                  <a:endParaRPr lang="en-GB"/>
                </a:p>
              </p:txBody>
            </p:sp>
            <p:sp>
              <p:nvSpPr>
                <p:cNvPr id="63092" name="Freeform 628">
                  <a:extLst>
                    <a:ext uri="{FF2B5EF4-FFF2-40B4-BE49-F238E27FC236}">
                      <a16:creationId xmlns:a16="http://schemas.microsoft.com/office/drawing/2014/main" id="{D6D3BC77-1425-6BBC-278C-F9785137C281}"/>
                    </a:ext>
                  </a:extLst>
                </p:cNvPr>
                <p:cNvSpPr>
                  <a:spLocks/>
                </p:cNvSpPr>
                <p:nvPr/>
              </p:nvSpPr>
              <p:spPr bwMode="auto">
                <a:xfrm>
                  <a:off x="7421" y="6402"/>
                  <a:ext cx="24" cy="24"/>
                </a:xfrm>
                <a:custGeom>
                  <a:avLst/>
                  <a:gdLst>
                    <a:gd name="T0" fmla="*/ 13 w 24"/>
                    <a:gd name="T1" fmla="*/ 0 h 24"/>
                    <a:gd name="T2" fmla="*/ 0 w 24"/>
                    <a:gd name="T3" fmla="*/ 16 h 24"/>
                    <a:gd name="T4" fmla="*/ 11 w 24"/>
                    <a:gd name="T5" fmla="*/ 24 h 24"/>
                    <a:gd name="T6" fmla="*/ 24 w 24"/>
                    <a:gd name="T7" fmla="*/ 9 h 24"/>
                    <a:gd name="T8" fmla="*/ 13 w 24"/>
                    <a:gd name="T9" fmla="*/ 0 h 24"/>
                  </a:gdLst>
                  <a:ahLst/>
                  <a:cxnLst>
                    <a:cxn ang="0">
                      <a:pos x="T0" y="T1"/>
                    </a:cxn>
                    <a:cxn ang="0">
                      <a:pos x="T2" y="T3"/>
                    </a:cxn>
                    <a:cxn ang="0">
                      <a:pos x="T4" y="T5"/>
                    </a:cxn>
                    <a:cxn ang="0">
                      <a:pos x="T6" y="T7"/>
                    </a:cxn>
                    <a:cxn ang="0">
                      <a:pos x="T8" y="T9"/>
                    </a:cxn>
                  </a:cxnLst>
                  <a:rect l="0" t="0" r="r" b="b"/>
                  <a:pathLst>
                    <a:path w="24" h="24">
                      <a:moveTo>
                        <a:pt x="13" y="0"/>
                      </a:moveTo>
                      <a:lnTo>
                        <a:pt x="0" y="16"/>
                      </a:lnTo>
                      <a:lnTo>
                        <a:pt x="11" y="24"/>
                      </a:lnTo>
                      <a:lnTo>
                        <a:pt x="24" y="9"/>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63093" name="Freeform 629">
                  <a:extLst>
                    <a:ext uri="{FF2B5EF4-FFF2-40B4-BE49-F238E27FC236}">
                      <a16:creationId xmlns:a16="http://schemas.microsoft.com/office/drawing/2014/main" id="{6D0CF35A-2063-F0EE-23DE-E18FEA70D448}"/>
                    </a:ext>
                  </a:extLst>
                </p:cNvPr>
                <p:cNvSpPr>
                  <a:spLocks/>
                </p:cNvSpPr>
                <p:nvPr/>
              </p:nvSpPr>
              <p:spPr bwMode="auto">
                <a:xfrm>
                  <a:off x="7432" y="6409"/>
                  <a:ext cx="22" cy="24"/>
                </a:xfrm>
                <a:custGeom>
                  <a:avLst/>
                  <a:gdLst>
                    <a:gd name="T0" fmla="*/ 13 w 22"/>
                    <a:gd name="T1" fmla="*/ 0 h 24"/>
                    <a:gd name="T2" fmla="*/ 0 w 22"/>
                    <a:gd name="T3" fmla="*/ 17 h 24"/>
                    <a:gd name="T4" fmla="*/ 9 w 22"/>
                    <a:gd name="T5" fmla="*/ 24 h 24"/>
                    <a:gd name="T6" fmla="*/ 22 w 22"/>
                    <a:gd name="T7" fmla="*/ 6 h 24"/>
                    <a:gd name="T8" fmla="*/ 13 w 22"/>
                    <a:gd name="T9" fmla="*/ 0 h 24"/>
                  </a:gdLst>
                  <a:ahLst/>
                  <a:cxnLst>
                    <a:cxn ang="0">
                      <a:pos x="T0" y="T1"/>
                    </a:cxn>
                    <a:cxn ang="0">
                      <a:pos x="T2" y="T3"/>
                    </a:cxn>
                    <a:cxn ang="0">
                      <a:pos x="T4" y="T5"/>
                    </a:cxn>
                    <a:cxn ang="0">
                      <a:pos x="T6" y="T7"/>
                    </a:cxn>
                    <a:cxn ang="0">
                      <a:pos x="T8" y="T9"/>
                    </a:cxn>
                  </a:cxnLst>
                  <a:rect l="0" t="0" r="r" b="b"/>
                  <a:pathLst>
                    <a:path w="22" h="24">
                      <a:moveTo>
                        <a:pt x="13" y="0"/>
                      </a:moveTo>
                      <a:lnTo>
                        <a:pt x="0" y="17"/>
                      </a:lnTo>
                      <a:lnTo>
                        <a:pt x="9" y="24"/>
                      </a:lnTo>
                      <a:lnTo>
                        <a:pt x="22" y="6"/>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63094" name="Freeform 630">
                  <a:extLst>
                    <a:ext uri="{FF2B5EF4-FFF2-40B4-BE49-F238E27FC236}">
                      <a16:creationId xmlns:a16="http://schemas.microsoft.com/office/drawing/2014/main" id="{B590E2CF-6F6D-E1AF-FCBF-A665F2124217}"/>
                    </a:ext>
                  </a:extLst>
                </p:cNvPr>
                <p:cNvSpPr>
                  <a:spLocks/>
                </p:cNvSpPr>
                <p:nvPr/>
              </p:nvSpPr>
              <p:spPr bwMode="auto">
                <a:xfrm>
                  <a:off x="7441" y="6415"/>
                  <a:ext cx="22" cy="24"/>
                </a:xfrm>
                <a:custGeom>
                  <a:avLst/>
                  <a:gdLst>
                    <a:gd name="T0" fmla="*/ 13 w 22"/>
                    <a:gd name="T1" fmla="*/ 0 h 24"/>
                    <a:gd name="T2" fmla="*/ 0 w 22"/>
                    <a:gd name="T3" fmla="*/ 18 h 24"/>
                    <a:gd name="T4" fmla="*/ 9 w 22"/>
                    <a:gd name="T5" fmla="*/ 24 h 24"/>
                    <a:gd name="T6" fmla="*/ 22 w 22"/>
                    <a:gd name="T7" fmla="*/ 7 h 24"/>
                    <a:gd name="T8" fmla="*/ 13 w 22"/>
                    <a:gd name="T9" fmla="*/ 0 h 24"/>
                  </a:gdLst>
                  <a:ahLst/>
                  <a:cxnLst>
                    <a:cxn ang="0">
                      <a:pos x="T0" y="T1"/>
                    </a:cxn>
                    <a:cxn ang="0">
                      <a:pos x="T2" y="T3"/>
                    </a:cxn>
                    <a:cxn ang="0">
                      <a:pos x="T4" y="T5"/>
                    </a:cxn>
                    <a:cxn ang="0">
                      <a:pos x="T6" y="T7"/>
                    </a:cxn>
                    <a:cxn ang="0">
                      <a:pos x="T8" y="T9"/>
                    </a:cxn>
                  </a:cxnLst>
                  <a:rect l="0" t="0" r="r" b="b"/>
                  <a:pathLst>
                    <a:path w="22" h="24">
                      <a:moveTo>
                        <a:pt x="13" y="0"/>
                      </a:moveTo>
                      <a:lnTo>
                        <a:pt x="0" y="18"/>
                      </a:lnTo>
                      <a:lnTo>
                        <a:pt x="9" y="24"/>
                      </a:lnTo>
                      <a:lnTo>
                        <a:pt x="22" y="7"/>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63095" name="Freeform 631">
                  <a:extLst>
                    <a:ext uri="{FF2B5EF4-FFF2-40B4-BE49-F238E27FC236}">
                      <a16:creationId xmlns:a16="http://schemas.microsoft.com/office/drawing/2014/main" id="{02A7042C-2131-BE86-48AC-A41886895B00}"/>
                    </a:ext>
                  </a:extLst>
                </p:cNvPr>
                <p:cNvSpPr>
                  <a:spLocks/>
                </p:cNvSpPr>
                <p:nvPr/>
              </p:nvSpPr>
              <p:spPr bwMode="auto">
                <a:xfrm>
                  <a:off x="7452" y="6422"/>
                  <a:ext cx="17" cy="22"/>
                </a:xfrm>
                <a:custGeom>
                  <a:avLst/>
                  <a:gdLst>
                    <a:gd name="T0" fmla="*/ 8 w 17"/>
                    <a:gd name="T1" fmla="*/ 0 h 22"/>
                    <a:gd name="T2" fmla="*/ 0 w 17"/>
                    <a:gd name="T3" fmla="*/ 17 h 22"/>
                    <a:gd name="T4" fmla="*/ 8 w 17"/>
                    <a:gd name="T5" fmla="*/ 22 h 22"/>
                    <a:gd name="T6" fmla="*/ 17 w 17"/>
                    <a:gd name="T7" fmla="*/ 4 h 22"/>
                    <a:gd name="T8" fmla="*/ 8 w 17"/>
                    <a:gd name="T9" fmla="*/ 0 h 22"/>
                  </a:gdLst>
                  <a:ahLst/>
                  <a:cxnLst>
                    <a:cxn ang="0">
                      <a:pos x="T0" y="T1"/>
                    </a:cxn>
                    <a:cxn ang="0">
                      <a:pos x="T2" y="T3"/>
                    </a:cxn>
                    <a:cxn ang="0">
                      <a:pos x="T4" y="T5"/>
                    </a:cxn>
                    <a:cxn ang="0">
                      <a:pos x="T6" y="T7"/>
                    </a:cxn>
                    <a:cxn ang="0">
                      <a:pos x="T8" y="T9"/>
                    </a:cxn>
                  </a:cxnLst>
                  <a:rect l="0" t="0" r="r" b="b"/>
                  <a:pathLst>
                    <a:path w="17" h="22">
                      <a:moveTo>
                        <a:pt x="8" y="0"/>
                      </a:moveTo>
                      <a:lnTo>
                        <a:pt x="0" y="17"/>
                      </a:lnTo>
                      <a:lnTo>
                        <a:pt x="8" y="22"/>
                      </a:lnTo>
                      <a:lnTo>
                        <a:pt x="17" y="4"/>
                      </a:lnTo>
                      <a:lnTo>
                        <a:pt x="8" y="0"/>
                      </a:lnTo>
                      <a:close/>
                    </a:path>
                  </a:pathLst>
                </a:custGeom>
                <a:solidFill>
                  <a:srgbClr val="FF0000"/>
                </a:solidFill>
                <a:ln w="38100" cmpd="sng">
                  <a:solidFill>
                    <a:srgbClr val="FF0000"/>
                  </a:solidFill>
                  <a:round/>
                  <a:headEnd/>
                  <a:tailEnd/>
                </a:ln>
              </p:spPr>
              <p:txBody>
                <a:bodyPr/>
                <a:lstStyle/>
                <a:p>
                  <a:endParaRPr lang="en-GB"/>
                </a:p>
              </p:txBody>
            </p:sp>
            <p:sp>
              <p:nvSpPr>
                <p:cNvPr id="63096" name="Freeform 632">
                  <a:extLst>
                    <a:ext uri="{FF2B5EF4-FFF2-40B4-BE49-F238E27FC236}">
                      <a16:creationId xmlns:a16="http://schemas.microsoft.com/office/drawing/2014/main" id="{DEA84EB6-6A6B-30E7-77AD-106EE6F43FC3}"/>
                    </a:ext>
                  </a:extLst>
                </p:cNvPr>
                <p:cNvSpPr>
                  <a:spLocks/>
                </p:cNvSpPr>
                <p:nvPr/>
              </p:nvSpPr>
              <p:spPr bwMode="auto">
                <a:xfrm>
                  <a:off x="7458" y="6426"/>
                  <a:ext cx="22" cy="24"/>
                </a:xfrm>
                <a:custGeom>
                  <a:avLst/>
                  <a:gdLst>
                    <a:gd name="T0" fmla="*/ 13 w 22"/>
                    <a:gd name="T1" fmla="*/ 0 h 24"/>
                    <a:gd name="T2" fmla="*/ 0 w 22"/>
                    <a:gd name="T3" fmla="*/ 18 h 24"/>
                    <a:gd name="T4" fmla="*/ 9 w 22"/>
                    <a:gd name="T5" fmla="*/ 24 h 24"/>
                    <a:gd name="T6" fmla="*/ 22 w 22"/>
                    <a:gd name="T7" fmla="*/ 7 h 24"/>
                    <a:gd name="T8" fmla="*/ 13 w 22"/>
                    <a:gd name="T9" fmla="*/ 0 h 24"/>
                  </a:gdLst>
                  <a:ahLst/>
                  <a:cxnLst>
                    <a:cxn ang="0">
                      <a:pos x="T0" y="T1"/>
                    </a:cxn>
                    <a:cxn ang="0">
                      <a:pos x="T2" y="T3"/>
                    </a:cxn>
                    <a:cxn ang="0">
                      <a:pos x="T4" y="T5"/>
                    </a:cxn>
                    <a:cxn ang="0">
                      <a:pos x="T6" y="T7"/>
                    </a:cxn>
                    <a:cxn ang="0">
                      <a:pos x="T8" y="T9"/>
                    </a:cxn>
                  </a:cxnLst>
                  <a:rect l="0" t="0" r="r" b="b"/>
                  <a:pathLst>
                    <a:path w="22" h="24">
                      <a:moveTo>
                        <a:pt x="13" y="0"/>
                      </a:moveTo>
                      <a:lnTo>
                        <a:pt x="0" y="18"/>
                      </a:lnTo>
                      <a:lnTo>
                        <a:pt x="9" y="24"/>
                      </a:lnTo>
                      <a:lnTo>
                        <a:pt x="22" y="7"/>
                      </a:lnTo>
                      <a:lnTo>
                        <a:pt x="13" y="0"/>
                      </a:lnTo>
                      <a:close/>
                    </a:path>
                  </a:pathLst>
                </a:custGeom>
                <a:solidFill>
                  <a:srgbClr val="FF0000"/>
                </a:solidFill>
                <a:ln w="38100" cmpd="sng">
                  <a:solidFill>
                    <a:srgbClr val="FF0000"/>
                  </a:solidFill>
                  <a:round/>
                  <a:headEnd/>
                  <a:tailEnd/>
                </a:ln>
              </p:spPr>
              <p:txBody>
                <a:bodyPr/>
                <a:lstStyle/>
                <a:p>
                  <a:endParaRPr lang="en-GB"/>
                </a:p>
              </p:txBody>
            </p:sp>
            <p:sp>
              <p:nvSpPr>
                <p:cNvPr id="63097" name="Freeform 633">
                  <a:extLst>
                    <a:ext uri="{FF2B5EF4-FFF2-40B4-BE49-F238E27FC236}">
                      <a16:creationId xmlns:a16="http://schemas.microsoft.com/office/drawing/2014/main" id="{36030600-6732-F9AF-AC5D-32163501CD93}"/>
                    </a:ext>
                  </a:extLst>
                </p:cNvPr>
                <p:cNvSpPr>
                  <a:spLocks/>
                </p:cNvSpPr>
                <p:nvPr/>
              </p:nvSpPr>
              <p:spPr bwMode="auto">
                <a:xfrm>
                  <a:off x="7469" y="6433"/>
                  <a:ext cx="18" cy="22"/>
                </a:xfrm>
                <a:custGeom>
                  <a:avLst/>
                  <a:gdLst>
                    <a:gd name="T0" fmla="*/ 9 w 18"/>
                    <a:gd name="T1" fmla="*/ 0 h 22"/>
                    <a:gd name="T2" fmla="*/ 0 w 18"/>
                    <a:gd name="T3" fmla="*/ 17 h 22"/>
                    <a:gd name="T4" fmla="*/ 9 w 18"/>
                    <a:gd name="T5" fmla="*/ 22 h 22"/>
                    <a:gd name="T6" fmla="*/ 18 w 18"/>
                    <a:gd name="T7" fmla="*/ 4 h 22"/>
                    <a:gd name="T8" fmla="*/ 9 w 18"/>
                    <a:gd name="T9" fmla="*/ 0 h 22"/>
                  </a:gdLst>
                  <a:ahLst/>
                  <a:cxnLst>
                    <a:cxn ang="0">
                      <a:pos x="T0" y="T1"/>
                    </a:cxn>
                    <a:cxn ang="0">
                      <a:pos x="T2" y="T3"/>
                    </a:cxn>
                    <a:cxn ang="0">
                      <a:pos x="T4" y="T5"/>
                    </a:cxn>
                    <a:cxn ang="0">
                      <a:pos x="T6" y="T7"/>
                    </a:cxn>
                    <a:cxn ang="0">
                      <a:pos x="T8" y="T9"/>
                    </a:cxn>
                  </a:cxnLst>
                  <a:rect l="0" t="0" r="r" b="b"/>
                  <a:pathLst>
                    <a:path w="18" h="22">
                      <a:moveTo>
                        <a:pt x="9" y="0"/>
                      </a:moveTo>
                      <a:lnTo>
                        <a:pt x="0" y="17"/>
                      </a:lnTo>
                      <a:lnTo>
                        <a:pt x="9" y="22"/>
                      </a:lnTo>
                      <a:lnTo>
                        <a:pt x="18" y="4"/>
                      </a:lnTo>
                      <a:lnTo>
                        <a:pt x="9" y="0"/>
                      </a:lnTo>
                      <a:close/>
                    </a:path>
                  </a:pathLst>
                </a:custGeom>
                <a:solidFill>
                  <a:srgbClr val="FF0000"/>
                </a:solidFill>
                <a:ln w="38100" cmpd="sng">
                  <a:solidFill>
                    <a:srgbClr val="FF0000"/>
                  </a:solidFill>
                  <a:round/>
                  <a:headEnd/>
                  <a:tailEnd/>
                </a:ln>
              </p:spPr>
              <p:txBody>
                <a:bodyPr/>
                <a:lstStyle/>
                <a:p>
                  <a:endParaRPr lang="en-GB"/>
                </a:p>
              </p:txBody>
            </p:sp>
            <p:sp>
              <p:nvSpPr>
                <p:cNvPr id="63098" name="Freeform 634">
                  <a:extLst>
                    <a:ext uri="{FF2B5EF4-FFF2-40B4-BE49-F238E27FC236}">
                      <a16:creationId xmlns:a16="http://schemas.microsoft.com/office/drawing/2014/main" id="{C54C1F60-D5C8-BB77-C402-C1BB3D4E9441}"/>
                    </a:ext>
                  </a:extLst>
                </p:cNvPr>
                <p:cNvSpPr>
                  <a:spLocks/>
                </p:cNvSpPr>
                <p:nvPr/>
              </p:nvSpPr>
              <p:spPr bwMode="auto">
                <a:xfrm>
                  <a:off x="7480" y="6437"/>
                  <a:ext cx="18" cy="24"/>
                </a:xfrm>
                <a:custGeom>
                  <a:avLst/>
                  <a:gdLst>
                    <a:gd name="T0" fmla="*/ 7 w 18"/>
                    <a:gd name="T1" fmla="*/ 0 h 24"/>
                    <a:gd name="T2" fmla="*/ 0 w 18"/>
                    <a:gd name="T3" fmla="*/ 20 h 24"/>
                    <a:gd name="T4" fmla="*/ 11 w 18"/>
                    <a:gd name="T5" fmla="*/ 24 h 24"/>
                    <a:gd name="T6" fmla="*/ 18 w 18"/>
                    <a:gd name="T7" fmla="*/ 5 h 24"/>
                    <a:gd name="T8" fmla="*/ 7 w 18"/>
                    <a:gd name="T9" fmla="*/ 0 h 24"/>
                  </a:gdLst>
                  <a:ahLst/>
                  <a:cxnLst>
                    <a:cxn ang="0">
                      <a:pos x="T0" y="T1"/>
                    </a:cxn>
                    <a:cxn ang="0">
                      <a:pos x="T2" y="T3"/>
                    </a:cxn>
                    <a:cxn ang="0">
                      <a:pos x="T4" y="T5"/>
                    </a:cxn>
                    <a:cxn ang="0">
                      <a:pos x="T6" y="T7"/>
                    </a:cxn>
                    <a:cxn ang="0">
                      <a:pos x="T8" y="T9"/>
                    </a:cxn>
                  </a:cxnLst>
                  <a:rect l="0" t="0" r="r" b="b"/>
                  <a:pathLst>
                    <a:path w="18" h="24">
                      <a:moveTo>
                        <a:pt x="7" y="0"/>
                      </a:moveTo>
                      <a:lnTo>
                        <a:pt x="0" y="20"/>
                      </a:lnTo>
                      <a:lnTo>
                        <a:pt x="11" y="24"/>
                      </a:lnTo>
                      <a:lnTo>
                        <a:pt x="18" y="5"/>
                      </a:lnTo>
                      <a:lnTo>
                        <a:pt x="7" y="0"/>
                      </a:lnTo>
                      <a:close/>
                    </a:path>
                  </a:pathLst>
                </a:custGeom>
                <a:solidFill>
                  <a:srgbClr val="FF0000"/>
                </a:solidFill>
                <a:ln w="38100" cmpd="sng">
                  <a:solidFill>
                    <a:srgbClr val="FF0000"/>
                  </a:solidFill>
                  <a:round/>
                  <a:headEnd/>
                  <a:tailEnd/>
                </a:ln>
              </p:spPr>
              <p:txBody>
                <a:bodyPr/>
                <a:lstStyle/>
                <a:p>
                  <a:endParaRPr lang="en-GB"/>
                </a:p>
              </p:txBody>
            </p:sp>
            <p:sp>
              <p:nvSpPr>
                <p:cNvPr id="63099" name="Freeform 635">
                  <a:extLst>
                    <a:ext uri="{FF2B5EF4-FFF2-40B4-BE49-F238E27FC236}">
                      <a16:creationId xmlns:a16="http://schemas.microsoft.com/office/drawing/2014/main" id="{B786B763-2DEE-69C1-377A-78288E4EA94D}"/>
                    </a:ext>
                  </a:extLst>
                </p:cNvPr>
                <p:cNvSpPr>
                  <a:spLocks/>
                </p:cNvSpPr>
                <p:nvPr/>
              </p:nvSpPr>
              <p:spPr bwMode="auto">
                <a:xfrm>
                  <a:off x="7489" y="6442"/>
                  <a:ext cx="17" cy="21"/>
                </a:xfrm>
                <a:custGeom>
                  <a:avLst/>
                  <a:gdLst>
                    <a:gd name="T0" fmla="*/ 11 w 17"/>
                    <a:gd name="T1" fmla="*/ 0 h 21"/>
                    <a:gd name="T2" fmla="*/ 0 w 17"/>
                    <a:gd name="T3" fmla="*/ 17 h 21"/>
                    <a:gd name="T4" fmla="*/ 6 w 17"/>
                    <a:gd name="T5" fmla="*/ 21 h 21"/>
                    <a:gd name="T6" fmla="*/ 17 w 17"/>
                    <a:gd name="T7" fmla="*/ 4 h 21"/>
                    <a:gd name="T8" fmla="*/ 11 w 17"/>
                    <a:gd name="T9" fmla="*/ 0 h 21"/>
                  </a:gdLst>
                  <a:ahLst/>
                  <a:cxnLst>
                    <a:cxn ang="0">
                      <a:pos x="T0" y="T1"/>
                    </a:cxn>
                    <a:cxn ang="0">
                      <a:pos x="T2" y="T3"/>
                    </a:cxn>
                    <a:cxn ang="0">
                      <a:pos x="T4" y="T5"/>
                    </a:cxn>
                    <a:cxn ang="0">
                      <a:pos x="T6" y="T7"/>
                    </a:cxn>
                    <a:cxn ang="0">
                      <a:pos x="T8" y="T9"/>
                    </a:cxn>
                  </a:cxnLst>
                  <a:rect l="0" t="0" r="r" b="b"/>
                  <a:pathLst>
                    <a:path w="17" h="21">
                      <a:moveTo>
                        <a:pt x="11" y="0"/>
                      </a:moveTo>
                      <a:lnTo>
                        <a:pt x="0" y="17"/>
                      </a:lnTo>
                      <a:lnTo>
                        <a:pt x="6" y="21"/>
                      </a:lnTo>
                      <a:lnTo>
                        <a:pt x="17" y="4"/>
                      </a:lnTo>
                      <a:lnTo>
                        <a:pt x="11" y="0"/>
                      </a:lnTo>
                      <a:close/>
                    </a:path>
                  </a:pathLst>
                </a:custGeom>
                <a:solidFill>
                  <a:srgbClr val="FF0000"/>
                </a:solidFill>
                <a:ln w="38100" cmpd="sng">
                  <a:solidFill>
                    <a:srgbClr val="FF0000"/>
                  </a:solidFill>
                  <a:round/>
                  <a:headEnd/>
                  <a:tailEnd/>
                </a:ln>
              </p:spPr>
              <p:txBody>
                <a:bodyPr/>
                <a:lstStyle/>
                <a:p>
                  <a:endParaRPr lang="en-GB"/>
                </a:p>
              </p:txBody>
            </p:sp>
            <p:sp>
              <p:nvSpPr>
                <p:cNvPr id="63100" name="Freeform 636">
                  <a:extLst>
                    <a:ext uri="{FF2B5EF4-FFF2-40B4-BE49-F238E27FC236}">
                      <a16:creationId xmlns:a16="http://schemas.microsoft.com/office/drawing/2014/main" id="{D9F37E36-E793-AB92-70C0-FDF6D2FD7D93}"/>
                    </a:ext>
                  </a:extLst>
                </p:cNvPr>
                <p:cNvSpPr>
                  <a:spLocks/>
                </p:cNvSpPr>
                <p:nvPr/>
              </p:nvSpPr>
              <p:spPr bwMode="auto">
                <a:xfrm>
                  <a:off x="7498" y="6446"/>
                  <a:ext cx="15" cy="22"/>
                </a:xfrm>
                <a:custGeom>
                  <a:avLst/>
                  <a:gdLst>
                    <a:gd name="T0" fmla="*/ 4 w 15"/>
                    <a:gd name="T1" fmla="*/ 0 h 22"/>
                    <a:gd name="T2" fmla="*/ 0 w 15"/>
                    <a:gd name="T3" fmla="*/ 20 h 22"/>
                    <a:gd name="T4" fmla="*/ 10 w 15"/>
                    <a:gd name="T5" fmla="*/ 22 h 22"/>
                    <a:gd name="T6" fmla="*/ 15 w 15"/>
                    <a:gd name="T7" fmla="*/ 2 h 22"/>
                    <a:gd name="T8" fmla="*/ 4 w 15"/>
                    <a:gd name="T9" fmla="*/ 0 h 22"/>
                  </a:gdLst>
                  <a:ahLst/>
                  <a:cxnLst>
                    <a:cxn ang="0">
                      <a:pos x="T0" y="T1"/>
                    </a:cxn>
                    <a:cxn ang="0">
                      <a:pos x="T2" y="T3"/>
                    </a:cxn>
                    <a:cxn ang="0">
                      <a:pos x="T4" y="T5"/>
                    </a:cxn>
                    <a:cxn ang="0">
                      <a:pos x="T6" y="T7"/>
                    </a:cxn>
                    <a:cxn ang="0">
                      <a:pos x="T8" y="T9"/>
                    </a:cxn>
                  </a:cxnLst>
                  <a:rect l="0" t="0" r="r" b="b"/>
                  <a:pathLst>
                    <a:path w="15" h="22">
                      <a:moveTo>
                        <a:pt x="4" y="0"/>
                      </a:moveTo>
                      <a:lnTo>
                        <a:pt x="0" y="20"/>
                      </a:lnTo>
                      <a:lnTo>
                        <a:pt x="10" y="22"/>
                      </a:lnTo>
                      <a:lnTo>
                        <a:pt x="15"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63101" name="Freeform 637">
                  <a:extLst>
                    <a:ext uri="{FF2B5EF4-FFF2-40B4-BE49-F238E27FC236}">
                      <a16:creationId xmlns:a16="http://schemas.microsoft.com/office/drawing/2014/main" id="{F12C97F3-03F5-105B-7485-3DF218956046}"/>
                    </a:ext>
                  </a:extLst>
                </p:cNvPr>
                <p:cNvSpPr>
                  <a:spLocks/>
                </p:cNvSpPr>
                <p:nvPr/>
              </p:nvSpPr>
              <p:spPr bwMode="auto">
                <a:xfrm>
                  <a:off x="7506" y="6448"/>
                  <a:ext cx="18" cy="22"/>
                </a:xfrm>
                <a:custGeom>
                  <a:avLst/>
                  <a:gdLst>
                    <a:gd name="T0" fmla="*/ 9 w 18"/>
                    <a:gd name="T1" fmla="*/ 0 h 22"/>
                    <a:gd name="T2" fmla="*/ 0 w 18"/>
                    <a:gd name="T3" fmla="*/ 18 h 22"/>
                    <a:gd name="T4" fmla="*/ 9 w 18"/>
                    <a:gd name="T5" fmla="*/ 22 h 22"/>
                    <a:gd name="T6" fmla="*/ 18 w 18"/>
                    <a:gd name="T7" fmla="*/ 4 h 22"/>
                    <a:gd name="T8" fmla="*/ 9 w 18"/>
                    <a:gd name="T9" fmla="*/ 0 h 22"/>
                  </a:gdLst>
                  <a:ahLst/>
                  <a:cxnLst>
                    <a:cxn ang="0">
                      <a:pos x="T0" y="T1"/>
                    </a:cxn>
                    <a:cxn ang="0">
                      <a:pos x="T2" y="T3"/>
                    </a:cxn>
                    <a:cxn ang="0">
                      <a:pos x="T4" y="T5"/>
                    </a:cxn>
                    <a:cxn ang="0">
                      <a:pos x="T6" y="T7"/>
                    </a:cxn>
                    <a:cxn ang="0">
                      <a:pos x="T8" y="T9"/>
                    </a:cxn>
                  </a:cxnLst>
                  <a:rect l="0" t="0" r="r" b="b"/>
                  <a:pathLst>
                    <a:path w="18" h="22">
                      <a:moveTo>
                        <a:pt x="9" y="0"/>
                      </a:moveTo>
                      <a:lnTo>
                        <a:pt x="0" y="18"/>
                      </a:lnTo>
                      <a:lnTo>
                        <a:pt x="9" y="22"/>
                      </a:lnTo>
                      <a:lnTo>
                        <a:pt x="18" y="4"/>
                      </a:lnTo>
                      <a:lnTo>
                        <a:pt x="9" y="0"/>
                      </a:lnTo>
                      <a:close/>
                    </a:path>
                  </a:pathLst>
                </a:custGeom>
                <a:solidFill>
                  <a:srgbClr val="FF0000"/>
                </a:solidFill>
                <a:ln w="38100" cmpd="sng">
                  <a:solidFill>
                    <a:srgbClr val="FF0000"/>
                  </a:solidFill>
                  <a:round/>
                  <a:headEnd/>
                  <a:tailEnd/>
                </a:ln>
              </p:spPr>
              <p:txBody>
                <a:bodyPr/>
                <a:lstStyle/>
                <a:p>
                  <a:endParaRPr lang="en-GB"/>
                </a:p>
              </p:txBody>
            </p:sp>
            <p:sp>
              <p:nvSpPr>
                <p:cNvPr id="63102" name="Freeform 638">
                  <a:extLst>
                    <a:ext uri="{FF2B5EF4-FFF2-40B4-BE49-F238E27FC236}">
                      <a16:creationId xmlns:a16="http://schemas.microsoft.com/office/drawing/2014/main" id="{78E8C96A-8B50-0BC1-83BF-A63207B09094}"/>
                    </a:ext>
                  </a:extLst>
                </p:cNvPr>
                <p:cNvSpPr>
                  <a:spLocks/>
                </p:cNvSpPr>
                <p:nvPr/>
              </p:nvSpPr>
              <p:spPr bwMode="auto">
                <a:xfrm>
                  <a:off x="7517" y="6452"/>
                  <a:ext cx="13" cy="22"/>
                </a:xfrm>
                <a:custGeom>
                  <a:avLst/>
                  <a:gdLst>
                    <a:gd name="T0" fmla="*/ 5 w 13"/>
                    <a:gd name="T1" fmla="*/ 0 h 22"/>
                    <a:gd name="T2" fmla="*/ 0 w 13"/>
                    <a:gd name="T3" fmla="*/ 20 h 22"/>
                    <a:gd name="T4" fmla="*/ 9 w 13"/>
                    <a:gd name="T5" fmla="*/ 22 h 22"/>
                    <a:gd name="T6" fmla="*/ 13 w 13"/>
                    <a:gd name="T7" fmla="*/ 3 h 22"/>
                    <a:gd name="T8" fmla="*/ 5 w 13"/>
                    <a:gd name="T9" fmla="*/ 0 h 22"/>
                  </a:gdLst>
                  <a:ahLst/>
                  <a:cxnLst>
                    <a:cxn ang="0">
                      <a:pos x="T0" y="T1"/>
                    </a:cxn>
                    <a:cxn ang="0">
                      <a:pos x="T2" y="T3"/>
                    </a:cxn>
                    <a:cxn ang="0">
                      <a:pos x="T4" y="T5"/>
                    </a:cxn>
                    <a:cxn ang="0">
                      <a:pos x="T6" y="T7"/>
                    </a:cxn>
                    <a:cxn ang="0">
                      <a:pos x="T8" y="T9"/>
                    </a:cxn>
                  </a:cxnLst>
                  <a:rect l="0" t="0" r="r" b="b"/>
                  <a:pathLst>
                    <a:path w="13" h="22">
                      <a:moveTo>
                        <a:pt x="5" y="0"/>
                      </a:moveTo>
                      <a:lnTo>
                        <a:pt x="0" y="20"/>
                      </a:lnTo>
                      <a:lnTo>
                        <a:pt x="9" y="22"/>
                      </a:lnTo>
                      <a:lnTo>
                        <a:pt x="13" y="3"/>
                      </a:lnTo>
                      <a:lnTo>
                        <a:pt x="5" y="0"/>
                      </a:lnTo>
                      <a:close/>
                    </a:path>
                  </a:pathLst>
                </a:custGeom>
                <a:solidFill>
                  <a:srgbClr val="FF0000"/>
                </a:solidFill>
                <a:ln w="38100" cmpd="sng">
                  <a:solidFill>
                    <a:srgbClr val="FF0000"/>
                  </a:solidFill>
                  <a:round/>
                  <a:headEnd/>
                  <a:tailEnd/>
                </a:ln>
              </p:spPr>
              <p:txBody>
                <a:bodyPr/>
                <a:lstStyle/>
                <a:p>
                  <a:endParaRPr lang="en-GB"/>
                </a:p>
              </p:txBody>
            </p:sp>
            <p:sp>
              <p:nvSpPr>
                <p:cNvPr id="63103" name="Freeform 639">
                  <a:extLst>
                    <a:ext uri="{FF2B5EF4-FFF2-40B4-BE49-F238E27FC236}">
                      <a16:creationId xmlns:a16="http://schemas.microsoft.com/office/drawing/2014/main" id="{188E3235-48E6-60C8-9343-40015C631CA6}"/>
                    </a:ext>
                  </a:extLst>
                </p:cNvPr>
                <p:cNvSpPr>
                  <a:spLocks/>
                </p:cNvSpPr>
                <p:nvPr/>
              </p:nvSpPr>
              <p:spPr bwMode="auto">
                <a:xfrm>
                  <a:off x="7535" y="6455"/>
                  <a:ext cx="13" cy="21"/>
                </a:xfrm>
                <a:custGeom>
                  <a:avLst/>
                  <a:gdLst>
                    <a:gd name="T0" fmla="*/ 4 w 13"/>
                    <a:gd name="T1" fmla="*/ 0 h 21"/>
                    <a:gd name="T2" fmla="*/ 0 w 13"/>
                    <a:gd name="T3" fmla="*/ 19 h 21"/>
                    <a:gd name="T4" fmla="*/ 8 w 13"/>
                    <a:gd name="T5" fmla="*/ 21 h 21"/>
                    <a:gd name="T6" fmla="*/ 13 w 13"/>
                    <a:gd name="T7" fmla="*/ 2 h 21"/>
                    <a:gd name="T8" fmla="*/ 4 w 13"/>
                    <a:gd name="T9" fmla="*/ 0 h 21"/>
                  </a:gdLst>
                  <a:ahLst/>
                  <a:cxnLst>
                    <a:cxn ang="0">
                      <a:pos x="T0" y="T1"/>
                    </a:cxn>
                    <a:cxn ang="0">
                      <a:pos x="T2" y="T3"/>
                    </a:cxn>
                    <a:cxn ang="0">
                      <a:pos x="T4" y="T5"/>
                    </a:cxn>
                    <a:cxn ang="0">
                      <a:pos x="T6" y="T7"/>
                    </a:cxn>
                    <a:cxn ang="0">
                      <a:pos x="T8" y="T9"/>
                    </a:cxn>
                  </a:cxnLst>
                  <a:rect l="0" t="0" r="r" b="b"/>
                  <a:pathLst>
                    <a:path w="13" h="21">
                      <a:moveTo>
                        <a:pt x="4" y="0"/>
                      </a:moveTo>
                      <a:lnTo>
                        <a:pt x="0" y="19"/>
                      </a:lnTo>
                      <a:lnTo>
                        <a:pt x="8" y="21"/>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63104" name="Freeform 640">
                  <a:extLst>
                    <a:ext uri="{FF2B5EF4-FFF2-40B4-BE49-F238E27FC236}">
                      <a16:creationId xmlns:a16="http://schemas.microsoft.com/office/drawing/2014/main" id="{F4047BEC-BB80-14EB-ED48-DE2A3CEE7021}"/>
                    </a:ext>
                  </a:extLst>
                </p:cNvPr>
                <p:cNvSpPr>
                  <a:spLocks/>
                </p:cNvSpPr>
                <p:nvPr/>
              </p:nvSpPr>
              <p:spPr bwMode="auto">
                <a:xfrm>
                  <a:off x="7543" y="6457"/>
                  <a:ext cx="13" cy="22"/>
                </a:xfrm>
                <a:custGeom>
                  <a:avLst/>
                  <a:gdLst>
                    <a:gd name="T0" fmla="*/ 5 w 13"/>
                    <a:gd name="T1" fmla="*/ 0 h 22"/>
                    <a:gd name="T2" fmla="*/ 0 w 13"/>
                    <a:gd name="T3" fmla="*/ 19 h 22"/>
                    <a:gd name="T4" fmla="*/ 9 w 13"/>
                    <a:gd name="T5" fmla="*/ 22 h 22"/>
                    <a:gd name="T6" fmla="*/ 13 w 13"/>
                    <a:gd name="T7" fmla="*/ 2 h 22"/>
                    <a:gd name="T8" fmla="*/ 5 w 13"/>
                    <a:gd name="T9" fmla="*/ 0 h 22"/>
                  </a:gdLst>
                  <a:ahLst/>
                  <a:cxnLst>
                    <a:cxn ang="0">
                      <a:pos x="T0" y="T1"/>
                    </a:cxn>
                    <a:cxn ang="0">
                      <a:pos x="T2" y="T3"/>
                    </a:cxn>
                    <a:cxn ang="0">
                      <a:pos x="T4" y="T5"/>
                    </a:cxn>
                    <a:cxn ang="0">
                      <a:pos x="T6" y="T7"/>
                    </a:cxn>
                    <a:cxn ang="0">
                      <a:pos x="T8" y="T9"/>
                    </a:cxn>
                  </a:cxnLst>
                  <a:rect l="0" t="0" r="r" b="b"/>
                  <a:pathLst>
                    <a:path w="13" h="22">
                      <a:moveTo>
                        <a:pt x="5" y="0"/>
                      </a:moveTo>
                      <a:lnTo>
                        <a:pt x="0" y="19"/>
                      </a:lnTo>
                      <a:lnTo>
                        <a:pt x="9" y="22"/>
                      </a:lnTo>
                      <a:lnTo>
                        <a:pt x="13" y="2"/>
                      </a:lnTo>
                      <a:lnTo>
                        <a:pt x="5" y="0"/>
                      </a:lnTo>
                      <a:close/>
                    </a:path>
                  </a:pathLst>
                </a:custGeom>
                <a:solidFill>
                  <a:srgbClr val="FF0000"/>
                </a:solidFill>
                <a:ln w="38100" cmpd="sng">
                  <a:solidFill>
                    <a:srgbClr val="FF0000"/>
                  </a:solidFill>
                  <a:round/>
                  <a:headEnd/>
                  <a:tailEnd/>
                </a:ln>
              </p:spPr>
              <p:txBody>
                <a:bodyPr/>
                <a:lstStyle/>
                <a:p>
                  <a:endParaRPr lang="en-GB"/>
                </a:p>
              </p:txBody>
            </p:sp>
            <p:sp>
              <p:nvSpPr>
                <p:cNvPr id="63105" name="Freeform 641">
                  <a:extLst>
                    <a:ext uri="{FF2B5EF4-FFF2-40B4-BE49-F238E27FC236}">
                      <a16:creationId xmlns:a16="http://schemas.microsoft.com/office/drawing/2014/main" id="{C8025530-D8CD-E70E-49FB-96208EB946FF}"/>
                    </a:ext>
                  </a:extLst>
                </p:cNvPr>
                <p:cNvSpPr>
                  <a:spLocks/>
                </p:cNvSpPr>
                <p:nvPr/>
              </p:nvSpPr>
              <p:spPr bwMode="auto">
                <a:xfrm>
                  <a:off x="7552" y="6457"/>
                  <a:ext cx="13" cy="22"/>
                </a:xfrm>
                <a:custGeom>
                  <a:avLst/>
                  <a:gdLst>
                    <a:gd name="T0" fmla="*/ 4 w 13"/>
                    <a:gd name="T1" fmla="*/ 0 h 22"/>
                    <a:gd name="T2" fmla="*/ 0 w 13"/>
                    <a:gd name="T3" fmla="*/ 19 h 22"/>
                    <a:gd name="T4" fmla="*/ 9 w 13"/>
                    <a:gd name="T5" fmla="*/ 22 h 22"/>
                    <a:gd name="T6" fmla="*/ 13 w 13"/>
                    <a:gd name="T7" fmla="*/ 2 h 22"/>
                    <a:gd name="T8" fmla="*/ 4 w 13"/>
                    <a:gd name="T9" fmla="*/ 0 h 22"/>
                  </a:gdLst>
                  <a:ahLst/>
                  <a:cxnLst>
                    <a:cxn ang="0">
                      <a:pos x="T0" y="T1"/>
                    </a:cxn>
                    <a:cxn ang="0">
                      <a:pos x="T2" y="T3"/>
                    </a:cxn>
                    <a:cxn ang="0">
                      <a:pos x="T4" y="T5"/>
                    </a:cxn>
                    <a:cxn ang="0">
                      <a:pos x="T6" y="T7"/>
                    </a:cxn>
                    <a:cxn ang="0">
                      <a:pos x="T8" y="T9"/>
                    </a:cxn>
                  </a:cxnLst>
                  <a:rect l="0" t="0" r="r" b="b"/>
                  <a:pathLst>
                    <a:path w="13" h="22">
                      <a:moveTo>
                        <a:pt x="4" y="0"/>
                      </a:moveTo>
                      <a:lnTo>
                        <a:pt x="0" y="19"/>
                      </a:lnTo>
                      <a:lnTo>
                        <a:pt x="9" y="22"/>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63106" name="Freeform 642">
                  <a:extLst>
                    <a:ext uri="{FF2B5EF4-FFF2-40B4-BE49-F238E27FC236}">
                      <a16:creationId xmlns:a16="http://schemas.microsoft.com/office/drawing/2014/main" id="{D2991B51-9CBF-704B-337A-EBAEC4F5463C}"/>
                    </a:ext>
                  </a:extLst>
                </p:cNvPr>
                <p:cNvSpPr>
                  <a:spLocks/>
                </p:cNvSpPr>
                <p:nvPr/>
              </p:nvSpPr>
              <p:spPr bwMode="auto">
                <a:xfrm>
                  <a:off x="7561" y="6457"/>
                  <a:ext cx="13" cy="22"/>
                </a:xfrm>
                <a:custGeom>
                  <a:avLst/>
                  <a:gdLst>
                    <a:gd name="T0" fmla="*/ 4 w 13"/>
                    <a:gd name="T1" fmla="*/ 0 h 22"/>
                    <a:gd name="T2" fmla="*/ 0 w 13"/>
                    <a:gd name="T3" fmla="*/ 19 h 22"/>
                    <a:gd name="T4" fmla="*/ 9 w 13"/>
                    <a:gd name="T5" fmla="*/ 22 h 22"/>
                    <a:gd name="T6" fmla="*/ 13 w 13"/>
                    <a:gd name="T7" fmla="*/ 2 h 22"/>
                    <a:gd name="T8" fmla="*/ 4 w 13"/>
                    <a:gd name="T9" fmla="*/ 0 h 22"/>
                  </a:gdLst>
                  <a:ahLst/>
                  <a:cxnLst>
                    <a:cxn ang="0">
                      <a:pos x="T0" y="T1"/>
                    </a:cxn>
                    <a:cxn ang="0">
                      <a:pos x="T2" y="T3"/>
                    </a:cxn>
                    <a:cxn ang="0">
                      <a:pos x="T4" y="T5"/>
                    </a:cxn>
                    <a:cxn ang="0">
                      <a:pos x="T6" y="T7"/>
                    </a:cxn>
                    <a:cxn ang="0">
                      <a:pos x="T8" y="T9"/>
                    </a:cxn>
                  </a:cxnLst>
                  <a:rect l="0" t="0" r="r" b="b"/>
                  <a:pathLst>
                    <a:path w="13" h="22">
                      <a:moveTo>
                        <a:pt x="4" y="0"/>
                      </a:moveTo>
                      <a:lnTo>
                        <a:pt x="0" y="19"/>
                      </a:lnTo>
                      <a:lnTo>
                        <a:pt x="9" y="22"/>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63107" name="Freeform 643">
                  <a:extLst>
                    <a:ext uri="{FF2B5EF4-FFF2-40B4-BE49-F238E27FC236}">
                      <a16:creationId xmlns:a16="http://schemas.microsoft.com/office/drawing/2014/main" id="{08800EC2-E2D8-A35B-9ED5-9E6647CA6537}"/>
                    </a:ext>
                  </a:extLst>
                </p:cNvPr>
                <p:cNvSpPr>
                  <a:spLocks/>
                </p:cNvSpPr>
                <p:nvPr/>
              </p:nvSpPr>
              <p:spPr bwMode="auto">
                <a:xfrm>
                  <a:off x="7570" y="6457"/>
                  <a:ext cx="15" cy="22"/>
                </a:xfrm>
                <a:custGeom>
                  <a:avLst/>
                  <a:gdLst>
                    <a:gd name="T0" fmla="*/ 4 w 15"/>
                    <a:gd name="T1" fmla="*/ 0 h 22"/>
                    <a:gd name="T2" fmla="*/ 0 w 15"/>
                    <a:gd name="T3" fmla="*/ 19 h 22"/>
                    <a:gd name="T4" fmla="*/ 10 w 15"/>
                    <a:gd name="T5" fmla="*/ 22 h 22"/>
                    <a:gd name="T6" fmla="*/ 15 w 15"/>
                    <a:gd name="T7" fmla="*/ 2 h 22"/>
                    <a:gd name="T8" fmla="*/ 4 w 15"/>
                    <a:gd name="T9" fmla="*/ 0 h 22"/>
                  </a:gdLst>
                  <a:ahLst/>
                  <a:cxnLst>
                    <a:cxn ang="0">
                      <a:pos x="T0" y="T1"/>
                    </a:cxn>
                    <a:cxn ang="0">
                      <a:pos x="T2" y="T3"/>
                    </a:cxn>
                    <a:cxn ang="0">
                      <a:pos x="T4" y="T5"/>
                    </a:cxn>
                    <a:cxn ang="0">
                      <a:pos x="T6" y="T7"/>
                    </a:cxn>
                    <a:cxn ang="0">
                      <a:pos x="T8" y="T9"/>
                    </a:cxn>
                  </a:cxnLst>
                  <a:rect l="0" t="0" r="r" b="b"/>
                  <a:pathLst>
                    <a:path w="15" h="22">
                      <a:moveTo>
                        <a:pt x="4" y="0"/>
                      </a:moveTo>
                      <a:lnTo>
                        <a:pt x="0" y="19"/>
                      </a:lnTo>
                      <a:lnTo>
                        <a:pt x="10" y="22"/>
                      </a:lnTo>
                      <a:lnTo>
                        <a:pt x="15" y="2"/>
                      </a:lnTo>
                      <a:lnTo>
                        <a:pt x="4" y="0"/>
                      </a:lnTo>
                      <a:close/>
                    </a:path>
                  </a:pathLst>
                </a:custGeom>
                <a:solidFill>
                  <a:srgbClr val="FF0000"/>
                </a:solidFill>
                <a:ln w="38100" cmpd="sng">
                  <a:solidFill>
                    <a:srgbClr val="FF0000"/>
                  </a:solidFill>
                  <a:round/>
                  <a:headEnd/>
                  <a:tailEnd/>
                </a:ln>
              </p:spPr>
              <p:txBody>
                <a:bodyPr/>
                <a:lstStyle/>
                <a:p>
                  <a:endParaRPr lang="en-GB"/>
                </a:p>
              </p:txBody>
            </p:sp>
            <p:sp>
              <p:nvSpPr>
                <p:cNvPr id="63108" name="Freeform 644">
                  <a:extLst>
                    <a:ext uri="{FF2B5EF4-FFF2-40B4-BE49-F238E27FC236}">
                      <a16:creationId xmlns:a16="http://schemas.microsoft.com/office/drawing/2014/main" id="{8BE9B60D-F786-EF92-C6F6-BE4B8380E07E}"/>
                    </a:ext>
                  </a:extLst>
                </p:cNvPr>
                <p:cNvSpPr>
                  <a:spLocks/>
                </p:cNvSpPr>
                <p:nvPr/>
              </p:nvSpPr>
              <p:spPr bwMode="auto">
                <a:xfrm>
                  <a:off x="7580" y="6455"/>
                  <a:ext cx="14" cy="21"/>
                </a:xfrm>
                <a:custGeom>
                  <a:avLst/>
                  <a:gdLst>
                    <a:gd name="T0" fmla="*/ 0 w 14"/>
                    <a:gd name="T1" fmla="*/ 2 h 21"/>
                    <a:gd name="T2" fmla="*/ 5 w 14"/>
                    <a:gd name="T3" fmla="*/ 21 h 21"/>
                    <a:gd name="T4" fmla="*/ 14 w 14"/>
                    <a:gd name="T5" fmla="*/ 19 h 21"/>
                    <a:gd name="T6" fmla="*/ 9 w 14"/>
                    <a:gd name="T7" fmla="*/ 0 h 21"/>
                    <a:gd name="T8" fmla="*/ 0 w 14"/>
                    <a:gd name="T9" fmla="*/ 2 h 21"/>
                  </a:gdLst>
                  <a:ahLst/>
                  <a:cxnLst>
                    <a:cxn ang="0">
                      <a:pos x="T0" y="T1"/>
                    </a:cxn>
                    <a:cxn ang="0">
                      <a:pos x="T2" y="T3"/>
                    </a:cxn>
                    <a:cxn ang="0">
                      <a:pos x="T4" y="T5"/>
                    </a:cxn>
                    <a:cxn ang="0">
                      <a:pos x="T6" y="T7"/>
                    </a:cxn>
                    <a:cxn ang="0">
                      <a:pos x="T8" y="T9"/>
                    </a:cxn>
                  </a:cxnLst>
                  <a:rect l="0" t="0" r="r" b="b"/>
                  <a:pathLst>
                    <a:path w="14" h="21">
                      <a:moveTo>
                        <a:pt x="0" y="2"/>
                      </a:moveTo>
                      <a:lnTo>
                        <a:pt x="5" y="21"/>
                      </a:lnTo>
                      <a:lnTo>
                        <a:pt x="14" y="19"/>
                      </a:lnTo>
                      <a:lnTo>
                        <a:pt x="9"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63109" name="Freeform 645">
                  <a:extLst>
                    <a:ext uri="{FF2B5EF4-FFF2-40B4-BE49-F238E27FC236}">
                      <a16:creationId xmlns:a16="http://schemas.microsoft.com/office/drawing/2014/main" id="{22BD2259-09F5-928E-9D39-38054339A8CD}"/>
                    </a:ext>
                  </a:extLst>
                </p:cNvPr>
                <p:cNvSpPr>
                  <a:spLocks/>
                </p:cNvSpPr>
                <p:nvPr/>
              </p:nvSpPr>
              <p:spPr bwMode="auto">
                <a:xfrm>
                  <a:off x="7589" y="6452"/>
                  <a:ext cx="13" cy="22"/>
                </a:xfrm>
                <a:custGeom>
                  <a:avLst/>
                  <a:gdLst>
                    <a:gd name="T0" fmla="*/ 0 w 13"/>
                    <a:gd name="T1" fmla="*/ 3 h 22"/>
                    <a:gd name="T2" fmla="*/ 5 w 13"/>
                    <a:gd name="T3" fmla="*/ 22 h 22"/>
                    <a:gd name="T4" fmla="*/ 13 w 13"/>
                    <a:gd name="T5" fmla="*/ 20 h 22"/>
                    <a:gd name="T6" fmla="*/ 9 w 13"/>
                    <a:gd name="T7" fmla="*/ 0 h 22"/>
                    <a:gd name="T8" fmla="*/ 0 w 13"/>
                    <a:gd name="T9" fmla="*/ 3 h 22"/>
                  </a:gdLst>
                  <a:ahLst/>
                  <a:cxnLst>
                    <a:cxn ang="0">
                      <a:pos x="T0" y="T1"/>
                    </a:cxn>
                    <a:cxn ang="0">
                      <a:pos x="T2" y="T3"/>
                    </a:cxn>
                    <a:cxn ang="0">
                      <a:pos x="T4" y="T5"/>
                    </a:cxn>
                    <a:cxn ang="0">
                      <a:pos x="T6" y="T7"/>
                    </a:cxn>
                    <a:cxn ang="0">
                      <a:pos x="T8" y="T9"/>
                    </a:cxn>
                  </a:cxnLst>
                  <a:rect l="0" t="0" r="r" b="b"/>
                  <a:pathLst>
                    <a:path w="13" h="22">
                      <a:moveTo>
                        <a:pt x="0" y="3"/>
                      </a:moveTo>
                      <a:lnTo>
                        <a:pt x="5" y="22"/>
                      </a:lnTo>
                      <a:lnTo>
                        <a:pt x="13" y="20"/>
                      </a:lnTo>
                      <a:lnTo>
                        <a:pt x="9" y="0"/>
                      </a:lnTo>
                      <a:lnTo>
                        <a:pt x="0" y="3"/>
                      </a:lnTo>
                      <a:close/>
                    </a:path>
                  </a:pathLst>
                </a:custGeom>
                <a:solidFill>
                  <a:srgbClr val="FF0000"/>
                </a:solidFill>
                <a:ln w="38100" cmpd="sng">
                  <a:solidFill>
                    <a:srgbClr val="FF0000"/>
                  </a:solidFill>
                  <a:round/>
                  <a:headEnd/>
                  <a:tailEnd/>
                </a:ln>
              </p:spPr>
              <p:txBody>
                <a:bodyPr/>
                <a:lstStyle/>
                <a:p>
                  <a:endParaRPr lang="en-GB"/>
                </a:p>
              </p:txBody>
            </p:sp>
            <p:sp>
              <p:nvSpPr>
                <p:cNvPr id="63110" name="Freeform 646">
                  <a:extLst>
                    <a:ext uri="{FF2B5EF4-FFF2-40B4-BE49-F238E27FC236}">
                      <a16:creationId xmlns:a16="http://schemas.microsoft.com/office/drawing/2014/main" id="{4C52F738-C315-B5E9-89BF-76CDB2FC8D2F}"/>
                    </a:ext>
                  </a:extLst>
                </p:cNvPr>
                <p:cNvSpPr>
                  <a:spLocks/>
                </p:cNvSpPr>
                <p:nvPr/>
              </p:nvSpPr>
              <p:spPr bwMode="auto">
                <a:xfrm>
                  <a:off x="7604" y="6448"/>
                  <a:ext cx="18" cy="24"/>
                </a:xfrm>
                <a:custGeom>
                  <a:avLst/>
                  <a:gdLst>
                    <a:gd name="T0" fmla="*/ 0 w 18"/>
                    <a:gd name="T1" fmla="*/ 4 h 24"/>
                    <a:gd name="T2" fmla="*/ 7 w 18"/>
                    <a:gd name="T3" fmla="*/ 24 h 24"/>
                    <a:gd name="T4" fmla="*/ 18 w 18"/>
                    <a:gd name="T5" fmla="*/ 20 h 24"/>
                    <a:gd name="T6" fmla="*/ 11 w 18"/>
                    <a:gd name="T7" fmla="*/ 0 h 24"/>
                    <a:gd name="T8" fmla="*/ 0 w 18"/>
                    <a:gd name="T9" fmla="*/ 4 h 24"/>
                  </a:gdLst>
                  <a:ahLst/>
                  <a:cxnLst>
                    <a:cxn ang="0">
                      <a:pos x="T0" y="T1"/>
                    </a:cxn>
                    <a:cxn ang="0">
                      <a:pos x="T2" y="T3"/>
                    </a:cxn>
                    <a:cxn ang="0">
                      <a:pos x="T4" y="T5"/>
                    </a:cxn>
                    <a:cxn ang="0">
                      <a:pos x="T6" y="T7"/>
                    </a:cxn>
                    <a:cxn ang="0">
                      <a:pos x="T8" y="T9"/>
                    </a:cxn>
                  </a:cxnLst>
                  <a:rect l="0" t="0" r="r" b="b"/>
                  <a:pathLst>
                    <a:path w="18" h="24">
                      <a:moveTo>
                        <a:pt x="0" y="4"/>
                      </a:moveTo>
                      <a:lnTo>
                        <a:pt x="7" y="24"/>
                      </a:lnTo>
                      <a:lnTo>
                        <a:pt x="18" y="20"/>
                      </a:lnTo>
                      <a:lnTo>
                        <a:pt x="11" y="0"/>
                      </a:lnTo>
                      <a:lnTo>
                        <a:pt x="0" y="4"/>
                      </a:lnTo>
                      <a:close/>
                    </a:path>
                  </a:pathLst>
                </a:custGeom>
                <a:solidFill>
                  <a:srgbClr val="FF0000"/>
                </a:solidFill>
                <a:ln w="38100" cmpd="sng">
                  <a:solidFill>
                    <a:srgbClr val="FF0000"/>
                  </a:solidFill>
                  <a:round/>
                  <a:headEnd/>
                  <a:tailEnd/>
                </a:ln>
              </p:spPr>
              <p:txBody>
                <a:bodyPr/>
                <a:lstStyle/>
                <a:p>
                  <a:endParaRPr lang="en-GB"/>
                </a:p>
              </p:txBody>
            </p:sp>
            <p:sp>
              <p:nvSpPr>
                <p:cNvPr id="63111" name="Freeform 647">
                  <a:extLst>
                    <a:ext uri="{FF2B5EF4-FFF2-40B4-BE49-F238E27FC236}">
                      <a16:creationId xmlns:a16="http://schemas.microsoft.com/office/drawing/2014/main" id="{38F8855A-AE6F-A674-66E6-2F3D40841B0F}"/>
                    </a:ext>
                  </a:extLst>
                </p:cNvPr>
                <p:cNvSpPr>
                  <a:spLocks/>
                </p:cNvSpPr>
                <p:nvPr/>
              </p:nvSpPr>
              <p:spPr bwMode="auto">
                <a:xfrm>
                  <a:off x="7615" y="6446"/>
                  <a:ext cx="13" cy="22"/>
                </a:xfrm>
                <a:custGeom>
                  <a:avLst/>
                  <a:gdLst>
                    <a:gd name="T0" fmla="*/ 0 w 13"/>
                    <a:gd name="T1" fmla="*/ 2 h 22"/>
                    <a:gd name="T2" fmla="*/ 5 w 13"/>
                    <a:gd name="T3" fmla="*/ 22 h 22"/>
                    <a:gd name="T4" fmla="*/ 13 w 13"/>
                    <a:gd name="T5" fmla="*/ 20 h 22"/>
                    <a:gd name="T6" fmla="*/ 9 w 13"/>
                    <a:gd name="T7" fmla="*/ 0 h 22"/>
                    <a:gd name="T8" fmla="*/ 0 w 13"/>
                    <a:gd name="T9" fmla="*/ 2 h 22"/>
                  </a:gdLst>
                  <a:ahLst/>
                  <a:cxnLst>
                    <a:cxn ang="0">
                      <a:pos x="T0" y="T1"/>
                    </a:cxn>
                    <a:cxn ang="0">
                      <a:pos x="T2" y="T3"/>
                    </a:cxn>
                    <a:cxn ang="0">
                      <a:pos x="T4" y="T5"/>
                    </a:cxn>
                    <a:cxn ang="0">
                      <a:pos x="T6" y="T7"/>
                    </a:cxn>
                    <a:cxn ang="0">
                      <a:pos x="T8" y="T9"/>
                    </a:cxn>
                  </a:cxnLst>
                  <a:rect l="0" t="0" r="r" b="b"/>
                  <a:pathLst>
                    <a:path w="13" h="22">
                      <a:moveTo>
                        <a:pt x="0" y="2"/>
                      </a:moveTo>
                      <a:lnTo>
                        <a:pt x="5" y="22"/>
                      </a:lnTo>
                      <a:lnTo>
                        <a:pt x="13" y="20"/>
                      </a:lnTo>
                      <a:lnTo>
                        <a:pt x="9"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63112" name="Freeform 648">
                  <a:extLst>
                    <a:ext uri="{FF2B5EF4-FFF2-40B4-BE49-F238E27FC236}">
                      <a16:creationId xmlns:a16="http://schemas.microsoft.com/office/drawing/2014/main" id="{B590635E-BF73-CC0C-E9D8-60A4529E137A}"/>
                    </a:ext>
                  </a:extLst>
                </p:cNvPr>
                <p:cNvSpPr>
                  <a:spLocks/>
                </p:cNvSpPr>
                <p:nvPr/>
              </p:nvSpPr>
              <p:spPr bwMode="auto">
                <a:xfrm>
                  <a:off x="7622" y="6442"/>
                  <a:ext cx="17" cy="21"/>
                </a:xfrm>
                <a:custGeom>
                  <a:avLst/>
                  <a:gdLst>
                    <a:gd name="T0" fmla="*/ 0 w 17"/>
                    <a:gd name="T1" fmla="*/ 4 h 21"/>
                    <a:gd name="T2" fmla="*/ 9 w 17"/>
                    <a:gd name="T3" fmla="*/ 21 h 21"/>
                    <a:gd name="T4" fmla="*/ 17 w 17"/>
                    <a:gd name="T5" fmla="*/ 17 h 21"/>
                    <a:gd name="T6" fmla="*/ 9 w 17"/>
                    <a:gd name="T7" fmla="*/ 0 h 21"/>
                    <a:gd name="T8" fmla="*/ 0 w 17"/>
                    <a:gd name="T9" fmla="*/ 4 h 21"/>
                  </a:gdLst>
                  <a:ahLst/>
                  <a:cxnLst>
                    <a:cxn ang="0">
                      <a:pos x="T0" y="T1"/>
                    </a:cxn>
                    <a:cxn ang="0">
                      <a:pos x="T2" y="T3"/>
                    </a:cxn>
                    <a:cxn ang="0">
                      <a:pos x="T4" y="T5"/>
                    </a:cxn>
                    <a:cxn ang="0">
                      <a:pos x="T6" y="T7"/>
                    </a:cxn>
                    <a:cxn ang="0">
                      <a:pos x="T8" y="T9"/>
                    </a:cxn>
                  </a:cxnLst>
                  <a:rect l="0" t="0" r="r" b="b"/>
                  <a:pathLst>
                    <a:path w="17" h="21">
                      <a:moveTo>
                        <a:pt x="0" y="4"/>
                      </a:moveTo>
                      <a:lnTo>
                        <a:pt x="9" y="21"/>
                      </a:lnTo>
                      <a:lnTo>
                        <a:pt x="17" y="17"/>
                      </a:lnTo>
                      <a:lnTo>
                        <a:pt x="9" y="0"/>
                      </a:lnTo>
                      <a:lnTo>
                        <a:pt x="0" y="4"/>
                      </a:lnTo>
                      <a:close/>
                    </a:path>
                  </a:pathLst>
                </a:custGeom>
                <a:solidFill>
                  <a:srgbClr val="FF0000"/>
                </a:solidFill>
                <a:ln w="38100" cmpd="sng">
                  <a:solidFill>
                    <a:srgbClr val="FF0000"/>
                  </a:solidFill>
                  <a:round/>
                  <a:headEnd/>
                  <a:tailEnd/>
                </a:ln>
              </p:spPr>
              <p:txBody>
                <a:bodyPr/>
                <a:lstStyle/>
                <a:p>
                  <a:endParaRPr lang="en-GB"/>
                </a:p>
              </p:txBody>
            </p:sp>
            <p:sp>
              <p:nvSpPr>
                <p:cNvPr id="63113" name="Freeform 649">
                  <a:extLst>
                    <a:ext uri="{FF2B5EF4-FFF2-40B4-BE49-F238E27FC236}">
                      <a16:creationId xmlns:a16="http://schemas.microsoft.com/office/drawing/2014/main" id="{9715357D-3C03-A44A-FEBA-B9E7D0EABBB1}"/>
                    </a:ext>
                  </a:extLst>
                </p:cNvPr>
                <p:cNvSpPr>
                  <a:spLocks/>
                </p:cNvSpPr>
                <p:nvPr/>
              </p:nvSpPr>
              <p:spPr bwMode="auto">
                <a:xfrm>
                  <a:off x="7633" y="6437"/>
                  <a:ext cx="17" cy="24"/>
                </a:xfrm>
                <a:custGeom>
                  <a:avLst/>
                  <a:gdLst>
                    <a:gd name="T0" fmla="*/ 0 w 17"/>
                    <a:gd name="T1" fmla="*/ 5 h 24"/>
                    <a:gd name="T2" fmla="*/ 6 w 17"/>
                    <a:gd name="T3" fmla="*/ 24 h 24"/>
                    <a:gd name="T4" fmla="*/ 17 w 17"/>
                    <a:gd name="T5" fmla="*/ 20 h 24"/>
                    <a:gd name="T6" fmla="*/ 11 w 17"/>
                    <a:gd name="T7" fmla="*/ 0 h 24"/>
                    <a:gd name="T8" fmla="*/ 0 w 17"/>
                    <a:gd name="T9" fmla="*/ 5 h 24"/>
                  </a:gdLst>
                  <a:ahLst/>
                  <a:cxnLst>
                    <a:cxn ang="0">
                      <a:pos x="T0" y="T1"/>
                    </a:cxn>
                    <a:cxn ang="0">
                      <a:pos x="T2" y="T3"/>
                    </a:cxn>
                    <a:cxn ang="0">
                      <a:pos x="T4" y="T5"/>
                    </a:cxn>
                    <a:cxn ang="0">
                      <a:pos x="T6" y="T7"/>
                    </a:cxn>
                    <a:cxn ang="0">
                      <a:pos x="T8" y="T9"/>
                    </a:cxn>
                  </a:cxnLst>
                  <a:rect l="0" t="0" r="r" b="b"/>
                  <a:pathLst>
                    <a:path w="17" h="24">
                      <a:moveTo>
                        <a:pt x="0" y="5"/>
                      </a:moveTo>
                      <a:lnTo>
                        <a:pt x="6" y="24"/>
                      </a:lnTo>
                      <a:lnTo>
                        <a:pt x="17" y="20"/>
                      </a:lnTo>
                      <a:lnTo>
                        <a:pt x="11" y="0"/>
                      </a:lnTo>
                      <a:lnTo>
                        <a:pt x="0" y="5"/>
                      </a:lnTo>
                      <a:close/>
                    </a:path>
                  </a:pathLst>
                </a:custGeom>
                <a:solidFill>
                  <a:srgbClr val="FF0000"/>
                </a:solidFill>
                <a:ln w="38100" cmpd="sng">
                  <a:solidFill>
                    <a:srgbClr val="FF0000"/>
                  </a:solidFill>
                  <a:round/>
                  <a:headEnd/>
                  <a:tailEnd/>
                </a:ln>
              </p:spPr>
              <p:txBody>
                <a:bodyPr/>
                <a:lstStyle/>
                <a:p>
                  <a:endParaRPr lang="en-GB"/>
                </a:p>
              </p:txBody>
            </p:sp>
            <p:sp>
              <p:nvSpPr>
                <p:cNvPr id="63114" name="Freeform 650">
                  <a:extLst>
                    <a:ext uri="{FF2B5EF4-FFF2-40B4-BE49-F238E27FC236}">
                      <a16:creationId xmlns:a16="http://schemas.microsoft.com/office/drawing/2014/main" id="{29C12FC9-E2D2-97D9-0DB2-41614578F8CA}"/>
                    </a:ext>
                  </a:extLst>
                </p:cNvPr>
                <p:cNvSpPr>
                  <a:spLocks/>
                </p:cNvSpPr>
                <p:nvPr/>
              </p:nvSpPr>
              <p:spPr bwMode="auto">
                <a:xfrm>
                  <a:off x="7639" y="6431"/>
                  <a:ext cx="22" cy="24"/>
                </a:xfrm>
                <a:custGeom>
                  <a:avLst/>
                  <a:gdLst>
                    <a:gd name="T0" fmla="*/ 0 w 22"/>
                    <a:gd name="T1" fmla="*/ 6 h 24"/>
                    <a:gd name="T2" fmla="*/ 13 w 22"/>
                    <a:gd name="T3" fmla="*/ 24 h 24"/>
                    <a:gd name="T4" fmla="*/ 22 w 22"/>
                    <a:gd name="T5" fmla="*/ 17 h 24"/>
                    <a:gd name="T6" fmla="*/ 9 w 22"/>
                    <a:gd name="T7" fmla="*/ 0 h 24"/>
                    <a:gd name="T8" fmla="*/ 0 w 22"/>
                    <a:gd name="T9" fmla="*/ 6 h 24"/>
                  </a:gdLst>
                  <a:ahLst/>
                  <a:cxnLst>
                    <a:cxn ang="0">
                      <a:pos x="T0" y="T1"/>
                    </a:cxn>
                    <a:cxn ang="0">
                      <a:pos x="T2" y="T3"/>
                    </a:cxn>
                    <a:cxn ang="0">
                      <a:pos x="T4" y="T5"/>
                    </a:cxn>
                    <a:cxn ang="0">
                      <a:pos x="T6" y="T7"/>
                    </a:cxn>
                    <a:cxn ang="0">
                      <a:pos x="T8" y="T9"/>
                    </a:cxn>
                  </a:cxnLst>
                  <a:rect l="0" t="0" r="r" b="b"/>
                  <a:pathLst>
                    <a:path w="22" h="24">
                      <a:moveTo>
                        <a:pt x="0" y="6"/>
                      </a:moveTo>
                      <a:lnTo>
                        <a:pt x="13" y="24"/>
                      </a:lnTo>
                      <a:lnTo>
                        <a:pt x="22" y="17"/>
                      </a:lnTo>
                      <a:lnTo>
                        <a:pt x="9" y="0"/>
                      </a:lnTo>
                      <a:lnTo>
                        <a:pt x="0" y="6"/>
                      </a:lnTo>
                      <a:close/>
                    </a:path>
                  </a:pathLst>
                </a:custGeom>
                <a:solidFill>
                  <a:srgbClr val="FF0000"/>
                </a:solidFill>
                <a:ln w="38100" cmpd="sng">
                  <a:solidFill>
                    <a:srgbClr val="FF0000"/>
                  </a:solidFill>
                  <a:round/>
                  <a:headEnd/>
                  <a:tailEnd/>
                </a:ln>
              </p:spPr>
              <p:txBody>
                <a:bodyPr/>
                <a:lstStyle/>
                <a:p>
                  <a:endParaRPr lang="en-GB"/>
                </a:p>
              </p:txBody>
            </p:sp>
            <p:sp>
              <p:nvSpPr>
                <p:cNvPr id="63115" name="Freeform 651">
                  <a:extLst>
                    <a:ext uri="{FF2B5EF4-FFF2-40B4-BE49-F238E27FC236}">
                      <a16:creationId xmlns:a16="http://schemas.microsoft.com/office/drawing/2014/main" id="{6DDD6FAA-FBC6-0787-531A-B8F7782C67EB}"/>
                    </a:ext>
                  </a:extLst>
                </p:cNvPr>
                <p:cNvSpPr>
                  <a:spLocks/>
                </p:cNvSpPr>
                <p:nvPr/>
              </p:nvSpPr>
              <p:spPr bwMode="auto">
                <a:xfrm>
                  <a:off x="7650" y="6426"/>
                  <a:ext cx="18" cy="22"/>
                </a:xfrm>
                <a:custGeom>
                  <a:avLst/>
                  <a:gdLst>
                    <a:gd name="T0" fmla="*/ 0 w 18"/>
                    <a:gd name="T1" fmla="*/ 5 h 22"/>
                    <a:gd name="T2" fmla="*/ 11 w 18"/>
                    <a:gd name="T3" fmla="*/ 22 h 22"/>
                    <a:gd name="T4" fmla="*/ 18 w 18"/>
                    <a:gd name="T5" fmla="*/ 18 h 22"/>
                    <a:gd name="T6" fmla="*/ 7 w 18"/>
                    <a:gd name="T7" fmla="*/ 0 h 22"/>
                    <a:gd name="T8" fmla="*/ 0 w 18"/>
                    <a:gd name="T9" fmla="*/ 5 h 22"/>
                  </a:gdLst>
                  <a:ahLst/>
                  <a:cxnLst>
                    <a:cxn ang="0">
                      <a:pos x="T0" y="T1"/>
                    </a:cxn>
                    <a:cxn ang="0">
                      <a:pos x="T2" y="T3"/>
                    </a:cxn>
                    <a:cxn ang="0">
                      <a:pos x="T4" y="T5"/>
                    </a:cxn>
                    <a:cxn ang="0">
                      <a:pos x="T6" y="T7"/>
                    </a:cxn>
                    <a:cxn ang="0">
                      <a:pos x="T8" y="T9"/>
                    </a:cxn>
                  </a:cxnLst>
                  <a:rect l="0" t="0" r="r" b="b"/>
                  <a:pathLst>
                    <a:path w="18" h="22">
                      <a:moveTo>
                        <a:pt x="0" y="5"/>
                      </a:moveTo>
                      <a:lnTo>
                        <a:pt x="11" y="22"/>
                      </a:lnTo>
                      <a:lnTo>
                        <a:pt x="18" y="18"/>
                      </a:lnTo>
                      <a:lnTo>
                        <a:pt x="7" y="0"/>
                      </a:lnTo>
                      <a:lnTo>
                        <a:pt x="0" y="5"/>
                      </a:lnTo>
                      <a:close/>
                    </a:path>
                  </a:pathLst>
                </a:custGeom>
                <a:solidFill>
                  <a:srgbClr val="FF0000"/>
                </a:solidFill>
                <a:ln w="38100" cmpd="sng">
                  <a:solidFill>
                    <a:srgbClr val="FF0000"/>
                  </a:solidFill>
                  <a:round/>
                  <a:headEnd/>
                  <a:tailEnd/>
                </a:ln>
              </p:spPr>
              <p:txBody>
                <a:bodyPr/>
                <a:lstStyle/>
                <a:p>
                  <a:endParaRPr lang="en-GB"/>
                </a:p>
              </p:txBody>
            </p:sp>
            <p:sp>
              <p:nvSpPr>
                <p:cNvPr id="63116" name="Freeform 652">
                  <a:extLst>
                    <a:ext uri="{FF2B5EF4-FFF2-40B4-BE49-F238E27FC236}">
                      <a16:creationId xmlns:a16="http://schemas.microsoft.com/office/drawing/2014/main" id="{A1A06D5A-2069-CE59-FE8B-AE7C2ABB4C1E}"/>
                    </a:ext>
                  </a:extLst>
                </p:cNvPr>
                <p:cNvSpPr>
                  <a:spLocks/>
                </p:cNvSpPr>
                <p:nvPr/>
              </p:nvSpPr>
              <p:spPr bwMode="auto">
                <a:xfrm>
                  <a:off x="7657" y="6422"/>
                  <a:ext cx="17" cy="22"/>
                </a:xfrm>
                <a:custGeom>
                  <a:avLst/>
                  <a:gdLst>
                    <a:gd name="T0" fmla="*/ 0 w 17"/>
                    <a:gd name="T1" fmla="*/ 4 h 22"/>
                    <a:gd name="T2" fmla="*/ 9 w 17"/>
                    <a:gd name="T3" fmla="*/ 22 h 22"/>
                    <a:gd name="T4" fmla="*/ 17 w 17"/>
                    <a:gd name="T5" fmla="*/ 17 h 22"/>
                    <a:gd name="T6" fmla="*/ 9 w 17"/>
                    <a:gd name="T7" fmla="*/ 0 h 22"/>
                    <a:gd name="T8" fmla="*/ 0 w 17"/>
                    <a:gd name="T9" fmla="*/ 4 h 22"/>
                  </a:gdLst>
                  <a:ahLst/>
                  <a:cxnLst>
                    <a:cxn ang="0">
                      <a:pos x="T0" y="T1"/>
                    </a:cxn>
                    <a:cxn ang="0">
                      <a:pos x="T2" y="T3"/>
                    </a:cxn>
                    <a:cxn ang="0">
                      <a:pos x="T4" y="T5"/>
                    </a:cxn>
                    <a:cxn ang="0">
                      <a:pos x="T6" y="T7"/>
                    </a:cxn>
                    <a:cxn ang="0">
                      <a:pos x="T8" y="T9"/>
                    </a:cxn>
                  </a:cxnLst>
                  <a:rect l="0" t="0" r="r" b="b"/>
                  <a:pathLst>
                    <a:path w="17" h="22">
                      <a:moveTo>
                        <a:pt x="0" y="4"/>
                      </a:moveTo>
                      <a:lnTo>
                        <a:pt x="9" y="22"/>
                      </a:lnTo>
                      <a:lnTo>
                        <a:pt x="17" y="17"/>
                      </a:lnTo>
                      <a:lnTo>
                        <a:pt x="9" y="0"/>
                      </a:lnTo>
                      <a:lnTo>
                        <a:pt x="0" y="4"/>
                      </a:lnTo>
                      <a:close/>
                    </a:path>
                  </a:pathLst>
                </a:custGeom>
                <a:solidFill>
                  <a:srgbClr val="FF0000"/>
                </a:solidFill>
                <a:ln w="38100" cmpd="sng">
                  <a:solidFill>
                    <a:srgbClr val="FF0000"/>
                  </a:solidFill>
                  <a:round/>
                  <a:headEnd/>
                  <a:tailEnd/>
                </a:ln>
              </p:spPr>
              <p:txBody>
                <a:bodyPr/>
                <a:lstStyle/>
                <a:p>
                  <a:endParaRPr lang="en-GB"/>
                </a:p>
              </p:txBody>
            </p:sp>
            <p:sp>
              <p:nvSpPr>
                <p:cNvPr id="63117" name="Freeform 653">
                  <a:extLst>
                    <a:ext uri="{FF2B5EF4-FFF2-40B4-BE49-F238E27FC236}">
                      <a16:creationId xmlns:a16="http://schemas.microsoft.com/office/drawing/2014/main" id="{BC5D5A3A-D7C5-617C-35D1-E3D15BAE7C2E}"/>
                    </a:ext>
                  </a:extLst>
                </p:cNvPr>
                <p:cNvSpPr>
                  <a:spLocks/>
                </p:cNvSpPr>
                <p:nvPr/>
              </p:nvSpPr>
              <p:spPr bwMode="auto">
                <a:xfrm>
                  <a:off x="7666" y="6415"/>
                  <a:ext cx="21" cy="24"/>
                </a:xfrm>
                <a:custGeom>
                  <a:avLst/>
                  <a:gdLst>
                    <a:gd name="T0" fmla="*/ 0 w 21"/>
                    <a:gd name="T1" fmla="*/ 7 h 24"/>
                    <a:gd name="T2" fmla="*/ 10 w 21"/>
                    <a:gd name="T3" fmla="*/ 24 h 24"/>
                    <a:gd name="T4" fmla="*/ 21 w 21"/>
                    <a:gd name="T5" fmla="*/ 18 h 24"/>
                    <a:gd name="T6" fmla="*/ 10 w 21"/>
                    <a:gd name="T7" fmla="*/ 0 h 24"/>
                    <a:gd name="T8" fmla="*/ 0 w 21"/>
                    <a:gd name="T9" fmla="*/ 7 h 24"/>
                  </a:gdLst>
                  <a:ahLst/>
                  <a:cxnLst>
                    <a:cxn ang="0">
                      <a:pos x="T0" y="T1"/>
                    </a:cxn>
                    <a:cxn ang="0">
                      <a:pos x="T2" y="T3"/>
                    </a:cxn>
                    <a:cxn ang="0">
                      <a:pos x="T4" y="T5"/>
                    </a:cxn>
                    <a:cxn ang="0">
                      <a:pos x="T6" y="T7"/>
                    </a:cxn>
                    <a:cxn ang="0">
                      <a:pos x="T8" y="T9"/>
                    </a:cxn>
                  </a:cxnLst>
                  <a:rect l="0" t="0" r="r" b="b"/>
                  <a:pathLst>
                    <a:path w="21" h="24">
                      <a:moveTo>
                        <a:pt x="0" y="7"/>
                      </a:moveTo>
                      <a:lnTo>
                        <a:pt x="10" y="24"/>
                      </a:lnTo>
                      <a:lnTo>
                        <a:pt x="21" y="18"/>
                      </a:lnTo>
                      <a:lnTo>
                        <a:pt x="10" y="0"/>
                      </a:lnTo>
                      <a:lnTo>
                        <a:pt x="0" y="7"/>
                      </a:lnTo>
                      <a:close/>
                    </a:path>
                  </a:pathLst>
                </a:custGeom>
                <a:solidFill>
                  <a:srgbClr val="FF0000"/>
                </a:solidFill>
                <a:ln w="38100" cmpd="sng">
                  <a:solidFill>
                    <a:srgbClr val="FF0000"/>
                  </a:solidFill>
                  <a:round/>
                  <a:headEnd/>
                  <a:tailEnd/>
                </a:ln>
              </p:spPr>
              <p:txBody>
                <a:bodyPr/>
                <a:lstStyle/>
                <a:p>
                  <a:endParaRPr lang="en-GB"/>
                </a:p>
              </p:txBody>
            </p:sp>
            <p:sp>
              <p:nvSpPr>
                <p:cNvPr id="63118" name="Freeform 654">
                  <a:extLst>
                    <a:ext uri="{FF2B5EF4-FFF2-40B4-BE49-F238E27FC236}">
                      <a16:creationId xmlns:a16="http://schemas.microsoft.com/office/drawing/2014/main" id="{25A455A5-DF16-480F-C1DB-8BE8714938A9}"/>
                    </a:ext>
                  </a:extLst>
                </p:cNvPr>
                <p:cNvSpPr>
                  <a:spLocks/>
                </p:cNvSpPr>
                <p:nvPr/>
              </p:nvSpPr>
              <p:spPr bwMode="auto">
                <a:xfrm>
                  <a:off x="7674" y="6409"/>
                  <a:ext cx="22" cy="24"/>
                </a:xfrm>
                <a:custGeom>
                  <a:avLst/>
                  <a:gdLst>
                    <a:gd name="T0" fmla="*/ 0 w 22"/>
                    <a:gd name="T1" fmla="*/ 6 h 24"/>
                    <a:gd name="T2" fmla="*/ 13 w 22"/>
                    <a:gd name="T3" fmla="*/ 24 h 24"/>
                    <a:gd name="T4" fmla="*/ 22 w 22"/>
                    <a:gd name="T5" fmla="*/ 17 h 24"/>
                    <a:gd name="T6" fmla="*/ 9 w 22"/>
                    <a:gd name="T7" fmla="*/ 0 h 24"/>
                    <a:gd name="T8" fmla="*/ 0 w 22"/>
                    <a:gd name="T9" fmla="*/ 6 h 24"/>
                  </a:gdLst>
                  <a:ahLst/>
                  <a:cxnLst>
                    <a:cxn ang="0">
                      <a:pos x="T0" y="T1"/>
                    </a:cxn>
                    <a:cxn ang="0">
                      <a:pos x="T2" y="T3"/>
                    </a:cxn>
                    <a:cxn ang="0">
                      <a:pos x="T4" y="T5"/>
                    </a:cxn>
                    <a:cxn ang="0">
                      <a:pos x="T6" y="T7"/>
                    </a:cxn>
                    <a:cxn ang="0">
                      <a:pos x="T8" y="T9"/>
                    </a:cxn>
                  </a:cxnLst>
                  <a:rect l="0" t="0" r="r" b="b"/>
                  <a:pathLst>
                    <a:path w="22" h="24">
                      <a:moveTo>
                        <a:pt x="0" y="6"/>
                      </a:moveTo>
                      <a:lnTo>
                        <a:pt x="13" y="24"/>
                      </a:lnTo>
                      <a:lnTo>
                        <a:pt x="22" y="17"/>
                      </a:lnTo>
                      <a:lnTo>
                        <a:pt x="9" y="0"/>
                      </a:lnTo>
                      <a:lnTo>
                        <a:pt x="0" y="6"/>
                      </a:lnTo>
                      <a:close/>
                    </a:path>
                  </a:pathLst>
                </a:custGeom>
                <a:solidFill>
                  <a:srgbClr val="FF0000"/>
                </a:solidFill>
                <a:ln w="38100" cmpd="sng">
                  <a:solidFill>
                    <a:srgbClr val="FF0000"/>
                  </a:solidFill>
                  <a:round/>
                  <a:headEnd/>
                  <a:tailEnd/>
                </a:ln>
              </p:spPr>
              <p:txBody>
                <a:bodyPr/>
                <a:lstStyle/>
                <a:p>
                  <a:endParaRPr lang="en-GB"/>
                </a:p>
              </p:txBody>
            </p:sp>
            <p:sp>
              <p:nvSpPr>
                <p:cNvPr id="63119" name="Freeform 655">
                  <a:extLst>
                    <a:ext uri="{FF2B5EF4-FFF2-40B4-BE49-F238E27FC236}">
                      <a16:creationId xmlns:a16="http://schemas.microsoft.com/office/drawing/2014/main" id="{95884B45-3EFA-B3AD-0497-113736C4FA92}"/>
                    </a:ext>
                  </a:extLst>
                </p:cNvPr>
                <p:cNvSpPr>
                  <a:spLocks/>
                </p:cNvSpPr>
                <p:nvPr/>
              </p:nvSpPr>
              <p:spPr bwMode="auto">
                <a:xfrm>
                  <a:off x="7683" y="6402"/>
                  <a:ext cx="24" cy="24"/>
                </a:xfrm>
                <a:custGeom>
                  <a:avLst/>
                  <a:gdLst>
                    <a:gd name="T0" fmla="*/ 0 w 24"/>
                    <a:gd name="T1" fmla="*/ 9 h 24"/>
                    <a:gd name="T2" fmla="*/ 15 w 24"/>
                    <a:gd name="T3" fmla="*/ 24 h 24"/>
                    <a:gd name="T4" fmla="*/ 24 w 24"/>
                    <a:gd name="T5" fmla="*/ 16 h 24"/>
                    <a:gd name="T6" fmla="*/ 9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5" y="24"/>
                      </a:lnTo>
                      <a:lnTo>
                        <a:pt x="24" y="16"/>
                      </a:lnTo>
                      <a:lnTo>
                        <a:pt x="9"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63120" name="Freeform 656">
                  <a:extLst>
                    <a:ext uri="{FF2B5EF4-FFF2-40B4-BE49-F238E27FC236}">
                      <a16:creationId xmlns:a16="http://schemas.microsoft.com/office/drawing/2014/main" id="{C361452F-56A7-FBAC-EF85-E92E44A34F15}"/>
                    </a:ext>
                  </a:extLst>
                </p:cNvPr>
                <p:cNvSpPr>
                  <a:spLocks/>
                </p:cNvSpPr>
                <p:nvPr/>
              </p:nvSpPr>
              <p:spPr bwMode="auto">
                <a:xfrm>
                  <a:off x="7692" y="6394"/>
                  <a:ext cx="22" cy="24"/>
                </a:xfrm>
                <a:custGeom>
                  <a:avLst/>
                  <a:gdLst>
                    <a:gd name="T0" fmla="*/ 0 w 22"/>
                    <a:gd name="T1" fmla="*/ 6 h 24"/>
                    <a:gd name="T2" fmla="*/ 13 w 22"/>
                    <a:gd name="T3" fmla="*/ 24 h 24"/>
                    <a:gd name="T4" fmla="*/ 22 w 22"/>
                    <a:gd name="T5" fmla="*/ 17 h 24"/>
                    <a:gd name="T6" fmla="*/ 8 w 22"/>
                    <a:gd name="T7" fmla="*/ 0 h 24"/>
                    <a:gd name="T8" fmla="*/ 0 w 22"/>
                    <a:gd name="T9" fmla="*/ 6 h 24"/>
                  </a:gdLst>
                  <a:ahLst/>
                  <a:cxnLst>
                    <a:cxn ang="0">
                      <a:pos x="T0" y="T1"/>
                    </a:cxn>
                    <a:cxn ang="0">
                      <a:pos x="T2" y="T3"/>
                    </a:cxn>
                    <a:cxn ang="0">
                      <a:pos x="T4" y="T5"/>
                    </a:cxn>
                    <a:cxn ang="0">
                      <a:pos x="T6" y="T7"/>
                    </a:cxn>
                    <a:cxn ang="0">
                      <a:pos x="T8" y="T9"/>
                    </a:cxn>
                  </a:cxnLst>
                  <a:rect l="0" t="0" r="r" b="b"/>
                  <a:pathLst>
                    <a:path w="22" h="24">
                      <a:moveTo>
                        <a:pt x="0" y="6"/>
                      </a:moveTo>
                      <a:lnTo>
                        <a:pt x="13" y="24"/>
                      </a:lnTo>
                      <a:lnTo>
                        <a:pt x="22" y="17"/>
                      </a:lnTo>
                      <a:lnTo>
                        <a:pt x="8" y="0"/>
                      </a:lnTo>
                      <a:lnTo>
                        <a:pt x="0" y="6"/>
                      </a:lnTo>
                      <a:close/>
                    </a:path>
                  </a:pathLst>
                </a:custGeom>
                <a:solidFill>
                  <a:srgbClr val="FF0000"/>
                </a:solidFill>
                <a:ln w="38100" cmpd="sng">
                  <a:solidFill>
                    <a:srgbClr val="FF0000"/>
                  </a:solidFill>
                  <a:round/>
                  <a:headEnd/>
                  <a:tailEnd/>
                </a:ln>
              </p:spPr>
              <p:txBody>
                <a:bodyPr/>
                <a:lstStyle/>
                <a:p>
                  <a:endParaRPr lang="en-GB"/>
                </a:p>
              </p:txBody>
            </p:sp>
            <p:sp>
              <p:nvSpPr>
                <p:cNvPr id="63121" name="Freeform 657">
                  <a:extLst>
                    <a:ext uri="{FF2B5EF4-FFF2-40B4-BE49-F238E27FC236}">
                      <a16:creationId xmlns:a16="http://schemas.microsoft.com/office/drawing/2014/main" id="{EED98652-5FBC-99F3-1546-CC771A440333}"/>
                    </a:ext>
                  </a:extLst>
                </p:cNvPr>
                <p:cNvSpPr>
                  <a:spLocks/>
                </p:cNvSpPr>
                <p:nvPr/>
              </p:nvSpPr>
              <p:spPr bwMode="auto">
                <a:xfrm>
                  <a:off x="7700" y="6385"/>
                  <a:ext cx="24" cy="24"/>
                </a:xfrm>
                <a:custGeom>
                  <a:avLst/>
                  <a:gdLst>
                    <a:gd name="T0" fmla="*/ 0 w 24"/>
                    <a:gd name="T1" fmla="*/ 11 h 24"/>
                    <a:gd name="T2" fmla="*/ 16 w 24"/>
                    <a:gd name="T3" fmla="*/ 24 h 24"/>
                    <a:gd name="T4" fmla="*/ 24 w 24"/>
                    <a:gd name="T5" fmla="*/ 13 h 24"/>
                    <a:gd name="T6" fmla="*/ 9 w 24"/>
                    <a:gd name="T7" fmla="*/ 0 h 24"/>
                    <a:gd name="T8" fmla="*/ 0 w 24"/>
                    <a:gd name="T9" fmla="*/ 11 h 24"/>
                  </a:gdLst>
                  <a:ahLst/>
                  <a:cxnLst>
                    <a:cxn ang="0">
                      <a:pos x="T0" y="T1"/>
                    </a:cxn>
                    <a:cxn ang="0">
                      <a:pos x="T2" y="T3"/>
                    </a:cxn>
                    <a:cxn ang="0">
                      <a:pos x="T4" y="T5"/>
                    </a:cxn>
                    <a:cxn ang="0">
                      <a:pos x="T6" y="T7"/>
                    </a:cxn>
                    <a:cxn ang="0">
                      <a:pos x="T8" y="T9"/>
                    </a:cxn>
                  </a:cxnLst>
                  <a:rect l="0" t="0" r="r" b="b"/>
                  <a:pathLst>
                    <a:path w="24" h="24">
                      <a:moveTo>
                        <a:pt x="0" y="11"/>
                      </a:moveTo>
                      <a:lnTo>
                        <a:pt x="16" y="24"/>
                      </a:lnTo>
                      <a:lnTo>
                        <a:pt x="24" y="13"/>
                      </a:lnTo>
                      <a:lnTo>
                        <a:pt x="9"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63122" name="Freeform 658">
                  <a:extLst>
                    <a:ext uri="{FF2B5EF4-FFF2-40B4-BE49-F238E27FC236}">
                      <a16:creationId xmlns:a16="http://schemas.microsoft.com/office/drawing/2014/main" id="{10007DAB-CEF7-85C0-AB05-2BB5C7D534B3}"/>
                    </a:ext>
                  </a:extLst>
                </p:cNvPr>
                <p:cNvSpPr>
                  <a:spLocks/>
                </p:cNvSpPr>
                <p:nvPr/>
              </p:nvSpPr>
              <p:spPr bwMode="auto">
                <a:xfrm>
                  <a:off x="7709" y="6376"/>
                  <a:ext cx="22" cy="24"/>
                </a:xfrm>
                <a:custGeom>
                  <a:avLst/>
                  <a:gdLst>
                    <a:gd name="T0" fmla="*/ 0 w 22"/>
                    <a:gd name="T1" fmla="*/ 7 h 24"/>
                    <a:gd name="T2" fmla="*/ 13 w 22"/>
                    <a:gd name="T3" fmla="*/ 24 h 24"/>
                    <a:gd name="T4" fmla="*/ 22 w 22"/>
                    <a:gd name="T5" fmla="*/ 18 h 24"/>
                    <a:gd name="T6" fmla="*/ 9 w 22"/>
                    <a:gd name="T7" fmla="*/ 0 h 24"/>
                    <a:gd name="T8" fmla="*/ 0 w 22"/>
                    <a:gd name="T9" fmla="*/ 7 h 24"/>
                  </a:gdLst>
                  <a:ahLst/>
                  <a:cxnLst>
                    <a:cxn ang="0">
                      <a:pos x="T0" y="T1"/>
                    </a:cxn>
                    <a:cxn ang="0">
                      <a:pos x="T2" y="T3"/>
                    </a:cxn>
                    <a:cxn ang="0">
                      <a:pos x="T4" y="T5"/>
                    </a:cxn>
                    <a:cxn ang="0">
                      <a:pos x="T6" y="T7"/>
                    </a:cxn>
                    <a:cxn ang="0">
                      <a:pos x="T8" y="T9"/>
                    </a:cxn>
                  </a:cxnLst>
                  <a:rect l="0" t="0" r="r" b="b"/>
                  <a:pathLst>
                    <a:path w="22" h="24">
                      <a:moveTo>
                        <a:pt x="0" y="7"/>
                      </a:moveTo>
                      <a:lnTo>
                        <a:pt x="13" y="24"/>
                      </a:lnTo>
                      <a:lnTo>
                        <a:pt x="22" y="18"/>
                      </a:lnTo>
                      <a:lnTo>
                        <a:pt x="9" y="0"/>
                      </a:lnTo>
                      <a:lnTo>
                        <a:pt x="0" y="7"/>
                      </a:lnTo>
                      <a:close/>
                    </a:path>
                  </a:pathLst>
                </a:custGeom>
                <a:solidFill>
                  <a:srgbClr val="FF0000"/>
                </a:solidFill>
                <a:ln w="38100" cmpd="sng">
                  <a:solidFill>
                    <a:srgbClr val="FF0000"/>
                  </a:solidFill>
                  <a:round/>
                  <a:headEnd/>
                  <a:tailEnd/>
                </a:ln>
              </p:spPr>
              <p:txBody>
                <a:bodyPr/>
                <a:lstStyle/>
                <a:p>
                  <a:endParaRPr lang="en-GB"/>
                </a:p>
              </p:txBody>
            </p:sp>
            <p:sp>
              <p:nvSpPr>
                <p:cNvPr id="63123" name="Freeform 659">
                  <a:extLst>
                    <a:ext uri="{FF2B5EF4-FFF2-40B4-BE49-F238E27FC236}">
                      <a16:creationId xmlns:a16="http://schemas.microsoft.com/office/drawing/2014/main" id="{2583D650-6574-9BF7-10B1-AE17FA6A7A2C}"/>
                    </a:ext>
                  </a:extLst>
                </p:cNvPr>
                <p:cNvSpPr>
                  <a:spLocks/>
                </p:cNvSpPr>
                <p:nvPr/>
              </p:nvSpPr>
              <p:spPr bwMode="auto">
                <a:xfrm>
                  <a:off x="7718" y="6370"/>
                  <a:ext cx="24" cy="24"/>
                </a:xfrm>
                <a:custGeom>
                  <a:avLst/>
                  <a:gdLst>
                    <a:gd name="T0" fmla="*/ 0 w 24"/>
                    <a:gd name="T1" fmla="*/ 8 h 24"/>
                    <a:gd name="T2" fmla="*/ 15 w 24"/>
                    <a:gd name="T3" fmla="*/ 24 h 24"/>
                    <a:gd name="T4" fmla="*/ 24 w 24"/>
                    <a:gd name="T5" fmla="*/ 15 h 24"/>
                    <a:gd name="T6" fmla="*/ 9 w 24"/>
                    <a:gd name="T7" fmla="*/ 0 h 24"/>
                    <a:gd name="T8" fmla="*/ 0 w 24"/>
                    <a:gd name="T9" fmla="*/ 8 h 24"/>
                  </a:gdLst>
                  <a:ahLst/>
                  <a:cxnLst>
                    <a:cxn ang="0">
                      <a:pos x="T0" y="T1"/>
                    </a:cxn>
                    <a:cxn ang="0">
                      <a:pos x="T2" y="T3"/>
                    </a:cxn>
                    <a:cxn ang="0">
                      <a:pos x="T4" y="T5"/>
                    </a:cxn>
                    <a:cxn ang="0">
                      <a:pos x="T6" y="T7"/>
                    </a:cxn>
                    <a:cxn ang="0">
                      <a:pos x="T8" y="T9"/>
                    </a:cxn>
                  </a:cxnLst>
                  <a:rect l="0" t="0" r="r" b="b"/>
                  <a:pathLst>
                    <a:path w="24" h="24">
                      <a:moveTo>
                        <a:pt x="0" y="8"/>
                      </a:moveTo>
                      <a:lnTo>
                        <a:pt x="15" y="24"/>
                      </a:lnTo>
                      <a:lnTo>
                        <a:pt x="24" y="15"/>
                      </a:lnTo>
                      <a:lnTo>
                        <a:pt x="9" y="0"/>
                      </a:lnTo>
                      <a:lnTo>
                        <a:pt x="0" y="8"/>
                      </a:lnTo>
                      <a:close/>
                    </a:path>
                  </a:pathLst>
                </a:custGeom>
                <a:solidFill>
                  <a:srgbClr val="FF0000"/>
                </a:solidFill>
                <a:ln w="38100" cmpd="sng">
                  <a:solidFill>
                    <a:srgbClr val="FF0000"/>
                  </a:solidFill>
                  <a:round/>
                  <a:headEnd/>
                  <a:tailEnd/>
                </a:ln>
              </p:spPr>
              <p:txBody>
                <a:bodyPr/>
                <a:lstStyle/>
                <a:p>
                  <a:endParaRPr lang="en-GB"/>
                </a:p>
              </p:txBody>
            </p:sp>
            <p:sp>
              <p:nvSpPr>
                <p:cNvPr id="63124" name="Freeform 660">
                  <a:extLst>
                    <a:ext uri="{FF2B5EF4-FFF2-40B4-BE49-F238E27FC236}">
                      <a16:creationId xmlns:a16="http://schemas.microsoft.com/office/drawing/2014/main" id="{FE29DABA-49AB-4682-A3A3-C64ACF011BF1}"/>
                    </a:ext>
                  </a:extLst>
                </p:cNvPr>
                <p:cNvSpPr>
                  <a:spLocks/>
                </p:cNvSpPr>
                <p:nvPr/>
              </p:nvSpPr>
              <p:spPr bwMode="auto">
                <a:xfrm>
                  <a:off x="7727" y="6359"/>
                  <a:ext cx="26" cy="26"/>
                </a:xfrm>
                <a:custGeom>
                  <a:avLst/>
                  <a:gdLst>
                    <a:gd name="T0" fmla="*/ 0 w 26"/>
                    <a:gd name="T1" fmla="*/ 11 h 26"/>
                    <a:gd name="T2" fmla="*/ 15 w 26"/>
                    <a:gd name="T3" fmla="*/ 26 h 26"/>
                    <a:gd name="T4" fmla="*/ 26 w 26"/>
                    <a:gd name="T5" fmla="*/ 15 h 26"/>
                    <a:gd name="T6" fmla="*/ 11 w 26"/>
                    <a:gd name="T7" fmla="*/ 0 h 26"/>
                    <a:gd name="T8" fmla="*/ 0 w 26"/>
                    <a:gd name="T9" fmla="*/ 11 h 26"/>
                  </a:gdLst>
                  <a:ahLst/>
                  <a:cxnLst>
                    <a:cxn ang="0">
                      <a:pos x="T0" y="T1"/>
                    </a:cxn>
                    <a:cxn ang="0">
                      <a:pos x="T2" y="T3"/>
                    </a:cxn>
                    <a:cxn ang="0">
                      <a:pos x="T4" y="T5"/>
                    </a:cxn>
                    <a:cxn ang="0">
                      <a:pos x="T6" y="T7"/>
                    </a:cxn>
                    <a:cxn ang="0">
                      <a:pos x="T8" y="T9"/>
                    </a:cxn>
                  </a:cxnLst>
                  <a:rect l="0" t="0" r="r" b="b"/>
                  <a:pathLst>
                    <a:path w="26" h="26">
                      <a:moveTo>
                        <a:pt x="0" y="11"/>
                      </a:moveTo>
                      <a:lnTo>
                        <a:pt x="15" y="26"/>
                      </a:lnTo>
                      <a:lnTo>
                        <a:pt x="26" y="15"/>
                      </a:lnTo>
                      <a:lnTo>
                        <a:pt x="11"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63125" name="Freeform 661">
                  <a:extLst>
                    <a:ext uri="{FF2B5EF4-FFF2-40B4-BE49-F238E27FC236}">
                      <a16:creationId xmlns:a16="http://schemas.microsoft.com/office/drawing/2014/main" id="{CFE8B5F3-1A3B-27F1-F532-C68D6C29B96A}"/>
                    </a:ext>
                  </a:extLst>
                </p:cNvPr>
                <p:cNvSpPr>
                  <a:spLocks/>
                </p:cNvSpPr>
                <p:nvPr/>
              </p:nvSpPr>
              <p:spPr bwMode="auto">
                <a:xfrm>
                  <a:off x="7738" y="6350"/>
                  <a:ext cx="24" cy="24"/>
                </a:xfrm>
                <a:custGeom>
                  <a:avLst/>
                  <a:gdLst>
                    <a:gd name="T0" fmla="*/ 0 w 24"/>
                    <a:gd name="T1" fmla="*/ 9 h 24"/>
                    <a:gd name="T2" fmla="*/ 15 w 24"/>
                    <a:gd name="T3" fmla="*/ 24 h 24"/>
                    <a:gd name="T4" fmla="*/ 24 w 24"/>
                    <a:gd name="T5" fmla="*/ 15 h 24"/>
                    <a:gd name="T6" fmla="*/ 8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5" y="24"/>
                      </a:lnTo>
                      <a:lnTo>
                        <a:pt x="24" y="15"/>
                      </a:lnTo>
                      <a:lnTo>
                        <a:pt x="8"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63126" name="Freeform 662">
                  <a:extLst>
                    <a:ext uri="{FF2B5EF4-FFF2-40B4-BE49-F238E27FC236}">
                      <a16:creationId xmlns:a16="http://schemas.microsoft.com/office/drawing/2014/main" id="{73953855-1AB0-9C1A-BBC2-A460B37B975D}"/>
                    </a:ext>
                  </a:extLst>
                </p:cNvPr>
                <p:cNvSpPr>
                  <a:spLocks/>
                </p:cNvSpPr>
                <p:nvPr/>
              </p:nvSpPr>
              <p:spPr bwMode="auto">
                <a:xfrm>
                  <a:off x="7744" y="6339"/>
                  <a:ext cx="26" cy="24"/>
                </a:xfrm>
                <a:custGeom>
                  <a:avLst/>
                  <a:gdLst>
                    <a:gd name="T0" fmla="*/ 0 w 26"/>
                    <a:gd name="T1" fmla="*/ 13 h 24"/>
                    <a:gd name="T2" fmla="*/ 18 w 26"/>
                    <a:gd name="T3" fmla="*/ 24 h 24"/>
                    <a:gd name="T4" fmla="*/ 26 w 26"/>
                    <a:gd name="T5" fmla="*/ 11 h 24"/>
                    <a:gd name="T6" fmla="*/ 9 w 26"/>
                    <a:gd name="T7" fmla="*/ 0 h 24"/>
                    <a:gd name="T8" fmla="*/ 0 w 26"/>
                    <a:gd name="T9" fmla="*/ 13 h 24"/>
                  </a:gdLst>
                  <a:ahLst/>
                  <a:cxnLst>
                    <a:cxn ang="0">
                      <a:pos x="T0" y="T1"/>
                    </a:cxn>
                    <a:cxn ang="0">
                      <a:pos x="T2" y="T3"/>
                    </a:cxn>
                    <a:cxn ang="0">
                      <a:pos x="T4" y="T5"/>
                    </a:cxn>
                    <a:cxn ang="0">
                      <a:pos x="T6" y="T7"/>
                    </a:cxn>
                    <a:cxn ang="0">
                      <a:pos x="T8" y="T9"/>
                    </a:cxn>
                  </a:cxnLst>
                  <a:rect l="0" t="0" r="r" b="b"/>
                  <a:pathLst>
                    <a:path w="26" h="24">
                      <a:moveTo>
                        <a:pt x="0" y="13"/>
                      </a:moveTo>
                      <a:lnTo>
                        <a:pt x="18" y="24"/>
                      </a:lnTo>
                      <a:lnTo>
                        <a:pt x="26" y="11"/>
                      </a:lnTo>
                      <a:lnTo>
                        <a:pt x="9"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63127" name="Freeform 663">
                  <a:extLst>
                    <a:ext uri="{FF2B5EF4-FFF2-40B4-BE49-F238E27FC236}">
                      <a16:creationId xmlns:a16="http://schemas.microsoft.com/office/drawing/2014/main" id="{3B11BCBF-C98C-890B-2B03-07F1810AE8E8}"/>
                    </a:ext>
                  </a:extLst>
                </p:cNvPr>
                <p:cNvSpPr>
                  <a:spLocks/>
                </p:cNvSpPr>
                <p:nvPr/>
              </p:nvSpPr>
              <p:spPr bwMode="auto">
                <a:xfrm>
                  <a:off x="7755" y="6328"/>
                  <a:ext cx="24" cy="24"/>
                </a:xfrm>
                <a:custGeom>
                  <a:avLst/>
                  <a:gdLst>
                    <a:gd name="T0" fmla="*/ 0 w 24"/>
                    <a:gd name="T1" fmla="*/ 9 h 24"/>
                    <a:gd name="T2" fmla="*/ 15 w 24"/>
                    <a:gd name="T3" fmla="*/ 24 h 24"/>
                    <a:gd name="T4" fmla="*/ 24 w 24"/>
                    <a:gd name="T5" fmla="*/ 15 h 24"/>
                    <a:gd name="T6" fmla="*/ 9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5" y="24"/>
                      </a:lnTo>
                      <a:lnTo>
                        <a:pt x="24" y="15"/>
                      </a:lnTo>
                      <a:lnTo>
                        <a:pt x="9"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63128" name="Freeform 664">
                  <a:extLst>
                    <a:ext uri="{FF2B5EF4-FFF2-40B4-BE49-F238E27FC236}">
                      <a16:creationId xmlns:a16="http://schemas.microsoft.com/office/drawing/2014/main" id="{88C1BAC5-159D-4892-ECDA-1C61BFF134F6}"/>
                    </a:ext>
                  </a:extLst>
                </p:cNvPr>
                <p:cNvSpPr>
                  <a:spLocks/>
                </p:cNvSpPr>
                <p:nvPr/>
              </p:nvSpPr>
              <p:spPr bwMode="auto">
                <a:xfrm>
                  <a:off x="7762" y="6317"/>
                  <a:ext cx="26" cy="24"/>
                </a:xfrm>
                <a:custGeom>
                  <a:avLst/>
                  <a:gdLst>
                    <a:gd name="T0" fmla="*/ 0 w 26"/>
                    <a:gd name="T1" fmla="*/ 13 h 24"/>
                    <a:gd name="T2" fmla="*/ 17 w 26"/>
                    <a:gd name="T3" fmla="*/ 24 h 24"/>
                    <a:gd name="T4" fmla="*/ 26 w 26"/>
                    <a:gd name="T5" fmla="*/ 11 h 24"/>
                    <a:gd name="T6" fmla="*/ 8 w 26"/>
                    <a:gd name="T7" fmla="*/ 0 h 24"/>
                    <a:gd name="T8" fmla="*/ 0 w 26"/>
                    <a:gd name="T9" fmla="*/ 13 h 24"/>
                  </a:gdLst>
                  <a:ahLst/>
                  <a:cxnLst>
                    <a:cxn ang="0">
                      <a:pos x="T0" y="T1"/>
                    </a:cxn>
                    <a:cxn ang="0">
                      <a:pos x="T2" y="T3"/>
                    </a:cxn>
                    <a:cxn ang="0">
                      <a:pos x="T4" y="T5"/>
                    </a:cxn>
                    <a:cxn ang="0">
                      <a:pos x="T6" y="T7"/>
                    </a:cxn>
                    <a:cxn ang="0">
                      <a:pos x="T8" y="T9"/>
                    </a:cxn>
                  </a:cxnLst>
                  <a:rect l="0" t="0" r="r" b="b"/>
                  <a:pathLst>
                    <a:path w="26" h="24">
                      <a:moveTo>
                        <a:pt x="0" y="13"/>
                      </a:moveTo>
                      <a:lnTo>
                        <a:pt x="17" y="24"/>
                      </a:lnTo>
                      <a:lnTo>
                        <a:pt x="26" y="11"/>
                      </a:lnTo>
                      <a:lnTo>
                        <a:pt x="8"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63129" name="Freeform 665">
                  <a:extLst>
                    <a:ext uri="{FF2B5EF4-FFF2-40B4-BE49-F238E27FC236}">
                      <a16:creationId xmlns:a16="http://schemas.microsoft.com/office/drawing/2014/main" id="{AD6FE5D2-5AE8-14C8-16F4-6CA5BDDDF9BD}"/>
                    </a:ext>
                  </a:extLst>
                </p:cNvPr>
                <p:cNvSpPr>
                  <a:spLocks/>
                </p:cNvSpPr>
                <p:nvPr/>
              </p:nvSpPr>
              <p:spPr bwMode="auto">
                <a:xfrm>
                  <a:off x="7772" y="6304"/>
                  <a:ext cx="24" cy="24"/>
                </a:xfrm>
                <a:custGeom>
                  <a:avLst/>
                  <a:gdLst>
                    <a:gd name="T0" fmla="*/ 0 w 24"/>
                    <a:gd name="T1" fmla="*/ 11 h 24"/>
                    <a:gd name="T2" fmla="*/ 16 w 24"/>
                    <a:gd name="T3" fmla="*/ 24 h 24"/>
                    <a:gd name="T4" fmla="*/ 24 w 24"/>
                    <a:gd name="T5" fmla="*/ 13 h 24"/>
                    <a:gd name="T6" fmla="*/ 9 w 24"/>
                    <a:gd name="T7" fmla="*/ 0 h 24"/>
                    <a:gd name="T8" fmla="*/ 0 w 24"/>
                    <a:gd name="T9" fmla="*/ 11 h 24"/>
                  </a:gdLst>
                  <a:ahLst/>
                  <a:cxnLst>
                    <a:cxn ang="0">
                      <a:pos x="T0" y="T1"/>
                    </a:cxn>
                    <a:cxn ang="0">
                      <a:pos x="T2" y="T3"/>
                    </a:cxn>
                    <a:cxn ang="0">
                      <a:pos x="T4" y="T5"/>
                    </a:cxn>
                    <a:cxn ang="0">
                      <a:pos x="T6" y="T7"/>
                    </a:cxn>
                    <a:cxn ang="0">
                      <a:pos x="T8" y="T9"/>
                    </a:cxn>
                  </a:cxnLst>
                  <a:rect l="0" t="0" r="r" b="b"/>
                  <a:pathLst>
                    <a:path w="24" h="24">
                      <a:moveTo>
                        <a:pt x="0" y="11"/>
                      </a:moveTo>
                      <a:lnTo>
                        <a:pt x="16" y="24"/>
                      </a:lnTo>
                      <a:lnTo>
                        <a:pt x="24" y="13"/>
                      </a:lnTo>
                      <a:lnTo>
                        <a:pt x="9"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63130" name="Freeform 666">
                  <a:extLst>
                    <a:ext uri="{FF2B5EF4-FFF2-40B4-BE49-F238E27FC236}">
                      <a16:creationId xmlns:a16="http://schemas.microsoft.com/office/drawing/2014/main" id="{15853322-81E7-16FE-BF3C-D57C8C1D338B}"/>
                    </a:ext>
                  </a:extLst>
                </p:cNvPr>
                <p:cNvSpPr>
                  <a:spLocks/>
                </p:cNvSpPr>
                <p:nvPr/>
              </p:nvSpPr>
              <p:spPr bwMode="auto">
                <a:xfrm>
                  <a:off x="7779" y="6293"/>
                  <a:ext cx="26" cy="24"/>
                </a:xfrm>
                <a:custGeom>
                  <a:avLst/>
                  <a:gdLst>
                    <a:gd name="T0" fmla="*/ 0 w 26"/>
                    <a:gd name="T1" fmla="*/ 13 h 24"/>
                    <a:gd name="T2" fmla="*/ 17 w 26"/>
                    <a:gd name="T3" fmla="*/ 24 h 24"/>
                    <a:gd name="T4" fmla="*/ 26 w 26"/>
                    <a:gd name="T5" fmla="*/ 11 h 24"/>
                    <a:gd name="T6" fmla="*/ 9 w 26"/>
                    <a:gd name="T7" fmla="*/ 0 h 24"/>
                    <a:gd name="T8" fmla="*/ 0 w 26"/>
                    <a:gd name="T9" fmla="*/ 13 h 24"/>
                  </a:gdLst>
                  <a:ahLst/>
                  <a:cxnLst>
                    <a:cxn ang="0">
                      <a:pos x="T0" y="T1"/>
                    </a:cxn>
                    <a:cxn ang="0">
                      <a:pos x="T2" y="T3"/>
                    </a:cxn>
                    <a:cxn ang="0">
                      <a:pos x="T4" y="T5"/>
                    </a:cxn>
                    <a:cxn ang="0">
                      <a:pos x="T6" y="T7"/>
                    </a:cxn>
                    <a:cxn ang="0">
                      <a:pos x="T8" y="T9"/>
                    </a:cxn>
                  </a:cxnLst>
                  <a:rect l="0" t="0" r="r" b="b"/>
                  <a:pathLst>
                    <a:path w="26" h="24">
                      <a:moveTo>
                        <a:pt x="0" y="13"/>
                      </a:moveTo>
                      <a:lnTo>
                        <a:pt x="17" y="24"/>
                      </a:lnTo>
                      <a:lnTo>
                        <a:pt x="26" y="11"/>
                      </a:lnTo>
                      <a:lnTo>
                        <a:pt x="9"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63131" name="Freeform 667">
                  <a:extLst>
                    <a:ext uri="{FF2B5EF4-FFF2-40B4-BE49-F238E27FC236}">
                      <a16:creationId xmlns:a16="http://schemas.microsoft.com/office/drawing/2014/main" id="{806DBB19-B58F-02D4-7ADF-45BDCCC8253D}"/>
                    </a:ext>
                  </a:extLst>
                </p:cNvPr>
                <p:cNvSpPr>
                  <a:spLocks/>
                </p:cNvSpPr>
                <p:nvPr/>
              </p:nvSpPr>
              <p:spPr bwMode="auto">
                <a:xfrm>
                  <a:off x="7788" y="6280"/>
                  <a:ext cx="26" cy="24"/>
                </a:xfrm>
                <a:custGeom>
                  <a:avLst/>
                  <a:gdLst>
                    <a:gd name="T0" fmla="*/ 0 w 26"/>
                    <a:gd name="T1" fmla="*/ 13 h 24"/>
                    <a:gd name="T2" fmla="*/ 17 w 26"/>
                    <a:gd name="T3" fmla="*/ 24 h 24"/>
                    <a:gd name="T4" fmla="*/ 26 w 26"/>
                    <a:gd name="T5" fmla="*/ 11 h 24"/>
                    <a:gd name="T6" fmla="*/ 8 w 26"/>
                    <a:gd name="T7" fmla="*/ 0 h 24"/>
                    <a:gd name="T8" fmla="*/ 0 w 26"/>
                    <a:gd name="T9" fmla="*/ 13 h 24"/>
                  </a:gdLst>
                  <a:ahLst/>
                  <a:cxnLst>
                    <a:cxn ang="0">
                      <a:pos x="T0" y="T1"/>
                    </a:cxn>
                    <a:cxn ang="0">
                      <a:pos x="T2" y="T3"/>
                    </a:cxn>
                    <a:cxn ang="0">
                      <a:pos x="T4" y="T5"/>
                    </a:cxn>
                    <a:cxn ang="0">
                      <a:pos x="T6" y="T7"/>
                    </a:cxn>
                    <a:cxn ang="0">
                      <a:pos x="T8" y="T9"/>
                    </a:cxn>
                  </a:cxnLst>
                  <a:rect l="0" t="0" r="r" b="b"/>
                  <a:pathLst>
                    <a:path w="26" h="24">
                      <a:moveTo>
                        <a:pt x="0" y="13"/>
                      </a:moveTo>
                      <a:lnTo>
                        <a:pt x="17" y="24"/>
                      </a:lnTo>
                      <a:lnTo>
                        <a:pt x="26" y="11"/>
                      </a:lnTo>
                      <a:lnTo>
                        <a:pt x="8"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63132" name="Freeform 668">
                  <a:extLst>
                    <a:ext uri="{FF2B5EF4-FFF2-40B4-BE49-F238E27FC236}">
                      <a16:creationId xmlns:a16="http://schemas.microsoft.com/office/drawing/2014/main" id="{5386B814-E5F3-2628-DAF4-12FF2D161CA3}"/>
                    </a:ext>
                  </a:extLst>
                </p:cNvPr>
                <p:cNvSpPr>
                  <a:spLocks/>
                </p:cNvSpPr>
                <p:nvPr/>
              </p:nvSpPr>
              <p:spPr bwMode="auto">
                <a:xfrm>
                  <a:off x="7799" y="6265"/>
                  <a:ext cx="26" cy="26"/>
                </a:xfrm>
                <a:custGeom>
                  <a:avLst/>
                  <a:gdLst>
                    <a:gd name="T0" fmla="*/ 0 w 26"/>
                    <a:gd name="T1" fmla="*/ 13 h 26"/>
                    <a:gd name="T2" fmla="*/ 15 w 26"/>
                    <a:gd name="T3" fmla="*/ 26 h 26"/>
                    <a:gd name="T4" fmla="*/ 26 w 26"/>
                    <a:gd name="T5" fmla="*/ 13 h 26"/>
                    <a:gd name="T6" fmla="*/ 11 w 26"/>
                    <a:gd name="T7" fmla="*/ 0 h 26"/>
                    <a:gd name="T8" fmla="*/ 0 w 26"/>
                    <a:gd name="T9" fmla="*/ 13 h 26"/>
                  </a:gdLst>
                  <a:ahLst/>
                  <a:cxnLst>
                    <a:cxn ang="0">
                      <a:pos x="T0" y="T1"/>
                    </a:cxn>
                    <a:cxn ang="0">
                      <a:pos x="T2" y="T3"/>
                    </a:cxn>
                    <a:cxn ang="0">
                      <a:pos x="T4" y="T5"/>
                    </a:cxn>
                    <a:cxn ang="0">
                      <a:pos x="T6" y="T7"/>
                    </a:cxn>
                    <a:cxn ang="0">
                      <a:pos x="T8" y="T9"/>
                    </a:cxn>
                  </a:cxnLst>
                  <a:rect l="0" t="0" r="r" b="b"/>
                  <a:pathLst>
                    <a:path w="26" h="26">
                      <a:moveTo>
                        <a:pt x="0" y="13"/>
                      </a:moveTo>
                      <a:lnTo>
                        <a:pt x="15" y="26"/>
                      </a:lnTo>
                      <a:lnTo>
                        <a:pt x="26" y="13"/>
                      </a:lnTo>
                      <a:lnTo>
                        <a:pt x="11"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63133" name="Freeform 669">
                  <a:extLst>
                    <a:ext uri="{FF2B5EF4-FFF2-40B4-BE49-F238E27FC236}">
                      <a16:creationId xmlns:a16="http://schemas.microsoft.com/office/drawing/2014/main" id="{11DA6988-1455-5685-A4D5-37DF5F74EB5D}"/>
                    </a:ext>
                  </a:extLst>
                </p:cNvPr>
                <p:cNvSpPr>
                  <a:spLocks/>
                </p:cNvSpPr>
                <p:nvPr/>
              </p:nvSpPr>
              <p:spPr bwMode="auto">
                <a:xfrm>
                  <a:off x="7807" y="6252"/>
                  <a:ext cx="26" cy="26"/>
                </a:xfrm>
                <a:custGeom>
                  <a:avLst/>
                  <a:gdLst>
                    <a:gd name="T0" fmla="*/ 0 w 26"/>
                    <a:gd name="T1" fmla="*/ 15 h 26"/>
                    <a:gd name="T2" fmla="*/ 18 w 26"/>
                    <a:gd name="T3" fmla="*/ 26 h 26"/>
                    <a:gd name="T4" fmla="*/ 26 w 26"/>
                    <a:gd name="T5" fmla="*/ 11 h 26"/>
                    <a:gd name="T6" fmla="*/ 9 w 26"/>
                    <a:gd name="T7" fmla="*/ 0 h 26"/>
                    <a:gd name="T8" fmla="*/ 0 w 26"/>
                    <a:gd name="T9" fmla="*/ 15 h 26"/>
                  </a:gdLst>
                  <a:ahLst/>
                  <a:cxnLst>
                    <a:cxn ang="0">
                      <a:pos x="T0" y="T1"/>
                    </a:cxn>
                    <a:cxn ang="0">
                      <a:pos x="T2" y="T3"/>
                    </a:cxn>
                    <a:cxn ang="0">
                      <a:pos x="T4" y="T5"/>
                    </a:cxn>
                    <a:cxn ang="0">
                      <a:pos x="T6" y="T7"/>
                    </a:cxn>
                    <a:cxn ang="0">
                      <a:pos x="T8" y="T9"/>
                    </a:cxn>
                  </a:cxnLst>
                  <a:rect l="0" t="0" r="r" b="b"/>
                  <a:pathLst>
                    <a:path w="26" h="26">
                      <a:moveTo>
                        <a:pt x="0" y="15"/>
                      </a:moveTo>
                      <a:lnTo>
                        <a:pt x="18" y="26"/>
                      </a:lnTo>
                      <a:lnTo>
                        <a:pt x="26" y="11"/>
                      </a:lnTo>
                      <a:lnTo>
                        <a:pt x="9"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63134" name="Freeform 670">
                  <a:extLst>
                    <a:ext uri="{FF2B5EF4-FFF2-40B4-BE49-F238E27FC236}">
                      <a16:creationId xmlns:a16="http://schemas.microsoft.com/office/drawing/2014/main" id="{2EC92228-CA49-5417-1D99-F8EF47A8F62A}"/>
                    </a:ext>
                  </a:extLst>
                </p:cNvPr>
                <p:cNvSpPr>
                  <a:spLocks/>
                </p:cNvSpPr>
                <p:nvPr/>
              </p:nvSpPr>
              <p:spPr bwMode="auto">
                <a:xfrm>
                  <a:off x="7816" y="6239"/>
                  <a:ext cx="24" cy="21"/>
                </a:xfrm>
                <a:custGeom>
                  <a:avLst/>
                  <a:gdLst>
                    <a:gd name="T0" fmla="*/ 0 w 24"/>
                    <a:gd name="T1" fmla="*/ 13 h 21"/>
                    <a:gd name="T2" fmla="*/ 17 w 24"/>
                    <a:gd name="T3" fmla="*/ 21 h 21"/>
                    <a:gd name="T4" fmla="*/ 24 w 24"/>
                    <a:gd name="T5" fmla="*/ 8 h 21"/>
                    <a:gd name="T6" fmla="*/ 7 w 24"/>
                    <a:gd name="T7" fmla="*/ 0 h 21"/>
                    <a:gd name="T8" fmla="*/ 0 w 24"/>
                    <a:gd name="T9" fmla="*/ 13 h 21"/>
                  </a:gdLst>
                  <a:ahLst/>
                  <a:cxnLst>
                    <a:cxn ang="0">
                      <a:pos x="T0" y="T1"/>
                    </a:cxn>
                    <a:cxn ang="0">
                      <a:pos x="T2" y="T3"/>
                    </a:cxn>
                    <a:cxn ang="0">
                      <a:pos x="T4" y="T5"/>
                    </a:cxn>
                    <a:cxn ang="0">
                      <a:pos x="T6" y="T7"/>
                    </a:cxn>
                    <a:cxn ang="0">
                      <a:pos x="T8" y="T9"/>
                    </a:cxn>
                  </a:cxnLst>
                  <a:rect l="0" t="0" r="r" b="b"/>
                  <a:pathLst>
                    <a:path w="24" h="21">
                      <a:moveTo>
                        <a:pt x="0" y="13"/>
                      </a:moveTo>
                      <a:lnTo>
                        <a:pt x="17" y="21"/>
                      </a:lnTo>
                      <a:lnTo>
                        <a:pt x="24" y="8"/>
                      </a:lnTo>
                      <a:lnTo>
                        <a:pt x="7"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63135" name="Freeform 671">
                  <a:extLst>
                    <a:ext uri="{FF2B5EF4-FFF2-40B4-BE49-F238E27FC236}">
                      <a16:creationId xmlns:a16="http://schemas.microsoft.com/office/drawing/2014/main" id="{B31D1A60-873E-E108-8727-B159E45924D4}"/>
                    </a:ext>
                  </a:extLst>
                </p:cNvPr>
                <p:cNvSpPr>
                  <a:spLocks/>
                </p:cNvSpPr>
                <p:nvPr/>
              </p:nvSpPr>
              <p:spPr bwMode="auto">
                <a:xfrm>
                  <a:off x="7823" y="6221"/>
                  <a:ext cx="28" cy="29"/>
                </a:xfrm>
                <a:custGeom>
                  <a:avLst/>
                  <a:gdLst>
                    <a:gd name="T0" fmla="*/ 0 w 28"/>
                    <a:gd name="T1" fmla="*/ 15 h 29"/>
                    <a:gd name="T2" fmla="*/ 17 w 28"/>
                    <a:gd name="T3" fmla="*/ 29 h 29"/>
                    <a:gd name="T4" fmla="*/ 28 w 28"/>
                    <a:gd name="T5" fmla="*/ 13 h 29"/>
                    <a:gd name="T6" fmla="*/ 10 w 28"/>
                    <a:gd name="T7" fmla="*/ 0 h 29"/>
                    <a:gd name="T8" fmla="*/ 0 w 28"/>
                    <a:gd name="T9" fmla="*/ 15 h 29"/>
                  </a:gdLst>
                  <a:ahLst/>
                  <a:cxnLst>
                    <a:cxn ang="0">
                      <a:pos x="T0" y="T1"/>
                    </a:cxn>
                    <a:cxn ang="0">
                      <a:pos x="T2" y="T3"/>
                    </a:cxn>
                    <a:cxn ang="0">
                      <a:pos x="T4" y="T5"/>
                    </a:cxn>
                    <a:cxn ang="0">
                      <a:pos x="T6" y="T7"/>
                    </a:cxn>
                    <a:cxn ang="0">
                      <a:pos x="T8" y="T9"/>
                    </a:cxn>
                  </a:cxnLst>
                  <a:rect l="0" t="0" r="r" b="b"/>
                  <a:pathLst>
                    <a:path w="28" h="29">
                      <a:moveTo>
                        <a:pt x="0" y="15"/>
                      </a:moveTo>
                      <a:lnTo>
                        <a:pt x="17" y="29"/>
                      </a:lnTo>
                      <a:lnTo>
                        <a:pt x="28" y="13"/>
                      </a:lnTo>
                      <a:lnTo>
                        <a:pt x="10"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63136" name="Freeform 672">
                  <a:extLst>
                    <a:ext uri="{FF2B5EF4-FFF2-40B4-BE49-F238E27FC236}">
                      <a16:creationId xmlns:a16="http://schemas.microsoft.com/office/drawing/2014/main" id="{FF2840A0-FBBA-60E6-EBA9-76EFE7FF7664}"/>
                    </a:ext>
                  </a:extLst>
                </p:cNvPr>
                <p:cNvSpPr>
                  <a:spLocks/>
                </p:cNvSpPr>
                <p:nvPr/>
              </p:nvSpPr>
              <p:spPr bwMode="auto">
                <a:xfrm>
                  <a:off x="7833" y="6210"/>
                  <a:ext cx="27" cy="24"/>
                </a:xfrm>
                <a:custGeom>
                  <a:avLst/>
                  <a:gdLst>
                    <a:gd name="T0" fmla="*/ 0 w 27"/>
                    <a:gd name="T1" fmla="*/ 13 h 24"/>
                    <a:gd name="T2" fmla="*/ 18 w 27"/>
                    <a:gd name="T3" fmla="*/ 24 h 24"/>
                    <a:gd name="T4" fmla="*/ 27 w 27"/>
                    <a:gd name="T5" fmla="*/ 11 h 24"/>
                    <a:gd name="T6" fmla="*/ 9 w 27"/>
                    <a:gd name="T7" fmla="*/ 0 h 24"/>
                    <a:gd name="T8" fmla="*/ 0 w 27"/>
                    <a:gd name="T9" fmla="*/ 13 h 24"/>
                  </a:gdLst>
                  <a:ahLst/>
                  <a:cxnLst>
                    <a:cxn ang="0">
                      <a:pos x="T0" y="T1"/>
                    </a:cxn>
                    <a:cxn ang="0">
                      <a:pos x="T2" y="T3"/>
                    </a:cxn>
                    <a:cxn ang="0">
                      <a:pos x="T4" y="T5"/>
                    </a:cxn>
                    <a:cxn ang="0">
                      <a:pos x="T6" y="T7"/>
                    </a:cxn>
                    <a:cxn ang="0">
                      <a:pos x="T8" y="T9"/>
                    </a:cxn>
                  </a:cxnLst>
                  <a:rect l="0" t="0" r="r" b="b"/>
                  <a:pathLst>
                    <a:path w="27" h="24">
                      <a:moveTo>
                        <a:pt x="0" y="13"/>
                      </a:moveTo>
                      <a:lnTo>
                        <a:pt x="18" y="24"/>
                      </a:lnTo>
                      <a:lnTo>
                        <a:pt x="27" y="11"/>
                      </a:lnTo>
                      <a:lnTo>
                        <a:pt x="9"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63137" name="Freeform 673">
                  <a:extLst>
                    <a:ext uri="{FF2B5EF4-FFF2-40B4-BE49-F238E27FC236}">
                      <a16:creationId xmlns:a16="http://schemas.microsoft.com/office/drawing/2014/main" id="{AF3AC6E0-E3AF-DEB4-BCEE-EE8A3A7C4D8D}"/>
                    </a:ext>
                  </a:extLst>
                </p:cNvPr>
                <p:cNvSpPr>
                  <a:spLocks/>
                </p:cNvSpPr>
                <p:nvPr/>
              </p:nvSpPr>
              <p:spPr bwMode="auto">
                <a:xfrm>
                  <a:off x="7842" y="6193"/>
                  <a:ext cx="26" cy="26"/>
                </a:xfrm>
                <a:custGeom>
                  <a:avLst/>
                  <a:gdLst>
                    <a:gd name="T0" fmla="*/ 0 w 26"/>
                    <a:gd name="T1" fmla="*/ 17 h 26"/>
                    <a:gd name="T2" fmla="*/ 18 w 26"/>
                    <a:gd name="T3" fmla="*/ 26 h 26"/>
                    <a:gd name="T4" fmla="*/ 26 w 26"/>
                    <a:gd name="T5" fmla="*/ 9 h 26"/>
                    <a:gd name="T6" fmla="*/ 9 w 26"/>
                    <a:gd name="T7" fmla="*/ 0 h 26"/>
                    <a:gd name="T8" fmla="*/ 0 w 26"/>
                    <a:gd name="T9" fmla="*/ 17 h 26"/>
                  </a:gdLst>
                  <a:ahLst/>
                  <a:cxnLst>
                    <a:cxn ang="0">
                      <a:pos x="T0" y="T1"/>
                    </a:cxn>
                    <a:cxn ang="0">
                      <a:pos x="T2" y="T3"/>
                    </a:cxn>
                    <a:cxn ang="0">
                      <a:pos x="T4" y="T5"/>
                    </a:cxn>
                    <a:cxn ang="0">
                      <a:pos x="T6" y="T7"/>
                    </a:cxn>
                    <a:cxn ang="0">
                      <a:pos x="T8" y="T9"/>
                    </a:cxn>
                  </a:cxnLst>
                  <a:rect l="0" t="0" r="r" b="b"/>
                  <a:pathLst>
                    <a:path w="26" h="26">
                      <a:moveTo>
                        <a:pt x="0" y="17"/>
                      </a:moveTo>
                      <a:lnTo>
                        <a:pt x="18" y="26"/>
                      </a:lnTo>
                      <a:lnTo>
                        <a:pt x="26" y="9"/>
                      </a:lnTo>
                      <a:lnTo>
                        <a:pt x="9" y="0"/>
                      </a:lnTo>
                      <a:lnTo>
                        <a:pt x="0" y="17"/>
                      </a:lnTo>
                      <a:close/>
                    </a:path>
                  </a:pathLst>
                </a:custGeom>
                <a:solidFill>
                  <a:srgbClr val="FF0000"/>
                </a:solidFill>
                <a:ln w="38100" cmpd="sng">
                  <a:solidFill>
                    <a:srgbClr val="FF0000"/>
                  </a:solidFill>
                  <a:round/>
                  <a:headEnd/>
                  <a:tailEnd/>
                </a:ln>
              </p:spPr>
              <p:txBody>
                <a:bodyPr/>
                <a:lstStyle/>
                <a:p>
                  <a:endParaRPr lang="en-GB"/>
                </a:p>
              </p:txBody>
            </p:sp>
            <p:sp>
              <p:nvSpPr>
                <p:cNvPr id="63138" name="Freeform 674">
                  <a:extLst>
                    <a:ext uri="{FF2B5EF4-FFF2-40B4-BE49-F238E27FC236}">
                      <a16:creationId xmlns:a16="http://schemas.microsoft.com/office/drawing/2014/main" id="{3FE159B2-46BC-01DE-8869-62F48F01FF07}"/>
                    </a:ext>
                  </a:extLst>
                </p:cNvPr>
                <p:cNvSpPr>
                  <a:spLocks/>
                </p:cNvSpPr>
                <p:nvPr/>
              </p:nvSpPr>
              <p:spPr bwMode="auto">
                <a:xfrm>
                  <a:off x="7851" y="6175"/>
                  <a:ext cx="26" cy="27"/>
                </a:xfrm>
                <a:custGeom>
                  <a:avLst/>
                  <a:gdLst>
                    <a:gd name="T0" fmla="*/ 0 w 26"/>
                    <a:gd name="T1" fmla="*/ 18 h 27"/>
                    <a:gd name="T2" fmla="*/ 17 w 26"/>
                    <a:gd name="T3" fmla="*/ 27 h 27"/>
                    <a:gd name="T4" fmla="*/ 26 w 26"/>
                    <a:gd name="T5" fmla="*/ 9 h 27"/>
                    <a:gd name="T6" fmla="*/ 9 w 26"/>
                    <a:gd name="T7" fmla="*/ 0 h 27"/>
                    <a:gd name="T8" fmla="*/ 0 w 26"/>
                    <a:gd name="T9" fmla="*/ 18 h 27"/>
                  </a:gdLst>
                  <a:ahLst/>
                  <a:cxnLst>
                    <a:cxn ang="0">
                      <a:pos x="T0" y="T1"/>
                    </a:cxn>
                    <a:cxn ang="0">
                      <a:pos x="T2" y="T3"/>
                    </a:cxn>
                    <a:cxn ang="0">
                      <a:pos x="T4" y="T5"/>
                    </a:cxn>
                    <a:cxn ang="0">
                      <a:pos x="T6" y="T7"/>
                    </a:cxn>
                    <a:cxn ang="0">
                      <a:pos x="T8" y="T9"/>
                    </a:cxn>
                  </a:cxnLst>
                  <a:rect l="0" t="0" r="r" b="b"/>
                  <a:pathLst>
                    <a:path w="26" h="27">
                      <a:moveTo>
                        <a:pt x="0" y="18"/>
                      </a:moveTo>
                      <a:lnTo>
                        <a:pt x="17" y="27"/>
                      </a:lnTo>
                      <a:lnTo>
                        <a:pt x="26" y="9"/>
                      </a:lnTo>
                      <a:lnTo>
                        <a:pt x="9" y="0"/>
                      </a:lnTo>
                      <a:lnTo>
                        <a:pt x="0" y="18"/>
                      </a:lnTo>
                      <a:close/>
                    </a:path>
                  </a:pathLst>
                </a:custGeom>
                <a:solidFill>
                  <a:srgbClr val="FF0000"/>
                </a:solidFill>
                <a:ln w="38100" cmpd="sng">
                  <a:solidFill>
                    <a:srgbClr val="FF0000"/>
                  </a:solidFill>
                  <a:round/>
                  <a:headEnd/>
                  <a:tailEnd/>
                </a:ln>
              </p:spPr>
              <p:txBody>
                <a:bodyPr/>
                <a:lstStyle/>
                <a:p>
                  <a:endParaRPr lang="en-GB"/>
                </a:p>
              </p:txBody>
            </p:sp>
            <p:sp>
              <p:nvSpPr>
                <p:cNvPr id="63139" name="Freeform 675">
                  <a:extLst>
                    <a:ext uri="{FF2B5EF4-FFF2-40B4-BE49-F238E27FC236}">
                      <a16:creationId xmlns:a16="http://schemas.microsoft.com/office/drawing/2014/main" id="{D8DCEBBA-06AA-3800-A0FA-FAD3AD0607B2}"/>
                    </a:ext>
                  </a:extLst>
                </p:cNvPr>
                <p:cNvSpPr>
                  <a:spLocks/>
                </p:cNvSpPr>
                <p:nvPr/>
              </p:nvSpPr>
              <p:spPr bwMode="auto">
                <a:xfrm>
                  <a:off x="7860" y="6158"/>
                  <a:ext cx="28" cy="28"/>
                </a:xfrm>
                <a:custGeom>
                  <a:avLst/>
                  <a:gdLst>
                    <a:gd name="T0" fmla="*/ 0 w 28"/>
                    <a:gd name="T1" fmla="*/ 15 h 28"/>
                    <a:gd name="T2" fmla="*/ 17 w 28"/>
                    <a:gd name="T3" fmla="*/ 28 h 28"/>
                    <a:gd name="T4" fmla="*/ 28 w 28"/>
                    <a:gd name="T5" fmla="*/ 13 h 28"/>
                    <a:gd name="T6" fmla="*/ 11 w 28"/>
                    <a:gd name="T7" fmla="*/ 0 h 28"/>
                    <a:gd name="T8" fmla="*/ 0 w 28"/>
                    <a:gd name="T9" fmla="*/ 15 h 28"/>
                  </a:gdLst>
                  <a:ahLst/>
                  <a:cxnLst>
                    <a:cxn ang="0">
                      <a:pos x="T0" y="T1"/>
                    </a:cxn>
                    <a:cxn ang="0">
                      <a:pos x="T2" y="T3"/>
                    </a:cxn>
                    <a:cxn ang="0">
                      <a:pos x="T4" y="T5"/>
                    </a:cxn>
                    <a:cxn ang="0">
                      <a:pos x="T6" y="T7"/>
                    </a:cxn>
                    <a:cxn ang="0">
                      <a:pos x="T8" y="T9"/>
                    </a:cxn>
                  </a:cxnLst>
                  <a:rect l="0" t="0" r="r" b="b"/>
                  <a:pathLst>
                    <a:path w="28" h="28">
                      <a:moveTo>
                        <a:pt x="0" y="15"/>
                      </a:moveTo>
                      <a:lnTo>
                        <a:pt x="17" y="28"/>
                      </a:lnTo>
                      <a:lnTo>
                        <a:pt x="28" y="13"/>
                      </a:lnTo>
                      <a:lnTo>
                        <a:pt x="11"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63140" name="Freeform 676">
                  <a:extLst>
                    <a:ext uri="{FF2B5EF4-FFF2-40B4-BE49-F238E27FC236}">
                      <a16:creationId xmlns:a16="http://schemas.microsoft.com/office/drawing/2014/main" id="{1031F843-AA94-D738-59B7-A51344EDFD4F}"/>
                    </a:ext>
                  </a:extLst>
                </p:cNvPr>
                <p:cNvSpPr>
                  <a:spLocks/>
                </p:cNvSpPr>
                <p:nvPr/>
              </p:nvSpPr>
              <p:spPr bwMode="auto">
                <a:xfrm>
                  <a:off x="7871" y="6145"/>
                  <a:ext cx="26" cy="24"/>
                </a:xfrm>
                <a:custGeom>
                  <a:avLst/>
                  <a:gdLst>
                    <a:gd name="T0" fmla="*/ 0 w 26"/>
                    <a:gd name="T1" fmla="*/ 17 h 24"/>
                    <a:gd name="T2" fmla="*/ 19 w 26"/>
                    <a:gd name="T3" fmla="*/ 24 h 24"/>
                    <a:gd name="T4" fmla="*/ 26 w 26"/>
                    <a:gd name="T5" fmla="*/ 6 h 24"/>
                    <a:gd name="T6" fmla="*/ 6 w 26"/>
                    <a:gd name="T7" fmla="*/ 0 h 24"/>
                    <a:gd name="T8" fmla="*/ 0 w 26"/>
                    <a:gd name="T9" fmla="*/ 17 h 24"/>
                  </a:gdLst>
                  <a:ahLst/>
                  <a:cxnLst>
                    <a:cxn ang="0">
                      <a:pos x="T0" y="T1"/>
                    </a:cxn>
                    <a:cxn ang="0">
                      <a:pos x="T2" y="T3"/>
                    </a:cxn>
                    <a:cxn ang="0">
                      <a:pos x="T4" y="T5"/>
                    </a:cxn>
                    <a:cxn ang="0">
                      <a:pos x="T6" y="T7"/>
                    </a:cxn>
                    <a:cxn ang="0">
                      <a:pos x="T8" y="T9"/>
                    </a:cxn>
                  </a:cxnLst>
                  <a:rect l="0" t="0" r="r" b="b"/>
                  <a:pathLst>
                    <a:path w="26" h="24">
                      <a:moveTo>
                        <a:pt x="0" y="17"/>
                      </a:moveTo>
                      <a:lnTo>
                        <a:pt x="19" y="24"/>
                      </a:lnTo>
                      <a:lnTo>
                        <a:pt x="26" y="6"/>
                      </a:lnTo>
                      <a:lnTo>
                        <a:pt x="6" y="0"/>
                      </a:lnTo>
                      <a:lnTo>
                        <a:pt x="0" y="17"/>
                      </a:lnTo>
                      <a:close/>
                    </a:path>
                  </a:pathLst>
                </a:custGeom>
                <a:solidFill>
                  <a:srgbClr val="FF0000"/>
                </a:solidFill>
                <a:ln w="38100" cmpd="sng">
                  <a:solidFill>
                    <a:srgbClr val="FF0000"/>
                  </a:solidFill>
                  <a:round/>
                  <a:headEnd/>
                  <a:tailEnd/>
                </a:ln>
              </p:spPr>
              <p:txBody>
                <a:bodyPr/>
                <a:lstStyle/>
                <a:p>
                  <a:endParaRPr lang="en-GB"/>
                </a:p>
              </p:txBody>
            </p:sp>
            <p:sp>
              <p:nvSpPr>
                <p:cNvPr id="63141" name="Freeform 677">
                  <a:extLst>
                    <a:ext uri="{FF2B5EF4-FFF2-40B4-BE49-F238E27FC236}">
                      <a16:creationId xmlns:a16="http://schemas.microsoft.com/office/drawing/2014/main" id="{47CF3D7F-A08B-FE12-B6E3-2C16ECF16697}"/>
                    </a:ext>
                  </a:extLst>
                </p:cNvPr>
                <p:cNvSpPr>
                  <a:spLocks/>
                </p:cNvSpPr>
                <p:nvPr/>
              </p:nvSpPr>
              <p:spPr bwMode="auto">
                <a:xfrm>
                  <a:off x="7877" y="6125"/>
                  <a:ext cx="28" cy="29"/>
                </a:xfrm>
                <a:custGeom>
                  <a:avLst/>
                  <a:gdLst>
                    <a:gd name="T0" fmla="*/ 0 w 28"/>
                    <a:gd name="T1" fmla="*/ 18 h 29"/>
                    <a:gd name="T2" fmla="*/ 18 w 28"/>
                    <a:gd name="T3" fmla="*/ 29 h 29"/>
                    <a:gd name="T4" fmla="*/ 28 w 28"/>
                    <a:gd name="T5" fmla="*/ 11 h 29"/>
                    <a:gd name="T6" fmla="*/ 11 w 28"/>
                    <a:gd name="T7" fmla="*/ 0 h 29"/>
                    <a:gd name="T8" fmla="*/ 0 w 28"/>
                    <a:gd name="T9" fmla="*/ 18 h 29"/>
                  </a:gdLst>
                  <a:ahLst/>
                  <a:cxnLst>
                    <a:cxn ang="0">
                      <a:pos x="T0" y="T1"/>
                    </a:cxn>
                    <a:cxn ang="0">
                      <a:pos x="T2" y="T3"/>
                    </a:cxn>
                    <a:cxn ang="0">
                      <a:pos x="T4" y="T5"/>
                    </a:cxn>
                    <a:cxn ang="0">
                      <a:pos x="T6" y="T7"/>
                    </a:cxn>
                    <a:cxn ang="0">
                      <a:pos x="T8" y="T9"/>
                    </a:cxn>
                  </a:cxnLst>
                  <a:rect l="0" t="0" r="r" b="b"/>
                  <a:pathLst>
                    <a:path w="28" h="29">
                      <a:moveTo>
                        <a:pt x="0" y="18"/>
                      </a:moveTo>
                      <a:lnTo>
                        <a:pt x="18" y="29"/>
                      </a:lnTo>
                      <a:lnTo>
                        <a:pt x="28" y="11"/>
                      </a:lnTo>
                      <a:lnTo>
                        <a:pt x="11" y="0"/>
                      </a:lnTo>
                      <a:lnTo>
                        <a:pt x="0" y="18"/>
                      </a:lnTo>
                      <a:close/>
                    </a:path>
                  </a:pathLst>
                </a:custGeom>
                <a:solidFill>
                  <a:srgbClr val="FF0000"/>
                </a:solidFill>
                <a:ln w="38100" cmpd="sng">
                  <a:solidFill>
                    <a:srgbClr val="FF0000"/>
                  </a:solidFill>
                  <a:round/>
                  <a:headEnd/>
                  <a:tailEnd/>
                </a:ln>
              </p:spPr>
              <p:txBody>
                <a:bodyPr/>
                <a:lstStyle/>
                <a:p>
                  <a:endParaRPr lang="en-GB"/>
                </a:p>
              </p:txBody>
            </p:sp>
            <p:sp>
              <p:nvSpPr>
                <p:cNvPr id="63142" name="Freeform 678">
                  <a:extLst>
                    <a:ext uri="{FF2B5EF4-FFF2-40B4-BE49-F238E27FC236}">
                      <a16:creationId xmlns:a16="http://schemas.microsoft.com/office/drawing/2014/main" id="{16D4D749-D1A9-2791-3DB9-F5D2B74E638C}"/>
                    </a:ext>
                  </a:extLst>
                </p:cNvPr>
                <p:cNvSpPr>
                  <a:spLocks/>
                </p:cNvSpPr>
                <p:nvPr/>
              </p:nvSpPr>
              <p:spPr bwMode="auto">
                <a:xfrm>
                  <a:off x="7888" y="6110"/>
                  <a:ext cx="24" cy="24"/>
                </a:xfrm>
                <a:custGeom>
                  <a:avLst/>
                  <a:gdLst>
                    <a:gd name="T0" fmla="*/ 0 w 24"/>
                    <a:gd name="T1" fmla="*/ 15 h 24"/>
                    <a:gd name="T2" fmla="*/ 17 w 24"/>
                    <a:gd name="T3" fmla="*/ 24 h 24"/>
                    <a:gd name="T4" fmla="*/ 24 w 24"/>
                    <a:gd name="T5" fmla="*/ 9 h 24"/>
                    <a:gd name="T6" fmla="*/ 7 w 24"/>
                    <a:gd name="T7" fmla="*/ 0 h 24"/>
                    <a:gd name="T8" fmla="*/ 0 w 24"/>
                    <a:gd name="T9" fmla="*/ 15 h 24"/>
                  </a:gdLst>
                  <a:ahLst/>
                  <a:cxnLst>
                    <a:cxn ang="0">
                      <a:pos x="T0" y="T1"/>
                    </a:cxn>
                    <a:cxn ang="0">
                      <a:pos x="T2" y="T3"/>
                    </a:cxn>
                    <a:cxn ang="0">
                      <a:pos x="T4" y="T5"/>
                    </a:cxn>
                    <a:cxn ang="0">
                      <a:pos x="T6" y="T7"/>
                    </a:cxn>
                    <a:cxn ang="0">
                      <a:pos x="T8" y="T9"/>
                    </a:cxn>
                  </a:cxnLst>
                  <a:rect l="0" t="0" r="r" b="b"/>
                  <a:pathLst>
                    <a:path w="24" h="24">
                      <a:moveTo>
                        <a:pt x="0" y="15"/>
                      </a:moveTo>
                      <a:lnTo>
                        <a:pt x="17" y="24"/>
                      </a:lnTo>
                      <a:lnTo>
                        <a:pt x="24" y="9"/>
                      </a:lnTo>
                      <a:lnTo>
                        <a:pt x="7"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63143" name="Freeform 679">
                  <a:extLst>
                    <a:ext uri="{FF2B5EF4-FFF2-40B4-BE49-F238E27FC236}">
                      <a16:creationId xmlns:a16="http://schemas.microsoft.com/office/drawing/2014/main" id="{870B7A3D-A4E1-8862-BAF8-F90E395A5DC1}"/>
                    </a:ext>
                  </a:extLst>
                </p:cNvPr>
                <p:cNvSpPr>
                  <a:spLocks/>
                </p:cNvSpPr>
                <p:nvPr/>
              </p:nvSpPr>
              <p:spPr bwMode="auto">
                <a:xfrm>
                  <a:off x="7895" y="6090"/>
                  <a:ext cx="28" cy="31"/>
                </a:xfrm>
                <a:custGeom>
                  <a:avLst/>
                  <a:gdLst>
                    <a:gd name="T0" fmla="*/ 0 w 28"/>
                    <a:gd name="T1" fmla="*/ 20 h 31"/>
                    <a:gd name="T2" fmla="*/ 17 w 28"/>
                    <a:gd name="T3" fmla="*/ 31 h 31"/>
                    <a:gd name="T4" fmla="*/ 28 w 28"/>
                    <a:gd name="T5" fmla="*/ 11 h 31"/>
                    <a:gd name="T6" fmla="*/ 10 w 28"/>
                    <a:gd name="T7" fmla="*/ 0 h 31"/>
                    <a:gd name="T8" fmla="*/ 0 w 28"/>
                    <a:gd name="T9" fmla="*/ 20 h 31"/>
                  </a:gdLst>
                  <a:ahLst/>
                  <a:cxnLst>
                    <a:cxn ang="0">
                      <a:pos x="T0" y="T1"/>
                    </a:cxn>
                    <a:cxn ang="0">
                      <a:pos x="T2" y="T3"/>
                    </a:cxn>
                    <a:cxn ang="0">
                      <a:pos x="T4" y="T5"/>
                    </a:cxn>
                    <a:cxn ang="0">
                      <a:pos x="T6" y="T7"/>
                    </a:cxn>
                    <a:cxn ang="0">
                      <a:pos x="T8" y="T9"/>
                    </a:cxn>
                  </a:cxnLst>
                  <a:rect l="0" t="0" r="r" b="b"/>
                  <a:pathLst>
                    <a:path w="28" h="31">
                      <a:moveTo>
                        <a:pt x="0" y="20"/>
                      </a:moveTo>
                      <a:lnTo>
                        <a:pt x="17" y="31"/>
                      </a:lnTo>
                      <a:lnTo>
                        <a:pt x="28" y="11"/>
                      </a:lnTo>
                      <a:lnTo>
                        <a:pt x="10"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63144" name="Freeform 680">
                  <a:extLst>
                    <a:ext uri="{FF2B5EF4-FFF2-40B4-BE49-F238E27FC236}">
                      <a16:creationId xmlns:a16="http://schemas.microsoft.com/office/drawing/2014/main" id="{047078E6-8CAB-9AEE-76CE-238354D21567}"/>
                    </a:ext>
                  </a:extLst>
                </p:cNvPr>
                <p:cNvSpPr>
                  <a:spLocks/>
                </p:cNvSpPr>
                <p:nvPr/>
              </p:nvSpPr>
              <p:spPr bwMode="auto">
                <a:xfrm>
                  <a:off x="7905" y="6071"/>
                  <a:ext cx="27" cy="28"/>
                </a:xfrm>
                <a:custGeom>
                  <a:avLst/>
                  <a:gdLst>
                    <a:gd name="T0" fmla="*/ 0 w 27"/>
                    <a:gd name="T1" fmla="*/ 19 h 28"/>
                    <a:gd name="T2" fmla="*/ 18 w 27"/>
                    <a:gd name="T3" fmla="*/ 28 h 28"/>
                    <a:gd name="T4" fmla="*/ 27 w 27"/>
                    <a:gd name="T5" fmla="*/ 8 h 28"/>
                    <a:gd name="T6" fmla="*/ 9 w 27"/>
                    <a:gd name="T7" fmla="*/ 0 h 28"/>
                    <a:gd name="T8" fmla="*/ 0 w 27"/>
                    <a:gd name="T9" fmla="*/ 19 h 28"/>
                  </a:gdLst>
                  <a:ahLst/>
                  <a:cxnLst>
                    <a:cxn ang="0">
                      <a:pos x="T0" y="T1"/>
                    </a:cxn>
                    <a:cxn ang="0">
                      <a:pos x="T2" y="T3"/>
                    </a:cxn>
                    <a:cxn ang="0">
                      <a:pos x="T4" y="T5"/>
                    </a:cxn>
                    <a:cxn ang="0">
                      <a:pos x="T6" y="T7"/>
                    </a:cxn>
                    <a:cxn ang="0">
                      <a:pos x="T8" y="T9"/>
                    </a:cxn>
                  </a:cxnLst>
                  <a:rect l="0" t="0" r="r" b="b"/>
                  <a:pathLst>
                    <a:path w="27" h="28">
                      <a:moveTo>
                        <a:pt x="0" y="19"/>
                      </a:moveTo>
                      <a:lnTo>
                        <a:pt x="18" y="28"/>
                      </a:lnTo>
                      <a:lnTo>
                        <a:pt x="27" y="8"/>
                      </a:lnTo>
                      <a:lnTo>
                        <a:pt x="9" y="0"/>
                      </a:lnTo>
                      <a:lnTo>
                        <a:pt x="0" y="19"/>
                      </a:lnTo>
                      <a:close/>
                    </a:path>
                  </a:pathLst>
                </a:custGeom>
                <a:solidFill>
                  <a:srgbClr val="FF0000"/>
                </a:solidFill>
                <a:ln w="38100" cmpd="sng">
                  <a:solidFill>
                    <a:srgbClr val="FF0000"/>
                  </a:solidFill>
                  <a:round/>
                  <a:headEnd/>
                  <a:tailEnd/>
                </a:ln>
              </p:spPr>
              <p:txBody>
                <a:bodyPr/>
                <a:lstStyle/>
                <a:p>
                  <a:endParaRPr lang="en-GB"/>
                </a:p>
              </p:txBody>
            </p:sp>
            <p:sp>
              <p:nvSpPr>
                <p:cNvPr id="63145" name="Freeform 681">
                  <a:extLst>
                    <a:ext uri="{FF2B5EF4-FFF2-40B4-BE49-F238E27FC236}">
                      <a16:creationId xmlns:a16="http://schemas.microsoft.com/office/drawing/2014/main" id="{6DBCD6FA-1763-88B0-F2EC-2600254D7980}"/>
                    </a:ext>
                  </a:extLst>
                </p:cNvPr>
                <p:cNvSpPr>
                  <a:spLocks/>
                </p:cNvSpPr>
                <p:nvPr/>
              </p:nvSpPr>
              <p:spPr bwMode="auto">
                <a:xfrm>
                  <a:off x="7914" y="6053"/>
                  <a:ext cx="26" cy="26"/>
                </a:xfrm>
                <a:custGeom>
                  <a:avLst/>
                  <a:gdLst>
                    <a:gd name="T0" fmla="*/ 0 w 26"/>
                    <a:gd name="T1" fmla="*/ 18 h 26"/>
                    <a:gd name="T2" fmla="*/ 18 w 26"/>
                    <a:gd name="T3" fmla="*/ 26 h 26"/>
                    <a:gd name="T4" fmla="*/ 26 w 26"/>
                    <a:gd name="T5" fmla="*/ 9 h 26"/>
                    <a:gd name="T6" fmla="*/ 9 w 26"/>
                    <a:gd name="T7" fmla="*/ 0 h 26"/>
                    <a:gd name="T8" fmla="*/ 0 w 26"/>
                    <a:gd name="T9" fmla="*/ 18 h 26"/>
                  </a:gdLst>
                  <a:ahLst/>
                  <a:cxnLst>
                    <a:cxn ang="0">
                      <a:pos x="T0" y="T1"/>
                    </a:cxn>
                    <a:cxn ang="0">
                      <a:pos x="T2" y="T3"/>
                    </a:cxn>
                    <a:cxn ang="0">
                      <a:pos x="T4" y="T5"/>
                    </a:cxn>
                    <a:cxn ang="0">
                      <a:pos x="T6" y="T7"/>
                    </a:cxn>
                    <a:cxn ang="0">
                      <a:pos x="T8" y="T9"/>
                    </a:cxn>
                  </a:cxnLst>
                  <a:rect l="0" t="0" r="r" b="b"/>
                  <a:pathLst>
                    <a:path w="26" h="26">
                      <a:moveTo>
                        <a:pt x="0" y="18"/>
                      </a:moveTo>
                      <a:lnTo>
                        <a:pt x="18" y="26"/>
                      </a:lnTo>
                      <a:lnTo>
                        <a:pt x="26" y="9"/>
                      </a:lnTo>
                      <a:lnTo>
                        <a:pt x="9" y="0"/>
                      </a:lnTo>
                      <a:lnTo>
                        <a:pt x="0" y="18"/>
                      </a:lnTo>
                      <a:close/>
                    </a:path>
                  </a:pathLst>
                </a:custGeom>
                <a:solidFill>
                  <a:srgbClr val="FF0000"/>
                </a:solidFill>
                <a:ln w="38100" cmpd="sng">
                  <a:solidFill>
                    <a:srgbClr val="FF0000"/>
                  </a:solidFill>
                  <a:round/>
                  <a:headEnd/>
                  <a:tailEnd/>
                </a:ln>
              </p:spPr>
              <p:txBody>
                <a:bodyPr/>
                <a:lstStyle/>
                <a:p>
                  <a:endParaRPr lang="en-GB"/>
                </a:p>
              </p:txBody>
            </p:sp>
            <p:sp>
              <p:nvSpPr>
                <p:cNvPr id="63146" name="Freeform 682">
                  <a:extLst>
                    <a:ext uri="{FF2B5EF4-FFF2-40B4-BE49-F238E27FC236}">
                      <a16:creationId xmlns:a16="http://schemas.microsoft.com/office/drawing/2014/main" id="{97D6680F-3108-72B4-705D-01B46C82756F}"/>
                    </a:ext>
                  </a:extLst>
                </p:cNvPr>
                <p:cNvSpPr>
                  <a:spLocks/>
                </p:cNvSpPr>
                <p:nvPr/>
              </p:nvSpPr>
              <p:spPr bwMode="auto">
                <a:xfrm>
                  <a:off x="7923" y="6034"/>
                  <a:ext cx="26" cy="28"/>
                </a:xfrm>
                <a:custGeom>
                  <a:avLst/>
                  <a:gdLst>
                    <a:gd name="T0" fmla="*/ 0 w 26"/>
                    <a:gd name="T1" fmla="*/ 19 h 28"/>
                    <a:gd name="T2" fmla="*/ 17 w 26"/>
                    <a:gd name="T3" fmla="*/ 28 h 28"/>
                    <a:gd name="T4" fmla="*/ 26 w 26"/>
                    <a:gd name="T5" fmla="*/ 8 h 28"/>
                    <a:gd name="T6" fmla="*/ 9 w 26"/>
                    <a:gd name="T7" fmla="*/ 0 h 28"/>
                    <a:gd name="T8" fmla="*/ 0 w 26"/>
                    <a:gd name="T9" fmla="*/ 19 h 28"/>
                  </a:gdLst>
                  <a:ahLst/>
                  <a:cxnLst>
                    <a:cxn ang="0">
                      <a:pos x="T0" y="T1"/>
                    </a:cxn>
                    <a:cxn ang="0">
                      <a:pos x="T2" y="T3"/>
                    </a:cxn>
                    <a:cxn ang="0">
                      <a:pos x="T4" y="T5"/>
                    </a:cxn>
                    <a:cxn ang="0">
                      <a:pos x="T6" y="T7"/>
                    </a:cxn>
                    <a:cxn ang="0">
                      <a:pos x="T8" y="T9"/>
                    </a:cxn>
                  </a:cxnLst>
                  <a:rect l="0" t="0" r="r" b="b"/>
                  <a:pathLst>
                    <a:path w="26" h="28">
                      <a:moveTo>
                        <a:pt x="0" y="19"/>
                      </a:moveTo>
                      <a:lnTo>
                        <a:pt x="17" y="28"/>
                      </a:lnTo>
                      <a:lnTo>
                        <a:pt x="26" y="8"/>
                      </a:lnTo>
                      <a:lnTo>
                        <a:pt x="9" y="0"/>
                      </a:lnTo>
                      <a:lnTo>
                        <a:pt x="0" y="19"/>
                      </a:lnTo>
                      <a:close/>
                    </a:path>
                  </a:pathLst>
                </a:custGeom>
                <a:solidFill>
                  <a:srgbClr val="FF0000"/>
                </a:solidFill>
                <a:ln w="38100" cmpd="sng">
                  <a:solidFill>
                    <a:srgbClr val="FF0000"/>
                  </a:solidFill>
                  <a:round/>
                  <a:headEnd/>
                  <a:tailEnd/>
                </a:ln>
              </p:spPr>
              <p:txBody>
                <a:bodyPr/>
                <a:lstStyle/>
                <a:p>
                  <a:endParaRPr lang="en-GB"/>
                </a:p>
              </p:txBody>
            </p:sp>
            <p:sp>
              <p:nvSpPr>
                <p:cNvPr id="63147" name="Freeform 683">
                  <a:extLst>
                    <a:ext uri="{FF2B5EF4-FFF2-40B4-BE49-F238E27FC236}">
                      <a16:creationId xmlns:a16="http://schemas.microsoft.com/office/drawing/2014/main" id="{E145B7CF-19A8-DDBC-5861-E31C803DE0CE}"/>
                    </a:ext>
                  </a:extLst>
                </p:cNvPr>
                <p:cNvSpPr>
                  <a:spLocks/>
                </p:cNvSpPr>
                <p:nvPr/>
              </p:nvSpPr>
              <p:spPr bwMode="auto">
                <a:xfrm>
                  <a:off x="7932" y="6014"/>
                  <a:ext cx="28" cy="30"/>
                </a:xfrm>
                <a:custGeom>
                  <a:avLst/>
                  <a:gdLst>
                    <a:gd name="T0" fmla="*/ 0 w 28"/>
                    <a:gd name="T1" fmla="*/ 20 h 30"/>
                    <a:gd name="T2" fmla="*/ 17 w 28"/>
                    <a:gd name="T3" fmla="*/ 30 h 30"/>
                    <a:gd name="T4" fmla="*/ 28 w 28"/>
                    <a:gd name="T5" fmla="*/ 11 h 30"/>
                    <a:gd name="T6" fmla="*/ 11 w 28"/>
                    <a:gd name="T7" fmla="*/ 0 h 30"/>
                    <a:gd name="T8" fmla="*/ 0 w 28"/>
                    <a:gd name="T9" fmla="*/ 20 h 30"/>
                  </a:gdLst>
                  <a:ahLst/>
                  <a:cxnLst>
                    <a:cxn ang="0">
                      <a:pos x="T0" y="T1"/>
                    </a:cxn>
                    <a:cxn ang="0">
                      <a:pos x="T2" y="T3"/>
                    </a:cxn>
                    <a:cxn ang="0">
                      <a:pos x="T4" y="T5"/>
                    </a:cxn>
                    <a:cxn ang="0">
                      <a:pos x="T6" y="T7"/>
                    </a:cxn>
                    <a:cxn ang="0">
                      <a:pos x="T8" y="T9"/>
                    </a:cxn>
                  </a:cxnLst>
                  <a:rect l="0" t="0" r="r" b="b"/>
                  <a:pathLst>
                    <a:path w="28" h="30">
                      <a:moveTo>
                        <a:pt x="0" y="20"/>
                      </a:moveTo>
                      <a:lnTo>
                        <a:pt x="17" y="30"/>
                      </a:lnTo>
                      <a:lnTo>
                        <a:pt x="28" y="11"/>
                      </a:lnTo>
                      <a:lnTo>
                        <a:pt x="11"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63148" name="Freeform 684">
                  <a:extLst>
                    <a:ext uri="{FF2B5EF4-FFF2-40B4-BE49-F238E27FC236}">
                      <a16:creationId xmlns:a16="http://schemas.microsoft.com/office/drawing/2014/main" id="{959D07DF-97E8-0623-AC2E-AE819CBC4ECA}"/>
                    </a:ext>
                  </a:extLst>
                </p:cNvPr>
                <p:cNvSpPr>
                  <a:spLocks/>
                </p:cNvSpPr>
                <p:nvPr/>
              </p:nvSpPr>
              <p:spPr bwMode="auto">
                <a:xfrm>
                  <a:off x="7943" y="5996"/>
                  <a:ext cx="26" cy="27"/>
                </a:xfrm>
                <a:custGeom>
                  <a:avLst/>
                  <a:gdLst>
                    <a:gd name="T0" fmla="*/ 0 w 26"/>
                    <a:gd name="T1" fmla="*/ 20 h 27"/>
                    <a:gd name="T2" fmla="*/ 19 w 26"/>
                    <a:gd name="T3" fmla="*/ 27 h 27"/>
                    <a:gd name="T4" fmla="*/ 26 w 26"/>
                    <a:gd name="T5" fmla="*/ 7 h 27"/>
                    <a:gd name="T6" fmla="*/ 6 w 26"/>
                    <a:gd name="T7" fmla="*/ 0 h 27"/>
                    <a:gd name="T8" fmla="*/ 0 w 26"/>
                    <a:gd name="T9" fmla="*/ 20 h 27"/>
                  </a:gdLst>
                  <a:ahLst/>
                  <a:cxnLst>
                    <a:cxn ang="0">
                      <a:pos x="T0" y="T1"/>
                    </a:cxn>
                    <a:cxn ang="0">
                      <a:pos x="T2" y="T3"/>
                    </a:cxn>
                    <a:cxn ang="0">
                      <a:pos x="T4" y="T5"/>
                    </a:cxn>
                    <a:cxn ang="0">
                      <a:pos x="T6" y="T7"/>
                    </a:cxn>
                    <a:cxn ang="0">
                      <a:pos x="T8" y="T9"/>
                    </a:cxn>
                  </a:cxnLst>
                  <a:rect l="0" t="0" r="r" b="b"/>
                  <a:pathLst>
                    <a:path w="26" h="27">
                      <a:moveTo>
                        <a:pt x="0" y="20"/>
                      </a:moveTo>
                      <a:lnTo>
                        <a:pt x="19" y="27"/>
                      </a:lnTo>
                      <a:lnTo>
                        <a:pt x="26" y="7"/>
                      </a:lnTo>
                      <a:lnTo>
                        <a:pt x="6"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63149" name="Freeform 685">
                  <a:extLst>
                    <a:ext uri="{FF2B5EF4-FFF2-40B4-BE49-F238E27FC236}">
                      <a16:creationId xmlns:a16="http://schemas.microsoft.com/office/drawing/2014/main" id="{0E32C12D-59D8-CE11-C783-F8708ACCEA61}"/>
                    </a:ext>
                  </a:extLst>
                </p:cNvPr>
                <p:cNvSpPr>
                  <a:spLocks/>
                </p:cNvSpPr>
                <p:nvPr/>
              </p:nvSpPr>
              <p:spPr bwMode="auto">
                <a:xfrm>
                  <a:off x="7949" y="5975"/>
                  <a:ext cx="26" cy="28"/>
                </a:xfrm>
                <a:custGeom>
                  <a:avLst/>
                  <a:gdLst>
                    <a:gd name="T0" fmla="*/ 0 w 26"/>
                    <a:gd name="T1" fmla="*/ 19 h 28"/>
                    <a:gd name="T2" fmla="*/ 18 w 26"/>
                    <a:gd name="T3" fmla="*/ 28 h 28"/>
                    <a:gd name="T4" fmla="*/ 26 w 26"/>
                    <a:gd name="T5" fmla="*/ 8 h 28"/>
                    <a:gd name="T6" fmla="*/ 9 w 26"/>
                    <a:gd name="T7" fmla="*/ 0 h 28"/>
                    <a:gd name="T8" fmla="*/ 0 w 26"/>
                    <a:gd name="T9" fmla="*/ 19 h 28"/>
                  </a:gdLst>
                  <a:ahLst/>
                  <a:cxnLst>
                    <a:cxn ang="0">
                      <a:pos x="T0" y="T1"/>
                    </a:cxn>
                    <a:cxn ang="0">
                      <a:pos x="T2" y="T3"/>
                    </a:cxn>
                    <a:cxn ang="0">
                      <a:pos x="T4" y="T5"/>
                    </a:cxn>
                    <a:cxn ang="0">
                      <a:pos x="T6" y="T7"/>
                    </a:cxn>
                    <a:cxn ang="0">
                      <a:pos x="T8" y="T9"/>
                    </a:cxn>
                  </a:cxnLst>
                  <a:rect l="0" t="0" r="r" b="b"/>
                  <a:pathLst>
                    <a:path w="26" h="28">
                      <a:moveTo>
                        <a:pt x="0" y="19"/>
                      </a:moveTo>
                      <a:lnTo>
                        <a:pt x="18" y="28"/>
                      </a:lnTo>
                      <a:lnTo>
                        <a:pt x="26" y="8"/>
                      </a:lnTo>
                      <a:lnTo>
                        <a:pt x="9" y="0"/>
                      </a:lnTo>
                      <a:lnTo>
                        <a:pt x="0" y="19"/>
                      </a:lnTo>
                      <a:close/>
                    </a:path>
                  </a:pathLst>
                </a:custGeom>
                <a:solidFill>
                  <a:srgbClr val="FF0000"/>
                </a:solidFill>
                <a:ln w="38100" cmpd="sng">
                  <a:solidFill>
                    <a:srgbClr val="FF0000"/>
                  </a:solidFill>
                  <a:round/>
                  <a:headEnd/>
                  <a:tailEnd/>
                </a:ln>
              </p:spPr>
              <p:txBody>
                <a:bodyPr/>
                <a:lstStyle/>
                <a:p>
                  <a:endParaRPr lang="en-GB"/>
                </a:p>
              </p:txBody>
            </p:sp>
            <p:sp>
              <p:nvSpPr>
                <p:cNvPr id="63150" name="Freeform 686">
                  <a:extLst>
                    <a:ext uri="{FF2B5EF4-FFF2-40B4-BE49-F238E27FC236}">
                      <a16:creationId xmlns:a16="http://schemas.microsoft.com/office/drawing/2014/main" id="{5CE5960B-8621-A152-A4CE-9AACC645F9BC}"/>
                    </a:ext>
                  </a:extLst>
                </p:cNvPr>
                <p:cNvSpPr>
                  <a:spLocks/>
                </p:cNvSpPr>
                <p:nvPr/>
              </p:nvSpPr>
              <p:spPr bwMode="auto">
                <a:xfrm>
                  <a:off x="7958" y="5955"/>
                  <a:ext cx="26" cy="28"/>
                </a:xfrm>
                <a:custGeom>
                  <a:avLst/>
                  <a:gdLst>
                    <a:gd name="T0" fmla="*/ 0 w 26"/>
                    <a:gd name="T1" fmla="*/ 20 h 28"/>
                    <a:gd name="T2" fmla="*/ 17 w 26"/>
                    <a:gd name="T3" fmla="*/ 28 h 28"/>
                    <a:gd name="T4" fmla="*/ 26 w 26"/>
                    <a:gd name="T5" fmla="*/ 9 h 28"/>
                    <a:gd name="T6" fmla="*/ 9 w 26"/>
                    <a:gd name="T7" fmla="*/ 0 h 28"/>
                    <a:gd name="T8" fmla="*/ 0 w 26"/>
                    <a:gd name="T9" fmla="*/ 20 h 28"/>
                  </a:gdLst>
                  <a:ahLst/>
                  <a:cxnLst>
                    <a:cxn ang="0">
                      <a:pos x="T0" y="T1"/>
                    </a:cxn>
                    <a:cxn ang="0">
                      <a:pos x="T2" y="T3"/>
                    </a:cxn>
                    <a:cxn ang="0">
                      <a:pos x="T4" y="T5"/>
                    </a:cxn>
                    <a:cxn ang="0">
                      <a:pos x="T6" y="T7"/>
                    </a:cxn>
                    <a:cxn ang="0">
                      <a:pos x="T8" y="T9"/>
                    </a:cxn>
                  </a:cxnLst>
                  <a:rect l="0" t="0" r="r" b="b"/>
                  <a:pathLst>
                    <a:path w="26" h="28">
                      <a:moveTo>
                        <a:pt x="0" y="20"/>
                      </a:moveTo>
                      <a:lnTo>
                        <a:pt x="17" y="28"/>
                      </a:lnTo>
                      <a:lnTo>
                        <a:pt x="26" y="9"/>
                      </a:lnTo>
                      <a:lnTo>
                        <a:pt x="9"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63151" name="Freeform 687">
                  <a:extLst>
                    <a:ext uri="{FF2B5EF4-FFF2-40B4-BE49-F238E27FC236}">
                      <a16:creationId xmlns:a16="http://schemas.microsoft.com/office/drawing/2014/main" id="{CC888714-C4B3-6778-E057-6CCDD0A546D9}"/>
                    </a:ext>
                  </a:extLst>
                </p:cNvPr>
                <p:cNvSpPr>
                  <a:spLocks/>
                </p:cNvSpPr>
                <p:nvPr/>
              </p:nvSpPr>
              <p:spPr bwMode="auto">
                <a:xfrm>
                  <a:off x="7967" y="5933"/>
                  <a:ext cx="28" cy="31"/>
                </a:xfrm>
                <a:custGeom>
                  <a:avLst/>
                  <a:gdLst>
                    <a:gd name="T0" fmla="*/ 0 w 28"/>
                    <a:gd name="T1" fmla="*/ 22 h 31"/>
                    <a:gd name="T2" fmla="*/ 17 w 28"/>
                    <a:gd name="T3" fmla="*/ 31 h 31"/>
                    <a:gd name="T4" fmla="*/ 28 w 28"/>
                    <a:gd name="T5" fmla="*/ 9 h 31"/>
                    <a:gd name="T6" fmla="*/ 10 w 28"/>
                    <a:gd name="T7" fmla="*/ 0 h 31"/>
                    <a:gd name="T8" fmla="*/ 0 w 28"/>
                    <a:gd name="T9" fmla="*/ 22 h 31"/>
                  </a:gdLst>
                  <a:ahLst/>
                  <a:cxnLst>
                    <a:cxn ang="0">
                      <a:pos x="T0" y="T1"/>
                    </a:cxn>
                    <a:cxn ang="0">
                      <a:pos x="T2" y="T3"/>
                    </a:cxn>
                    <a:cxn ang="0">
                      <a:pos x="T4" y="T5"/>
                    </a:cxn>
                    <a:cxn ang="0">
                      <a:pos x="T6" y="T7"/>
                    </a:cxn>
                    <a:cxn ang="0">
                      <a:pos x="T8" y="T9"/>
                    </a:cxn>
                  </a:cxnLst>
                  <a:rect l="0" t="0" r="r" b="b"/>
                  <a:pathLst>
                    <a:path w="28" h="31">
                      <a:moveTo>
                        <a:pt x="0" y="22"/>
                      </a:moveTo>
                      <a:lnTo>
                        <a:pt x="17" y="31"/>
                      </a:lnTo>
                      <a:lnTo>
                        <a:pt x="28" y="9"/>
                      </a:lnTo>
                      <a:lnTo>
                        <a:pt x="10"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63152" name="Freeform 688">
                  <a:extLst>
                    <a:ext uri="{FF2B5EF4-FFF2-40B4-BE49-F238E27FC236}">
                      <a16:creationId xmlns:a16="http://schemas.microsoft.com/office/drawing/2014/main" id="{F002B04D-282C-E378-290F-5466556CF483}"/>
                    </a:ext>
                  </a:extLst>
                </p:cNvPr>
                <p:cNvSpPr>
                  <a:spLocks/>
                </p:cNvSpPr>
                <p:nvPr/>
              </p:nvSpPr>
              <p:spPr bwMode="auto">
                <a:xfrm>
                  <a:off x="7977" y="5914"/>
                  <a:ext cx="29" cy="28"/>
                </a:xfrm>
                <a:custGeom>
                  <a:avLst/>
                  <a:gdLst>
                    <a:gd name="T0" fmla="*/ 0 w 29"/>
                    <a:gd name="T1" fmla="*/ 21 h 28"/>
                    <a:gd name="T2" fmla="*/ 20 w 29"/>
                    <a:gd name="T3" fmla="*/ 28 h 28"/>
                    <a:gd name="T4" fmla="*/ 29 w 29"/>
                    <a:gd name="T5" fmla="*/ 6 h 28"/>
                    <a:gd name="T6" fmla="*/ 9 w 29"/>
                    <a:gd name="T7" fmla="*/ 0 h 28"/>
                    <a:gd name="T8" fmla="*/ 0 w 29"/>
                    <a:gd name="T9" fmla="*/ 21 h 28"/>
                  </a:gdLst>
                  <a:ahLst/>
                  <a:cxnLst>
                    <a:cxn ang="0">
                      <a:pos x="T0" y="T1"/>
                    </a:cxn>
                    <a:cxn ang="0">
                      <a:pos x="T2" y="T3"/>
                    </a:cxn>
                    <a:cxn ang="0">
                      <a:pos x="T4" y="T5"/>
                    </a:cxn>
                    <a:cxn ang="0">
                      <a:pos x="T6" y="T7"/>
                    </a:cxn>
                    <a:cxn ang="0">
                      <a:pos x="T8" y="T9"/>
                    </a:cxn>
                  </a:cxnLst>
                  <a:rect l="0" t="0" r="r" b="b"/>
                  <a:pathLst>
                    <a:path w="29" h="28">
                      <a:moveTo>
                        <a:pt x="0" y="21"/>
                      </a:moveTo>
                      <a:lnTo>
                        <a:pt x="20" y="28"/>
                      </a:lnTo>
                      <a:lnTo>
                        <a:pt x="29" y="6"/>
                      </a:lnTo>
                      <a:lnTo>
                        <a:pt x="9" y="0"/>
                      </a:lnTo>
                      <a:lnTo>
                        <a:pt x="0" y="21"/>
                      </a:lnTo>
                      <a:close/>
                    </a:path>
                  </a:pathLst>
                </a:custGeom>
                <a:solidFill>
                  <a:srgbClr val="FF0000"/>
                </a:solidFill>
                <a:ln w="38100" cmpd="sng">
                  <a:solidFill>
                    <a:srgbClr val="FF0000"/>
                  </a:solidFill>
                  <a:round/>
                  <a:headEnd/>
                  <a:tailEnd/>
                </a:ln>
              </p:spPr>
              <p:txBody>
                <a:bodyPr/>
                <a:lstStyle/>
                <a:p>
                  <a:endParaRPr lang="en-GB"/>
                </a:p>
              </p:txBody>
            </p:sp>
            <p:sp>
              <p:nvSpPr>
                <p:cNvPr id="63153" name="Freeform 689">
                  <a:extLst>
                    <a:ext uri="{FF2B5EF4-FFF2-40B4-BE49-F238E27FC236}">
                      <a16:creationId xmlns:a16="http://schemas.microsoft.com/office/drawing/2014/main" id="{9565DDEB-8C1E-DFFB-0FF5-4F88657322FB}"/>
                    </a:ext>
                  </a:extLst>
                </p:cNvPr>
                <p:cNvSpPr>
                  <a:spLocks/>
                </p:cNvSpPr>
                <p:nvPr/>
              </p:nvSpPr>
              <p:spPr bwMode="auto">
                <a:xfrm>
                  <a:off x="7986" y="5892"/>
                  <a:ext cx="29" cy="28"/>
                </a:xfrm>
                <a:custGeom>
                  <a:avLst/>
                  <a:gdLst>
                    <a:gd name="T0" fmla="*/ 0 w 29"/>
                    <a:gd name="T1" fmla="*/ 22 h 28"/>
                    <a:gd name="T2" fmla="*/ 20 w 29"/>
                    <a:gd name="T3" fmla="*/ 28 h 28"/>
                    <a:gd name="T4" fmla="*/ 29 w 29"/>
                    <a:gd name="T5" fmla="*/ 6 h 28"/>
                    <a:gd name="T6" fmla="*/ 9 w 29"/>
                    <a:gd name="T7" fmla="*/ 0 h 28"/>
                    <a:gd name="T8" fmla="*/ 0 w 29"/>
                    <a:gd name="T9" fmla="*/ 22 h 28"/>
                  </a:gdLst>
                  <a:ahLst/>
                  <a:cxnLst>
                    <a:cxn ang="0">
                      <a:pos x="T0" y="T1"/>
                    </a:cxn>
                    <a:cxn ang="0">
                      <a:pos x="T2" y="T3"/>
                    </a:cxn>
                    <a:cxn ang="0">
                      <a:pos x="T4" y="T5"/>
                    </a:cxn>
                    <a:cxn ang="0">
                      <a:pos x="T6" y="T7"/>
                    </a:cxn>
                    <a:cxn ang="0">
                      <a:pos x="T8" y="T9"/>
                    </a:cxn>
                  </a:cxnLst>
                  <a:rect l="0" t="0" r="r" b="b"/>
                  <a:pathLst>
                    <a:path w="29" h="28">
                      <a:moveTo>
                        <a:pt x="0" y="22"/>
                      </a:moveTo>
                      <a:lnTo>
                        <a:pt x="20" y="28"/>
                      </a:lnTo>
                      <a:lnTo>
                        <a:pt x="29" y="6"/>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63154" name="Freeform 690">
                  <a:extLst>
                    <a:ext uri="{FF2B5EF4-FFF2-40B4-BE49-F238E27FC236}">
                      <a16:creationId xmlns:a16="http://schemas.microsoft.com/office/drawing/2014/main" id="{937EF7F2-D64A-7634-172A-1183A8A9A67D}"/>
                    </a:ext>
                  </a:extLst>
                </p:cNvPr>
                <p:cNvSpPr>
                  <a:spLocks/>
                </p:cNvSpPr>
                <p:nvPr/>
              </p:nvSpPr>
              <p:spPr bwMode="auto">
                <a:xfrm>
                  <a:off x="7995" y="5870"/>
                  <a:ext cx="26" cy="28"/>
                </a:xfrm>
                <a:custGeom>
                  <a:avLst/>
                  <a:gdLst>
                    <a:gd name="T0" fmla="*/ 0 w 26"/>
                    <a:gd name="T1" fmla="*/ 20 h 28"/>
                    <a:gd name="T2" fmla="*/ 17 w 26"/>
                    <a:gd name="T3" fmla="*/ 28 h 28"/>
                    <a:gd name="T4" fmla="*/ 26 w 26"/>
                    <a:gd name="T5" fmla="*/ 9 h 28"/>
                    <a:gd name="T6" fmla="*/ 9 w 26"/>
                    <a:gd name="T7" fmla="*/ 0 h 28"/>
                    <a:gd name="T8" fmla="*/ 0 w 26"/>
                    <a:gd name="T9" fmla="*/ 20 h 28"/>
                  </a:gdLst>
                  <a:ahLst/>
                  <a:cxnLst>
                    <a:cxn ang="0">
                      <a:pos x="T0" y="T1"/>
                    </a:cxn>
                    <a:cxn ang="0">
                      <a:pos x="T2" y="T3"/>
                    </a:cxn>
                    <a:cxn ang="0">
                      <a:pos x="T4" y="T5"/>
                    </a:cxn>
                    <a:cxn ang="0">
                      <a:pos x="T6" y="T7"/>
                    </a:cxn>
                    <a:cxn ang="0">
                      <a:pos x="T8" y="T9"/>
                    </a:cxn>
                  </a:cxnLst>
                  <a:rect l="0" t="0" r="r" b="b"/>
                  <a:pathLst>
                    <a:path w="26" h="28">
                      <a:moveTo>
                        <a:pt x="0" y="20"/>
                      </a:moveTo>
                      <a:lnTo>
                        <a:pt x="17" y="28"/>
                      </a:lnTo>
                      <a:lnTo>
                        <a:pt x="26" y="9"/>
                      </a:lnTo>
                      <a:lnTo>
                        <a:pt x="9"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63155" name="Freeform 691">
                  <a:extLst>
                    <a:ext uri="{FF2B5EF4-FFF2-40B4-BE49-F238E27FC236}">
                      <a16:creationId xmlns:a16="http://schemas.microsoft.com/office/drawing/2014/main" id="{13A7A863-63C3-9EF7-5B26-151262A5576A}"/>
                    </a:ext>
                  </a:extLst>
                </p:cNvPr>
                <p:cNvSpPr>
                  <a:spLocks/>
                </p:cNvSpPr>
                <p:nvPr/>
              </p:nvSpPr>
              <p:spPr bwMode="auto">
                <a:xfrm>
                  <a:off x="8004" y="5848"/>
                  <a:ext cx="28" cy="31"/>
                </a:xfrm>
                <a:custGeom>
                  <a:avLst/>
                  <a:gdLst>
                    <a:gd name="T0" fmla="*/ 0 w 28"/>
                    <a:gd name="T1" fmla="*/ 24 h 31"/>
                    <a:gd name="T2" fmla="*/ 19 w 28"/>
                    <a:gd name="T3" fmla="*/ 31 h 31"/>
                    <a:gd name="T4" fmla="*/ 28 w 28"/>
                    <a:gd name="T5" fmla="*/ 7 h 31"/>
                    <a:gd name="T6" fmla="*/ 8 w 28"/>
                    <a:gd name="T7" fmla="*/ 0 h 31"/>
                    <a:gd name="T8" fmla="*/ 0 w 28"/>
                    <a:gd name="T9" fmla="*/ 24 h 31"/>
                  </a:gdLst>
                  <a:ahLst/>
                  <a:cxnLst>
                    <a:cxn ang="0">
                      <a:pos x="T0" y="T1"/>
                    </a:cxn>
                    <a:cxn ang="0">
                      <a:pos x="T2" y="T3"/>
                    </a:cxn>
                    <a:cxn ang="0">
                      <a:pos x="T4" y="T5"/>
                    </a:cxn>
                    <a:cxn ang="0">
                      <a:pos x="T6" y="T7"/>
                    </a:cxn>
                    <a:cxn ang="0">
                      <a:pos x="T8" y="T9"/>
                    </a:cxn>
                  </a:cxnLst>
                  <a:rect l="0" t="0" r="r" b="b"/>
                  <a:pathLst>
                    <a:path w="28" h="31">
                      <a:moveTo>
                        <a:pt x="0" y="24"/>
                      </a:moveTo>
                      <a:lnTo>
                        <a:pt x="19" y="31"/>
                      </a:lnTo>
                      <a:lnTo>
                        <a:pt x="28" y="7"/>
                      </a:lnTo>
                      <a:lnTo>
                        <a:pt x="8"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3156" name="Freeform 692">
                  <a:extLst>
                    <a:ext uri="{FF2B5EF4-FFF2-40B4-BE49-F238E27FC236}">
                      <a16:creationId xmlns:a16="http://schemas.microsoft.com/office/drawing/2014/main" id="{907F7781-7A58-8CBC-6C9F-34813F019C3A}"/>
                    </a:ext>
                  </a:extLst>
                </p:cNvPr>
                <p:cNvSpPr>
                  <a:spLocks/>
                </p:cNvSpPr>
                <p:nvPr/>
              </p:nvSpPr>
              <p:spPr bwMode="auto">
                <a:xfrm>
                  <a:off x="8012" y="5824"/>
                  <a:ext cx="29" cy="31"/>
                </a:xfrm>
                <a:custGeom>
                  <a:avLst/>
                  <a:gdLst>
                    <a:gd name="T0" fmla="*/ 0 w 29"/>
                    <a:gd name="T1" fmla="*/ 24 h 31"/>
                    <a:gd name="T2" fmla="*/ 20 w 29"/>
                    <a:gd name="T3" fmla="*/ 31 h 31"/>
                    <a:gd name="T4" fmla="*/ 29 w 29"/>
                    <a:gd name="T5" fmla="*/ 7 h 31"/>
                    <a:gd name="T6" fmla="*/ 9 w 29"/>
                    <a:gd name="T7" fmla="*/ 0 h 31"/>
                    <a:gd name="T8" fmla="*/ 0 w 29"/>
                    <a:gd name="T9" fmla="*/ 24 h 31"/>
                  </a:gdLst>
                  <a:ahLst/>
                  <a:cxnLst>
                    <a:cxn ang="0">
                      <a:pos x="T0" y="T1"/>
                    </a:cxn>
                    <a:cxn ang="0">
                      <a:pos x="T2" y="T3"/>
                    </a:cxn>
                    <a:cxn ang="0">
                      <a:pos x="T4" y="T5"/>
                    </a:cxn>
                    <a:cxn ang="0">
                      <a:pos x="T6" y="T7"/>
                    </a:cxn>
                    <a:cxn ang="0">
                      <a:pos x="T8" y="T9"/>
                    </a:cxn>
                  </a:cxnLst>
                  <a:rect l="0" t="0" r="r" b="b"/>
                  <a:pathLst>
                    <a:path w="29" h="31">
                      <a:moveTo>
                        <a:pt x="0" y="24"/>
                      </a:moveTo>
                      <a:lnTo>
                        <a:pt x="20" y="31"/>
                      </a:lnTo>
                      <a:lnTo>
                        <a:pt x="29"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3157" name="Freeform 693">
                  <a:extLst>
                    <a:ext uri="{FF2B5EF4-FFF2-40B4-BE49-F238E27FC236}">
                      <a16:creationId xmlns:a16="http://schemas.microsoft.com/office/drawing/2014/main" id="{BB3A77D1-C5BA-CF35-5CFD-AB7B38D7E4F7}"/>
                    </a:ext>
                  </a:extLst>
                </p:cNvPr>
                <p:cNvSpPr>
                  <a:spLocks/>
                </p:cNvSpPr>
                <p:nvPr/>
              </p:nvSpPr>
              <p:spPr bwMode="auto">
                <a:xfrm>
                  <a:off x="8021" y="5802"/>
                  <a:ext cx="28" cy="29"/>
                </a:xfrm>
                <a:custGeom>
                  <a:avLst/>
                  <a:gdLst>
                    <a:gd name="T0" fmla="*/ 0 w 28"/>
                    <a:gd name="T1" fmla="*/ 22 h 29"/>
                    <a:gd name="T2" fmla="*/ 20 w 28"/>
                    <a:gd name="T3" fmla="*/ 29 h 29"/>
                    <a:gd name="T4" fmla="*/ 28 w 28"/>
                    <a:gd name="T5" fmla="*/ 7 h 29"/>
                    <a:gd name="T6" fmla="*/ 9 w 28"/>
                    <a:gd name="T7" fmla="*/ 0 h 29"/>
                    <a:gd name="T8" fmla="*/ 0 w 28"/>
                    <a:gd name="T9" fmla="*/ 22 h 29"/>
                  </a:gdLst>
                  <a:ahLst/>
                  <a:cxnLst>
                    <a:cxn ang="0">
                      <a:pos x="T0" y="T1"/>
                    </a:cxn>
                    <a:cxn ang="0">
                      <a:pos x="T2" y="T3"/>
                    </a:cxn>
                    <a:cxn ang="0">
                      <a:pos x="T4" y="T5"/>
                    </a:cxn>
                    <a:cxn ang="0">
                      <a:pos x="T6" y="T7"/>
                    </a:cxn>
                    <a:cxn ang="0">
                      <a:pos x="T8" y="T9"/>
                    </a:cxn>
                  </a:cxnLst>
                  <a:rect l="0" t="0" r="r" b="b"/>
                  <a:pathLst>
                    <a:path w="28" h="29">
                      <a:moveTo>
                        <a:pt x="0" y="22"/>
                      </a:moveTo>
                      <a:lnTo>
                        <a:pt x="20" y="29"/>
                      </a:lnTo>
                      <a:lnTo>
                        <a:pt x="28" y="7"/>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63158" name="Freeform 694">
                  <a:extLst>
                    <a:ext uri="{FF2B5EF4-FFF2-40B4-BE49-F238E27FC236}">
                      <a16:creationId xmlns:a16="http://schemas.microsoft.com/office/drawing/2014/main" id="{D68BA24D-0B7A-F6D5-92AF-5E2DA94A432A}"/>
                    </a:ext>
                  </a:extLst>
                </p:cNvPr>
                <p:cNvSpPr>
                  <a:spLocks/>
                </p:cNvSpPr>
                <p:nvPr/>
              </p:nvSpPr>
              <p:spPr bwMode="auto">
                <a:xfrm>
                  <a:off x="8030" y="5776"/>
                  <a:ext cx="28" cy="33"/>
                </a:xfrm>
                <a:custGeom>
                  <a:avLst/>
                  <a:gdLst>
                    <a:gd name="T0" fmla="*/ 0 w 28"/>
                    <a:gd name="T1" fmla="*/ 24 h 33"/>
                    <a:gd name="T2" fmla="*/ 17 w 28"/>
                    <a:gd name="T3" fmla="*/ 33 h 33"/>
                    <a:gd name="T4" fmla="*/ 28 w 28"/>
                    <a:gd name="T5" fmla="*/ 9 h 33"/>
                    <a:gd name="T6" fmla="*/ 11 w 28"/>
                    <a:gd name="T7" fmla="*/ 0 h 33"/>
                    <a:gd name="T8" fmla="*/ 0 w 28"/>
                    <a:gd name="T9" fmla="*/ 24 h 33"/>
                  </a:gdLst>
                  <a:ahLst/>
                  <a:cxnLst>
                    <a:cxn ang="0">
                      <a:pos x="T0" y="T1"/>
                    </a:cxn>
                    <a:cxn ang="0">
                      <a:pos x="T2" y="T3"/>
                    </a:cxn>
                    <a:cxn ang="0">
                      <a:pos x="T4" y="T5"/>
                    </a:cxn>
                    <a:cxn ang="0">
                      <a:pos x="T6" y="T7"/>
                    </a:cxn>
                    <a:cxn ang="0">
                      <a:pos x="T8" y="T9"/>
                    </a:cxn>
                  </a:cxnLst>
                  <a:rect l="0" t="0" r="r" b="b"/>
                  <a:pathLst>
                    <a:path w="28" h="33">
                      <a:moveTo>
                        <a:pt x="0" y="24"/>
                      </a:moveTo>
                      <a:lnTo>
                        <a:pt x="17" y="33"/>
                      </a:lnTo>
                      <a:lnTo>
                        <a:pt x="28" y="9"/>
                      </a:lnTo>
                      <a:lnTo>
                        <a:pt x="11"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3159" name="Freeform 695">
                  <a:extLst>
                    <a:ext uri="{FF2B5EF4-FFF2-40B4-BE49-F238E27FC236}">
                      <a16:creationId xmlns:a16="http://schemas.microsoft.com/office/drawing/2014/main" id="{F4096C25-0F73-8DD4-E460-C26137A21606}"/>
                    </a:ext>
                  </a:extLst>
                </p:cNvPr>
                <p:cNvSpPr>
                  <a:spLocks/>
                </p:cNvSpPr>
                <p:nvPr/>
              </p:nvSpPr>
              <p:spPr bwMode="auto">
                <a:xfrm>
                  <a:off x="8041" y="5754"/>
                  <a:ext cx="28" cy="31"/>
                </a:xfrm>
                <a:custGeom>
                  <a:avLst/>
                  <a:gdLst>
                    <a:gd name="T0" fmla="*/ 0 w 28"/>
                    <a:gd name="T1" fmla="*/ 24 h 31"/>
                    <a:gd name="T2" fmla="*/ 19 w 28"/>
                    <a:gd name="T3" fmla="*/ 31 h 31"/>
                    <a:gd name="T4" fmla="*/ 28 w 28"/>
                    <a:gd name="T5" fmla="*/ 7 h 31"/>
                    <a:gd name="T6" fmla="*/ 8 w 28"/>
                    <a:gd name="T7" fmla="*/ 0 h 31"/>
                    <a:gd name="T8" fmla="*/ 0 w 28"/>
                    <a:gd name="T9" fmla="*/ 24 h 31"/>
                  </a:gdLst>
                  <a:ahLst/>
                  <a:cxnLst>
                    <a:cxn ang="0">
                      <a:pos x="T0" y="T1"/>
                    </a:cxn>
                    <a:cxn ang="0">
                      <a:pos x="T2" y="T3"/>
                    </a:cxn>
                    <a:cxn ang="0">
                      <a:pos x="T4" y="T5"/>
                    </a:cxn>
                    <a:cxn ang="0">
                      <a:pos x="T6" y="T7"/>
                    </a:cxn>
                    <a:cxn ang="0">
                      <a:pos x="T8" y="T9"/>
                    </a:cxn>
                  </a:cxnLst>
                  <a:rect l="0" t="0" r="r" b="b"/>
                  <a:pathLst>
                    <a:path w="28" h="31">
                      <a:moveTo>
                        <a:pt x="0" y="24"/>
                      </a:moveTo>
                      <a:lnTo>
                        <a:pt x="19" y="31"/>
                      </a:lnTo>
                      <a:lnTo>
                        <a:pt x="28" y="7"/>
                      </a:lnTo>
                      <a:lnTo>
                        <a:pt x="8"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3160" name="Freeform 696">
                  <a:extLst>
                    <a:ext uri="{FF2B5EF4-FFF2-40B4-BE49-F238E27FC236}">
                      <a16:creationId xmlns:a16="http://schemas.microsoft.com/office/drawing/2014/main" id="{F15C353F-6EC2-2332-3B00-05D8432B9EBB}"/>
                    </a:ext>
                  </a:extLst>
                </p:cNvPr>
                <p:cNvSpPr>
                  <a:spLocks/>
                </p:cNvSpPr>
                <p:nvPr/>
              </p:nvSpPr>
              <p:spPr bwMode="auto">
                <a:xfrm>
                  <a:off x="8049" y="5732"/>
                  <a:ext cx="27" cy="29"/>
                </a:xfrm>
                <a:custGeom>
                  <a:avLst/>
                  <a:gdLst>
                    <a:gd name="T0" fmla="*/ 0 w 27"/>
                    <a:gd name="T1" fmla="*/ 22 h 29"/>
                    <a:gd name="T2" fmla="*/ 20 w 27"/>
                    <a:gd name="T3" fmla="*/ 29 h 29"/>
                    <a:gd name="T4" fmla="*/ 27 w 27"/>
                    <a:gd name="T5" fmla="*/ 7 h 29"/>
                    <a:gd name="T6" fmla="*/ 7 w 27"/>
                    <a:gd name="T7" fmla="*/ 0 h 29"/>
                    <a:gd name="T8" fmla="*/ 0 w 27"/>
                    <a:gd name="T9" fmla="*/ 22 h 29"/>
                  </a:gdLst>
                  <a:ahLst/>
                  <a:cxnLst>
                    <a:cxn ang="0">
                      <a:pos x="T0" y="T1"/>
                    </a:cxn>
                    <a:cxn ang="0">
                      <a:pos x="T2" y="T3"/>
                    </a:cxn>
                    <a:cxn ang="0">
                      <a:pos x="T4" y="T5"/>
                    </a:cxn>
                    <a:cxn ang="0">
                      <a:pos x="T6" y="T7"/>
                    </a:cxn>
                    <a:cxn ang="0">
                      <a:pos x="T8" y="T9"/>
                    </a:cxn>
                  </a:cxnLst>
                  <a:rect l="0" t="0" r="r" b="b"/>
                  <a:pathLst>
                    <a:path w="27" h="29">
                      <a:moveTo>
                        <a:pt x="0" y="22"/>
                      </a:moveTo>
                      <a:lnTo>
                        <a:pt x="20" y="29"/>
                      </a:lnTo>
                      <a:lnTo>
                        <a:pt x="27" y="7"/>
                      </a:lnTo>
                      <a:lnTo>
                        <a:pt x="7"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63161" name="Freeform 697">
                  <a:extLst>
                    <a:ext uri="{FF2B5EF4-FFF2-40B4-BE49-F238E27FC236}">
                      <a16:creationId xmlns:a16="http://schemas.microsoft.com/office/drawing/2014/main" id="{32FBAE7E-9733-7BF6-3F95-21349076EA76}"/>
                    </a:ext>
                  </a:extLst>
                </p:cNvPr>
                <p:cNvSpPr>
                  <a:spLocks/>
                </p:cNvSpPr>
                <p:nvPr/>
              </p:nvSpPr>
              <p:spPr bwMode="auto">
                <a:xfrm>
                  <a:off x="8056" y="5706"/>
                  <a:ext cx="28" cy="33"/>
                </a:xfrm>
                <a:custGeom>
                  <a:avLst/>
                  <a:gdLst>
                    <a:gd name="T0" fmla="*/ 0 w 28"/>
                    <a:gd name="T1" fmla="*/ 24 h 33"/>
                    <a:gd name="T2" fmla="*/ 17 w 28"/>
                    <a:gd name="T3" fmla="*/ 33 h 33"/>
                    <a:gd name="T4" fmla="*/ 28 w 28"/>
                    <a:gd name="T5" fmla="*/ 9 h 33"/>
                    <a:gd name="T6" fmla="*/ 11 w 28"/>
                    <a:gd name="T7" fmla="*/ 0 h 33"/>
                    <a:gd name="T8" fmla="*/ 0 w 28"/>
                    <a:gd name="T9" fmla="*/ 24 h 33"/>
                  </a:gdLst>
                  <a:ahLst/>
                  <a:cxnLst>
                    <a:cxn ang="0">
                      <a:pos x="T0" y="T1"/>
                    </a:cxn>
                    <a:cxn ang="0">
                      <a:pos x="T2" y="T3"/>
                    </a:cxn>
                    <a:cxn ang="0">
                      <a:pos x="T4" y="T5"/>
                    </a:cxn>
                    <a:cxn ang="0">
                      <a:pos x="T6" y="T7"/>
                    </a:cxn>
                    <a:cxn ang="0">
                      <a:pos x="T8" y="T9"/>
                    </a:cxn>
                  </a:cxnLst>
                  <a:rect l="0" t="0" r="r" b="b"/>
                  <a:pathLst>
                    <a:path w="28" h="33">
                      <a:moveTo>
                        <a:pt x="0" y="24"/>
                      </a:moveTo>
                      <a:lnTo>
                        <a:pt x="17" y="33"/>
                      </a:lnTo>
                      <a:lnTo>
                        <a:pt x="28" y="9"/>
                      </a:lnTo>
                      <a:lnTo>
                        <a:pt x="11"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3162" name="Freeform 698">
                  <a:extLst>
                    <a:ext uri="{FF2B5EF4-FFF2-40B4-BE49-F238E27FC236}">
                      <a16:creationId xmlns:a16="http://schemas.microsoft.com/office/drawing/2014/main" id="{9AEFD331-E066-5E5E-0671-3BAEACC6939B}"/>
                    </a:ext>
                  </a:extLst>
                </p:cNvPr>
                <p:cNvSpPr>
                  <a:spLocks/>
                </p:cNvSpPr>
                <p:nvPr/>
              </p:nvSpPr>
              <p:spPr bwMode="auto">
                <a:xfrm>
                  <a:off x="8067" y="5682"/>
                  <a:ext cx="28" cy="33"/>
                </a:xfrm>
                <a:custGeom>
                  <a:avLst/>
                  <a:gdLst>
                    <a:gd name="T0" fmla="*/ 0 w 28"/>
                    <a:gd name="T1" fmla="*/ 26 h 33"/>
                    <a:gd name="T2" fmla="*/ 20 w 28"/>
                    <a:gd name="T3" fmla="*/ 33 h 33"/>
                    <a:gd name="T4" fmla="*/ 28 w 28"/>
                    <a:gd name="T5" fmla="*/ 7 h 33"/>
                    <a:gd name="T6" fmla="*/ 9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20" y="33"/>
                      </a:lnTo>
                      <a:lnTo>
                        <a:pt x="28" y="7"/>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3163" name="Freeform 699">
                  <a:extLst>
                    <a:ext uri="{FF2B5EF4-FFF2-40B4-BE49-F238E27FC236}">
                      <a16:creationId xmlns:a16="http://schemas.microsoft.com/office/drawing/2014/main" id="{49729352-8834-FDC7-3684-46B72E36C89D}"/>
                    </a:ext>
                  </a:extLst>
                </p:cNvPr>
                <p:cNvSpPr>
                  <a:spLocks/>
                </p:cNvSpPr>
                <p:nvPr/>
              </p:nvSpPr>
              <p:spPr bwMode="auto">
                <a:xfrm>
                  <a:off x="8076" y="5658"/>
                  <a:ext cx="28" cy="31"/>
                </a:xfrm>
                <a:custGeom>
                  <a:avLst/>
                  <a:gdLst>
                    <a:gd name="T0" fmla="*/ 0 w 28"/>
                    <a:gd name="T1" fmla="*/ 24 h 31"/>
                    <a:gd name="T2" fmla="*/ 19 w 28"/>
                    <a:gd name="T3" fmla="*/ 31 h 31"/>
                    <a:gd name="T4" fmla="*/ 28 w 28"/>
                    <a:gd name="T5" fmla="*/ 7 h 31"/>
                    <a:gd name="T6" fmla="*/ 8 w 28"/>
                    <a:gd name="T7" fmla="*/ 0 h 31"/>
                    <a:gd name="T8" fmla="*/ 0 w 28"/>
                    <a:gd name="T9" fmla="*/ 24 h 31"/>
                  </a:gdLst>
                  <a:ahLst/>
                  <a:cxnLst>
                    <a:cxn ang="0">
                      <a:pos x="T0" y="T1"/>
                    </a:cxn>
                    <a:cxn ang="0">
                      <a:pos x="T2" y="T3"/>
                    </a:cxn>
                    <a:cxn ang="0">
                      <a:pos x="T4" y="T5"/>
                    </a:cxn>
                    <a:cxn ang="0">
                      <a:pos x="T6" y="T7"/>
                    </a:cxn>
                    <a:cxn ang="0">
                      <a:pos x="T8" y="T9"/>
                    </a:cxn>
                  </a:cxnLst>
                  <a:rect l="0" t="0" r="r" b="b"/>
                  <a:pathLst>
                    <a:path w="28" h="31">
                      <a:moveTo>
                        <a:pt x="0" y="24"/>
                      </a:moveTo>
                      <a:lnTo>
                        <a:pt x="19" y="31"/>
                      </a:lnTo>
                      <a:lnTo>
                        <a:pt x="28" y="7"/>
                      </a:lnTo>
                      <a:lnTo>
                        <a:pt x="8"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3164" name="Freeform 700">
                  <a:extLst>
                    <a:ext uri="{FF2B5EF4-FFF2-40B4-BE49-F238E27FC236}">
                      <a16:creationId xmlns:a16="http://schemas.microsoft.com/office/drawing/2014/main" id="{A82FA8B1-5182-1C02-CD24-A732956B9557}"/>
                    </a:ext>
                  </a:extLst>
                </p:cNvPr>
                <p:cNvSpPr>
                  <a:spLocks/>
                </p:cNvSpPr>
                <p:nvPr/>
              </p:nvSpPr>
              <p:spPr bwMode="auto">
                <a:xfrm>
                  <a:off x="8084" y="5632"/>
                  <a:ext cx="29" cy="33"/>
                </a:xfrm>
                <a:custGeom>
                  <a:avLst/>
                  <a:gdLst>
                    <a:gd name="T0" fmla="*/ 0 w 29"/>
                    <a:gd name="T1" fmla="*/ 26 h 33"/>
                    <a:gd name="T2" fmla="*/ 20 w 29"/>
                    <a:gd name="T3" fmla="*/ 33 h 33"/>
                    <a:gd name="T4" fmla="*/ 29 w 29"/>
                    <a:gd name="T5" fmla="*/ 7 h 33"/>
                    <a:gd name="T6" fmla="*/ 9 w 29"/>
                    <a:gd name="T7" fmla="*/ 0 h 33"/>
                    <a:gd name="T8" fmla="*/ 0 w 29"/>
                    <a:gd name="T9" fmla="*/ 26 h 33"/>
                  </a:gdLst>
                  <a:ahLst/>
                  <a:cxnLst>
                    <a:cxn ang="0">
                      <a:pos x="T0" y="T1"/>
                    </a:cxn>
                    <a:cxn ang="0">
                      <a:pos x="T2" y="T3"/>
                    </a:cxn>
                    <a:cxn ang="0">
                      <a:pos x="T4" y="T5"/>
                    </a:cxn>
                    <a:cxn ang="0">
                      <a:pos x="T6" y="T7"/>
                    </a:cxn>
                    <a:cxn ang="0">
                      <a:pos x="T8" y="T9"/>
                    </a:cxn>
                  </a:cxnLst>
                  <a:rect l="0" t="0" r="r" b="b"/>
                  <a:pathLst>
                    <a:path w="29" h="33">
                      <a:moveTo>
                        <a:pt x="0" y="26"/>
                      </a:moveTo>
                      <a:lnTo>
                        <a:pt x="20" y="33"/>
                      </a:lnTo>
                      <a:lnTo>
                        <a:pt x="29" y="7"/>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3165" name="Freeform 701">
                  <a:extLst>
                    <a:ext uri="{FF2B5EF4-FFF2-40B4-BE49-F238E27FC236}">
                      <a16:creationId xmlns:a16="http://schemas.microsoft.com/office/drawing/2014/main" id="{082E4956-7B9D-E5D5-34CB-329DD2829C80}"/>
                    </a:ext>
                  </a:extLst>
                </p:cNvPr>
                <p:cNvSpPr>
                  <a:spLocks/>
                </p:cNvSpPr>
                <p:nvPr/>
              </p:nvSpPr>
              <p:spPr bwMode="auto">
                <a:xfrm>
                  <a:off x="8093" y="5606"/>
                  <a:ext cx="28" cy="33"/>
                </a:xfrm>
                <a:custGeom>
                  <a:avLst/>
                  <a:gdLst>
                    <a:gd name="T0" fmla="*/ 0 w 28"/>
                    <a:gd name="T1" fmla="*/ 24 h 33"/>
                    <a:gd name="T2" fmla="*/ 18 w 28"/>
                    <a:gd name="T3" fmla="*/ 33 h 33"/>
                    <a:gd name="T4" fmla="*/ 28 w 28"/>
                    <a:gd name="T5" fmla="*/ 9 h 33"/>
                    <a:gd name="T6" fmla="*/ 11 w 28"/>
                    <a:gd name="T7" fmla="*/ 0 h 33"/>
                    <a:gd name="T8" fmla="*/ 0 w 28"/>
                    <a:gd name="T9" fmla="*/ 24 h 33"/>
                  </a:gdLst>
                  <a:ahLst/>
                  <a:cxnLst>
                    <a:cxn ang="0">
                      <a:pos x="T0" y="T1"/>
                    </a:cxn>
                    <a:cxn ang="0">
                      <a:pos x="T2" y="T3"/>
                    </a:cxn>
                    <a:cxn ang="0">
                      <a:pos x="T4" y="T5"/>
                    </a:cxn>
                    <a:cxn ang="0">
                      <a:pos x="T6" y="T7"/>
                    </a:cxn>
                    <a:cxn ang="0">
                      <a:pos x="T8" y="T9"/>
                    </a:cxn>
                  </a:cxnLst>
                  <a:rect l="0" t="0" r="r" b="b"/>
                  <a:pathLst>
                    <a:path w="28" h="33">
                      <a:moveTo>
                        <a:pt x="0" y="24"/>
                      </a:moveTo>
                      <a:lnTo>
                        <a:pt x="18" y="33"/>
                      </a:lnTo>
                      <a:lnTo>
                        <a:pt x="28" y="9"/>
                      </a:lnTo>
                      <a:lnTo>
                        <a:pt x="11"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3166" name="Freeform 702">
                  <a:extLst>
                    <a:ext uri="{FF2B5EF4-FFF2-40B4-BE49-F238E27FC236}">
                      <a16:creationId xmlns:a16="http://schemas.microsoft.com/office/drawing/2014/main" id="{12C29BA8-76DA-ACAB-B000-546200E84D6B}"/>
                    </a:ext>
                  </a:extLst>
                </p:cNvPr>
                <p:cNvSpPr>
                  <a:spLocks/>
                </p:cNvSpPr>
                <p:nvPr/>
              </p:nvSpPr>
              <p:spPr bwMode="auto">
                <a:xfrm>
                  <a:off x="8104" y="5582"/>
                  <a:ext cx="26" cy="30"/>
                </a:xfrm>
                <a:custGeom>
                  <a:avLst/>
                  <a:gdLst>
                    <a:gd name="T0" fmla="*/ 0 w 26"/>
                    <a:gd name="T1" fmla="*/ 26 h 30"/>
                    <a:gd name="T2" fmla="*/ 20 w 26"/>
                    <a:gd name="T3" fmla="*/ 30 h 30"/>
                    <a:gd name="T4" fmla="*/ 26 w 26"/>
                    <a:gd name="T5" fmla="*/ 4 h 30"/>
                    <a:gd name="T6" fmla="*/ 7 w 26"/>
                    <a:gd name="T7" fmla="*/ 0 h 30"/>
                    <a:gd name="T8" fmla="*/ 0 w 26"/>
                    <a:gd name="T9" fmla="*/ 26 h 30"/>
                  </a:gdLst>
                  <a:ahLst/>
                  <a:cxnLst>
                    <a:cxn ang="0">
                      <a:pos x="T0" y="T1"/>
                    </a:cxn>
                    <a:cxn ang="0">
                      <a:pos x="T2" y="T3"/>
                    </a:cxn>
                    <a:cxn ang="0">
                      <a:pos x="T4" y="T5"/>
                    </a:cxn>
                    <a:cxn ang="0">
                      <a:pos x="T6" y="T7"/>
                    </a:cxn>
                    <a:cxn ang="0">
                      <a:pos x="T8" y="T9"/>
                    </a:cxn>
                  </a:cxnLst>
                  <a:rect l="0" t="0" r="r" b="b"/>
                  <a:pathLst>
                    <a:path w="26" h="30">
                      <a:moveTo>
                        <a:pt x="0" y="26"/>
                      </a:moveTo>
                      <a:lnTo>
                        <a:pt x="20" y="30"/>
                      </a:lnTo>
                      <a:lnTo>
                        <a:pt x="26" y="4"/>
                      </a:lnTo>
                      <a:lnTo>
                        <a:pt x="7"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3167" name="Freeform 703">
                  <a:extLst>
                    <a:ext uri="{FF2B5EF4-FFF2-40B4-BE49-F238E27FC236}">
                      <a16:creationId xmlns:a16="http://schemas.microsoft.com/office/drawing/2014/main" id="{D9AC87F0-7D8E-7158-931D-8EA0E49E549C}"/>
                    </a:ext>
                  </a:extLst>
                </p:cNvPr>
                <p:cNvSpPr>
                  <a:spLocks/>
                </p:cNvSpPr>
                <p:nvPr/>
              </p:nvSpPr>
              <p:spPr bwMode="auto">
                <a:xfrm>
                  <a:off x="8111" y="5556"/>
                  <a:ext cx="28" cy="32"/>
                </a:xfrm>
                <a:custGeom>
                  <a:avLst/>
                  <a:gdLst>
                    <a:gd name="T0" fmla="*/ 0 w 28"/>
                    <a:gd name="T1" fmla="*/ 24 h 32"/>
                    <a:gd name="T2" fmla="*/ 17 w 28"/>
                    <a:gd name="T3" fmla="*/ 32 h 32"/>
                    <a:gd name="T4" fmla="*/ 28 w 28"/>
                    <a:gd name="T5" fmla="*/ 8 h 32"/>
                    <a:gd name="T6" fmla="*/ 10 w 28"/>
                    <a:gd name="T7" fmla="*/ 0 h 32"/>
                    <a:gd name="T8" fmla="*/ 0 w 28"/>
                    <a:gd name="T9" fmla="*/ 24 h 32"/>
                  </a:gdLst>
                  <a:ahLst/>
                  <a:cxnLst>
                    <a:cxn ang="0">
                      <a:pos x="T0" y="T1"/>
                    </a:cxn>
                    <a:cxn ang="0">
                      <a:pos x="T2" y="T3"/>
                    </a:cxn>
                    <a:cxn ang="0">
                      <a:pos x="T4" y="T5"/>
                    </a:cxn>
                    <a:cxn ang="0">
                      <a:pos x="T6" y="T7"/>
                    </a:cxn>
                    <a:cxn ang="0">
                      <a:pos x="T8" y="T9"/>
                    </a:cxn>
                  </a:cxnLst>
                  <a:rect l="0" t="0" r="r" b="b"/>
                  <a:pathLst>
                    <a:path w="28" h="32">
                      <a:moveTo>
                        <a:pt x="0" y="24"/>
                      </a:moveTo>
                      <a:lnTo>
                        <a:pt x="17" y="32"/>
                      </a:lnTo>
                      <a:lnTo>
                        <a:pt x="28" y="8"/>
                      </a:lnTo>
                      <a:lnTo>
                        <a:pt x="10"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3168" name="Freeform 704">
                  <a:extLst>
                    <a:ext uri="{FF2B5EF4-FFF2-40B4-BE49-F238E27FC236}">
                      <a16:creationId xmlns:a16="http://schemas.microsoft.com/office/drawing/2014/main" id="{9FEB05C7-C28D-232B-BEAE-6801B78C6D6C}"/>
                    </a:ext>
                  </a:extLst>
                </p:cNvPr>
                <p:cNvSpPr>
                  <a:spLocks/>
                </p:cNvSpPr>
                <p:nvPr/>
              </p:nvSpPr>
              <p:spPr bwMode="auto">
                <a:xfrm>
                  <a:off x="8121" y="5532"/>
                  <a:ext cx="27" cy="30"/>
                </a:xfrm>
                <a:custGeom>
                  <a:avLst/>
                  <a:gdLst>
                    <a:gd name="T0" fmla="*/ 0 w 27"/>
                    <a:gd name="T1" fmla="*/ 26 h 30"/>
                    <a:gd name="T2" fmla="*/ 20 w 27"/>
                    <a:gd name="T3" fmla="*/ 30 h 30"/>
                    <a:gd name="T4" fmla="*/ 27 w 27"/>
                    <a:gd name="T5" fmla="*/ 4 h 30"/>
                    <a:gd name="T6" fmla="*/ 7 w 27"/>
                    <a:gd name="T7" fmla="*/ 0 h 30"/>
                    <a:gd name="T8" fmla="*/ 0 w 27"/>
                    <a:gd name="T9" fmla="*/ 26 h 30"/>
                  </a:gdLst>
                  <a:ahLst/>
                  <a:cxnLst>
                    <a:cxn ang="0">
                      <a:pos x="T0" y="T1"/>
                    </a:cxn>
                    <a:cxn ang="0">
                      <a:pos x="T2" y="T3"/>
                    </a:cxn>
                    <a:cxn ang="0">
                      <a:pos x="T4" y="T5"/>
                    </a:cxn>
                    <a:cxn ang="0">
                      <a:pos x="T6" y="T7"/>
                    </a:cxn>
                    <a:cxn ang="0">
                      <a:pos x="T8" y="T9"/>
                    </a:cxn>
                  </a:cxnLst>
                  <a:rect l="0" t="0" r="r" b="b"/>
                  <a:pathLst>
                    <a:path w="27" h="30">
                      <a:moveTo>
                        <a:pt x="0" y="26"/>
                      </a:moveTo>
                      <a:lnTo>
                        <a:pt x="20" y="30"/>
                      </a:lnTo>
                      <a:lnTo>
                        <a:pt x="27" y="4"/>
                      </a:lnTo>
                      <a:lnTo>
                        <a:pt x="7"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3169" name="Freeform 705">
                  <a:extLst>
                    <a:ext uri="{FF2B5EF4-FFF2-40B4-BE49-F238E27FC236}">
                      <a16:creationId xmlns:a16="http://schemas.microsoft.com/office/drawing/2014/main" id="{FBFE2203-DC8D-2262-D706-B36CB77AFDEB}"/>
                    </a:ext>
                  </a:extLst>
                </p:cNvPr>
                <p:cNvSpPr>
                  <a:spLocks/>
                </p:cNvSpPr>
                <p:nvPr/>
              </p:nvSpPr>
              <p:spPr bwMode="auto">
                <a:xfrm>
                  <a:off x="8128" y="5503"/>
                  <a:ext cx="31" cy="35"/>
                </a:xfrm>
                <a:custGeom>
                  <a:avLst/>
                  <a:gdLst>
                    <a:gd name="T0" fmla="*/ 0 w 31"/>
                    <a:gd name="T1" fmla="*/ 29 h 35"/>
                    <a:gd name="T2" fmla="*/ 20 w 31"/>
                    <a:gd name="T3" fmla="*/ 35 h 35"/>
                    <a:gd name="T4" fmla="*/ 31 w 31"/>
                    <a:gd name="T5" fmla="*/ 7 h 35"/>
                    <a:gd name="T6" fmla="*/ 11 w 31"/>
                    <a:gd name="T7" fmla="*/ 0 h 35"/>
                    <a:gd name="T8" fmla="*/ 0 w 31"/>
                    <a:gd name="T9" fmla="*/ 29 h 35"/>
                  </a:gdLst>
                  <a:ahLst/>
                  <a:cxnLst>
                    <a:cxn ang="0">
                      <a:pos x="T0" y="T1"/>
                    </a:cxn>
                    <a:cxn ang="0">
                      <a:pos x="T2" y="T3"/>
                    </a:cxn>
                    <a:cxn ang="0">
                      <a:pos x="T4" y="T5"/>
                    </a:cxn>
                    <a:cxn ang="0">
                      <a:pos x="T6" y="T7"/>
                    </a:cxn>
                    <a:cxn ang="0">
                      <a:pos x="T8" y="T9"/>
                    </a:cxn>
                  </a:cxnLst>
                  <a:rect l="0" t="0" r="r" b="b"/>
                  <a:pathLst>
                    <a:path w="31" h="35">
                      <a:moveTo>
                        <a:pt x="0" y="29"/>
                      </a:moveTo>
                      <a:lnTo>
                        <a:pt x="20" y="35"/>
                      </a:lnTo>
                      <a:lnTo>
                        <a:pt x="31" y="7"/>
                      </a:lnTo>
                      <a:lnTo>
                        <a:pt x="11"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63170" name="Freeform 706">
                  <a:extLst>
                    <a:ext uri="{FF2B5EF4-FFF2-40B4-BE49-F238E27FC236}">
                      <a16:creationId xmlns:a16="http://schemas.microsoft.com/office/drawing/2014/main" id="{C2F9EED8-AC16-C435-E865-F38DC945B9A6}"/>
                    </a:ext>
                  </a:extLst>
                </p:cNvPr>
                <p:cNvSpPr>
                  <a:spLocks/>
                </p:cNvSpPr>
                <p:nvPr/>
              </p:nvSpPr>
              <p:spPr bwMode="auto">
                <a:xfrm>
                  <a:off x="8139" y="5479"/>
                  <a:ext cx="28" cy="31"/>
                </a:xfrm>
                <a:custGeom>
                  <a:avLst/>
                  <a:gdLst>
                    <a:gd name="T0" fmla="*/ 0 w 28"/>
                    <a:gd name="T1" fmla="*/ 24 h 31"/>
                    <a:gd name="T2" fmla="*/ 20 w 28"/>
                    <a:gd name="T3" fmla="*/ 31 h 31"/>
                    <a:gd name="T4" fmla="*/ 28 w 28"/>
                    <a:gd name="T5" fmla="*/ 7 h 31"/>
                    <a:gd name="T6" fmla="*/ 9 w 28"/>
                    <a:gd name="T7" fmla="*/ 0 h 31"/>
                    <a:gd name="T8" fmla="*/ 0 w 28"/>
                    <a:gd name="T9" fmla="*/ 24 h 31"/>
                  </a:gdLst>
                  <a:ahLst/>
                  <a:cxnLst>
                    <a:cxn ang="0">
                      <a:pos x="T0" y="T1"/>
                    </a:cxn>
                    <a:cxn ang="0">
                      <a:pos x="T2" y="T3"/>
                    </a:cxn>
                    <a:cxn ang="0">
                      <a:pos x="T4" y="T5"/>
                    </a:cxn>
                    <a:cxn ang="0">
                      <a:pos x="T6" y="T7"/>
                    </a:cxn>
                    <a:cxn ang="0">
                      <a:pos x="T8" y="T9"/>
                    </a:cxn>
                  </a:cxnLst>
                  <a:rect l="0" t="0" r="r" b="b"/>
                  <a:pathLst>
                    <a:path w="28" h="31">
                      <a:moveTo>
                        <a:pt x="0" y="24"/>
                      </a:moveTo>
                      <a:lnTo>
                        <a:pt x="20" y="31"/>
                      </a:lnTo>
                      <a:lnTo>
                        <a:pt x="28"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3171" name="Freeform 707">
                  <a:extLst>
                    <a:ext uri="{FF2B5EF4-FFF2-40B4-BE49-F238E27FC236}">
                      <a16:creationId xmlns:a16="http://schemas.microsoft.com/office/drawing/2014/main" id="{AB99934B-A8F0-D302-196C-6F17C815D080}"/>
                    </a:ext>
                  </a:extLst>
                </p:cNvPr>
                <p:cNvSpPr>
                  <a:spLocks/>
                </p:cNvSpPr>
                <p:nvPr/>
              </p:nvSpPr>
              <p:spPr bwMode="auto">
                <a:xfrm>
                  <a:off x="8148" y="5453"/>
                  <a:ext cx="28" cy="33"/>
                </a:xfrm>
                <a:custGeom>
                  <a:avLst/>
                  <a:gdLst>
                    <a:gd name="T0" fmla="*/ 0 w 28"/>
                    <a:gd name="T1" fmla="*/ 26 h 33"/>
                    <a:gd name="T2" fmla="*/ 19 w 28"/>
                    <a:gd name="T3" fmla="*/ 33 h 33"/>
                    <a:gd name="T4" fmla="*/ 28 w 28"/>
                    <a:gd name="T5" fmla="*/ 7 h 33"/>
                    <a:gd name="T6" fmla="*/ 8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19" y="33"/>
                      </a:lnTo>
                      <a:lnTo>
                        <a:pt x="28" y="7"/>
                      </a:lnTo>
                      <a:lnTo>
                        <a:pt x="8"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3172" name="Freeform 708">
                  <a:extLst>
                    <a:ext uri="{FF2B5EF4-FFF2-40B4-BE49-F238E27FC236}">
                      <a16:creationId xmlns:a16="http://schemas.microsoft.com/office/drawing/2014/main" id="{BA6681B5-422B-1755-3C50-2B53C1BAD7D3}"/>
                    </a:ext>
                  </a:extLst>
                </p:cNvPr>
                <p:cNvSpPr>
                  <a:spLocks/>
                </p:cNvSpPr>
                <p:nvPr/>
              </p:nvSpPr>
              <p:spPr bwMode="auto">
                <a:xfrm>
                  <a:off x="8156" y="5425"/>
                  <a:ext cx="29" cy="35"/>
                </a:xfrm>
                <a:custGeom>
                  <a:avLst/>
                  <a:gdLst>
                    <a:gd name="T0" fmla="*/ 0 w 29"/>
                    <a:gd name="T1" fmla="*/ 28 h 35"/>
                    <a:gd name="T2" fmla="*/ 20 w 29"/>
                    <a:gd name="T3" fmla="*/ 35 h 35"/>
                    <a:gd name="T4" fmla="*/ 29 w 29"/>
                    <a:gd name="T5" fmla="*/ 6 h 35"/>
                    <a:gd name="T6" fmla="*/ 9 w 29"/>
                    <a:gd name="T7" fmla="*/ 0 h 35"/>
                    <a:gd name="T8" fmla="*/ 0 w 29"/>
                    <a:gd name="T9" fmla="*/ 28 h 35"/>
                  </a:gdLst>
                  <a:ahLst/>
                  <a:cxnLst>
                    <a:cxn ang="0">
                      <a:pos x="T0" y="T1"/>
                    </a:cxn>
                    <a:cxn ang="0">
                      <a:pos x="T2" y="T3"/>
                    </a:cxn>
                    <a:cxn ang="0">
                      <a:pos x="T4" y="T5"/>
                    </a:cxn>
                    <a:cxn ang="0">
                      <a:pos x="T6" y="T7"/>
                    </a:cxn>
                    <a:cxn ang="0">
                      <a:pos x="T8" y="T9"/>
                    </a:cxn>
                  </a:cxnLst>
                  <a:rect l="0" t="0" r="r" b="b"/>
                  <a:pathLst>
                    <a:path w="29" h="35">
                      <a:moveTo>
                        <a:pt x="0" y="28"/>
                      </a:moveTo>
                      <a:lnTo>
                        <a:pt x="20" y="35"/>
                      </a:lnTo>
                      <a:lnTo>
                        <a:pt x="29"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3173" name="Freeform 709">
                  <a:extLst>
                    <a:ext uri="{FF2B5EF4-FFF2-40B4-BE49-F238E27FC236}">
                      <a16:creationId xmlns:a16="http://schemas.microsoft.com/office/drawing/2014/main" id="{83C811E4-4055-D11A-1C75-13C9CE667CC9}"/>
                    </a:ext>
                  </a:extLst>
                </p:cNvPr>
                <p:cNvSpPr>
                  <a:spLocks/>
                </p:cNvSpPr>
                <p:nvPr/>
              </p:nvSpPr>
              <p:spPr bwMode="auto">
                <a:xfrm>
                  <a:off x="8165" y="5399"/>
                  <a:ext cx="28" cy="32"/>
                </a:xfrm>
                <a:custGeom>
                  <a:avLst/>
                  <a:gdLst>
                    <a:gd name="T0" fmla="*/ 0 w 28"/>
                    <a:gd name="T1" fmla="*/ 26 h 32"/>
                    <a:gd name="T2" fmla="*/ 20 w 28"/>
                    <a:gd name="T3" fmla="*/ 32 h 32"/>
                    <a:gd name="T4" fmla="*/ 28 w 28"/>
                    <a:gd name="T5" fmla="*/ 6 h 32"/>
                    <a:gd name="T6" fmla="*/ 9 w 28"/>
                    <a:gd name="T7" fmla="*/ 0 h 32"/>
                    <a:gd name="T8" fmla="*/ 0 w 28"/>
                    <a:gd name="T9" fmla="*/ 26 h 32"/>
                  </a:gdLst>
                  <a:ahLst/>
                  <a:cxnLst>
                    <a:cxn ang="0">
                      <a:pos x="T0" y="T1"/>
                    </a:cxn>
                    <a:cxn ang="0">
                      <a:pos x="T2" y="T3"/>
                    </a:cxn>
                    <a:cxn ang="0">
                      <a:pos x="T4" y="T5"/>
                    </a:cxn>
                    <a:cxn ang="0">
                      <a:pos x="T6" y="T7"/>
                    </a:cxn>
                    <a:cxn ang="0">
                      <a:pos x="T8" y="T9"/>
                    </a:cxn>
                  </a:cxnLst>
                  <a:rect l="0" t="0" r="r" b="b"/>
                  <a:pathLst>
                    <a:path w="28" h="32">
                      <a:moveTo>
                        <a:pt x="0" y="26"/>
                      </a:moveTo>
                      <a:lnTo>
                        <a:pt x="20" y="32"/>
                      </a:lnTo>
                      <a:lnTo>
                        <a:pt x="28" y="6"/>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3174" name="Freeform 710">
                  <a:extLst>
                    <a:ext uri="{FF2B5EF4-FFF2-40B4-BE49-F238E27FC236}">
                      <a16:creationId xmlns:a16="http://schemas.microsoft.com/office/drawing/2014/main" id="{8AEA5CE6-6CB5-0F0D-1E01-8CAE150D3745}"/>
                    </a:ext>
                  </a:extLst>
                </p:cNvPr>
                <p:cNvSpPr>
                  <a:spLocks/>
                </p:cNvSpPr>
                <p:nvPr/>
              </p:nvSpPr>
              <p:spPr bwMode="auto">
                <a:xfrm>
                  <a:off x="8174" y="5370"/>
                  <a:ext cx="28" cy="35"/>
                </a:xfrm>
                <a:custGeom>
                  <a:avLst/>
                  <a:gdLst>
                    <a:gd name="T0" fmla="*/ 0 w 28"/>
                    <a:gd name="T1" fmla="*/ 29 h 35"/>
                    <a:gd name="T2" fmla="*/ 19 w 28"/>
                    <a:gd name="T3" fmla="*/ 35 h 35"/>
                    <a:gd name="T4" fmla="*/ 28 w 28"/>
                    <a:gd name="T5" fmla="*/ 7 h 35"/>
                    <a:gd name="T6" fmla="*/ 9 w 28"/>
                    <a:gd name="T7" fmla="*/ 0 h 35"/>
                    <a:gd name="T8" fmla="*/ 0 w 28"/>
                    <a:gd name="T9" fmla="*/ 29 h 35"/>
                  </a:gdLst>
                  <a:ahLst/>
                  <a:cxnLst>
                    <a:cxn ang="0">
                      <a:pos x="T0" y="T1"/>
                    </a:cxn>
                    <a:cxn ang="0">
                      <a:pos x="T2" y="T3"/>
                    </a:cxn>
                    <a:cxn ang="0">
                      <a:pos x="T4" y="T5"/>
                    </a:cxn>
                    <a:cxn ang="0">
                      <a:pos x="T6" y="T7"/>
                    </a:cxn>
                    <a:cxn ang="0">
                      <a:pos x="T8" y="T9"/>
                    </a:cxn>
                  </a:cxnLst>
                  <a:rect l="0" t="0" r="r" b="b"/>
                  <a:pathLst>
                    <a:path w="28" h="35">
                      <a:moveTo>
                        <a:pt x="0" y="29"/>
                      </a:moveTo>
                      <a:lnTo>
                        <a:pt x="19" y="35"/>
                      </a:lnTo>
                      <a:lnTo>
                        <a:pt x="28"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63175" name="Freeform 711">
                  <a:extLst>
                    <a:ext uri="{FF2B5EF4-FFF2-40B4-BE49-F238E27FC236}">
                      <a16:creationId xmlns:a16="http://schemas.microsoft.com/office/drawing/2014/main" id="{CD6E4380-308C-61C1-5A79-AFC84F3A7FEA}"/>
                    </a:ext>
                  </a:extLst>
                </p:cNvPr>
                <p:cNvSpPr>
                  <a:spLocks/>
                </p:cNvSpPr>
                <p:nvPr/>
              </p:nvSpPr>
              <p:spPr bwMode="auto">
                <a:xfrm>
                  <a:off x="8183" y="5344"/>
                  <a:ext cx="28" cy="33"/>
                </a:xfrm>
                <a:custGeom>
                  <a:avLst/>
                  <a:gdLst>
                    <a:gd name="T0" fmla="*/ 0 w 28"/>
                    <a:gd name="T1" fmla="*/ 26 h 33"/>
                    <a:gd name="T2" fmla="*/ 19 w 28"/>
                    <a:gd name="T3" fmla="*/ 33 h 33"/>
                    <a:gd name="T4" fmla="*/ 28 w 28"/>
                    <a:gd name="T5" fmla="*/ 7 h 33"/>
                    <a:gd name="T6" fmla="*/ 8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19" y="33"/>
                      </a:lnTo>
                      <a:lnTo>
                        <a:pt x="28" y="7"/>
                      </a:lnTo>
                      <a:lnTo>
                        <a:pt x="8"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3176" name="Freeform 712">
                  <a:extLst>
                    <a:ext uri="{FF2B5EF4-FFF2-40B4-BE49-F238E27FC236}">
                      <a16:creationId xmlns:a16="http://schemas.microsoft.com/office/drawing/2014/main" id="{B9F086E9-C57A-AED8-AF2C-D0853BC3A16B}"/>
                    </a:ext>
                  </a:extLst>
                </p:cNvPr>
                <p:cNvSpPr>
                  <a:spLocks/>
                </p:cNvSpPr>
                <p:nvPr/>
              </p:nvSpPr>
              <p:spPr bwMode="auto">
                <a:xfrm>
                  <a:off x="8191" y="5316"/>
                  <a:ext cx="29" cy="35"/>
                </a:xfrm>
                <a:custGeom>
                  <a:avLst/>
                  <a:gdLst>
                    <a:gd name="T0" fmla="*/ 0 w 29"/>
                    <a:gd name="T1" fmla="*/ 28 h 35"/>
                    <a:gd name="T2" fmla="*/ 20 w 29"/>
                    <a:gd name="T3" fmla="*/ 35 h 35"/>
                    <a:gd name="T4" fmla="*/ 29 w 29"/>
                    <a:gd name="T5" fmla="*/ 6 h 35"/>
                    <a:gd name="T6" fmla="*/ 9 w 29"/>
                    <a:gd name="T7" fmla="*/ 0 h 35"/>
                    <a:gd name="T8" fmla="*/ 0 w 29"/>
                    <a:gd name="T9" fmla="*/ 28 h 35"/>
                  </a:gdLst>
                  <a:ahLst/>
                  <a:cxnLst>
                    <a:cxn ang="0">
                      <a:pos x="T0" y="T1"/>
                    </a:cxn>
                    <a:cxn ang="0">
                      <a:pos x="T2" y="T3"/>
                    </a:cxn>
                    <a:cxn ang="0">
                      <a:pos x="T4" y="T5"/>
                    </a:cxn>
                    <a:cxn ang="0">
                      <a:pos x="T6" y="T7"/>
                    </a:cxn>
                    <a:cxn ang="0">
                      <a:pos x="T8" y="T9"/>
                    </a:cxn>
                  </a:cxnLst>
                  <a:rect l="0" t="0" r="r" b="b"/>
                  <a:pathLst>
                    <a:path w="29" h="35">
                      <a:moveTo>
                        <a:pt x="0" y="28"/>
                      </a:moveTo>
                      <a:lnTo>
                        <a:pt x="20" y="35"/>
                      </a:lnTo>
                      <a:lnTo>
                        <a:pt x="29"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3177" name="Freeform 713">
                  <a:extLst>
                    <a:ext uri="{FF2B5EF4-FFF2-40B4-BE49-F238E27FC236}">
                      <a16:creationId xmlns:a16="http://schemas.microsoft.com/office/drawing/2014/main" id="{F59C7057-00EA-653A-C17D-E817ED1CE663}"/>
                    </a:ext>
                  </a:extLst>
                </p:cNvPr>
                <p:cNvSpPr>
                  <a:spLocks/>
                </p:cNvSpPr>
                <p:nvPr/>
              </p:nvSpPr>
              <p:spPr bwMode="auto">
                <a:xfrm>
                  <a:off x="8200" y="5287"/>
                  <a:ext cx="28" cy="35"/>
                </a:xfrm>
                <a:custGeom>
                  <a:avLst/>
                  <a:gdLst>
                    <a:gd name="T0" fmla="*/ 0 w 28"/>
                    <a:gd name="T1" fmla="*/ 27 h 35"/>
                    <a:gd name="T2" fmla="*/ 17 w 28"/>
                    <a:gd name="T3" fmla="*/ 35 h 35"/>
                    <a:gd name="T4" fmla="*/ 28 w 28"/>
                    <a:gd name="T5" fmla="*/ 9 h 35"/>
                    <a:gd name="T6" fmla="*/ 11 w 28"/>
                    <a:gd name="T7" fmla="*/ 0 h 35"/>
                    <a:gd name="T8" fmla="*/ 0 w 28"/>
                    <a:gd name="T9" fmla="*/ 27 h 35"/>
                  </a:gdLst>
                  <a:ahLst/>
                  <a:cxnLst>
                    <a:cxn ang="0">
                      <a:pos x="T0" y="T1"/>
                    </a:cxn>
                    <a:cxn ang="0">
                      <a:pos x="T2" y="T3"/>
                    </a:cxn>
                    <a:cxn ang="0">
                      <a:pos x="T4" y="T5"/>
                    </a:cxn>
                    <a:cxn ang="0">
                      <a:pos x="T6" y="T7"/>
                    </a:cxn>
                    <a:cxn ang="0">
                      <a:pos x="T8" y="T9"/>
                    </a:cxn>
                  </a:cxnLst>
                  <a:rect l="0" t="0" r="r" b="b"/>
                  <a:pathLst>
                    <a:path w="28" h="35">
                      <a:moveTo>
                        <a:pt x="0" y="27"/>
                      </a:moveTo>
                      <a:lnTo>
                        <a:pt x="17" y="35"/>
                      </a:lnTo>
                      <a:lnTo>
                        <a:pt x="28" y="9"/>
                      </a:lnTo>
                      <a:lnTo>
                        <a:pt x="11" y="0"/>
                      </a:lnTo>
                      <a:lnTo>
                        <a:pt x="0" y="27"/>
                      </a:lnTo>
                      <a:close/>
                    </a:path>
                  </a:pathLst>
                </a:custGeom>
                <a:solidFill>
                  <a:srgbClr val="FF0000"/>
                </a:solidFill>
                <a:ln w="38100" cmpd="sng">
                  <a:solidFill>
                    <a:srgbClr val="FF0000"/>
                  </a:solidFill>
                  <a:round/>
                  <a:headEnd/>
                  <a:tailEnd/>
                </a:ln>
              </p:spPr>
              <p:txBody>
                <a:bodyPr/>
                <a:lstStyle/>
                <a:p>
                  <a:endParaRPr lang="en-GB"/>
                </a:p>
              </p:txBody>
            </p:sp>
            <p:sp>
              <p:nvSpPr>
                <p:cNvPr id="63178" name="Freeform 714">
                  <a:extLst>
                    <a:ext uri="{FF2B5EF4-FFF2-40B4-BE49-F238E27FC236}">
                      <a16:creationId xmlns:a16="http://schemas.microsoft.com/office/drawing/2014/main" id="{73573A12-D06F-5660-2284-341D8CC0145A}"/>
                    </a:ext>
                  </a:extLst>
                </p:cNvPr>
                <p:cNvSpPr>
                  <a:spLocks/>
                </p:cNvSpPr>
                <p:nvPr/>
              </p:nvSpPr>
              <p:spPr bwMode="auto">
                <a:xfrm>
                  <a:off x="8211" y="5261"/>
                  <a:ext cx="28" cy="35"/>
                </a:xfrm>
                <a:custGeom>
                  <a:avLst/>
                  <a:gdLst>
                    <a:gd name="T0" fmla="*/ 0 w 28"/>
                    <a:gd name="T1" fmla="*/ 29 h 35"/>
                    <a:gd name="T2" fmla="*/ 20 w 28"/>
                    <a:gd name="T3" fmla="*/ 35 h 35"/>
                    <a:gd name="T4" fmla="*/ 28 w 28"/>
                    <a:gd name="T5" fmla="*/ 7 h 35"/>
                    <a:gd name="T6" fmla="*/ 9 w 28"/>
                    <a:gd name="T7" fmla="*/ 0 h 35"/>
                    <a:gd name="T8" fmla="*/ 0 w 28"/>
                    <a:gd name="T9" fmla="*/ 29 h 35"/>
                  </a:gdLst>
                  <a:ahLst/>
                  <a:cxnLst>
                    <a:cxn ang="0">
                      <a:pos x="T0" y="T1"/>
                    </a:cxn>
                    <a:cxn ang="0">
                      <a:pos x="T2" y="T3"/>
                    </a:cxn>
                    <a:cxn ang="0">
                      <a:pos x="T4" y="T5"/>
                    </a:cxn>
                    <a:cxn ang="0">
                      <a:pos x="T6" y="T7"/>
                    </a:cxn>
                    <a:cxn ang="0">
                      <a:pos x="T8" y="T9"/>
                    </a:cxn>
                  </a:cxnLst>
                  <a:rect l="0" t="0" r="r" b="b"/>
                  <a:pathLst>
                    <a:path w="28" h="35">
                      <a:moveTo>
                        <a:pt x="0" y="29"/>
                      </a:moveTo>
                      <a:lnTo>
                        <a:pt x="20" y="35"/>
                      </a:lnTo>
                      <a:lnTo>
                        <a:pt x="28"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63179" name="Freeform 715">
                  <a:extLst>
                    <a:ext uri="{FF2B5EF4-FFF2-40B4-BE49-F238E27FC236}">
                      <a16:creationId xmlns:a16="http://schemas.microsoft.com/office/drawing/2014/main" id="{D41B6E8F-7D38-E2B2-CD2E-D347B801C8A2}"/>
                    </a:ext>
                  </a:extLst>
                </p:cNvPr>
                <p:cNvSpPr>
                  <a:spLocks/>
                </p:cNvSpPr>
                <p:nvPr/>
              </p:nvSpPr>
              <p:spPr bwMode="auto">
                <a:xfrm>
                  <a:off x="8220" y="5233"/>
                  <a:ext cx="28" cy="35"/>
                </a:xfrm>
                <a:custGeom>
                  <a:avLst/>
                  <a:gdLst>
                    <a:gd name="T0" fmla="*/ 0 w 28"/>
                    <a:gd name="T1" fmla="*/ 28 h 35"/>
                    <a:gd name="T2" fmla="*/ 19 w 28"/>
                    <a:gd name="T3" fmla="*/ 35 h 35"/>
                    <a:gd name="T4" fmla="*/ 28 w 28"/>
                    <a:gd name="T5" fmla="*/ 6 h 35"/>
                    <a:gd name="T6" fmla="*/ 8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19" y="35"/>
                      </a:lnTo>
                      <a:lnTo>
                        <a:pt x="28" y="6"/>
                      </a:lnTo>
                      <a:lnTo>
                        <a:pt x="8"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3180" name="Freeform 716">
                  <a:extLst>
                    <a:ext uri="{FF2B5EF4-FFF2-40B4-BE49-F238E27FC236}">
                      <a16:creationId xmlns:a16="http://schemas.microsoft.com/office/drawing/2014/main" id="{39C70764-313A-15F2-46D0-489061A8BC49}"/>
                    </a:ext>
                  </a:extLst>
                </p:cNvPr>
                <p:cNvSpPr>
                  <a:spLocks/>
                </p:cNvSpPr>
                <p:nvPr/>
              </p:nvSpPr>
              <p:spPr bwMode="auto">
                <a:xfrm>
                  <a:off x="8228" y="5204"/>
                  <a:ext cx="29" cy="35"/>
                </a:xfrm>
                <a:custGeom>
                  <a:avLst/>
                  <a:gdLst>
                    <a:gd name="T0" fmla="*/ 0 w 29"/>
                    <a:gd name="T1" fmla="*/ 29 h 35"/>
                    <a:gd name="T2" fmla="*/ 20 w 29"/>
                    <a:gd name="T3" fmla="*/ 35 h 35"/>
                    <a:gd name="T4" fmla="*/ 29 w 29"/>
                    <a:gd name="T5" fmla="*/ 7 h 35"/>
                    <a:gd name="T6" fmla="*/ 9 w 29"/>
                    <a:gd name="T7" fmla="*/ 0 h 35"/>
                    <a:gd name="T8" fmla="*/ 0 w 29"/>
                    <a:gd name="T9" fmla="*/ 29 h 35"/>
                  </a:gdLst>
                  <a:ahLst/>
                  <a:cxnLst>
                    <a:cxn ang="0">
                      <a:pos x="T0" y="T1"/>
                    </a:cxn>
                    <a:cxn ang="0">
                      <a:pos x="T2" y="T3"/>
                    </a:cxn>
                    <a:cxn ang="0">
                      <a:pos x="T4" y="T5"/>
                    </a:cxn>
                    <a:cxn ang="0">
                      <a:pos x="T6" y="T7"/>
                    </a:cxn>
                    <a:cxn ang="0">
                      <a:pos x="T8" y="T9"/>
                    </a:cxn>
                  </a:cxnLst>
                  <a:rect l="0" t="0" r="r" b="b"/>
                  <a:pathLst>
                    <a:path w="29" h="35">
                      <a:moveTo>
                        <a:pt x="0" y="29"/>
                      </a:moveTo>
                      <a:lnTo>
                        <a:pt x="20" y="35"/>
                      </a:lnTo>
                      <a:lnTo>
                        <a:pt x="29"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63181" name="Freeform 717">
                  <a:extLst>
                    <a:ext uri="{FF2B5EF4-FFF2-40B4-BE49-F238E27FC236}">
                      <a16:creationId xmlns:a16="http://schemas.microsoft.com/office/drawing/2014/main" id="{11F19F56-8065-F885-B8C1-6FF777F06A98}"/>
                    </a:ext>
                  </a:extLst>
                </p:cNvPr>
                <p:cNvSpPr>
                  <a:spLocks/>
                </p:cNvSpPr>
                <p:nvPr/>
              </p:nvSpPr>
              <p:spPr bwMode="auto">
                <a:xfrm>
                  <a:off x="8237" y="5178"/>
                  <a:ext cx="28" cy="33"/>
                </a:xfrm>
                <a:custGeom>
                  <a:avLst/>
                  <a:gdLst>
                    <a:gd name="T0" fmla="*/ 0 w 28"/>
                    <a:gd name="T1" fmla="*/ 26 h 33"/>
                    <a:gd name="T2" fmla="*/ 20 w 28"/>
                    <a:gd name="T3" fmla="*/ 33 h 33"/>
                    <a:gd name="T4" fmla="*/ 28 w 28"/>
                    <a:gd name="T5" fmla="*/ 7 h 33"/>
                    <a:gd name="T6" fmla="*/ 9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20" y="33"/>
                      </a:lnTo>
                      <a:lnTo>
                        <a:pt x="28" y="7"/>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3182" name="Freeform 718">
                  <a:extLst>
                    <a:ext uri="{FF2B5EF4-FFF2-40B4-BE49-F238E27FC236}">
                      <a16:creationId xmlns:a16="http://schemas.microsoft.com/office/drawing/2014/main" id="{86292580-72E4-556A-BA8A-DC599B71C969}"/>
                    </a:ext>
                  </a:extLst>
                </p:cNvPr>
                <p:cNvSpPr>
                  <a:spLocks/>
                </p:cNvSpPr>
                <p:nvPr/>
              </p:nvSpPr>
              <p:spPr bwMode="auto">
                <a:xfrm>
                  <a:off x="8246" y="5150"/>
                  <a:ext cx="28" cy="35"/>
                </a:xfrm>
                <a:custGeom>
                  <a:avLst/>
                  <a:gdLst>
                    <a:gd name="T0" fmla="*/ 0 w 28"/>
                    <a:gd name="T1" fmla="*/ 28 h 35"/>
                    <a:gd name="T2" fmla="*/ 19 w 28"/>
                    <a:gd name="T3" fmla="*/ 35 h 35"/>
                    <a:gd name="T4" fmla="*/ 28 w 28"/>
                    <a:gd name="T5" fmla="*/ 6 h 35"/>
                    <a:gd name="T6" fmla="*/ 8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19" y="35"/>
                      </a:lnTo>
                      <a:lnTo>
                        <a:pt x="28" y="6"/>
                      </a:lnTo>
                      <a:lnTo>
                        <a:pt x="8"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3183" name="Freeform 719">
                  <a:extLst>
                    <a:ext uri="{FF2B5EF4-FFF2-40B4-BE49-F238E27FC236}">
                      <a16:creationId xmlns:a16="http://schemas.microsoft.com/office/drawing/2014/main" id="{2F430B7B-AC8D-6FCE-4FEF-9DD44DA04852}"/>
                    </a:ext>
                  </a:extLst>
                </p:cNvPr>
                <p:cNvSpPr>
                  <a:spLocks/>
                </p:cNvSpPr>
                <p:nvPr/>
              </p:nvSpPr>
              <p:spPr bwMode="auto">
                <a:xfrm>
                  <a:off x="8254" y="5119"/>
                  <a:ext cx="29" cy="35"/>
                </a:xfrm>
                <a:custGeom>
                  <a:avLst/>
                  <a:gdLst>
                    <a:gd name="T0" fmla="*/ 0 w 29"/>
                    <a:gd name="T1" fmla="*/ 31 h 35"/>
                    <a:gd name="T2" fmla="*/ 20 w 29"/>
                    <a:gd name="T3" fmla="*/ 35 h 35"/>
                    <a:gd name="T4" fmla="*/ 29 w 29"/>
                    <a:gd name="T5" fmla="*/ 5 h 35"/>
                    <a:gd name="T6" fmla="*/ 9 w 29"/>
                    <a:gd name="T7" fmla="*/ 0 h 35"/>
                    <a:gd name="T8" fmla="*/ 0 w 29"/>
                    <a:gd name="T9" fmla="*/ 31 h 35"/>
                  </a:gdLst>
                  <a:ahLst/>
                  <a:cxnLst>
                    <a:cxn ang="0">
                      <a:pos x="T0" y="T1"/>
                    </a:cxn>
                    <a:cxn ang="0">
                      <a:pos x="T2" y="T3"/>
                    </a:cxn>
                    <a:cxn ang="0">
                      <a:pos x="T4" y="T5"/>
                    </a:cxn>
                    <a:cxn ang="0">
                      <a:pos x="T6" y="T7"/>
                    </a:cxn>
                    <a:cxn ang="0">
                      <a:pos x="T8" y="T9"/>
                    </a:cxn>
                  </a:cxnLst>
                  <a:rect l="0" t="0" r="r" b="b"/>
                  <a:pathLst>
                    <a:path w="29" h="35">
                      <a:moveTo>
                        <a:pt x="0" y="31"/>
                      </a:moveTo>
                      <a:lnTo>
                        <a:pt x="20" y="35"/>
                      </a:lnTo>
                      <a:lnTo>
                        <a:pt x="29" y="5"/>
                      </a:lnTo>
                      <a:lnTo>
                        <a:pt x="9" y="0"/>
                      </a:lnTo>
                      <a:lnTo>
                        <a:pt x="0" y="31"/>
                      </a:lnTo>
                      <a:close/>
                    </a:path>
                  </a:pathLst>
                </a:custGeom>
                <a:solidFill>
                  <a:srgbClr val="FF0000"/>
                </a:solidFill>
                <a:ln w="38100" cmpd="sng">
                  <a:solidFill>
                    <a:srgbClr val="FF0000"/>
                  </a:solidFill>
                  <a:round/>
                  <a:headEnd/>
                  <a:tailEnd/>
                </a:ln>
              </p:spPr>
              <p:txBody>
                <a:bodyPr/>
                <a:lstStyle/>
                <a:p>
                  <a:endParaRPr lang="en-GB"/>
                </a:p>
              </p:txBody>
            </p:sp>
            <p:sp>
              <p:nvSpPr>
                <p:cNvPr id="63184" name="Freeform 720">
                  <a:extLst>
                    <a:ext uri="{FF2B5EF4-FFF2-40B4-BE49-F238E27FC236}">
                      <a16:creationId xmlns:a16="http://schemas.microsoft.com/office/drawing/2014/main" id="{14FEC7EE-61B2-9A0A-D341-A7034C3BE89C}"/>
                    </a:ext>
                  </a:extLst>
                </p:cNvPr>
                <p:cNvSpPr>
                  <a:spLocks/>
                </p:cNvSpPr>
                <p:nvPr/>
              </p:nvSpPr>
              <p:spPr bwMode="auto">
                <a:xfrm>
                  <a:off x="8263" y="5091"/>
                  <a:ext cx="31" cy="35"/>
                </a:xfrm>
                <a:custGeom>
                  <a:avLst/>
                  <a:gdLst>
                    <a:gd name="T0" fmla="*/ 0 w 31"/>
                    <a:gd name="T1" fmla="*/ 28 h 35"/>
                    <a:gd name="T2" fmla="*/ 20 w 31"/>
                    <a:gd name="T3" fmla="*/ 35 h 35"/>
                    <a:gd name="T4" fmla="*/ 31 w 31"/>
                    <a:gd name="T5" fmla="*/ 7 h 35"/>
                    <a:gd name="T6" fmla="*/ 11 w 31"/>
                    <a:gd name="T7" fmla="*/ 0 h 35"/>
                    <a:gd name="T8" fmla="*/ 0 w 31"/>
                    <a:gd name="T9" fmla="*/ 28 h 35"/>
                  </a:gdLst>
                  <a:ahLst/>
                  <a:cxnLst>
                    <a:cxn ang="0">
                      <a:pos x="T0" y="T1"/>
                    </a:cxn>
                    <a:cxn ang="0">
                      <a:pos x="T2" y="T3"/>
                    </a:cxn>
                    <a:cxn ang="0">
                      <a:pos x="T4" y="T5"/>
                    </a:cxn>
                    <a:cxn ang="0">
                      <a:pos x="T6" y="T7"/>
                    </a:cxn>
                    <a:cxn ang="0">
                      <a:pos x="T8" y="T9"/>
                    </a:cxn>
                  </a:cxnLst>
                  <a:rect l="0" t="0" r="r" b="b"/>
                  <a:pathLst>
                    <a:path w="31" h="35">
                      <a:moveTo>
                        <a:pt x="0" y="28"/>
                      </a:moveTo>
                      <a:lnTo>
                        <a:pt x="20" y="35"/>
                      </a:lnTo>
                      <a:lnTo>
                        <a:pt x="31" y="7"/>
                      </a:lnTo>
                      <a:lnTo>
                        <a:pt x="11"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3185" name="Freeform 721">
                  <a:extLst>
                    <a:ext uri="{FF2B5EF4-FFF2-40B4-BE49-F238E27FC236}">
                      <a16:creationId xmlns:a16="http://schemas.microsoft.com/office/drawing/2014/main" id="{DB897CB3-0CD3-89C4-C12E-9E079F7C87F9}"/>
                    </a:ext>
                  </a:extLst>
                </p:cNvPr>
                <p:cNvSpPr>
                  <a:spLocks/>
                </p:cNvSpPr>
                <p:nvPr/>
              </p:nvSpPr>
              <p:spPr bwMode="auto">
                <a:xfrm>
                  <a:off x="8274" y="5063"/>
                  <a:ext cx="28" cy="35"/>
                </a:xfrm>
                <a:custGeom>
                  <a:avLst/>
                  <a:gdLst>
                    <a:gd name="T0" fmla="*/ 0 w 28"/>
                    <a:gd name="T1" fmla="*/ 28 h 35"/>
                    <a:gd name="T2" fmla="*/ 20 w 28"/>
                    <a:gd name="T3" fmla="*/ 35 h 35"/>
                    <a:gd name="T4" fmla="*/ 28 w 28"/>
                    <a:gd name="T5" fmla="*/ 6 h 35"/>
                    <a:gd name="T6" fmla="*/ 9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20" y="35"/>
                      </a:lnTo>
                      <a:lnTo>
                        <a:pt x="28"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3186" name="Freeform 722">
                  <a:extLst>
                    <a:ext uri="{FF2B5EF4-FFF2-40B4-BE49-F238E27FC236}">
                      <a16:creationId xmlns:a16="http://schemas.microsoft.com/office/drawing/2014/main" id="{E2DAA046-BB15-2F02-FB58-8C78C2922AB7}"/>
                    </a:ext>
                  </a:extLst>
                </p:cNvPr>
                <p:cNvSpPr>
                  <a:spLocks/>
                </p:cNvSpPr>
                <p:nvPr/>
              </p:nvSpPr>
              <p:spPr bwMode="auto">
                <a:xfrm>
                  <a:off x="8283" y="5034"/>
                  <a:ext cx="28" cy="35"/>
                </a:xfrm>
                <a:custGeom>
                  <a:avLst/>
                  <a:gdLst>
                    <a:gd name="T0" fmla="*/ 0 w 28"/>
                    <a:gd name="T1" fmla="*/ 29 h 35"/>
                    <a:gd name="T2" fmla="*/ 19 w 28"/>
                    <a:gd name="T3" fmla="*/ 35 h 35"/>
                    <a:gd name="T4" fmla="*/ 28 w 28"/>
                    <a:gd name="T5" fmla="*/ 7 h 35"/>
                    <a:gd name="T6" fmla="*/ 9 w 28"/>
                    <a:gd name="T7" fmla="*/ 0 h 35"/>
                    <a:gd name="T8" fmla="*/ 0 w 28"/>
                    <a:gd name="T9" fmla="*/ 29 h 35"/>
                  </a:gdLst>
                  <a:ahLst/>
                  <a:cxnLst>
                    <a:cxn ang="0">
                      <a:pos x="T0" y="T1"/>
                    </a:cxn>
                    <a:cxn ang="0">
                      <a:pos x="T2" y="T3"/>
                    </a:cxn>
                    <a:cxn ang="0">
                      <a:pos x="T4" y="T5"/>
                    </a:cxn>
                    <a:cxn ang="0">
                      <a:pos x="T6" y="T7"/>
                    </a:cxn>
                    <a:cxn ang="0">
                      <a:pos x="T8" y="T9"/>
                    </a:cxn>
                  </a:cxnLst>
                  <a:rect l="0" t="0" r="r" b="b"/>
                  <a:pathLst>
                    <a:path w="28" h="35">
                      <a:moveTo>
                        <a:pt x="0" y="29"/>
                      </a:moveTo>
                      <a:lnTo>
                        <a:pt x="19" y="35"/>
                      </a:lnTo>
                      <a:lnTo>
                        <a:pt x="28"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63187" name="Freeform 723">
                  <a:extLst>
                    <a:ext uri="{FF2B5EF4-FFF2-40B4-BE49-F238E27FC236}">
                      <a16:creationId xmlns:a16="http://schemas.microsoft.com/office/drawing/2014/main" id="{B29641EF-9AA4-694E-23B0-482C4F1B4680}"/>
                    </a:ext>
                  </a:extLst>
                </p:cNvPr>
                <p:cNvSpPr>
                  <a:spLocks/>
                </p:cNvSpPr>
                <p:nvPr/>
              </p:nvSpPr>
              <p:spPr bwMode="auto">
                <a:xfrm>
                  <a:off x="8292" y="5006"/>
                  <a:ext cx="26" cy="33"/>
                </a:xfrm>
                <a:custGeom>
                  <a:avLst/>
                  <a:gdLst>
                    <a:gd name="T0" fmla="*/ 0 w 26"/>
                    <a:gd name="T1" fmla="*/ 28 h 33"/>
                    <a:gd name="T2" fmla="*/ 19 w 26"/>
                    <a:gd name="T3" fmla="*/ 33 h 33"/>
                    <a:gd name="T4" fmla="*/ 26 w 26"/>
                    <a:gd name="T5" fmla="*/ 4 h 33"/>
                    <a:gd name="T6" fmla="*/ 6 w 26"/>
                    <a:gd name="T7" fmla="*/ 0 h 33"/>
                    <a:gd name="T8" fmla="*/ 0 w 26"/>
                    <a:gd name="T9" fmla="*/ 28 h 33"/>
                  </a:gdLst>
                  <a:ahLst/>
                  <a:cxnLst>
                    <a:cxn ang="0">
                      <a:pos x="T0" y="T1"/>
                    </a:cxn>
                    <a:cxn ang="0">
                      <a:pos x="T2" y="T3"/>
                    </a:cxn>
                    <a:cxn ang="0">
                      <a:pos x="T4" y="T5"/>
                    </a:cxn>
                    <a:cxn ang="0">
                      <a:pos x="T6" y="T7"/>
                    </a:cxn>
                    <a:cxn ang="0">
                      <a:pos x="T8" y="T9"/>
                    </a:cxn>
                  </a:cxnLst>
                  <a:rect l="0" t="0" r="r" b="b"/>
                  <a:pathLst>
                    <a:path w="26" h="33">
                      <a:moveTo>
                        <a:pt x="0" y="28"/>
                      </a:moveTo>
                      <a:lnTo>
                        <a:pt x="19" y="33"/>
                      </a:lnTo>
                      <a:lnTo>
                        <a:pt x="26" y="4"/>
                      </a:lnTo>
                      <a:lnTo>
                        <a:pt x="6"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3188" name="Freeform 724">
                  <a:extLst>
                    <a:ext uri="{FF2B5EF4-FFF2-40B4-BE49-F238E27FC236}">
                      <a16:creationId xmlns:a16="http://schemas.microsoft.com/office/drawing/2014/main" id="{112730EE-DA47-EF6D-5857-9B362FC46EC5}"/>
                    </a:ext>
                  </a:extLst>
                </p:cNvPr>
                <p:cNvSpPr>
                  <a:spLocks/>
                </p:cNvSpPr>
                <p:nvPr/>
              </p:nvSpPr>
              <p:spPr bwMode="auto">
                <a:xfrm>
                  <a:off x="8298" y="4978"/>
                  <a:ext cx="31" cy="34"/>
                </a:xfrm>
                <a:custGeom>
                  <a:avLst/>
                  <a:gdLst>
                    <a:gd name="T0" fmla="*/ 0 w 31"/>
                    <a:gd name="T1" fmla="*/ 28 h 34"/>
                    <a:gd name="T2" fmla="*/ 20 w 31"/>
                    <a:gd name="T3" fmla="*/ 34 h 34"/>
                    <a:gd name="T4" fmla="*/ 31 w 31"/>
                    <a:gd name="T5" fmla="*/ 6 h 34"/>
                    <a:gd name="T6" fmla="*/ 11 w 31"/>
                    <a:gd name="T7" fmla="*/ 0 h 34"/>
                    <a:gd name="T8" fmla="*/ 0 w 31"/>
                    <a:gd name="T9" fmla="*/ 28 h 34"/>
                  </a:gdLst>
                  <a:ahLst/>
                  <a:cxnLst>
                    <a:cxn ang="0">
                      <a:pos x="T0" y="T1"/>
                    </a:cxn>
                    <a:cxn ang="0">
                      <a:pos x="T2" y="T3"/>
                    </a:cxn>
                    <a:cxn ang="0">
                      <a:pos x="T4" y="T5"/>
                    </a:cxn>
                    <a:cxn ang="0">
                      <a:pos x="T6" y="T7"/>
                    </a:cxn>
                    <a:cxn ang="0">
                      <a:pos x="T8" y="T9"/>
                    </a:cxn>
                  </a:cxnLst>
                  <a:rect l="0" t="0" r="r" b="b"/>
                  <a:pathLst>
                    <a:path w="31" h="34">
                      <a:moveTo>
                        <a:pt x="0" y="28"/>
                      </a:moveTo>
                      <a:lnTo>
                        <a:pt x="20" y="34"/>
                      </a:lnTo>
                      <a:lnTo>
                        <a:pt x="31" y="6"/>
                      </a:lnTo>
                      <a:lnTo>
                        <a:pt x="11"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3189" name="Freeform 725">
                  <a:extLst>
                    <a:ext uri="{FF2B5EF4-FFF2-40B4-BE49-F238E27FC236}">
                      <a16:creationId xmlns:a16="http://schemas.microsoft.com/office/drawing/2014/main" id="{CA119E4B-CDE4-2207-5575-75C7967B0C9E}"/>
                    </a:ext>
                  </a:extLst>
                </p:cNvPr>
                <p:cNvSpPr>
                  <a:spLocks/>
                </p:cNvSpPr>
                <p:nvPr/>
              </p:nvSpPr>
              <p:spPr bwMode="auto">
                <a:xfrm>
                  <a:off x="8309" y="4949"/>
                  <a:ext cx="28" cy="35"/>
                </a:xfrm>
                <a:custGeom>
                  <a:avLst/>
                  <a:gdLst>
                    <a:gd name="T0" fmla="*/ 0 w 28"/>
                    <a:gd name="T1" fmla="*/ 29 h 35"/>
                    <a:gd name="T2" fmla="*/ 20 w 28"/>
                    <a:gd name="T3" fmla="*/ 35 h 35"/>
                    <a:gd name="T4" fmla="*/ 28 w 28"/>
                    <a:gd name="T5" fmla="*/ 7 h 35"/>
                    <a:gd name="T6" fmla="*/ 9 w 28"/>
                    <a:gd name="T7" fmla="*/ 0 h 35"/>
                    <a:gd name="T8" fmla="*/ 0 w 28"/>
                    <a:gd name="T9" fmla="*/ 29 h 35"/>
                  </a:gdLst>
                  <a:ahLst/>
                  <a:cxnLst>
                    <a:cxn ang="0">
                      <a:pos x="T0" y="T1"/>
                    </a:cxn>
                    <a:cxn ang="0">
                      <a:pos x="T2" y="T3"/>
                    </a:cxn>
                    <a:cxn ang="0">
                      <a:pos x="T4" y="T5"/>
                    </a:cxn>
                    <a:cxn ang="0">
                      <a:pos x="T6" y="T7"/>
                    </a:cxn>
                    <a:cxn ang="0">
                      <a:pos x="T8" y="T9"/>
                    </a:cxn>
                  </a:cxnLst>
                  <a:rect l="0" t="0" r="r" b="b"/>
                  <a:pathLst>
                    <a:path w="28" h="35">
                      <a:moveTo>
                        <a:pt x="0" y="29"/>
                      </a:moveTo>
                      <a:lnTo>
                        <a:pt x="20" y="35"/>
                      </a:lnTo>
                      <a:lnTo>
                        <a:pt x="28"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63190" name="Freeform 726">
                  <a:extLst>
                    <a:ext uri="{FF2B5EF4-FFF2-40B4-BE49-F238E27FC236}">
                      <a16:creationId xmlns:a16="http://schemas.microsoft.com/office/drawing/2014/main" id="{1AC65A57-3260-84B2-1D34-675EF4B6C6CD}"/>
                    </a:ext>
                  </a:extLst>
                </p:cNvPr>
                <p:cNvSpPr>
                  <a:spLocks/>
                </p:cNvSpPr>
                <p:nvPr/>
              </p:nvSpPr>
              <p:spPr bwMode="auto">
                <a:xfrm>
                  <a:off x="8318" y="4921"/>
                  <a:ext cx="28" cy="35"/>
                </a:xfrm>
                <a:custGeom>
                  <a:avLst/>
                  <a:gdLst>
                    <a:gd name="T0" fmla="*/ 0 w 28"/>
                    <a:gd name="T1" fmla="*/ 28 h 35"/>
                    <a:gd name="T2" fmla="*/ 19 w 28"/>
                    <a:gd name="T3" fmla="*/ 35 h 35"/>
                    <a:gd name="T4" fmla="*/ 28 w 28"/>
                    <a:gd name="T5" fmla="*/ 6 h 35"/>
                    <a:gd name="T6" fmla="*/ 8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19" y="35"/>
                      </a:lnTo>
                      <a:lnTo>
                        <a:pt x="28" y="6"/>
                      </a:lnTo>
                      <a:lnTo>
                        <a:pt x="8"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3191" name="Freeform 727">
                  <a:extLst>
                    <a:ext uri="{FF2B5EF4-FFF2-40B4-BE49-F238E27FC236}">
                      <a16:creationId xmlns:a16="http://schemas.microsoft.com/office/drawing/2014/main" id="{818179D6-73C4-1A82-8365-A8D59BFFCF41}"/>
                    </a:ext>
                  </a:extLst>
                </p:cNvPr>
                <p:cNvSpPr>
                  <a:spLocks/>
                </p:cNvSpPr>
                <p:nvPr/>
              </p:nvSpPr>
              <p:spPr bwMode="auto">
                <a:xfrm>
                  <a:off x="8326" y="4890"/>
                  <a:ext cx="29" cy="35"/>
                </a:xfrm>
                <a:custGeom>
                  <a:avLst/>
                  <a:gdLst>
                    <a:gd name="T0" fmla="*/ 0 w 29"/>
                    <a:gd name="T1" fmla="*/ 31 h 35"/>
                    <a:gd name="T2" fmla="*/ 20 w 29"/>
                    <a:gd name="T3" fmla="*/ 35 h 35"/>
                    <a:gd name="T4" fmla="*/ 29 w 29"/>
                    <a:gd name="T5" fmla="*/ 5 h 35"/>
                    <a:gd name="T6" fmla="*/ 9 w 29"/>
                    <a:gd name="T7" fmla="*/ 0 h 35"/>
                    <a:gd name="T8" fmla="*/ 0 w 29"/>
                    <a:gd name="T9" fmla="*/ 31 h 35"/>
                  </a:gdLst>
                  <a:ahLst/>
                  <a:cxnLst>
                    <a:cxn ang="0">
                      <a:pos x="T0" y="T1"/>
                    </a:cxn>
                    <a:cxn ang="0">
                      <a:pos x="T2" y="T3"/>
                    </a:cxn>
                    <a:cxn ang="0">
                      <a:pos x="T4" y="T5"/>
                    </a:cxn>
                    <a:cxn ang="0">
                      <a:pos x="T6" y="T7"/>
                    </a:cxn>
                    <a:cxn ang="0">
                      <a:pos x="T8" y="T9"/>
                    </a:cxn>
                  </a:cxnLst>
                  <a:rect l="0" t="0" r="r" b="b"/>
                  <a:pathLst>
                    <a:path w="29" h="35">
                      <a:moveTo>
                        <a:pt x="0" y="31"/>
                      </a:moveTo>
                      <a:lnTo>
                        <a:pt x="20" y="35"/>
                      </a:lnTo>
                      <a:lnTo>
                        <a:pt x="29" y="5"/>
                      </a:lnTo>
                      <a:lnTo>
                        <a:pt x="9" y="0"/>
                      </a:lnTo>
                      <a:lnTo>
                        <a:pt x="0" y="31"/>
                      </a:lnTo>
                      <a:close/>
                    </a:path>
                  </a:pathLst>
                </a:custGeom>
                <a:solidFill>
                  <a:srgbClr val="FF0000"/>
                </a:solidFill>
                <a:ln w="38100" cmpd="sng">
                  <a:solidFill>
                    <a:srgbClr val="FF0000"/>
                  </a:solidFill>
                  <a:round/>
                  <a:headEnd/>
                  <a:tailEnd/>
                </a:ln>
              </p:spPr>
              <p:txBody>
                <a:bodyPr/>
                <a:lstStyle/>
                <a:p>
                  <a:endParaRPr lang="en-GB"/>
                </a:p>
              </p:txBody>
            </p:sp>
            <p:sp>
              <p:nvSpPr>
                <p:cNvPr id="63192" name="Freeform 728">
                  <a:extLst>
                    <a:ext uri="{FF2B5EF4-FFF2-40B4-BE49-F238E27FC236}">
                      <a16:creationId xmlns:a16="http://schemas.microsoft.com/office/drawing/2014/main" id="{6185017C-30C7-D790-DA77-8B5ABFDF989A}"/>
                    </a:ext>
                  </a:extLst>
                </p:cNvPr>
                <p:cNvSpPr>
                  <a:spLocks/>
                </p:cNvSpPr>
                <p:nvPr/>
              </p:nvSpPr>
              <p:spPr bwMode="auto">
                <a:xfrm>
                  <a:off x="8335" y="4862"/>
                  <a:ext cx="31" cy="35"/>
                </a:xfrm>
                <a:custGeom>
                  <a:avLst/>
                  <a:gdLst>
                    <a:gd name="T0" fmla="*/ 0 w 31"/>
                    <a:gd name="T1" fmla="*/ 28 h 35"/>
                    <a:gd name="T2" fmla="*/ 20 w 31"/>
                    <a:gd name="T3" fmla="*/ 35 h 35"/>
                    <a:gd name="T4" fmla="*/ 31 w 31"/>
                    <a:gd name="T5" fmla="*/ 6 h 35"/>
                    <a:gd name="T6" fmla="*/ 11 w 31"/>
                    <a:gd name="T7" fmla="*/ 0 h 35"/>
                    <a:gd name="T8" fmla="*/ 0 w 31"/>
                    <a:gd name="T9" fmla="*/ 28 h 35"/>
                  </a:gdLst>
                  <a:ahLst/>
                  <a:cxnLst>
                    <a:cxn ang="0">
                      <a:pos x="T0" y="T1"/>
                    </a:cxn>
                    <a:cxn ang="0">
                      <a:pos x="T2" y="T3"/>
                    </a:cxn>
                    <a:cxn ang="0">
                      <a:pos x="T4" y="T5"/>
                    </a:cxn>
                    <a:cxn ang="0">
                      <a:pos x="T6" y="T7"/>
                    </a:cxn>
                    <a:cxn ang="0">
                      <a:pos x="T8" y="T9"/>
                    </a:cxn>
                  </a:cxnLst>
                  <a:rect l="0" t="0" r="r" b="b"/>
                  <a:pathLst>
                    <a:path w="31" h="35">
                      <a:moveTo>
                        <a:pt x="0" y="28"/>
                      </a:moveTo>
                      <a:lnTo>
                        <a:pt x="20" y="35"/>
                      </a:lnTo>
                      <a:lnTo>
                        <a:pt x="31" y="6"/>
                      </a:lnTo>
                      <a:lnTo>
                        <a:pt x="11"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3193" name="Freeform 729">
                  <a:extLst>
                    <a:ext uri="{FF2B5EF4-FFF2-40B4-BE49-F238E27FC236}">
                      <a16:creationId xmlns:a16="http://schemas.microsoft.com/office/drawing/2014/main" id="{AD6C37A9-2765-9E40-9A26-C8C7503C65ED}"/>
                    </a:ext>
                  </a:extLst>
                </p:cNvPr>
                <p:cNvSpPr>
                  <a:spLocks/>
                </p:cNvSpPr>
                <p:nvPr/>
              </p:nvSpPr>
              <p:spPr bwMode="auto">
                <a:xfrm>
                  <a:off x="8346" y="4834"/>
                  <a:ext cx="26" cy="32"/>
                </a:xfrm>
                <a:custGeom>
                  <a:avLst/>
                  <a:gdLst>
                    <a:gd name="T0" fmla="*/ 0 w 26"/>
                    <a:gd name="T1" fmla="*/ 28 h 32"/>
                    <a:gd name="T2" fmla="*/ 20 w 26"/>
                    <a:gd name="T3" fmla="*/ 32 h 32"/>
                    <a:gd name="T4" fmla="*/ 26 w 26"/>
                    <a:gd name="T5" fmla="*/ 4 h 32"/>
                    <a:gd name="T6" fmla="*/ 7 w 26"/>
                    <a:gd name="T7" fmla="*/ 0 h 32"/>
                    <a:gd name="T8" fmla="*/ 0 w 26"/>
                    <a:gd name="T9" fmla="*/ 28 h 32"/>
                  </a:gdLst>
                  <a:ahLst/>
                  <a:cxnLst>
                    <a:cxn ang="0">
                      <a:pos x="T0" y="T1"/>
                    </a:cxn>
                    <a:cxn ang="0">
                      <a:pos x="T2" y="T3"/>
                    </a:cxn>
                    <a:cxn ang="0">
                      <a:pos x="T4" y="T5"/>
                    </a:cxn>
                    <a:cxn ang="0">
                      <a:pos x="T6" y="T7"/>
                    </a:cxn>
                    <a:cxn ang="0">
                      <a:pos x="T8" y="T9"/>
                    </a:cxn>
                  </a:cxnLst>
                  <a:rect l="0" t="0" r="r" b="b"/>
                  <a:pathLst>
                    <a:path w="26" h="32">
                      <a:moveTo>
                        <a:pt x="0" y="28"/>
                      </a:moveTo>
                      <a:lnTo>
                        <a:pt x="20" y="32"/>
                      </a:lnTo>
                      <a:lnTo>
                        <a:pt x="26" y="4"/>
                      </a:lnTo>
                      <a:lnTo>
                        <a:pt x="7"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3194" name="Freeform 730">
                  <a:extLst>
                    <a:ext uri="{FF2B5EF4-FFF2-40B4-BE49-F238E27FC236}">
                      <a16:creationId xmlns:a16="http://schemas.microsoft.com/office/drawing/2014/main" id="{282CD039-9E48-5DD4-5D63-B0EB295CD4FA}"/>
                    </a:ext>
                  </a:extLst>
                </p:cNvPr>
                <p:cNvSpPr>
                  <a:spLocks/>
                </p:cNvSpPr>
                <p:nvPr/>
              </p:nvSpPr>
              <p:spPr bwMode="auto">
                <a:xfrm>
                  <a:off x="8353" y="4803"/>
                  <a:ext cx="28" cy="35"/>
                </a:xfrm>
                <a:custGeom>
                  <a:avLst/>
                  <a:gdLst>
                    <a:gd name="T0" fmla="*/ 0 w 28"/>
                    <a:gd name="T1" fmla="*/ 31 h 35"/>
                    <a:gd name="T2" fmla="*/ 19 w 28"/>
                    <a:gd name="T3" fmla="*/ 35 h 35"/>
                    <a:gd name="T4" fmla="*/ 28 w 28"/>
                    <a:gd name="T5" fmla="*/ 4 h 35"/>
                    <a:gd name="T6" fmla="*/ 8 w 28"/>
                    <a:gd name="T7" fmla="*/ 0 h 35"/>
                    <a:gd name="T8" fmla="*/ 0 w 28"/>
                    <a:gd name="T9" fmla="*/ 31 h 35"/>
                  </a:gdLst>
                  <a:ahLst/>
                  <a:cxnLst>
                    <a:cxn ang="0">
                      <a:pos x="T0" y="T1"/>
                    </a:cxn>
                    <a:cxn ang="0">
                      <a:pos x="T2" y="T3"/>
                    </a:cxn>
                    <a:cxn ang="0">
                      <a:pos x="T4" y="T5"/>
                    </a:cxn>
                    <a:cxn ang="0">
                      <a:pos x="T6" y="T7"/>
                    </a:cxn>
                    <a:cxn ang="0">
                      <a:pos x="T8" y="T9"/>
                    </a:cxn>
                  </a:cxnLst>
                  <a:rect l="0" t="0" r="r" b="b"/>
                  <a:pathLst>
                    <a:path w="28" h="35">
                      <a:moveTo>
                        <a:pt x="0" y="31"/>
                      </a:moveTo>
                      <a:lnTo>
                        <a:pt x="19" y="35"/>
                      </a:lnTo>
                      <a:lnTo>
                        <a:pt x="28" y="4"/>
                      </a:lnTo>
                      <a:lnTo>
                        <a:pt x="8" y="0"/>
                      </a:lnTo>
                      <a:lnTo>
                        <a:pt x="0" y="31"/>
                      </a:lnTo>
                      <a:close/>
                    </a:path>
                  </a:pathLst>
                </a:custGeom>
                <a:solidFill>
                  <a:srgbClr val="FF0000"/>
                </a:solidFill>
                <a:ln w="38100" cmpd="sng">
                  <a:solidFill>
                    <a:srgbClr val="FF0000"/>
                  </a:solidFill>
                  <a:round/>
                  <a:headEnd/>
                  <a:tailEnd/>
                </a:ln>
              </p:spPr>
              <p:txBody>
                <a:bodyPr/>
                <a:lstStyle/>
                <a:p>
                  <a:endParaRPr lang="en-GB"/>
                </a:p>
              </p:txBody>
            </p:sp>
            <p:sp>
              <p:nvSpPr>
                <p:cNvPr id="63195" name="Freeform 731">
                  <a:extLst>
                    <a:ext uri="{FF2B5EF4-FFF2-40B4-BE49-F238E27FC236}">
                      <a16:creationId xmlns:a16="http://schemas.microsoft.com/office/drawing/2014/main" id="{6DAF5ABF-2584-EB0F-FD8B-81FC192F4CE1}"/>
                    </a:ext>
                  </a:extLst>
                </p:cNvPr>
                <p:cNvSpPr>
                  <a:spLocks/>
                </p:cNvSpPr>
                <p:nvPr/>
              </p:nvSpPr>
              <p:spPr bwMode="auto">
                <a:xfrm>
                  <a:off x="8361" y="4775"/>
                  <a:ext cx="31" cy="35"/>
                </a:xfrm>
                <a:custGeom>
                  <a:avLst/>
                  <a:gdLst>
                    <a:gd name="T0" fmla="*/ 0 w 31"/>
                    <a:gd name="T1" fmla="*/ 28 h 35"/>
                    <a:gd name="T2" fmla="*/ 20 w 31"/>
                    <a:gd name="T3" fmla="*/ 35 h 35"/>
                    <a:gd name="T4" fmla="*/ 31 w 31"/>
                    <a:gd name="T5" fmla="*/ 6 h 35"/>
                    <a:gd name="T6" fmla="*/ 11 w 31"/>
                    <a:gd name="T7" fmla="*/ 0 h 35"/>
                    <a:gd name="T8" fmla="*/ 0 w 31"/>
                    <a:gd name="T9" fmla="*/ 28 h 35"/>
                  </a:gdLst>
                  <a:ahLst/>
                  <a:cxnLst>
                    <a:cxn ang="0">
                      <a:pos x="T0" y="T1"/>
                    </a:cxn>
                    <a:cxn ang="0">
                      <a:pos x="T2" y="T3"/>
                    </a:cxn>
                    <a:cxn ang="0">
                      <a:pos x="T4" y="T5"/>
                    </a:cxn>
                    <a:cxn ang="0">
                      <a:pos x="T6" y="T7"/>
                    </a:cxn>
                    <a:cxn ang="0">
                      <a:pos x="T8" y="T9"/>
                    </a:cxn>
                  </a:cxnLst>
                  <a:rect l="0" t="0" r="r" b="b"/>
                  <a:pathLst>
                    <a:path w="31" h="35">
                      <a:moveTo>
                        <a:pt x="0" y="28"/>
                      </a:moveTo>
                      <a:lnTo>
                        <a:pt x="20" y="35"/>
                      </a:lnTo>
                      <a:lnTo>
                        <a:pt x="31" y="6"/>
                      </a:lnTo>
                      <a:lnTo>
                        <a:pt x="11"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3196" name="Freeform 732">
                  <a:extLst>
                    <a:ext uri="{FF2B5EF4-FFF2-40B4-BE49-F238E27FC236}">
                      <a16:creationId xmlns:a16="http://schemas.microsoft.com/office/drawing/2014/main" id="{3FA692FD-E9D7-4D56-8066-BF9E13D495C5}"/>
                    </a:ext>
                  </a:extLst>
                </p:cNvPr>
                <p:cNvSpPr>
                  <a:spLocks/>
                </p:cNvSpPr>
                <p:nvPr/>
              </p:nvSpPr>
              <p:spPr bwMode="auto">
                <a:xfrm>
                  <a:off x="8372" y="4746"/>
                  <a:ext cx="29" cy="35"/>
                </a:xfrm>
                <a:custGeom>
                  <a:avLst/>
                  <a:gdLst>
                    <a:gd name="T0" fmla="*/ 0 w 29"/>
                    <a:gd name="T1" fmla="*/ 29 h 35"/>
                    <a:gd name="T2" fmla="*/ 20 w 29"/>
                    <a:gd name="T3" fmla="*/ 35 h 35"/>
                    <a:gd name="T4" fmla="*/ 29 w 29"/>
                    <a:gd name="T5" fmla="*/ 7 h 35"/>
                    <a:gd name="T6" fmla="*/ 9 w 29"/>
                    <a:gd name="T7" fmla="*/ 0 h 35"/>
                    <a:gd name="T8" fmla="*/ 0 w 29"/>
                    <a:gd name="T9" fmla="*/ 29 h 35"/>
                  </a:gdLst>
                  <a:ahLst/>
                  <a:cxnLst>
                    <a:cxn ang="0">
                      <a:pos x="T0" y="T1"/>
                    </a:cxn>
                    <a:cxn ang="0">
                      <a:pos x="T2" y="T3"/>
                    </a:cxn>
                    <a:cxn ang="0">
                      <a:pos x="T4" y="T5"/>
                    </a:cxn>
                    <a:cxn ang="0">
                      <a:pos x="T6" y="T7"/>
                    </a:cxn>
                    <a:cxn ang="0">
                      <a:pos x="T8" y="T9"/>
                    </a:cxn>
                  </a:cxnLst>
                  <a:rect l="0" t="0" r="r" b="b"/>
                  <a:pathLst>
                    <a:path w="29" h="35">
                      <a:moveTo>
                        <a:pt x="0" y="29"/>
                      </a:moveTo>
                      <a:lnTo>
                        <a:pt x="20" y="35"/>
                      </a:lnTo>
                      <a:lnTo>
                        <a:pt x="29"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63197" name="Freeform 733">
                  <a:extLst>
                    <a:ext uri="{FF2B5EF4-FFF2-40B4-BE49-F238E27FC236}">
                      <a16:creationId xmlns:a16="http://schemas.microsoft.com/office/drawing/2014/main" id="{F3FAEDC5-D4C0-9378-3933-8F17DE41F002}"/>
                    </a:ext>
                  </a:extLst>
                </p:cNvPr>
                <p:cNvSpPr>
                  <a:spLocks/>
                </p:cNvSpPr>
                <p:nvPr/>
              </p:nvSpPr>
              <p:spPr bwMode="auto">
                <a:xfrm>
                  <a:off x="8381" y="4718"/>
                  <a:ext cx="28" cy="35"/>
                </a:xfrm>
                <a:custGeom>
                  <a:avLst/>
                  <a:gdLst>
                    <a:gd name="T0" fmla="*/ 0 w 28"/>
                    <a:gd name="T1" fmla="*/ 28 h 35"/>
                    <a:gd name="T2" fmla="*/ 20 w 28"/>
                    <a:gd name="T3" fmla="*/ 35 h 35"/>
                    <a:gd name="T4" fmla="*/ 28 w 28"/>
                    <a:gd name="T5" fmla="*/ 6 h 35"/>
                    <a:gd name="T6" fmla="*/ 9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20" y="35"/>
                      </a:lnTo>
                      <a:lnTo>
                        <a:pt x="28"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3198" name="Freeform 734">
                  <a:extLst>
                    <a:ext uri="{FF2B5EF4-FFF2-40B4-BE49-F238E27FC236}">
                      <a16:creationId xmlns:a16="http://schemas.microsoft.com/office/drawing/2014/main" id="{997ACDBF-B5B0-5088-A8B3-27A5CDB6AA88}"/>
                    </a:ext>
                  </a:extLst>
                </p:cNvPr>
                <p:cNvSpPr>
                  <a:spLocks/>
                </p:cNvSpPr>
                <p:nvPr/>
              </p:nvSpPr>
              <p:spPr bwMode="auto">
                <a:xfrm>
                  <a:off x="8390" y="4687"/>
                  <a:ext cx="28" cy="35"/>
                </a:xfrm>
                <a:custGeom>
                  <a:avLst/>
                  <a:gdLst>
                    <a:gd name="T0" fmla="*/ 0 w 28"/>
                    <a:gd name="T1" fmla="*/ 31 h 35"/>
                    <a:gd name="T2" fmla="*/ 19 w 28"/>
                    <a:gd name="T3" fmla="*/ 35 h 35"/>
                    <a:gd name="T4" fmla="*/ 28 w 28"/>
                    <a:gd name="T5" fmla="*/ 5 h 35"/>
                    <a:gd name="T6" fmla="*/ 8 w 28"/>
                    <a:gd name="T7" fmla="*/ 0 h 35"/>
                    <a:gd name="T8" fmla="*/ 0 w 28"/>
                    <a:gd name="T9" fmla="*/ 31 h 35"/>
                  </a:gdLst>
                  <a:ahLst/>
                  <a:cxnLst>
                    <a:cxn ang="0">
                      <a:pos x="T0" y="T1"/>
                    </a:cxn>
                    <a:cxn ang="0">
                      <a:pos x="T2" y="T3"/>
                    </a:cxn>
                    <a:cxn ang="0">
                      <a:pos x="T4" y="T5"/>
                    </a:cxn>
                    <a:cxn ang="0">
                      <a:pos x="T6" y="T7"/>
                    </a:cxn>
                    <a:cxn ang="0">
                      <a:pos x="T8" y="T9"/>
                    </a:cxn>
                  </a:cxnLst>
                  <a:rect l="0" t="0" r="r" b="b"/>
                  <a:pathLst>
                    <a:path w="28" h="35">
                      <a:moveTo>
                        <a:pt x="0" y="31"/>
                      </a:moveTo>
                      <a:lnTo>
                        <a:pt x="19" y="35"/>
                      </a:lnTo>
                      <a:lnTo>
                        <a:pt x="28" y="5"/>
                      </a:lnTo>
                      <a:lnTo>
                        <a:pt x="8" y="0"/>
                      </a:lnTo>
                      <a:lnTo>
                        <a:pt x="0" y="31"/>
                      </a:lnTo>
                      <a:close/>
                    </a:path>
                  </a:pathLst>
                </a:custGeom>
                <a:solidFill>
                  <a:srgbClr val="FF0000"/>
                </a:solidFill>
                <a:ln w="38100" cmpd="sng">
                  <a:solidFill>
                    <a:srgbClr val="FF0000"/>
                  </a:solidFill>
                  <a:round/>
                  <a:headEnd/>
                  <a:tailEnd/>
                </a:ln>
              </p:spPr>
              <p:txBody>
                <a:bodyPr/>
                <a:lstStyle/>
                <a:p>
                  <a:endParaRPr lang="en-GB"/>
                </a:p>
              </p:txBody>
            </p:sp>
            <p:sp>
              <p:nvSpPr>
                <p:cNvPr id="63199" name="Freeform 735">
                  <a:extLst>
                    <a:ext uri="{FF2B5EF4-FFF2-40B4-BE49-F238E27FC236}">
                      <a16:creationId xmlns:a16="http://schemas.microsoft.com/office/drawing/2014/main" id="{305B97DB-40D7-FD09-1A21-78EAE82798DE}"/>
                    </a:ext>
                  </a:extLst>
                </p:cNvPr>
                <p:cNvSpPr>
                  <a:spLocks/>
                </p:cNvSpPr>
                <p:nvPr/>
              </p:nvSpPr>
              <p:spPr bwMode="auto">
                <a:xfrm>
                  <a:off x="8398" y="4659"/>
                  <a:ext cx="29" cy="35"/>
                </a:xfrm>
                <a:custGeom>
                  <a:avLst/>
                  <a:gdLst>
                    <a:gd name="T0" fmla="*/ 0 w 29"/>
                    <a:gd name="T1" fmla="*/ 28 h 35"/>
                    <a:gd name="T2" fmla="*/ 20 w 29"/>
                    <a:gd name="T3" fmla="*/ 35 h 35"/>
                    <a:gd name="T4" fmla="*/ 29 w 29"/>
                    <a:gd name="T5" fmla="*/ 7 h 35"/>
                    <a:gd name="T6" fmla="*/ 9 w 29"/>
                    <a:gd name="T7" fmla="*/ 0 h 35"/>
                    <a:gd name="T8" fmla="*/ 0 w 29"/>
                    <a:gd name="T9" fmla="*/ 28 h 35"/>
                  </a:gdLst>
                  <a:ahLst/>
                  <a:cxnLst>
                    <a:cxn ang="0">
                      <a:pos x="T0" y="T1"/>
                    </a:cxn>
                    <a:cxn ang="0">
                      <a:pos x="T2" y="T3"/>
                    </a:cxn>
                    <a:cxn ang="0">
                      <a:pos x="T4" y="T5"/>
                    </a:cxn>
                    <a:cxn ang="0">
                      <a:pos x="T6" y="T7"/>
                    </a:cxn>
                    <a:cxn ang="0">
                      <a:pos x="T8" y="T9"/>
                    </a:cxn>
                  </a:cxnLst>
                  <a:rect l="0" t="0" r="r" b="b"/>
                  <a:pathLst>
                    <a:path w="29" h="35">
                      <a:moveTo>
                        <a:pt x="0" y="28"/>
                      </a:moveTo>
                      <a:lnTo>
                        <a:pt x="20" y="35"/>
                      </a:lnTo>
                      <a:lnTo>
                        <a:pt x="29" y="7"/>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3200" name="Freeform 736">
                  <a:extLst>
                    <a:ext uri="{FF2B5EF4-FFF2-40B4-BE49-F238E27FC236}">
                      <a16:creationId xmlns:a16="http://schemas.microsoft.com/office/drawing/2014/main" id="{264F319D-50F4-305F-B055-1F447C49F7DD}"/>
                    </a:ext>
                  </a:extLst>
                </p:cNvPr>
                <p:cNvSpPr>
                  <a:spLocks/>
                </p:cNvSpPr>
                <p:nvPr/>
              </p:nvSpPr>
              <p:spPr bwMode="auto">
                <a:xfrm>
                  <a:off x="8407" y="4631"/>
                  <a:ext cx="29" cy="35"/>
                </a:xfrm>
                <a:custGeom>
                  <a:avLst/>
                  <a:gdLst>
                    <a:gd name="T0" fmla="*/ 0 w 29"/>
                    <a:gd name="T1" fmla="*/ 28 h 35"/>
                    <a:gd name="T2" fmla="*/ 20 w 29"/>
                    <a:gd name="T3" fmla="*/ 35 h 35"/>
                    <a:gd name="T4" fmla="*/ 29 w 29"/>
                    <a:gd name="T5" fmla="*/ 6 h 35"/>
                    <a:gd name="T6" fmla="*/ 9 w 29"/>
                    <a:gd name="T7" fmla="*/ 0 h 35"/>
                    <a:gd name="T8" fmla="*/ 0 w 29"/>
                    <a:gd name="T9" fmla="*/ 28 h 35"/>
                  </a:gdLst>
                  <a:ahLst/>
                  <a:cxnLst>
                    <a:cxn ang="0">
                      <a:pos x="T0" y="T1"/>
                    </a:cxn>
                    <a:cxn ang="0">
                      <a:pos x="T2" y="T3"/>
                    </a:cxn>
                    <a:cxn ang="0">
                      <a:pos x="T4" y="T5"/>
                    </a:cxn>
                    <a:cxn ang="0">
                      <a:pos x="T6" y="T7"/>
                    </a:cxn>
                    <a:cxn ang="0">
                      <a:pos x="T8" y="T9"/>
                    </a:cxn>
                  </a:cxnLst>
                  <a:rect l="0" t="0" r="r" b="b"/>
                  <a:pathLst>
                    <a:path w="29" h="35">
                      <a:moveTo>
                        <a:pt x="0" y="28"/>
                      </a:moveTo>
                      <a:lnTo>
                        <a:pt x="20" y="35"/>
                      </a:lnTo>
                      <a:lnTo>
                        <a:pt x="29"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3201" name="Freeform 737">
                  <a:extLst>
                    <a:ext uri="{FF2B5EF4-FFF2-40B4-BE49-F238E27FC236}">
                      <a16:creationId xmlns:a16="http://schemas.microsoft.com/office/drawing/2014/main" id="{66E2C4DF-4274-3973-DEA0-5A92D283A726}"/>
                    </a:ext>
                  </a:extLst>
                </p:cNvPr>
                <p:cNvSpPr>
                  <a:spLocks/>
                </p:cNvSpPr>
                <p:nvPr/>
              </p:nvSpPr>
              <p:spPr bwMode="auto">
                <a:xfrm>
                  <a:off x="8416" y="4602"/>
                  <a:ext cx="28" cy="35"/>
                </a:xfrm>
                <a:custGeom>
                  <a:avLst/>
                  <a:gdLst>
                    <a:gd name="T0" fmla="*/ 0 w 28"/>
                    <a:gd name="T1" fmla="*/ 29 h 35"/>
                    <a:gd name="T2" fmla="*/ 20 w 28"/>
                    <a:gd name="T3" fmla="*/ 35 h 35"/>
                    <a:gd name="T4" fmla="*/ 28 w 28"/>
                    <a:gd name="T5" fmla="*/ 7 h 35"/>
                    <a:gd name="T6" fmla="*/ 9 w 28"/>
                    <a:gd name="T7" fmla="*/ 0 h 35"/>
                    <a:gd name="T8" fmla="*/ 0 w 28"/>
                    <a:gd name="T9" fmla="*/ 29 h 35"/>
                  </a:gdLst>
                  <a:ahLst/>
                  <a:cxnLst>
                    <a:cxn ang="0">
                      <a:pos x="T0" y="T1"/>
                    </a:cxn>
                    <a:cxn ang="0">
                      <a:pos x="T2" y="T3"/>
                    </a:cxn>
                    <a:cxn ang="0">
                      <a:pos x="T4" y="T5"/>
                    </a:cxn>
                    <a:cxn ang="0">
                      <a:pos x="T6" y="T7"/>
                    </a:cxn>
                    <a:cxn ang="0">
                      <a:pos x="T8" y="T9"/>
                    </a:cxn>
                  </a:cxnLst>
                  <a:rect l="0" t="0" r="r" b="b"/>
                  <a:pathLst>
                    <a:path w="28" h="35">
                      <a:moveTo>
                        <a:pt x="0" y="29"/>
                      </a:moveTo>
                      <a:lnTo>
                        <a:pt x="20" y="35"/>
                      </a:lnTo>
                      <a:lnTo>
                        <a:pt x="28"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63202" name="Freeform 738">
                  <a:extLst>
                    <a:ext uri="{FF2B5EF4-FFF2-40B4-BE49-F238E27FC236}">
                      <a16:creationId xmlns:a16="http://schemas.microsoft.com/office/drawing/2014/main" id="{C22778C7-5EA8-48A5-CDE1-CB720A9222A2}"/>
                    </a:ext>
                  </a:extLst>
                </p:cNvPr>
                <p:cNvSpPr>
                  <a:spLocks/>
                </p:cNvSpPr>
                <p:nvPr/>
              </p:nvSpPr>
              <p:spPr bwMode="auto">
                <a:xfrm>
                  <a:off x="8425" y="4574"/>
                  <a:ext cx="28" cy="35"/>
                </a:xfrm>
                <a:custGeom>
                  <a:avLst/>
                  <a:gdLst>
                    <a:gd name="T0" fmla="*/ 0 w 28"/>
                    <a:gd name="T1" fmla="*/ 28 h 35"/>
                    <a:gd name="T2" fmla="*/ 19 w 28"/>
                    <a:gd name="T3" fmla="*/ 35 h 35"/>
                    <a:gd name="T4" fmla="*/ 28 w 28"/>
                    <a:gd name="T5" fmla="*/ 6 h 35"/>
                    <a:gd name="T6" fmla="*/ 8 w 28"/>
                    <a:gd name="T7" fmla="*/ 0 h 35"/>
                    <a:gd name="T8" fmla="*/ 0 w 28"/>
                    <a:gd name="T9" fmla="*/ 28 h 35"/>
                  </a:gdLst>
                  <a:ahLst/>
                  <a:cxnLst>
                    <a:cxn ang="0">
                      <a:pos x="T0" y="T1"/>
                    </a:cxn>
                    <a:cxn ang="0">
                      <a:pos x="T2" y="T3"/>
                    </a:cxn>
                    <a:cxn ang="0">
                      <a:pos x="T4" y="T5"/>
                    </a:cxn>
                    <a:cxn ang="0">
                      <a:pos x="T6" y="T7"/>
                    </a:cxn>
                    <a:cxn ang="0">
                      <a:pos x="T8" y="T9"/>
                    </a:cxn>
                  </a:cxnLst>
                  <a:rect l="0" t="0" r="r" b="b"/>
                  <a:pathLst>
                    <a:path w="28" h="35">
                      <a:moveTo>
                        <a:pt x="0" y="28"/>
                      </a:moveTo>
                      <a:lnTo>
                        <a:pt x="19" y="35"/>
                      </a:lnTo>
                      <a:lnTo>
                        <a:pt x="28" y="6"/>
                      </a:lnTo>
                      <a:lnTo>
                        <a:pt x="8"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3203" name="Freeform 739">
                  <a:extLst>
                    <a:ext uri="{FF2B5EF4-FFF2-40B4-BE49-F238E27FC236}">
                      <a16:creationId xmlns:a16="http://schemas.microsoft.com/office/drawing/2014/main" id="{063A77CA-6D5F-F3B2-58FC-09802135ED41}"/>
                    </a:ext>
                  </a:extLst>
                </p:cNvPr>
                <p:cNvSpPr>
                  <a:spLocks/>
                </p:cNvSpPr>
                <p:nvPr/>
              </p:nvSpPr>
              <p:spPr bwMode="auto">
                <a:xfrm>
                  <a:off x="8433" y="4546"/>
                  <a:ext cx="31" cy="34"/>
                </a:xfrm>
                <a:custGeom>
                  <a:avLst/>
                  <a:gdLst>
                    <a:gd name="T0" fmla="*/ 0 w 31"/>
                    <a:gd name="T1" fmla="*/ 28 h 34"/>
                    <a:gd name="T2" fmla="*/ 20 w 31"/>
                    <a:gd name="T3" fmla="*/ 34 h 34"/>
                    <a:gd name="T4" fmla="*/ 31 w 31"/>
                    <a:gd name="T5" fmla="*/ 6 h 34"/>
                    <a:gd name="T6" fmla="*/ 11 w 31"/>
                    <a:gd name="T7" fmla="*/ 0 h 34"/>
                    <a:gd name="T8" fmla="*/ 0 w 31"/>
                    <a:gd name="T9" fmla="*/ 28 h 34"/>
                  </a:gdLst>
                  <a:ahLst/>
                  <a:cxnLst>
                    <a:cxn ang="0">
                      <a:pos x="T0" y="T1"/>
                    </a:cxn>
                    <a:cxn ang="0">
                      <a:pos x="T2" y="T3"/>
                    </a:cxn>
                    <a:cxn ang="0">
                      <a:pos x="T4" y="T5"/>
                    </a:cxn>
                    <a:cxn ang="0">
                      <a:pos x="T6" y="T7"/>
                    </a:cxn>
                    <a:cxn ang="0">
                      <a:pos x="T8" y="T9"/>
                    </a:cxn>
                  </a:cxnLst>
                  <a:rect l="0" t="0" r="r" b="b"/>
                  <a:pathLst>
                    <a:path w="31" h="34">
                      <a:moveTo>
                        <a:pt x="0" y="28"/>
                      </a:moveTo>
                      <a:lnTo>
                        <a:pt x="20" y="34"/>
                      </a:lnTo>
                      <a:lnTo>
                        <a:pt x="31" y="6"/>
                      </a:lnTo>
                      <a:lnTo>
                        <a:pt x="11"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3204" name="Freeform 740">
                  <a:extLst>
                    <a:ext uri="{FF2B5EF4-FFF2-40B4-BE49-F238E27FC236}">
                      <a16:creationId xmlns:a16="http://schemas.microsoft.com/office/drawing/2014/main" id="{6590AC0E-A68C-518A-D6E5-2D0DB491054A}"/>
                    </a:ext>
                  </a:extLst>
                </p:cNvPr>
                <p:cNvSpPr>
                  <a:spLocks/>
                </p:cNvSpPr>
                <p:nvPr/>
              </p:nvSpPr>
              <p:spPr bwMode="auto">
                <a:xfrm>
                  <a:off x="8444" y="4515"/>
                  <a:ext cx="29" cy="35"/>
                </a:xfrm>
                <a:custGeom>
                  <a:avLst/>
                  <a:gdLst>
                    <a:gd name="T0" fmla="*/ 0 w 29"/>
                    <a:gd name="T1" fmla="*/ 31 h 35"/>
                    <a:gd name="T2" fmla="*/ 20 w 29"/>
                    <a:gd name="T3" fmla="*/ 35 h 35"/>
                    <a:gd name="T4" fmla="*/ 29 w 29"/>
                    <a:gd name="T5" fmla="*/ 4 h 35"/>
                    <a:gd name="T6" fmla="*/ 9 w 29"/>
                    <a:gd name="T7" fmla="*/ 0 h 35"/>
                    <a:gd name="T8" fmla="*/ 0 w 29"/>
                    <a:gd name="T9" fmla="*/ 31 h 35"/>
                  </a:gdLst>
                  <a:ahLst/>
                  <a:cxnLst>
                    <a:cxn ang="0">
                      <a:pos x="T0" y="T1"/>
                    </a:cxn>
                    <a:cxn ang="0">
                      <a:pos x="T2" y="T3"/>
                    </a:cxn>
                    <a:cxn ang="0">
                      <a:pos x="T4" y="T5"/>
                    </a:cxn>
                    <a:cxn ang="0">
                      <a:pos x="T6" y="T7"/>
                    </a:cxn>
                    <a:cxn ang="0">
                      <a:pos x="T8" y="T9"/>
                    </a:cxn>
                  </a:cxnLst>
                  <a:rect l="0" t="0" r="r" b="b"/>
                  <a:pathLst>
                    <a:path w="29" h="35">
                      <a:moveTo>
                        <a:pt x="0" y="31"/>
                      </a:moveTo>
                      <a:lnTo>
                        <a:pt x="20" y="35"/>
                      </a:lnTo>
                      <a:lnTo>
                        <a:pt x="29" y="4"/>
                      </a:lnTo>
                      <a:lnTo>
                        <a:pt x="9" y="0"/>
                      </a:lnTo>
                      <a:lnTo>
                        <a:pt x="0" y="31"/>
                      </a:lnTo>
                      <a:close/>
                    </a:path>
                  </a:pathLst>
                </a:custGeom>
                <a:solidFill>
                  <a:srgbClr val="FF0000"/>
                </a:solidFill>
                <a:ln w="38100" cmpd="sng">
                  <a:solidFill>
                    <a:srgbClr val="FF0000"/>
                  </a:solidFill>
                  <a:round/>
                  <a:headEnd/>
                  <a:tailEnd/>
                </a:ln>
              </p:spPr>
              <p:txBody>
                <a:bodyPr/>
                <a:lstStyle/>
                <a:p>
                  <a:endParaRPr lang="en-GB"/>
                </a:p>
              </p:txBody>
            </p:sp>
            <p:sp>
              <p:nvSpPr>
                <p:cNvPr id="63205" name="Freeform 741">
                  <a:extLst>
                    <a:ext uri="{FF2B5EF4-FFF2-40B4-BE49-F238E27FC236}">
                      <a16:creationId xmlns:a16="http://schemas.microsoft.com/office/drawing/2014/main" id="{CD3731DD-9347-6377-BCB0-2E568CF8C370}"/>
                    </a:ext>
                  </a:extLst>
                </p:cNvPr>
                <p:cNvSpPr>
                  <a:spLocks/>
                </p:cNvSpPr>
                <p:nvPr/>
              </p:nvSpPr>
              <p:spPr bwMode="auto">
                <a:xfrm>
                  <a:off x="8453" y="4487"/>
                  <a:ext cx="26" cy="32"/>
                </a:xfrm>
                <a:custGeom>
                  <a:avLst/>
                  <a:gdLst>
                    <a:gd name="T0" fmla="*/ 0 w 26"/>
                    <a:gd name="T1" fmla="*/ 28 h 32"/>
                    <a:gd name="T2" fmla="*/ 20 w 26"/>
                    <a:gd name="T3" fmla="*/ 32 h 32"/>
                    <a:gd name="T4" fmla="*/ 26 w 26"/>
                    <a:gd name="T5" fmla="*/ 4 h 32"/>
                    <a:gd name="T6" fmla="*/ 7 w 26"/>
                    <a:gd name="T7" fmla="*/ 0 h 32"/>
                    <a:gd name="T8" fmla="*/ 0 w 26"/>
                    <a:gd name="T9" fmla="*/ 28 h 32"/>
                  </a:gdLst>
                  <a:ahLst/>
                  <a:cxnLst>
                    <a:cxn ang="0">
                      <a:pos x="T0" y="T1"/>
                    </a:cxn>
                    <a:cxn ang="0">
                      <a:pos x="T2" y="T3"/>
                    </a:cxn>
                    <a:cxn ang="0">
                      <a:pos x="T4" y="T5"/>
                    </a:cxn>
                    <a:cxn ang="0">
                      <a:pos x="T6" y="T7"/>
                    </a:cxn>
                    <a:cxn ang="0">
                      <a:pos x="T8" y="T9"/>
                    </a:cxn>
                  </a:cxnLst>
                  <a:rect l="0" t="0" r="r" b="b"/>
                  <a:pathLst>
                    <a:path w="26" h="32">
                      <a:moveTo>
                        <a:pt x="0" y="28"/>
                      </a:moveTo>
                      <a:lnTo>
                        <a:pt x="20" y="32"/>
                      </a:lnTo>
                      <a:lnTo>
                        <a:pt x="26" y="4"/>
                      </a:lnTo>
                      <a:lnTo>
                        <a:pt x="7"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3206" name="Freeform 742">
                  <a:extLst>
                    <a:ext uri="{FF2B5EF4-FFF2-40B4-BE49-F238E27FC236}">
                      <a16:creationId xmlns:a16="http://schemas.microsoft.com/office/drawing/2014/main" id="{92D00447-017C-2EF1-F9F3-8003CEB0E320}"/>
                    </a:ext>
                  </a:extLst>
                </p:cNvPr>
                <p:cNvSpPr>
                  <a:spLocks/>
                </p:cNvSpPr>
                <p:nvPr/>
              </p:nvSpPr>
              <p:spPr bwMode="auto">
                <a:xfrm>
                  <a:off x="8460" y="4458"/>
                  <a:ext cx="28" cy="35"/>
                </a:xfrm>
                <a:custGeom>
                  <a:avLst/>
                  <a:gdLst>
                    <a:gd name="T0" fmla="*/ 0 w 28"/>
                    <a:gd name="T1" fmla="*/ 26 h 35"/>
                    <a:gd name="T2" fmla="*/ 17 w 28"/>
                    <a:gd name="T3" fmla="*/ 35 h 35"/>
                    <a:gd name="T4" fmla="*/ 28 w 28"/>
                    <a:gd name="T5" fmla="*/ 9 h 35"/>
                    <a:gd name="T6" fmla="*/ 10 w 28"/>
                    <a:gd name="T7" fmla="*/ 0 h 35"/>
                    <a:gd name="T8" fmla="*/ 0 w 28"/>
                    <a:gd name="T9" fmla="*/ 26 h 35"/>
                  </a:gdLst>
                  <a:ahLst/>
                  <a:cxnLst>
                    <a:cxn ang="0">
                      <a:pos x="T0" y="T1"/>
                    </a:cxn>
                    <a:cxn ang="0">
                      <a:pos x="T2" y="T3"/>
                    </a:cxn>
                    <a:cxn ang="0">
                      <a:pos x="T4" y="T5"/>
                    </a:cxn>
                    <a:cxn ang="0">
                      <a:pos x="T6" y="T7"/>
                    </a:cxn>
                    <a:cxn ang="0">
                      <a:pos x="T8" y="T9"/>
                    </a:cxn>
                  </a:cxnLst>
                  <a:rect l="0" t="0" r="r" b="b"/>
                  <a:pathLst>
                    <a:path w="28" h="35">
                      <a:moveTo>
                        <a:pt x="0" y="26"/>
                      </a:moveTo>
                      <a:lnTo>
                        <a:pt x="17" y="35"/>
                      </a:lnTo>
                      <a:lnTo>
                        <a:pt x="28" y="9"/>
                      </a:lnTo>
                      <a:lnTo>
                        <a:pt x="10"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3207" name="Freeform 743">
                  <a:extLst>
                    <a:ext uri="{FF2B5EF4-FFF2-40B4-BE49-F238E27FC236}">
                      <a16:creationId xmlns:a16="http://schemas.microsoft.com/office/drawing/2014/main" id="{035F34F7-CCEB-3F8D-6BCA-CF6A2FAE55F6}"/>
                    </a:ext>
                  </a:extLst>
                </p:cNvPr>
                <p:cNvSpPr>
                  <a:spLocks/>
                </p:cNvSpPr>
                <p:nvPr/>
              </p:nvSpPr>
              <p:spPr bwMode="auto">
                <a:xfrm>
                  <a:off x="8470" y="4432"/>
                  <a:ext cx="29" cy="35"/>
                </a:xfrm>
                <a:custGeom>
                  <a:avLst/>
                  <a:gdLst>
                    <a:gd name="T0" fmla="*/ 0 w 29"/>
                    <a:gd name="T1" fmla="*/ 28 h 35"/>
                    <a:gd name="T2" fmla="*/ 20 w 29"/>
                    <a:gd name="T3" fmla="*/ 35 h 35"/>
                    <a:gd name="T4" fmla="*/ 29 w 29"/>
                    <a:gd name="T5" fmla="*/ 7 h 35"/>
                    <a:gd name="T6" fmla="*/ 9 w 29"/>
                    <a:gd name="T7" fmla="*/ 0 h 35"/>
                    <a:gd name="T8" fmla="*/ 0 w 29"/>
                    <a:gd name="T9" fmla="*/ 28 h 35"/>
                  </a:gdLst>
                  <a:ahLst/>
                  <a:cxnLst>
                    <a:cxn ang="0">
                      <a:pos x="T0" y="T1"/>
                    </a:cxn>
                    <a:cxn ang="0">
                      <a:pos x="T2" y="T3"/>
                    </a:cxn>
                    <a:cxn ang="0">
                      <a:pos x="T4" y="T5"/>
                    </a:cxn>
                    <a:cxn ang="0">
                      <a:pos x="T6" y="T7"/>
                    </a:cxn>
                    <a:cxn ang="0">
                      <a:pos x="T8" y="T9"/>
                    </a:cxn>
                  </a:cxnLst>
                  <a:rect l="0" t="0" r="r" b="b"/>
                  <a:pathLst>
                    <a:path w="29" h="35">
                      <a:moveTo>
                        <a:pt x="0" y="28"/>
                      </a:moveTo>
                      <a:lnTo>
                        <a:pt x="20" y="35"/>
                      </a:lnTo>
                      <a:lnTo>
                        <a:pt x="29" y="7"/>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3208" name="Freeform 744">
                  <a:extLst>
                    <a:ext uri="{FF2B5EF4-FFF2-40B4-BE49-F238E27FC236}">
                      <a16:creationId xmlns:a16="http://schemas.microsoft.com/office/drawing/2014/main" id="{894F830B-2CB6-E311-50F9-95B92D75FA17}"/>
                    </a:ext>
                  </a:extLst>
                </p:cNvPr>
                <p:cNvSpPr>
                  <a:spLocks/>
                </p:cNvSpPr>
                <p:nvPr/>
              </p:nvSpPr>
              <p:spPr bwMode="auto">
                <a:xfrm>
                  <a:off x="8479" y="4404"/>
                  <a:ext cx="29" cy="35"/>
                </a:xfrm>
                <a:custGeom>
                  <a:avLst/>
                  <a:gdLst>
                    <a:gd name="T0" fmla="*/ 0 w 29"/>
                    <a:gd name="T1" fmla="*/ 28 h 35"/>
                    <a:gd name="T2" fmla="*/ 20 w 29"/>
                    <a:gd name="T3" fmla="*/ 35 h 35"/>
                    <a:gd name="T4" fmla="*/ 29 w 29"/>
                    <a:gd name="T5" fmla="*/ 6 h 35"/>
                    <a:gd name="T6" fmla="*/ 9 w 29"/>
                    <a:gd name="T7" fmla="*/ 0 h 35"/>
                    <a:gd name="T8" fmla="*/ 0 w 29"/>
                    <a:gd name="T9" fmla="*/ 28 h 35"/>
                  </a:gdLst>
                  <a:ahLst/>
                  <a:cxnLst>
                    <a:cxn ang="0">
                      <a:pos x="T0" y="T1"/>
                    </a:cxn>
                    <a:cxn ang="0">
                      <a:pos x="T2" y="T3"/>
                    </a:cxn>
                    <a:cxn ang="0">
                      <a:pos x="T4" y="T5"/>
                    </a:cxn>
                    <a:cxn ang="0">
                      <a:pos x="T6" y="T7"/>
                    </a:cxn>
                    <a:cxn ang="0">
                      <a:pos x="T8" y="T9"/>
                    </a:cxn>
                  </a:cxnLst>
                  <a:rect l="0" t="0" r="r" b="b"/>
                  <a:pathLst>
                    <a:path w="29" h="35">
                      <a:moveTo>
                        <a:pt x="0" y="28"/>
                      </a:moveTo>
                      <a:lnTo>
                        <a:pt x="20" y="35"/>
                      </a:lnTo>
                      <a:lnTo>
                        <a:pt x="29" y="6"/>
                      </a:lnTo>
                      <a:lnTo>
                        <a:pt x="9"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3209" name="Freeform 745">
                  <a:extLst>
                    <a:ext uri="{FF2B5EF4-FFF2-40B4-BE49-F238E27FC236}">
                      <a16:creationId xmlns:a16="http://schemas.microsoft.com/office/drawing/2014/main" id="{CCBE71C0-0442-86DF-5951-2E0B2C414C6B}"/>
                    </a:ext>
                  </a:extLst>
                </p:cNvPr>
                <p:cNvSpPr>
                  <a:spLocks/>
                </p:cNvSpPr>
                <p:nvPr/>
              </p:nvSpPr>
              <p:spPr bwMode="auto">
                <a:xfrm>
                  <a:off x="8488" y="4375"/>
                  <a:ext cx="28" cy="35"/>
                </a:xfrm>
                <a:custGeom>
                  <a:avLst/>
                  <a:gdLst>
                    <a:gd name="T0" fmla="*/ 0 w 28"/>
                    <a:gd name="T1" fmla="*/ 29 h 35"/>
                    <a:gd name="T2" fmla="*/ 20 w 28"/>
                    <a:gd name="T3" fmla="*/ 35 h 35"/>
                    <a:gd name="T4" fmla="*/ 28 w 28"/>
                    <a:gd name="T5" fmla="*/ 7 h 35"/>
                    <a:gd name="T6" fmla="*/ 9 w 28"/>
                    <a:gd name="T7" fmla="*/ 0 h 35"/>
                    <a:gd name="T8" fmla="*/ 0 w 28"/>
                    <a:gd name="T9" fmla="*/ 29 h 35"/>
                  </a:gdLst>
                  <a:ahLst/>
                  <a:cxnLst>
                    <a:cxn ang="0">
                      <a:pos x="T0" y="T1"/>
                    </a:cxn>
                    <a:cxn ang="0">
                      <a:pos x="T2" y="T3"/>
                    </a:cxn>
                    <a:cxn ang="0">
                      <a:pos x="T4" y="T5"/>
                    </a:cxn>
                    <a:cxn ang="0">
                      <a:pos x="T6" y="T7"/>
                    </a:cxn>
                    <a:cxn ang="0">
                      <a:pos x="T8" y="T9"/>
                    </a:cxn>
                  </a:cxnLst>
                  <a:rect l="0" t="0" r="r" b="b"/>
                  <a:pathLst>
                    <a:path w="28" h="35">
                      <a:moveTo>
                        <a:pt x="0" y="29"/>
                      </a:moveTo>
                      <a:lnTo>
                        <a:pt x="20" y="35"/>
                      </a:lnTo>
                      <a:lnTo>
                        <a:pt x="28" y="7"/>
                      </a:lnTo>
                      <a:lnTo>
                        <a:pt x="9"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63210" name="Freeform 746">
                  <a:extLst>
                    <a:ext uri="{FF2B5EF4-FFF2-40B4-BE49-F238E27FC236}">
                      <a16:creationId xmlns:a16="http://schemas.microsoft.com/office/drawing/2014/main" id="{7D2DD010-D45D-9758-62D7-772F477E7DCB}"/>
                    </a:ext>
                  </a:extLst>
                </p:cNvPr>
                <p:cNvSpPr>
                  <a:spLocks/>
                </p:cNvSpPr>
                <p:nvPr/>
              </p:nvSpPr>
              <p:spPr bwMode="auto">
                <a:xfrm>
                  <a:off x="8497" y="4347"/>
                  <a:ext cx="30" cy="35"/>
                </a:xfrm>
                <a:custGeom>
                  <a:avLst/>
                  <a:gdLst>
                    <a:gd name="T0" fmla="*/ 0 w 30"/>
                    <a:gd name="T1" fmla="*/ 28 h 35"/>
                    <a:gd name="T2" fmla="*/ 19 w 30"/>
                    <a:gd name="T3" fmla="*/ 35 h 35"/>
                    <a:gd name="T4" fmla="*/ 30 w 30"/>
                    <a:gd name="T5" fmla="*/ 7 h 35"/>
                    <a:gd name="T6" fmla="*/ 11 w 30"/>
                    <a:gd name="T7" fmla="*/ 0 h 35"/>
                    <a:gd name="T8" fmla="*/ 0 w 30"/>
                    <a:gd name="T9" fmla="*/ 28 h 35"/>
                  </a:gdLst>
                  <a:ahLst/>
                  <a:cxnLst>
                    <a:cxn ang="0">
                      <a:pos x="T0" y="T1"/>
                    </a:cxn>
                    <a:cxn ang="0">
                      <a:pos x="T2" y="T3"/>
                    </a:cxn>
                    <a:cxn ang="0">
                      <a:pos x="T4" y="T5"/>
                    </a:cxn>
                    <a:cxn ang="0">
                      <a:pos x="T6" y="T7"/>
                    </a:cxn>
                    <a:cxn ang="0">
                      <a:pos x="T8" y="T9"/>
                    </a:cxn>
                  </a:cxnLst>
                  <a:rect l="0" t="0" r="r" b="b"/>
                  <a:pathLst>
                    <a:path w="30" h="35">
                      <a:moveTo>
                        <a:pt x="0" y="28"/>
                      </a:moveTo>
                      <a:lnTo>
                        <a:pt x="19" y="35"/>
                      </a:lnTo>
                      <a:lnTo>
                        <a:pt x="30" y="7"/>
                      </a:lnTo>
                      <a:lnTo>
                        <a:pt x="11"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3211" name="Freeform 747">
                  <a:extLst>
                    <a:ext uri="{FF2B5EF4-FFF2-40B4-BE49-F238E27FC236}">
                      <a16:creationId xmlns:a16="http://schemas.microsoft.com/office/drawing/2014/main" id="{8529696A-895A-4BDC-6B67-1D491EB246A9}"/>
                    </a:ext>
                  </a:extLst>
                </p:cNvPr>
                <p:cNvSpPr>
                  <a:spLocks/>
                </p:cNvSpPr>
                <p:nvPr/>
              </p:nvSpPr>
              <p:spPr bwMode="auto">
                <a:xfrm>
                  <a:off x="8508" y="4321"/>
                  <a:ext cx="26" cy="30"/>
                </a:xfrm>
                <a:custGeom>
                  <a:avLst/>
                  <a:gdLst>
                    <a:gd name="T0" fmla="*/ 0 w 26"/>
                    <a:gd name="T1" fmla="*/ 26 h 30"/>
                    <a:gd name="T2" fmla="*/ 19 w 26"/>
                    <a:gd name="T3" fmla="*/ 30 h 30"/>
                    <a:gd name="T4" fmla="*/ 26 w 26"/>
                    <a:gd name="T5" fmla="*/ 4 h 30"/>
                    <a:gd name="T6" fmla="*/ 6 w 26"/>
                    <a:gd name="T7" fmla="*/ 0 h 30"/>
                    <a:gd name="T8" fmla="*/ 0 w 26"/>
                    <a:gd name="T9" fmla="*/ 26 h 30"/>
                  </a:gdLst>
                  <a:ahLst/>
                  <a:cxnLst>
                    <a:cxn ang="0">
                      <a:pos x="T0" y="T1"/>
                    </a:cxn>
                    <a:cxn ang="0">
                      <a:pos x="T2" y="T3"/>
                    </a:cxn>
                    <a:cxn ang="0">
                      <a:pos x="T4" y="T5"/>
                    </a:cxn>
                    <a:cxn ang="0">
                      <a:pos x="T6" y="T7"/>
                    </a:cxn>
                    <a:cxn ang="0">
                      <a:pos x="T8" y="T9"/>
                    </a:cxn>
                  </a:cxnLst>
                  <a:rect l="0" t="0" r="r" b="b"/>
                  <a:pathLst>
                    <a:path w="26" h="30">
                      <a:moveTo>
                        <a:pt x="0" y="26"/>
                      </a:moveTo>
                      <a:lnTo>
                        <a:pt x="19" y="30"/>
                      </a:lnTo>
                      <a:lnTo>
                        <a:pt x="26" y="4"/>
                      </a:lnTo>
                      <a:lnTo>
                        <a:pt x="6"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3212" name="Freeform 748">
                  <a:extLst>
                    <a:ext uri="{FF2B5EF4-FFF2-40B4-BE49-F238E27FC236}">
                      <a16:creationId xmlns:a16="http://schemas.microsoft.com/office/drawing/2014/main" id="{8D719BD7-9104-25DD-78C6-C6EDFFE6BB63}"/>
                    </a:ext>
                  </a:extLst>
                </p:cNvPr>
                <p:cNvSpPr>
                  <a:spLocks/>
                </p:cNvSpPr>
                <p:nvPr/>
              </p:nvSpPr>
              <p:spPr bwMode="auto">
                <a:xfrm>
                  <a:off x="8514" y="4292"/>
                  <a:ext cx="31" cy="35"/>
                </a:xfrm>
                <a:custGeom>
                  <a:avLst/>
                  <a:gdLst>
                    <a:gd name="T0" fmla="*/ 0 w 31"/>
                    <a:gd name="T1" fmla="*/ 29 h 35"/>
                    <a:gd name="T2" fmla="*/ 20 w 31"/>
                    <a:gd name="T3" fmla="*/ 35 h 35"/>
                    <a:gd name="T4" fmla="*/ 31 w 31"/>
                    <a:gd name="T5" fmla="*/ 7 h 35"/>
                    <a:gd name="T6" fmla="*/ 11 w 31"/>
                    <a:gd name="T7" fmla="*/ 0 h 35"/>
                    <a:gd name="T8" fmla="*/ 0 w 31"/>
                    <a:gd name="T9" fmla="*/ 29 h 35"/>
                  </a:gdLst>
                  <a:ahLst/>
                  <a:cxnLst>
                    <a:cxn ang="0">
                      <a:pos x="T0" y="T1"/>
                    </a:cxn>
                    <a:cxn ang="0">
                      <a:pos x="T2" y="T3"/>
                    </a:cxn>
                    <a:cxn ang="0">
                      <a:pos x="T4" y="T5"/>
                    </a:cxn>
                    <a:cxn ang="0">
                      <a:pos x="T6" y="T7"/>
                    </a:cxn>
                    <a:cxn ang="0">
                      <a:pos x="T8" y="T9"/>
                    </a:cxn>
                  </a:cxnLst>
                  <a:rect l="0" t="0" r="r" b="b"/>
                  <a:pathLst>
                    <a:path w="31" h="35">
                      <a:moveTo>
                        <a:pt x="0" y="29"/>
                      </a:moveTo>
                      <a:lnTo>
                        <a:pt x="20" y="35"/>
                      </a:lnTo>
                      <a:lnTo>
                        <a:pt x="31" y="7"/>
                      </a:lnTo>
                      <a:lnTo>
                        <a:pt x="11"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63213" name="Freeform 749">
                  <a:extLst>
                    <a:ext uri="{FF2B5EF4-FFF2-40B4-BE49-F238E27FC236}">
                      <a16:creationId xmlns:a16="http://schemas.microsoft.com/office/drawing/2014/main" id="{B4D87504-DA95-19D0-05B4-08AC6148CB5B}"/>
                    </a:ext>
                  </a:extLst>
                </p:cNvPr>
                <p:cNvSpPr>
                  <a:spLocks/>
                </p:cNvSpPr>
                <p:nvPr/>
              </p:nvSpPr>
              <p:spPr bwMode="auto">
                <a:xfrm>
                  <a:off x="8525" y="4264"/>
                  <a:ext cx="26" cy="33"/>
                </a:xfrm>
                <a:custGeom>
                  <a:avLst/>
                  <a:gdLst>
                    <a:gd name="T0" fmla="*/ 0 w 26"/>
                    <a:gd name="T1" fmla="*/ 28 h 33"/>
                    <a:gd name="T2" fmla="*/ 20 w 26"/>
                    <a:gd name="T3" fmla="*/ 33 h 33"/>
                    <a:gd name="T4" fmla="*/ 26 w 26"/>
                    <a:gd name="T5" fmla="*/ 4 h 33"/>
                    <a:gd name="T6" fmla="*/ 7 w 26"/>
                    <a:gd name="T7" fmla="*/ 0 h 33"/>
                    <a:gd name="T8" fmla="*/ 0 w 26"/>
                    <a:gd name="T9" fmla="*/ 28 h 33"/>
                  </a:gdLst>
                  <a:ahLst/>
                  <a:cxnLst>
                    <a:cxn ang="0">
                      <a:pos x="T0" y="T1"/>
                    </a:cxn>
                    <a:cxn ang="0">
                      <a:pos x="T2" y="T3"/>
                    </a:cxn>
                    <a:cxn ang="0">
                      <a:pos x="T4" y="T5"/>
                    </a:cxn>
                    <a:cxn ang="0">
                      <a:pos x="T6" y="T7"/>
                    </a:cxn>
                    <a:cxn ang="0">
                      <a:pos x="T8" y="T9"/>
                    </a:cxn>
                  </a:cxnLst>
                  <a:rect l="0" t="0" r="r" b="b"/>
                  <a:pathLst>
                    <a:path w="26" h="33">
                      <a:moveTo>
                        <a:pt x="0" y="28"/>
                      </a:moveTo>
                      <a:lnTo>
                        <a:pt x="20" y="33"/>
                      </a:lnTo>
                      <a:lnTo>
                        <a:pt x="26" y="4"/>
                      </a:lnTo>
                      <a:lnTo>
                        <a:pt x="7"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3214" name="Freeform 750">
                  <a:extLst>
                    <a:ext uri="{FF2B5EF4-FFF2-40B4-BE49-F238E27FC236}">
                      <a16:creationId xmlns:a16="http://schemas.microsoft.com/office/drawing/2014/main" id="{E9AEE043-98CD-D136-9CEE-EB084B28D930}"/>
                    </a:ext>
                  </a:extLst>
                </p:cNvPr>
                <p:cNvSpPr>
                  <a:spLocks/>
                </p:cNvSpPr>
                <p:nvPr/>
              </p:nvSpPr>
              <p:spPr bwMode="auto">
                <a:xfrm>
                  <a:off x="8532" y="4236"/>
                  <a:ext cx="30" cy="35"/>
                </a:xfrm>
                <a:custGeom>
                  <a:avLst/>
                  <a:gdLst>
                    <a:gd name="T0" fmla="*/ 0 w 30"/>
                    <a:gd name="T1" fmla="*/ 28 h 35"/>
                    <a:gd name="T2" fmla="*/ 19 w 30"/>
                    <a:gd name="T3" fmla="*/ 35 h 35"/>
                    <a:gd name="T4" fmla="*/ 30 w 30"/>
                    <a:gd name="T5" fmla="*/ 6 h 35"/>
                    <a:gd name="T6" fmla="*/ 10 w 30"/>
                    <a:gd name="T7" fmla="*/ 0 h 35"/>
                    <a:gd name="T8" fmla="*/ 0 w 30"/>
                    <a:gd name="T9" fmla="*/ 28 h 35"/>
                  </a:gdLst>
                  <a:ahLst/>
                  <a:cxnLst>
                    <a:cxn ang="0">
                      <a:pos x="T0" y="T1"/>
                    </a:cxn>
                    <a:cxn ang="0">
                      <a:pos x="T2" y="T3"/>
                    </a:cxn>
                    <a:cxn ang="0">
                      <a:pos x="T4" y="T5"/>
                    </a:cxn>
                    <a:cxn ang="0">
                      <a:pos x="T6" y="T7"/>
                    </a:cxn>
                    <a:cxn ang="0">
                      <a:pos x="T8" y="T9"/>
                    </a:cxn>
                  </a:cxnLst>
                  <a:rect l="0" t="0" r="r" b="b"/>
                  <a:pathLst>
                    <a:path w="30" h="35">
                      <a:moveTo>
                        <a:pt x="0" y="28"/>
                      </a:moveTo>
                      <a:lnTo>
                        <a:pt x="19" y="35"/>
                      </a:lnTo>
                      <a:lnTo>
                        <a:pt x="30" y="6"/>
                      </a:lnTo>
                      <a:lnTo>
                        <a:pt x="10"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3215" name="Freeform 751">
                  <a:extLst>
                    <a:ext uri="{FF2B5EF4-FFF2-40B4-BE49-F238E27FC236}">
                      <a16:creationId xmlns:a16="http://schemas.microsoft.com/office/drawing/2014/main" id="{F2C7AF97-1565-9BDC-1A7E-016512D86093}"/>
                    </a:ext>
                  </a:extLst>
                </p:cNvPr>
                <p:cNvSpPr>
                  <a:spLocks/>
                </p:cNvSpPr>
                <p:nvPr/>
              </p:nvSpPr>
              <p:spPr bwMode="auto">
                <a:xfrm>
                  <a:off x="8542" y="4210"/>
                  <a:ext cx="29" cy="32"/>
                </a:xfrm>
                <a:custGeom>
                  <a:avLst/>
                  <a:gdLst>
                    <a:gd name="T0" fmla="*/ 0 w 29"/>
                    <a:gd name="T1" fmla="*/ 26 h 32"/>
                    <a:gd name="T2" fmla="*/ 20 w 29"/>
                    <a:gd name="T3" fmla="*/ 32 h 32"/>
                    <a:gd name="T4" fmla="*/ 29 w 29"/>
                    <a:gd name="T5" fmla="*/ 6 h 32"/>
                    <a:gd name="T6" fmla="*/ 9 w 29"/>
                    <a:gd name="T7" fmla="*/ 0 h 32"/>
                    <a:gd name="T8" fmla="*/ 0 w 29"/>
                    <a:gd name="T9" fmla="*/ 26 h 32"/>
                  </a:gdLst>
                  <a:ahLst/>
                  <a:cxnLst>
                    <a:cxn ang="0">
                      <a:pos x="T0" y="T1"/>
                    </a:cxn>
                    <a:cxn ang="0">
                      <a:pos x="T2" y="T3"/>
                    </a:cxn>
                    <a:cxn ang="0">
                      <a:pos x="T4" y="T5"/>
                    </a:cxn>
                    <a:cxn ang="0">
                      <a:pos x="T6" y="T7"/>
                    </a:cxn>
                    <a:cxn ang="0">
                      <a:pos x="T8" y="T9"/>
                    </a:cxn>
                  </a:cxnLst>
                  <a:rect l="0" t="0" r="r" b="b"/>
                  <a:pathLst>
                    <a:path w="29" h="32">
                      <a:moveTo>
                        <a:pt x="0" y="26"/>
                      </a:moveTo>
                      <a:lnTo>
                        <a:pt x="20" y="32"/>
                      </a:lnTo>
                      <a:lnTo>
                        <a:pt x="29" y="6"/>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3216" name="Freeform 752">
                  <a:extLst>
                    <a:ext uri="{FF2B5EF4-FFF2-40B4-BE49-F238E27FC236}">
                      <a16:creationId xmlns:a16="http://schemas.microsoft.com/office/drawing/2014/main" id="{10944412-7EBC-D7ED-C9FA-0C1433B9692C}"/>
                    </a:ext>
                  </a:extLst>
                </p:cNvPr>
                <p:cNvSpPr>
                  <a:spLocks/>
                </p:cNvSpPr>
                <p:nvPr/>
              </p:nvSpPr>
              <p:spPr bwMode="auto">
                <a:xfrm>
                  <a:off x="8551" y="4183"/>
                  <a:ext cx="29" cy="33"/>
                </a:xfrm>
                <a:custGeom>
                  <a:avLst/>
                  <a:gdLst>
                    <a:gd name="T0" fmla="*/ 0 w 29"/>
                    <a:gd name="T1" fmla="*/ 27 h 33"/>
                    <a:gd name="T2" fmla="*/ 20 w 29"/>
                    <a:gd name="T3" fmla="*/ 33 h 33"/>
                    <a:gd name="T4" fmla="*/ 29 w 29"/>
                    <a:gd name="T5" fmla="*/ 7 h 33"/>
                    <a:gd name="T6" fmla="*/ 9 w 29"/>
                    <a:gd name="T7" fmla="*/ 0 h 33"/>
                    <a:gd name="T8" fmla="*/ 0 w 29"/>
                    <a:gd name="T9" fmla="*/ 27 h 33"/>
                  </a:gdLst>
                  <a:ahLst/>
                  <a:cxnLst>
                    <a:cxn ang="0">
                      <a:pos x="T0" y="T1"/>
                    </a:cxn>
                    <a:cxn ang="0">
                      <a:pos x="T2" y="T3"/>
                    </a:cxn>
                    <a:cxn ang="0">
                      <a:pos x="T4" y="T5"/>
                    </a:cxn>
                    <a:cxn ang="0">
                      <a:pos x="T6" y="T7"/>
                    </a:cxn>
                    <a:cxn ang="0">
                      <a:pos x="T8" y="T9"/>
                    </a:cxn>
                  </a:cxnLst>
                  <a:rect l="0" t="0" r="r" b="b"/>
                  <a:pathLst>
                    <a:path w="29" h="33">
                      <a:moveTo>
                        <a:pt x="0" y="27"/>
                      </a:moveTo>
                      <a:lnTo>
                        <a:pt x="20" y="33"/>
                      </a:lnTo>
                      <a:lnTo>
                        <a:pt x="29" y="7"/>
                      </a:lnTo>
                      <a:lnTo>
                        <a:pt x="9" y="0"/>
                      </a:lnTo>
                      <a:lnTo>
                        <a:pt x="0" y="27"/>
                      </a:lnTo>
                      <a:close/>
                    </a:path>
                  </a:pathLst>
                </a:custGeom>
                <a:solidFill>
                  <a:srgbClr val="FF0000"/>
                </a:solidFill>
                <a:ln w="38100" cmpd="sng">
                  <a:solidFill>
                    <a:srgbClr val="FF0000"/>
                  </a:solidFill>
                  <a:round/>
                  <a:headEnd/>
                  <a:tailEnd/>
                </a:ln>
              </p:spPr>
              <p:txBody>
                <a:bodyPr/>
                <a:lstStyle/>
                <a:p>
                  <a:endParaRPr lang="en-GB"/>
                </a:p>
              </p:txBody>
            </p:sp>
            <p:sp>
              <p:nvSpPr>
                <p:cNvPr id="63217" name="Freeform 753">
                  <a:extLst>
                    <a:ext uri="{FF2B5EF4-FFF2-40B4-BE49-F238E27FC236}">
                      <a16:creationId xmlns:a16="http://schemas.microsoft.com/office/drawing/2014/main" id="{B2287ABF-6438-CB75-7CEA-14E5C565C790}"/>
                    </a:ext>
                  </a:extLst>
                </p:cNvPr>
                <p:cNvSpPr>
                  <a:spLocks/>
                </p:cNvSpPr>
                <p:nvPr/>
              </p:nvSpPr>
              <p:spPr bwMode="auto">
                <a:xfrm>
                  <a:off x="8560" y="4157"/>
                  <a:ext cx="28" cy="33"/>
                </a:xfrm>
                <a:custGeom>
                  <a:avLst/>
                  <a:gdLst>
                    <a:gd name="T0" fmla="*/ 0 w 28"/>
                    <a:gd name="T1" fmla="*/ 26 h 33"/>
                    <a:gd name="T2" fmla="*/ 20 w 28"/>
                    <a:gd name="T3" fmla="*/ 33 h 33"/>
                    <a:gd name="T4" fmla="*/ 28 w 28"/>
                    <a:gd name="T5" fmla="*/ 7 h 33"/>
                    <a:gd name="T6" fmla="*/ 9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20" y="33"/>
                      </a:lnTo>
                      <a:lnTo>
                        <a:pt x="28" y="7"/>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3218" name="Freeform 754">
                  <a:extLst>
                    <a:ext uri="{FF2B5EF4-FFF2-40B4-BE49-F238E27FC236}">
                      <a16:creationId xmlns:a16="http://schemas.microsoft.com/office/drawing/2014/main" id="{7CA364F4-8C72-CBDE-2786-96FB7779A7FC}"/>
                    </a:ext>
                  </a:extLst>
                </p:cNvPr>
                <p:cNvSpPr>
                  <a:spLocks/>
                </p:cNvSpPr>
                <p:nvPr/>
              </p:nvSpPr>
              <p:spPr bwMode="auto">
                <a:xfrm>
                  <a:off x="8569" y="4129"/>
                  <a:ext cx="30" cy="35"/>
                </a:xfrm>
                <a:custGeom>
                  <a:avLst/>
                  <a:gdLst>
                    <a:gd name="T0" fmla="*/ 0 w 30"/>
                    <a:gd name="T1" fmla="*/ 28 h 35"/>
                    <a:gd name="T2" fmla="*/ 19 w 30"/>
                    <a:gd name="T3" fmla="*/ 35 h 35"/>
                    <a:gd name="T4" fmla="*/ 30 w 30"/>
                    <a:gd name="T5" fmla="*/ 6 h 35"/>
                    <a:gd name="T6" fmla="*/ 11 w 30"/>
                    <a:gd name="T7" fmla="*/ 0 h 35"/>
                    <a:gd name="T8" fmla="*/ 0 w 30"/>
                    <a:gd name="T9" fmla="*/ 28 h 35"/>
                  </a:gdLst>
                  <a:ahLst/>
                  <a:cxnLst>
                    <a:cxn ang="0">
                      <a:pos x="T0" y="T1"/>
                    </a:cxn>
                    <a:cxn ang="0">
                      <a:pos x="T2" y="T3"/>
                    </a:cxn>
                    <a:cxn ang="0">
                      <a:pos x="T4" y="T5"/>
                    </a:cxn>
                    <a:cxn ang="0">
                      <a:pos x="T6" y="T7"/>
                    </a:cxn>
                    <a:cxn ang="0">
                      <a:pos x="T8" y="T9"/>
                    </a:cxn>
                  </a:cxnLst>
                  <a:rect l="0" t="0" r="r" b="b"/>
                  <a:pathLst>
                    <a:path w="30" h="35">
                      <a:moveTo>
                        <a:pt x="0" y="28"/>
                      </a:moveTo>
                      <a:lnTo>
                        <a:pt x="19" y="35"/>
                      </a:lnTo>
                      <a:lnTo>
                        <a:pt x="30" y="6"/>
                      </a:lnTo>
                      <a:lnTo>
                        <a:pt x="11" y="0"/>
                      </a:lnTo>
                      <a:lnTo>
                        <a:pt x="0" y="28"/>
                      </a:lnTo>
                      <a:close/>
                    </a:path>
                  </a:pathLst>
                </a:custGeom>
                <a:solidFill>
                  <a:srgbClr val="FF0000"/>
                </a:solidFill>
                <a:ln w="38100" cmpd="sng">
                  <a:solidFill>
                    <a:srgbClr val="FF0000"/>
                  </a:solidFill>
                  <a:round/>
                  <a:headEnd/>
                  <a:tailEnd/>
                </a:ln>
              </p:spPr>
              <p:txBody>
                <a:bodyPr/>
                <a:lstStyle/>
                <a:p>
                  <a:endParaRPr lang="en-GB"/>
                </a:p>
              </p:txBody>
            </p:sp>
            <p:sp>
              <p:nvSpPr>
                <p:cNvPr id="63219" name="Freeform 755">
                  <a:extLst>
                    <a:ext uri="{FF2B5EF4-FFF2-40B4-BE49-F238E27FC236}">
                      <a16:creationId xmlns:a16="http://schemas.microsoft.com/office/drawing/2014/main" id="{E0D7AA8C-8F5D-4FC8-F031-CD9CED165B0D}"/>
                    </a:ext>
                  </a:extLst>
                </p:cNvPr>
                <p:cNvSpPr>
                  <a:spLocks/>
                </p:cNvSpPr>
                <p:nvPr/>
              </p:nvSpPr>
              <p:spPr bwMode="auto">
                <a:xfrm>
                  <a:off x="8580" y="4105"/>
                  <a:ext cx="26" cy="28"/>
                </a:xfrm>
                <a:custGeom>
                  <a:avLst/>
                  <a:gdLst>
                    <a:gd name="T0" fmla="*/ 0 w 26"/>
                    <a:gd name="T1" fmla="*/ 24 h 28"/>
                    <a:gd name="T2" fmla="*/ 19 w 26"/>
                    <a:gd name="T3" fmla="*/ 28 h 28"/>
                    <a:gd name="T4" fmla="*/ 26 w 26"/>
                    <a:gd name="T5" fmla="*/ 4 h 28"/>
                    <a:gd name="T6" fmla="*/ 6 w 26"/>
                    <a:gd name="T7" fmla="*/ 0 h 28"/>
                    <a:gd name="T8" fmla="*/ 0 w 26"/>
                    <a:gd name="T9" fmla="*/ 24 h 28"/>
                  </a:gdLst>
                  <a:ahLst/>
                  <a:cxnLst>
                    <a:cxn ang="0">
                      <a:pos x="T0" y="T1"/>
                    </a:cxn>
                    <a:cxn ang="0">
                      <a:pos x="T2" y="T3"/>
                    </a:cxn>
                    <a:cxn ang="0">
                      <a:pos x="T4" y="T5"/>
                    </a:cxn>
                    <a:cxn ang="0">
                      <a:pos x="T6" y="T7"/>
                    </a:cxn>
                    <a:cxn ang="0">
                      <a:pos x="T8" y="T9"/>
                    </a:cxn>
                  </a:cxnLst>
                  <a:rect l="0" t="0" r="r" b="b"/>
                  <a:pathLst>
                    <a:path w="26" h="28">
                      <a:moveTo>
                        <a:pt x="0" y="24"/>
                      </a:moveTo>
                      <a:lnTo>
                        <a:pt x="19" y="28"/>
                      </a:lnTo>
                      <a:lnTo>
                        <a:pt x="26" y="4"/>
                      </a:lnTo>
                      <a:lnTo>
                        <a:pt x="6"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3220" name="Freeform 756">
                  <a:extLst>
                    <a:ext uri="{FF2B5EF4-FFF2-40B4-BE49-F238E27FC236}">
                      <a16:creationId xmlns:a16="http://schemas.microsoft.com/office/drawing/2014/main" id="{EC2CEB08-AFAB-0F67-FB04-D2DD432445F6}"/>
                    </a:ext>
                  </a:extLst>
                </p:cNvPr>
                <p:cNvSpPr>
                  <a:spLocks/>
                </p:cNvSpPr>
                <p:nvPr/>
              </p:nvSpPr>
              <p:spPr bwMode="auto">
                <a:xfrm>
                  <a:off x="8586" y="4076"/>
                  <a:ext cx="31" cy="35"/>
                </a:xfrm>
                <a:custGeom>
                  <a:avLst/>
                  <a:gdLst>
                    <a:gd name="T0" fmla="*/ 0 w 31"/>
                    <a:gd name="T1" fmla="*/ 29 h 35"/>
                    <a:gd name="T2" fmla="*/ 20 w 31"/>
                    <a:gd name="T3" fmla="*/ 35 h 35"/>
                    <a:gd name="T4" fmla="*/ 31 w 31"/>
                    <a:gd name="T5" fmla="*/ 7 h 35"/>
                    <a:gd name="T6" fmla="*/ 11 w 31"/>
                    <a:gd name="T7" fmla="*/ 0 h 35"/>
                    <a:gd name="T8" fmla="*/ 0 w 31"/>
                    <a:gd name="T9" fmla="*/ 29 h 35"/>
                  </a:gdLst>
                  <a:ahLst/>
                  <a:cxnLst>
                    <a:cxn ang="0">
                      <a:pos x="T0" y="T1"/>
                    </a:cxn>
                    <a:cxn ang="0">
                      <a:pos x="T2" y="T3"/>
                    </a:cxn>
                    <a:cxn ang="0">
                      <a:pos x="T4" y="T5"/>
                    </a:cxn>
                    <a:cxn ang="0">
                      <a:pos x="T6" y="T7"/>
                    </a:cxn>
                    <a:cxn ang="0">
                      <a:pos x="T8" y="T9"/>
                    </a:cxn>
                  </a:cxnLst>
                  <a:rect l="0" t="0" r="r" b="b"/>
                  <a:pathLst>
                    <a:path w="31" h="35">
                      <a:moveTo>
                        <a:pt x="0" y="29"/>
                      </a:moveTo>
                      <a:lnTo>
                        <a:pt x="20" y="35"/>
                      </a:lnTo>
                      <a:lnTo>
                        <a:pt x="31" y="7"/>
                      </a:lnTo>
                      <a:lnTo>
                        <a:pt x="11" y="0"/>
                      </a:lnTo>
                      <a:lnTo>
                        <a:pt x="0" y="29"/>
                      </a:lnTo>
                      <a:close/>
                    </a:path>
                  </a:pathLst>
                </a:custGeom>
                <a:solidFill>
                  <a:srgbClr val="FF0000"/>
                </a:solidFill>
                <a:ln w="38100" cmpd="sng">
                  <a:solidFill>
                    <a:srgbClr val="FF0000"/>
                  </a:solidFill>
                  <a:round/>
                  <a:headEnd/>
                  <a:tailEnd/>
                </a:ln>
              </p:spPr>
              <p:txBody>
                <a:bodyPr/>
                <a:lstStyle/>
                <a:p>
                  <a:endParaRPr lang="en-GB"/>
                </a:p>
              </p:txBody>
            </p:sp>
            <p:sp>
              <p:nvSpPr>
                <p:cNvPr id="63221" name="Freeform 757">
                  <a:extLst>
                    <a:ext uri="{FF2B5EF4-FFF2-40B4-BE49-F238E27FC236}">
                      <a16:creationId xmlns:a16="http://schemas.microsoft.com/office/drawing/2014/main" id="{D7B26C00-B9BA-C726-2961-66ED86558773}"/>
                    </a:ext>
                  </a:extLst>
                </p:cNvPr>
                <p:cNvSpPr>
                  <a:spLocks/>
                </p:cNvSpPr>
                <p:nvPr/>
              </p:nvSpPr>
              <p:spPr bwMode="auto">
                <a:xfrm>
                  <a:off x="8597" y="4052"/>
                  <a:ext cx="28" cy="31"/>
                </a:xfrm>
                <a:custGeom>
                  <a:avLst/>
                  <a:gdLst>
                    <a:gd name="T0" fmla="*/ 0 w 28"/>
                    <a:gd name="T1" fmla="*/ 24 h 31"/>
                    <a:gd name="T2" fmla="*/ 20 w 28"/>
                    <a:gd name="T3" fmla="*/ 31 h 31"/>
                    <a:gd name="T4" fmla="*/ 28 w 28"/>
                    <a:gd name="T5" fmla="*/ 7 h 31"/>
                    <a:gd name="T6" fmla="*/ 9 w 28"/>
                    <a:gd name="T7" fmla="*/ 0 h 31"/>
                    <a:gd name="T8" fmla="*/ 0 w 28"/>
                    <a:gd name="T9" fmla="*/ 24 h 31"/>
                  </a:gdLst>
                  <a:ahLst/>
                  <a:cxnLst>
                    <a:cxn ang="0">
                      <a:pos x="T0" y="T1"/>
                    </a:cxn>
                    <a:cxn ang="0">
                      <a:pos x="T2" y="T3"/>
                    </a:cxn>
                    <a:cxn ang="0">
                      <a:pos x="T4" y="T5"/>
                    </a:cxn>
                    <a:cxn ang="0">
                      <a:pos x="T6" y="T7"/>
                    </a:cxn>
                    <a:cxn ang="0">
                      <a:pos x="T8" y="T9"/>
                    </a:cxn>
                  </a:cxnLst>
                  <a:rect l="0" t="0" r="r" b="b"/>
                  <a:pathLst>
                    <a:path w="28" h="31">
                      <a:moveTo>
                        <a:pt x="0" y="24"/>
                      </a:moveTo>
                      <a:lnTo>
                        <a:pt x="20" y="31"/>
                      </a:lnTo>
                      <a:lnTo>
                        <a:pt x="28"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3222" name="Freeform 758">
                  <a:extLst>
                    <a:ext uri="{FF2B5EF4-FFF2-40B4-BE49-F238E27FC236}">
                      <a16:creationId xmlns:a16="http://schemas.microsoft.com/office/drawing/2014/main" id="{48A95EF9-EC88-446C-CD3A-77930DA98F1B}"/>
                    </a:ext>
                  </a:extLst>
                </p:cNvPr>
                <p:cNvSpPr>
                  <a:spLocks/>
                </p:cNvSpPr>
                <p:nvPr/>
              </p:nvSpPr>
              <p:spPr bwMode="auto">
                <a:xfrm>
                  <a:off x="8606" y="4026"/>
                  <a:ext cx="28" cy="33"/>
                </a:xfrm>
                <a:custGeom>
                  <a:avLst/>
                  <a:gdLst>
                    <a:gd name="T0" fmla="*/ 0 w 28"/>
                    <a:gd name="T1" fmla="*/ 26 h 33"/>
                    <a:gd name="T2" fmla="*/ 19 w 28"/>
                    <a:gd name="T3" fmla="*/ 33 h 33"/>
                    <a:gd name="T4" fmla="*/ 28 w 28"/>
                    <a:gd name="T5" fmla="*/ 7 h 33"/>
                    <a:gd name="T6" fmla="*/ 8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19" y="33"/>
                      </a:lnTo>
                      <a:lnTo>
                        <a:pt x="28" y="7"/>
                      </a:lnTo>
                      <a:lnTo>
                        <a:pt x="8"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3223" name="Freeform 759">
                  <a:extLst>
                    <a:ext uri="{FF2B5EF4-FFF2-40B4-BE49-F238E27FC236}">
                      <a16:creationId xmlns:a16="http://schemas.microsoft.com/office/drawing/2014/main" id="{12682EEF-3A96-4877-F9BB-A67F6FAEA2F5}"/>
                    </a:ext>
                  </a:extLst>
                </p:cNvPr>
                <p:cNvSpPr>
                  <a:spLocks/>
                </p:cNvSpPr>
                <p:nvPr/>
              </p:nvSpPr>
              <p:spPr bwMode="auto">
                <a:xfrm>
                  <a:off x="8614" y="4000"/>
                  <a:ext cx="29" cy="33"/>
                </a:xfrm>
                <a:custGeom>
                  <a:avLst/>
                  <a:gdLst>
                    <a:gd name="T0" fmla="*/ 0 w 29"/>
                    <a:gd name="T1" fmla="*/ 26 h 33"/>
                    <a:gd name="T2" fmla="*/ 20 w 29"/>
                    <a:gd name="T3" fmla="*/ 33 h 33"/>
                    <a:gd name="T4" fmla="*/ 29 w 29"/>
                    <a:gd name="T5" fmla="*/ 7 h 33"/>
                    <a:gd name="T6" fmla="*/ 9 w 29"/>
                    <a:gd name="T7" fmla="*/ 0 h 33"/>
                    <a:gd name="T8" fmla="*/ 0 w 29"/>
                    <a:gd name="T9" fmla="*/ 26 h 33"/>
                  </a:gdLst>
                  <a:ahLst/>
                  <a:cxnLst>
                    <a:cxn ang="0">
                      <a:pos x="T0" y="T1"/>
                    </a:cxn>
                    <a:cxn ang="0">
                      <a:pos x="T2" y="T3"/>
                    </a:cxn>
                    <a:cxn ang="0">
                      <a:pos x="T4" y="T5"/>
                    </a:cxn>
                    <a:cxn ang="0">
                      <a:pos x="T6" y="T7"/>
                    </a:cxn>
                    <a:cxn ang="0">
                      <a:pos x="T8" y="T9"/>
                    </a:cxn>
                  </a:cxnLst>
                  <a:rect l="0" t="0" r="r" b="b"/>
                  <a:pathLst>
                    <a:path w="29" h="33">
                      <a:moveTo>
                        <a:pt x="0" y="26"/>
                      </a:moveTo>
                      <a:lnTo>
                        <a:pt x="20" y="33"/>
                      </a:lnTo>
                      <a:lnTo>
                        <a:pt x="29" y="7"/>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3224" name="Freeform 760">
                  <a:extLst>
                    <a:ext uri="{FF2B5EF4-FFF2-40B4-BE49-F238E27FC236}">
                      <a16:creationId xmlns:a16="http://schemas.microsoft.com/office/drawing/2014/main" id="{2757883A-F3B0-7B7D-CB3E-8862040A52B0}"/>
                    </a:ext>
                  </a:extLst>
                </p:cNvPr>
                <p:cNvSpPr>
                  <a:spLocks/>
                </p:cNvSpPr>
                <p:nvPr/>
              </p:nvSpPr>
              <p:spPr bwMode="auto">
                <a:xfrm>
                  <a:off x="8623" y="3976"/>
                  <a:ext cx="29" cy="31"/>
                </a:xfrm>
                <a:custGeom>
                  <a:avLst/>
                  <a:gdLst>
                    <a:gd name="T0" fmla="*/ 0 w 29"/>
                    <a:gd name="T1" fmla="*/ 24 h 31"/>
                    <a:gd name="T2" fmla="*/ 20 w 29"/>
                    <a:gd name="T3" fmla="*/ 31 h 31"/>
                    <a:gd name="T4" fmla="*/ 29 w 29"/>
                    <a:gd name="T5" fmla="*/ 7 h 31"/>
                    <a:gd name="T6" fmla="*/ 9 w 29"/>
                    <a:gd name="T7" fmla="*/ 0 h 31"/>
                    <a:gd name="T8" fmla="*/ 0 w 29"/>
                    <a:gd name="T9" fmla="*/ 24 h 31"/>
                  </a:gdLst>
                  <a:ahLst/>
                  <a:cxnLst>
                    <a:cxn ang="0">
                      <a:pos x="T0" y="T1"/>
                    </a:cxn>
                    <a:cxn ang="0">
                      <a:pos x="T2" y="T3"/>
                    </a:cxn>
                    <a:cxn ang="0">
                      <a:pos x="T4" y="T5"/>
                    </a:cxn>
                    <a:cxn ang="0">
                      <a:pos x="T6" y="T7"/>
                    </a:cxn>
                    <a:cxn ang="0">
                      <a:pos x="T8" y="T9"/>
                    </a:cxn>
                  </a:cxnLst>
                  <a:rect l="0" t="0" r="r" b="b"/>
                  <a:pathLst>
                    <a:path w="29" h="31">
                      <a:moveTo>
                        <a:pt x="0" y="24"/>
                      </a:moveTo>
                      <a:lnTo>
                        <a:pt x="20" y="31"/>
                      </a:lnTo>
                      <a:lnTo>
                        <a:pt x="29"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3225" name="Freeform 761">
                  <a:extLst>
                    <a:ext uri="{FF2B5EF4-FFF2-40B4-BE49-F238E27FC236}">
                      <a16:creationId xmlns:a16="http://schemas.microsoft.com/office/drawing/2014/main" id="{6660B252-5DCC-00EB-0C65-6227F9D13808}"/>
                    </a:ext>
                  </a:extLst>
                </p:cNvPr>
                <p:cNvSpPr>
                  <a:spLocks/>
                </p:cNvSpPr>
                <p:nvPr/>
              </p:nvSpPr>
              <p:spPr bwMode="auto">
                <a:xfrm>
                  <a:off x="8632" y="3950"/>
                  <a:ext cx="28" cy="33"/>
                </a:xfrm>
                <a:custGeom>
                  <a:avLst/>
                  <a:gdLst>
                    <a:gd name="T0" fmla="*/ 0 w 28"/>
                    <a:gd name="T1" fmla="*/ 26 h 33"/>
                    <a:gd name="T2" fmla="*/ 20 w 28"/>
                    <a:gd name="T3" fmla="*/ 33 h 33"/>
                    <a:gd name="T4" fmla="*/ 28 w 28"/>
                    <a:gd name="T5" fmla="*/ 6 h 33"/>
                    <a:gd name="T6" fmla="*/ 9 w 28"/>
                    <a:gd name="T7" fmla="*/ 0 h 33"/>
                    <a:gd name="T8" fmla="*/ 0 w 28"/>
                    <a:gd name="T9" fmla="*/ 26 h 33"/>
                  </a:gdLst>
                  <a:ahLst/>
                  <a:cxnLst>
                    <a:cxn ang="0">
                      <a:pos x="T0" y="T1"/>
                    </a:cxn>
                    <a:cxn ang="0">
                      <a:pos x="T2" y="T3"/>
                    </a:cxn>
                    <a:cxn ang="0">
                      <a:pos x="T4" y="T5"/>
                    </a:cxn>
                    <a:cxn ang="0">
                      <a:pos x="T6" y="T7"/>
                    </a:cxn>
                    <a:cxn ang="0">
                      <a:pos x="T8" y="T9"/>
                    </a:cxn>
                  </a:cxnLst>
                  <a:rect l="0" t="0" r="r" b="b"/>
                  <a:pathLst>
                    <a:path w="28" h="33">
                      <a:moveTo>
                        <a:pt x="0" y="26"/>
                      </a:moveTo>
                      <a:lnTo>
                        <a:pt x="20" y="33"/>
                      </a:lnTo>
                      <a:lnTo>
                        <a:pt x="28" y="6"/>
                      </a:lnTo>
                      <a:lnTo>
                        <a:pt x="9" y="0"/>
                      </a:lnTo>
                      <a:lnTo>
                        <a:pt x="0" y="26"/>
                      </a:lnTo>
                      <a:close/>
                    </a:path>
                  </a:pathLst>
                </a:custGeom>
                <a:solidFill>
                  <a:srgbClr val="FF0000"/>
                </a:solidFill>
                <a:ln w="38100" cmpd="sng">
                  <a:solidFill>
                    <a:srgbClr val="FF0000"/>
                  </a:solidFill>
                  <a:round/>
                  <a:headEnd/>
                  <a:tailEnd/>
                </a:ln>
              </p:spPr>
              <p:txBody>
                <a:bodyPr/>
                <a:lstStyle/>
                <a:p>
                  <a:endParaRPr lang="en-GB"/>
                </a:p>
              </p:txBody>
            </p:sp>
            <p:sp>
              <p:nvSpPr>
                <p:cNvPr id="63226" name="Freeform 762">
                  <a:extLst>
                    <a:ext uri="{FF2B5EF4-FFF2-40B4-BE49-F238E27FC236}">
                      <a16:creationId xmlns:a16="http://schemas.microsoft.com/office/drawing/2014/main" id="{C8ED60A7-A04C-57D4-4D6B-F2824A0D2724}"/>
                    </a:ext>
                  </a:extLst>
                </p:cNvPr>
                <p:cNvSpPr>
                  <a:spLocks/>
                </p:cNvSpPr>
                <p:nvPr/>
              </p:nvSpPr>
              <p:spPr bwMode="auto">
                <a:xfrm>
                  <a:off x="8641" y="3926"/>
                  <a:ext cx="28" cy="30"/>
                </a:xfrm>
                <a:custGeom>
                  <a:avLst/>
                  <a:gdLst>
                    <a:gd name="T0" fmla="*/ 0 w 28"/>
                    <a:gd name="T1" fmla="*/ 24 h 30"/>
                    <a:gd name="T2" fmla="*/ 19 w 28"/>
                    <a:gd name="T3" fmla="*/ 30 h 30"/>
                    <a:gd name="T4" fmla="*/ 28 w 28"/>
                    <a:gd name="T5" fmla="*/ 6 h 30"/>
                    <a:gd name="T6" fmla="*/ 8 w 28"/>
                    <a:gd name="T7" fmla="*/ 0 h 30"/>
                    <a:gd name="T8" fmla="*/ 0 w 28"/>
                    <a:gd name="T9" fmla="*/ 24 h 30"/>
                  </a:gdLst>
                  <a:ahLst/>
                  <a:cxnLst>
                    <a:cxn ang="0">
                      <a:pos x="T0" y="T1"/>
                    </a:cxn>
                    <a:cxn ang="0">
                      <a:pos x="T2" y="T3"/>
                    </a:cxn>
                    <a:cxn ang="0">
                      <a:pos x="T4" y="T5"/>
                    </a:cxn>
                    <a:cxn ang="0">
                      <a:pos x="T6" y="T7"/>
                    </a:cxn>
                    <a:cxn ang="0">
                      <a:pos x="T8" y="T9"/>
                    </a:cxn>
                  </a:cxnLst>
                  <a:rect l="0" t="0" r="r" b="b"/>
                  <a:pathLst>
                    <a:path w="28" h="30">
                      <a:moveTo>
                        <a:pt x="0" y="24"/>
                      </a:moveTo>
                      <a:lnTo>
                        <a:pt x="19" y="30"/>
                      </a:lnTo>
                      <a:lnTo>
                        <a:pt x="28" y="6"/>
                      </a:lnTo>
                      <a:lnTo>
                        <a:pt x="8"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3227" name="Freeform 763">
                  <a:extLst>
                    <a:ext uri="{FF2B5EF4-FFF2-40B4-BE49-F238E27FC236}">
                      <a16:creationId xmlns:a16="http://schemas.microsoft.com/office/drawing/2014/main" id="{53EF060D-5CA5-F94E-8E0C-3DF42441E9CD}"/>
                    </a:ext>
                  </a:extLst>
                </p:cNvPr>
                <p:cNvSpPr>
                  <a:spLocks/>
                </p:cNvSpPr>
                <p:nvPr/>
              </p:nvSpPr>
              <p:spPr bwMode="auto">
                <a:xfrm>
                  <a:off x="8649" y="3902"/>
                  <a:ext cx="29" cy="30"/>
                </a:xfrm>
                <a:custGeom>
                  <a:avLst/>
                  <a:gdLst>
                    <a:gd name="T0" fmla="*/ 0 w 29"/>
                    <a:gd name="T1" fmla="*/ 24 h 30"/>
                    <a:gd name="T2" fmla="*/ 20 w 29"/>
                    <a:gd name="T3" fmla="*/ 30 h 30"/>
                    <a:gd name="T4" fmla="*/ 29 w 29"/>
                    <a:gd name="T5" fmla="*/ 6 h 30"/>
                    <a:gd name="T6" fmla="*/ 9 w 29"/>
                    <a:gd name="T7" fmla="*/ 0 h 30"/>
                    <a:gd name="T8" fmla="*/ 0 w 29"/>
                    <a:gd name="T9" fmla="*/ 24 h 30"/>
                  </a:gdLst>
                  <a:ahLst/>
                  <a:cxnLst>
                    <a:cxn ang="0">
                      <a:pos x="T0" y="T1"/>
                    </a:cxn>
                    <a:cxn ang="0">
                      <a:pos x="T2" y="T3"/>
                    </a:cxn>
                    <a:cxn ang="0">
                      <a:pos x="T4" y="T5"/>
                    </a:cxn>
                    <a:cxn ang="0">
                      <a:pos x="T6" y="T7"/>
                    </a:cxn>
                    <a:cxn ang="0">
                      <a:pos x="T8" y="T9"/>
                    </a:cxn>
                  </a:cxnLst>
                  <a:rect l="0" t="0" r="r" b="b"/>
                  <a:pathLst>
                    <a:path w="29" h="30">
                      <a:moveTo>
                        <a:pt x="0" y="24"/>
                      </a:moveTo>
                      <a:lnTo>
                        <a:pt x="20" y="30"/>
                      </a:lnTo>
                      <a:lnTo>
                        <a:pt x="29" y="6"/>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3228" name="Freeform 764">
                  <a:extLst>
                    <a:ext uri="{FF2B5EF4-FFF2-40B4-BE49-F238E27FC236}">
                      <a16:creationId xmlns:a16="http://schemas.microsoft.com/office/drawing/2014/main" id="{5E043D5F-5273-647E-BB20-94270BAAA8D7}"/>
                    </a:ext>
                  </a:extLst>
                </p:cNvPr>
                <p:cNvSpPr>
                  <a:spLocks/>
                </p:cNvSpPr>
                <p:nvPr/>
              </p:nvSpPr>
              <p:spPr bwMode="auto">
                <a:xfrm>
                  <a:off x="8658" y="3878"/>
                  <a:ext cx="28" cy="30"/>
                </a:xfrm>
                <a:custGeom>
                  <a:avLst/>
                  <a:gdLst>
                    <a:gd name="T0" fmla="*/ 0 w 28"/>
                    <a:gd name="T1" fmla="*/ 24 h 30"/>
                    <a:gd name="T2" fmla="*/ 20 w 28"/>
                    <a:gd name="T3" fmla="*/ 30 h 30"/>
                    <a:gd name="T4" fmla="*/ 28 w 28"/>
                    <a:gd name="T5" fmla="*/ 6 h 30"/>
                    <a:gd name="T6" fmla="*/ 9 w 28"/>
                    <a:gd name="T7" fmla="*/ 0 h 30"/>
                    <a:gd name="T8" fmla="*/ 0 w 28"/>
                    <a:gd name="T9" fmla="*/ 24 h 30"/>
                  </a:gdLst>
                  <a:ahLst/>
                  <a:cxnLst>
                    <a:cxn ang="0">
                      <a:pos x="T0" y="T1"/>
                    </a:cxn>
                    <a:cxn ang="0">
                      <a:pos x="T2" y="T3"/>
                    </a:cxn>
                    <a:cxn ang="0">
                      <a:pos x="T4" y="T5"/>
                    </a:cxn>
                    <a:cxn ang="0">
                      <a:pos x="T6" y="T7"/>
                    </a:cxn>
                    <a:cxn ang="0">
                      <a:pos x="T8" y="T9"/>
                    </a:cxn>
                  </a:cxnLst>
                  <a:rect l="0" t="0" r="r" b="b"/>
                  <a:pathLst>
                    <a:path w="28" h="30">
                      <a:moveTo>
                        <a:pt x="0" y="24"/>
                      </a:moveTo>
                      <a:lnTo>
                        <a:pt x="20" y="30"/>
                      </a:lnTo>
                      <a:lnTo>
                        <a:pt x="28" y="6"/>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3229" name="Freeform 765">
                  <a:extLst>
                    <a:ext uri="{FF2B5EF4-FFF2-40B4-BE49-F238E27FC236}">
                      <a16:creationId xmlns:a16="http://schemas.microsoft.com/office/drawing/2014/main" id="{05206794-1DD3-939B-E410-F4CC19F6C97F}"/>
                    </a:ext>
                  </a:extLst>
                </p:cNvPr>
                <p:cNvSpPr>
                  <a:spLocks/>
                </p:cNvSpPr>
                <p:nvPr/>
              </p:nvSpPr>
              <p:spPr bwMode="auto">
                <a:xfrm>
                  <a:off x="8667" y="3852"/>
                  <a:ext cx="28" cy="32"/>
                </a:xfrm>
                <a:custGeom>
                  <a:avLst/>
                  <a:gdLst>
                    <a:gd name="T0" fmla="*/ 0 w 28"/>
                    <a:gd name="T1" fmla="*/ 24 h 32"/>
                    <a:gd name="T2" fmla="*/ 17 w 28"/>
                    <a:gd name="T3" fmla="*/ 32 h 32"/>
                    <a:gd name="T4" fmla="*/ 28 w 28"/>
                    <a:gd name="T5" fmla="*/ 8 h 32"/>
                    <a:gd name="T6" fmla="*/ 11 w 28"/>
                    <a:gd name="T7" fmla="*/ 0 h 32"/>
                    <a:gd name="T8" fmla="*/ 0 w 28"/>
                    <a:gd name="T9" fmla="*/ 24 h 32"/>
                  </a:gdLst>
                  <a:ahLst/>
                  <a:cxnLst>
                    <a:cxn ang="0">
                      <a:pos x="T0" y="T1"/>
                    </a:cxn>
                    <a:cxn ang="0">
                      <a:pos x="T2" y="T3"/>
                    </a:cxn>
                    <a:cxn ang="0">
                      <a:pos x="T4" y="T5"/>
                    </a:cxn>
                    <a:cxn ang="0">
                      <a:pos x="T6" y="T7"/>
                    </a:cxn>
                    <a:cxn ang="0">
                      <a:pos x="T8" y="T9"/>
                    </a:cxn>
                  </a:cxnLst>
                  <a:rect l="0" t="0" r="r" b="b"/>
                  <a:pathLst>
                    <a:path w="28" h="32">
                      <a:moveTo>
                        <a:pt x="0" y="24"/>
                      </a:moveTo>
                      <a:lnTo>
                        <a:pt x="17" y="32"/>
                      </a:lnTo>
                      <a:lnTo>
                        <a:pt x="28" y="8"/>
                      </a:lnTo>
                      <a:lnTo>
                        <a:pt x="11"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3230" name="Freeform 766">
                  <a:extLst>
                    <a:ext uri="{FF2B5EF4-FFF2-40B4-BE49-F238E27FC236}">
                      <a16:creationId xmlns:a16="http://schemas.microsoft.com/office/drawing/2014/main" id="{DE70D2CE-E792-04EC-EAB0-5F9096C22090}"/>
                    </a:ext>
                  </a:extLst>
                </p:cNvPr>
                <p:cNvSpPr>
                  <a:spLocks/>
                </p:cNvSpPr>
                <p:nvPr/>
              </p:nvSpPr>
              <p:spPr bwMode="auto">
                <a:xfrm>
                  <a:off x="8678" y="3830"/>
                  <a:ext cx="28" cy="30"/>
                </a:xfrm>
                <a:custGeom>
                  <a:avLst/>
                  <a:gdLst>
                    <a:gd name="T0" fmla="*/ 0 w 28"/>
                    <a:gd name="T1" fmla="*/ 24 h 30"/>
                    <a:gd name="T2" fmla="*/ 19 w 28"/>
                    <a:gd name="T3" fmla="*/ 30 h 30"/>
                    <a:gd name="T4" fmla="*/ 28 w 28"/>
                    <a:gd name="T5" fmla="*/ 6 h 30"/>
                    <a:gd name="T6" fmla="*/ 8 w 28"/>
                    <a:gd name="T7" fmla="*/ 0 h 30"/>
                    <a:gd name="T8" fmla="*/ 0 w 28"/>
                    <a:gd name="T9" fmla="*/ 24 h 30"/>
                  </a:gdLst>
                  <a:ahLst/>
                  <a:cxnLst>
                    <a:cxn ang="0">
                      <a:pos x="T0" y="T1"/>
                    </a:cxn>
                    <a:cxn ang="0">
                      <a:pos x="T2" y="T3"/>
                    </a:cxn>
                    <a:cxn ang="0">
                      <a:pos x="T4" y="T5"/>
                    </a:cxn>
                    <a:cxn ang="0">
                      <a:pos x="T6" y="T7"/>
                    </a:cxn>
                    <a:cxn ang="0">
                      <a:pos x="T8" y="T9"/>
                    </a:cxn>
                  </a:cxnLst>
                  <a:rect l="0" t="0" r="r" b="b"/>
                  <a:pathLst>
                    <a:path w="28" h="30">
                      <a:moveTo>
                        <a:pt x="0" y="24"/>
                      </a:moveTo>
                      <a:lnTo>
                        <a:pt x="19" y="30"/>
                      </a:lnTo>
                      <a:lnTo>
                        <a:pt x="28" y="6"/>
                      </a:lnTo>
                      <a:lnTo>
                        <a:pt x="8"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3231" name="Freeform 767">
                  <a:extLst>
                    <a:ext uri="{FF2B5EF4-FFF2-40B4-BE49-F238E27FC236}">
                      <a16:creationId xmlns:a16="http://schemas.microsoft.com/office/drawing/2014/main" id="{81674C01-2B1D-6BD9-1E7D-CAA30DB1F444}"/>
                    </a:ext>
                  </a:extLst>
                </p:cNvPr>
                <p:cNvSpPr>
                  <a:spLocks/>
                </p:cNvSpPr>
                <p:nvPr/>
              </p:nvSpPr>
              <p:spPr bwMode="auto">
                <a:xfrm>
                  <a:off x="8686" y="3808"/>
                  <a:ext cx="29" cy="28"/>
                </a:xfrm>
                <a:custGeom>
                  <a:avLst/>
                  <a:gdLst>
                    <a:gd name="T0" fmla="*/ 0 w 29"/>
                    <a:gd name="T1" fmla="*/ 22 h 28"/>
                    <a:gd name="T2" fmla="*/ 20 w 29"/>
                    <a:gd name="T3" fmla="*/ 28 h 28"/>
                    <a:gd name="T4" fmla="*/ 29 w 29"/>
                    <a:gd name="T5" fmla="*/ 7 h 28"/>
                    <a:gd name="T6" fmla="*/ 9 w 29"/>
                    <a:gd name="T7" fmla="*/ 0 h 28"/>
                    <a:gd name="T8" fmla="*/ 0 w 29"/>
                    <a:gd name="T9" fmla="*/ 22 h 28"/>
                  </a:gdLst>
                  <a:ahLst/>
                  <a:cxnLst>
                    <a:cxn ang="0">
                      <a:pos x="T0" y="T1"/>
                    </a:cxn>
                    <a:cxn ang="0">
                      <a:pos x="T2" y="T3"/>
                    </a:cxn>
                    <a:cxn ang="0">
                      <a:pos x="T4" y="T5"/>
                    </a:cxn>
                    <a:cxn ang="0">
                      <a:pos x="T6" y="T7"/>
                    </a:cxn>
                    <a:cxn ang="0">
                      <a:pos x="T8" y="T9"/>
                    </a:cxn>
                  </a:cxnLst>
                  <a:rect l="0" t="0" r="r" b="b"/>
                  <a:pathLst>
                    <a:path w="29" h="28">
                      <a:moveTo>
                        <a:pt x="0" y="22"/>
                      </a:moveTo>
                      <a:lnTo>
                        <a:pt x="20" y="28"/>
                      </a:lnTo>
                      <a:lnTo>
                        <a:pt x="29" y="7"/>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63232" name="Freeform 768">
                  <a:extLst>
                    <a:ext uri="{FF2B5EF4-FFF2-40B4-BE49-F238E27FC236}">
                      <a16:creationId xmlns:a16="http://schemas.microsoft.com/office/drawing/2014/main" id="{F0E94F87-417E-DBE7-8E64-36D4C0BD2066}"/>
                    </a:ext>
                  </a:extLst>
                </p:cNvPr>
                <p:cNvSpPr>
                  <a:spLocks/>
                </p:cNvSpPr>
                <p:nvPr/>
              </p:nvSpPr>
              <p:spPr bwMode="auto">
                <a:xfrm>
                  <a:off x="8695" y="3784"/>
                  <a:ext cx="28" cy="31"/>
                </a:xfrm>
                <a:custGeom>
                  <a:avLst/>
                  <a:gdLst>
                    <a:gd name="T0" fmla="*/ 0 w 28"/>
                    <a:gd name="T1" fmla="*/ 24 h 31"/>
                    <a:gd name="T2" fmla="*/ 20 w 28"/>
                    <a:gd name="T3" fmla="*/ 31 h 31"/>
                    <a:gd name="T4" fmla="*/ 28 w 28"/>
                    <a:gd name="T5" fmla="*/ 7 h 31"/>
                    <a:gd name="T6" fmla="*/ 9 w 28"/>
                    <a:gd name="T7" fmla="*/ 0 h 31"/>
                    <a:gd name="T8" fmla="*/ 0 w 28"/>
                    <a:gd name="T9" fmla="*/ 24 h 31"/>
                  </a:gdLst>
                  <a:ahLst/>
                  <a:cxnLst>
                    <a:cxn ang="0">
                      <a:pos x="T0" y="T1"/>
                    </a:cxn>
                    <a:cxn ang="0">
                      <a:pos x="T2" y="T3"/>
                    </a:cxn>
                    <a:cxn ang="0">
                      <a:pos x="T4" y="T5"/>
                    </a:cxn>
                    <a:cxn ang="0">
                      <a:pos x="T6" y="T7"/>
                    </a:cxn>
                    <a:cxn ang="0">
                      <a:pos x="T8" y="T9"/>
                    </a:cxn>
                  </a:cxnLst>
                  <a:rect l="0" t="0" r="r" b="b"/>
                  <a:pathLst>
                    <a:path w="28" h="31">
                      <a:moveTo>
                        <a:pt x="0" y="24"/>
                      </a:moveTo>
                      <a:lnTo>
                        <a:pt x="20" y="31"/>
                      </a:lnTo>
                      <a:lnTo>
                        <a:pt x="28"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3233" name="Freeform 769">
                  <a:extLst>
                    <a:ext uri="{FF2B5EF4-FFF2-40B4-BE49-F238E27FC236}">
                      <a16:creationId xmlns:a16="http://schemas.microsoft.com/office/drawing/2014/main" id="{CC857665-54A6-6047-A44D-6127E221D546}"/>
                    </a:ext>
                  </a:extLst>
                </p:cNvPr>
                <p:cNvSpPr>
                  <a:spLocks/>
                </p:cNvSpPr>
                <p:nvPr/>
              </p:nvSpPr>
              <p:spPr bwMode="auto">
                <a:xfrm>
                  <a:off x="8704" y="3760"/>
                  <a:ext cx="28" cy="31"/>
                </a:xfrm>
                <a:custGeom>
                  <a:avLst/>
                  <a:gdLst>
                    <a:gd name="T0" fmla="*/ 0 w 28"/>
                    <a:gd name="T1" fmla="*/ 24 h 31"/>
                    <a:gd name="T2" fmla="*/ 19 w 28"/>
                    <a:gd name="T3" fmla="*/ 31 h 31"/>
                    <a:gd name="T4" fmla="*/ 28 w 28"/>
                    <a:gd name="T5" fmla="*/ 7 h 31"/>
                    <a:gd name="T6" fmla="*/ 9 w 28"/>
                    <a:gd name="T7" fmla="*/ 0 h 31"/>
                    <a:gd name="T8" fmla="*/ 0 w 28"/>
                    <a:gd name="T9" fmla="*/ 24 h 31"/>
                  </a:gdLst>
                  <a:ahLst/>
                  <a:cxnLst>
                    <a:cxn ang="0">
                      <a:pos x="T0" y="T1"/>
                    </a:cxn>
                    <a:cxn ang="0">
                      <a:pos x="T2" y="T3"/>
                    </a:cxn>
                    <a:cxn ang="0">
                      <a:pos x="T4" y="T5"/>
                    </a:cxn>
                    <a:cxn ang="0">
                      <a:pos x="T6" y="T7"/>
                    </a:cxn>
                    <a:cxn ang="0">
                      <a:pos x="T8" y="T9"/>
                    </a:cxn>
                  </a:cxnLst>
                  <a:rect l="0" t="0" r="r" b="b"/>
                  <a:pathLst>
                    <a:path w="28" h="31">
                      <a:moveTo>
                        <a:pt x="0" y="24"/>
                      </a:moveTo>
                      <a:lnTo>
                        <a:pt x="19" y="31"/>
                      </a:lnTo>
                      <a:lnTo>
                        <a:pt x="28"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3234" name="Freeform 770">
                  <a:extLst>
                    <a:ext uri="{FF2B5EF4-FFF2-40B4-BE49-F238E27FC236}">
                      <a16:creationId xmlns:a16="http://schemas.microsoft.com/office/drawing/2014/main" id="{ADB46F61-7E1C-881B-59CE-3AA20CE45D2B}"/>
                    </a:ext>
                  </a:extLst>
                </p:cNvPr>
                <p:cNvSpPr>
                  <a:spLocks/>
                </p:cNvSpPr>
                <p:nvPr/>
              </p:nvSpPr>
              <p:spPr bwMode="auto">
                <a:xfrm>
                  <a:off x="8713" y="3738"/>
                  <a:ext cx="26" cy="29"/>
                </a:xfrm>
                <a:custGeom>
                  <a:avLst/>
                  <a:gdLst>
                    <a:gd name="T0" fmla="*/ 0 w 26"/>
                    <a:gd name="T1" fmla="*/ 20 h 29"/>
                    <a:gd name="T2" fmla="*/ 17 w 26"/>
                    <a:gd name="T3" fmla="*/ 29 h 29"/>
                    <a:gd name="T4" fmla="*/ 26 w 26"/>
                    <a:gd name="T5" fmla="*/ 9 h 29"/>
                    <a:gd name="T6" fmla="*/ 8 w 26"/>
                    <a:gd name="T7" fmla="*/ 0 h 29"/>
                    <a:gd name="T8" fmla="*/ 0 w 26"/>
                    <a:gd name="T9" fmla="*/ 20 h 29"/>
                  </a:gdLst>
                  <a:ahLst/>
                  <a:cxnLst>
                    <a:cxn ang="0">
                      <a:pos x="T0" y="T1"/>
                    </a:cxn>
                    <a:cxn ang="0">
                      <a:pos x="T2" y="T3"/>
                    </a:cxn>
                    <a:cxn ang="0">
                      <a:pos x="T4" y="T5"/>
                    </a:cxn>
                    <a:cxn ang="0">
                      <a:pos x="T6" y="T7"/>
                    </a:cxn>
                    <a:cxn ang="0">
                      <a:pos x="T8" y="T9"/>
                    </a:cxn>
                  </a:cxnLst>
                  <a:rect l="0" t="0" r="r" b="b"/>
                  <a:pathLst>
                    <a:path w="26" h="29">
                      <a:moveTo>
                        <a:pt x="0" y="20"/>
                      </a:moveTo>
                      <a:lnTo>
                        <a:pt x="17" y="29"/>
                      </a:lnTo>
                      <a:lnTo>
                        <a:pt x="26" y="9"/>
                      </a:lnTo>
                      <a:lnTo>
                        <a:pt x="8"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63235" name="Freeform 771">
                  <a:extLst>
                    <a:ext uri="{FF2B5EF4-FFF2-40B4-BE49-F238E27FC236}">
                      <a16:creationId xmlns:a16="http://schemas.microsoft.com/office/drawing/2014/main" id="{E8B2E587-59D3-BA31-D32E-0D3803DF927A}"/>
                    </a:ext>
                  </a:extLst>
                </p:cNvPr>
                <p:cNvSpPr>
                  <a:spLocks/>
                </p:cNvSpPr>
                <p:nvPr/>
              </p:nvSpPr>
              <p:spPr bwMode="auto">
                <a:xfrm>
                  <a:off x="8721" y="3716"/>
                  <a:ext cx="29" cy="31"/>
                </a:xfrm>
                <a:custGeom>
                  <a:avLst/>
                  <a:gdLst>
                    <a:gd name="T0" fmla="*/ 0 w 29"/>
                    <a:gd name="T1" fmla="*/ 24 h 31"/>
                    <a:gd name="T2" fmla="*/ 20 w 29"/>
                    <a:gd name="T3" fmla="*/ 31 h 31"/>
                    <a:gd name="T4" fmla="*/ 29 w 29"/>
                    <a:gd name="T5" fmla="*/ 7 h 31"/>
                    <a:gd name="T6" fmla="*/ 9 w 29"/>
                    <a:gd name="T7" fmla="*/ 0 h 31"/>
                    <a:gd name="T8" fmla="*/ 0 w 29"/>
                    <a:gd name="T9" fmla="*/ 24 h 31"/>
                  </a:gdLst>
                  <a:ahLst/>
                  <a:cxnLst>
                    <a:cxn ang="0">
                      <a:pos x="T0" y="T1"/>
                    </a:cxn>
                    <a:cxn ang="0">
                      <a:pos x="T2" y="T3"/>
                    </a:cxn>
                    <a:cxn ang="0">
                      <a:pos x="T4" y="T5"/>
                    </a:cxn>
                    <a:cxn ang="0">
                      <a:pos x="T6" y="T7"/>
                    </a:cxn>
                    <a:cxn ang="0">
                      <a:pos x="T8" y="T9"/>
                    </a:cxn>
                  </a:cxnLst>
                  <a:rect l="0" t="0" r="r" b="b"/>
                  <a:pathLst>
                    <a:path w="29" h="31">
                      <a:moveTo>
                        <a:pt x="0" y="24"/>
                      </a:moveTo>
                      <a:lnTo>
                        <a:pt x="20" y="31"/>
                      </a:lnTo>
                      <a:lnTo>
                        <a:pt x="29" y="7"/>
                      </a:lnTo>
                      <a:lnTo>
                        <a:pt x="9" y="0"/>
                      </a:lnTo>
                      <a:lnTo>
                        <a:pt x="0" y="24"/>
                      </a:lnTo>
                      <a:close/>
                    </a:path>
                  </a:pathLst>
                </a:custGeom>
                <a:solidFill>
                  <a:srgbClr val="FF0000"/>
                </a:solidFill>
                <a:ln w="38100" cmpd="sng">
                  <a:solidFill>
                    <a:srgbClr val="FF0000"/>
                  </a:solidFill>
                  <a:round/>
                  <a:headEnd/>
                  <a:tailEnd/>
                </a:ln>
              </p:spPr>
              <p:txBody>
                <a:bodyPr/>
                <a:lstStyle/>
                <a:p>
                  <a:endParaRPr lang="en-GB"/>
                </a:p>
              </p:txBody>
            </p:sp>
            <p:sp>
              <p:nvSpPr>
                <p:cNvPr id="63236" name="Freeform 772">
                  <a:extLst>
                    <a:ext uri="{FF2B5EF4-FFF2-40B4-BE49-F238E27FC236}">
                      <a16:creationId xmlns:a16="http://schemas.microsoft.com/office/drawing/2014/main" id="{9F0EF5BA-4B36-9D68-3B8B-1F7C3A328896}"/>
                    </a:ext>
                  </a:extLst>
                </p:cNvPr>
                <p:cNvSpPr>
                  <a:spLocks/>
                </p:cNvSpPr>
                <p:nvPr/>
              </p:nvSpPr>
              <p:spPr bwMode="auto">
                <a:xfrm>
                  <a:off x="8730" y="3692"/>
                  <a:ext cx="28" cy="31"/>
                </a:xfrm>
                <a:custGeom>
                  <a:avLst/>
                  <a:gdLst>
                    <a:gd name="T0" fmla="*/ 0 w 28"/>
                    <a:gd name="T1" fmla="*/ 22 h 31"/>
                    <a:gd name="T2" fmla="*/ 17 w 28"/>
                    <a:gd name="T3" fmla="*/ 31 h 31"/>
                    <a:gd name="T4" fmla="*/ 28 w 28"/>
                    <a:gd name="T5" fmla="*/ 9 h 31"/>
                    <a:gd name="T6" fmla="*/ 11 w 28"/>
                    <a:gd name="T7" fmla="*/ 0 h 31"/>
                    <a:gd name="T8" fmla="*/ 0 w 28"/>
                    <a:gd name="T9" fmla="*/ 22 h 31"/>
                  </a:gdLst>
                  <a:ahLst/>
                  <a:cxnLst>
                    <a:cxn ang="0">
                      <a:pos x="T0" y="T1"/>
                    </a:cxn>
                    <a:cxn ang="0">
                      <a:pos x="T2" y="T3"/>
                    </a:cxn>
                    <a:cxn ang="0">
                      <a:pos x="T4" y="T5"/>
                    </a:cxn>
                    <a:cxn ang="0">
                      <a:pos x="T6" y="T7"/>
                    </a:cxn>
                    <a:cxn ang="0">
                      <a:pos x="T8" y="T9"/>
                    </a:cxn>
                  </a:cxnLst>
                  <a:rect l="0" t="0" r="r" b="b"/>
                  <a:pathLst>
                    <a:path w="28" h="31">
                      <a:moveTo>
                        <a:pt x="0" y="22"/>
                      </a:moveTo>
                      <a:lnTo>
                        <a:pt x="17" y="31"/>
                      </a:lnTo>
                      <a:lnTo>
                        <a:pt x="28" y="9"/>
                      </a:lnTo>
                      <a:lnTo>
                        <a:pt x="11"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63237" name="Freeform 773">
                  <a:extLst>
                    <a:ext uri="{FF2B5EF4-FFF2-40B4-BE49-F238E27FC236}">
                      <a16:creationId xmlns:a16="http://schemas.microsoft.com/office/drawing/2014/main" id="{DE63917D-67A0-14E9-DE02-E2C520440301}"/>
                    </a:ext>
                  </a:extLst>
                </p:cNvPr>
                <p:cNvSpPr>
                  <a:spLocks/>
                </p:cNvSpPr>
                <p:nvPr/>
              </p:nvSpPr>
              <p:spPr bwMode="auto">
                <a:xfrm>
                  <a:off x="8741" y="3673"/>
                  <a:ext cx="28" cy="28"/>
                </a:xfrm>
                <a:custGeom>
                  <a:avLst/>
                  <a:gdLst>
                    <a:gd name="T0" fmla="*/ 0 w 28"/>
                    <a:gd name="T1" fmla="*/ 22 h 28"/>
                    <a:gd name="T2" fmla="*/ 20 w 28"/>
                    <a:gd name="T3" fmla="*/ 28 h 28"/>
                    <a:gd name="T4" fmla="*/ 28 w 28"/>
                    <a:gd name="T5" fmla="*/ 6 h 28"/>
                    <a:gd name="T6" fmla="*/ 9 w 28"/>
                    <a:gd name="T7" fmla="*/ 0 h 28"/>
                    <a:gd name="T8" fmla="*/ 0 w 28"/>
                    <a:gd name="T9" fmla="*/ 22 h 28"/>
                  </a:gdLst>
                  <a:ahLst/>
                  <a:cxnLst>
                    <a:cxn ang="0">
                      <a:pos x="T0" y="T1"/>
                    </a:cxn>
                    <a:cxn ang="0">
                      <a:pos x="T2" y="T3"/>
                    </a:cxn>
                    <a:cxn ang="0">
                      <a:pos x="T4" y="T5"/>
                    </a:cxn>
                    <a:cxn ang="0">
                      <a:pos x="T6" y="T7"/>
                    </a:cxn>
                    <a:cxn ang="0">
                      <a:pos x="T8" y="T9"/>
                    </a:cxn>
                  </a:cxnLst>
                  <a:rect l="0" t="0" r="r" b="b"/>
                  <a:pathLst>
                    <a:path w="28" h="28">
                      <a:moveTo>
                        <a:pt x="0" y="22"/>
                      </a:moveTo>
                      <a:lnTo>
                        <a:pt x="20" y="28"/>
                      </a:lnTo>
                      <a:lnTo>
                        <a:pt x="28" y="6"/>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63238" name="Freeform 774">
                  <a:extLst>
                    <a:ext uri="{FF2B5EF4-FFF2-40B4-BE49-F238E27FC236}">
                      <a16:creationId xmlns:a16="http://schemas.microsoft.com/office/drawing/2014/main" id="{7412ECC7-411C-4991-E0F3-638AD0CFAC6C}"/>
                    </a:ext>
                  </a:extLst>
                </p:cNvPr>
                <p:cNvSpPr>
                  <a:spLocks/>
                </p:cNvSpPr>
                <p:nvPr/>
              </p:nvSpPr>
              <p:spPr bwMode="auto">
                <a:xfrm>
                  <a:off x="8750" y="3651"/>
                  <a:ext cx="26" cy="28"/>
                </a:xfrm>
                <a:custGeom>
                  <a:avLst/>
                  <a:gdLst>
                    <a:gd name="T0" fmla="*/ 0 w 26"/>
                    <a:gd name="T1" fmla="*/ 20 h 28"/>
                    <a:gd name="T2" fmla="*/ 17 w 26"/>
                    <a:gd name="T3" fmla="*/ 28 h 28"/>
                    <a:gd name="T4" fmla="*/ 26 w 26"/>
                    <a:gd name="T5" fmla="*/ 9 h 28"/>
                    <a:gd name="T6" fmla="*/ 8 w 26"/>
                    <a:gd name="T7" fmla="*/ 0 h 28"/>
                    <a:gd name="T8" fmla="*/ 0 w 26"/>
                    <a:gd name="T9" fmla="*/ 20 h 28"/>
                  </a:gdLst>
                  <a:ahLst/>
                  <a:cxnLst>
                    <a:cxn ang="0">
                      <a:pos x="T0" y="T1"/>
                    </a:cxn>
                    <a:cxn ang="0">
                      <a:pos x="T2" y="T3"/>
                    </a:cxn>
                    <a:cxn ang="0">
                      <a:pos x="T4" y="T5"/>
                    </a:cxn>
                    <a:cxn ang="0">
                      <a:pos x="T6" y="T7"/>
                    </a:cxn>
                    <a:cxn ang="0">
                      <a:pos x="T8" y="T9"/>
                    </a:cxn>
                  </a:cxnLst>
                  <a:rect l="0" t="0" r="r" b="b"/>
                  <a:pathLst>
                    <a:path w="26" h="28">
                      <a:moveTo>
                        <a:pt x="0" y="20"/>
                      </a:moveTo>
                      <a:lnTo>
                        <a:pt x="17" y="28"/>
                      </a:lnTo>
                      <a:lnTo>
                        <a:pt x="26" y="9"/>
                      </a:lnTo>
                      <a:lnTo>
                        <a:pt x="8" y="0"/>
                      </a:lnTo>
                      <a:lnTo>
                        <a:pt x="0" y="20"/>
                      </a:lnTo>
                      <a:close/>
                    </a:path>
                  </a:pathLst>
                </a:custGeom>
                <a:solidFill>
                  <a:srgbClr val="FF0000"/>
                </a:solidFill>
                <a:ln w="38100" cmpd="sng">
                  <a:solidFill>
                    <a:srgbClr val="FF0000"/>
                  </a:solidFill>
                  <a:round/>
                  <a:headEnd/>
                  <a:tailEnd/>
                </a:ln>
              </p:spPr>
              <p:txBody>
                <a:bodyPr/>
                <a:lstStyle/>
                <a:p>
                  <a:endParaRPr lang="en-GB"/>
                </a:p>
              </p:txBody>
            </p:sp>
            <p:sp>
              <p:nvSpPr>
                <p:cNvPr id="63239" name="Freeform 775">
                  <a:extLst>
                    <a:ext uri="{FF2B5EF4-FFF2-40B4-BE49-F238E27FC236}">
                      <a16:creationId xmlns:a16="http://schemas.microsoft.com/office/drawing/2014/main" id="{C9E103D2-2D33-A962-1FEA-B3EB5A979E53}"/>
                    </a:ext>
                  </a:extLst>
                </p:cNvPr>
                <p:cNvSpPr>
                  <a:spLocks/>
                </p:cNvSpPr>
                <p:nvPr/>
              </p:nvSpPr>
              <p:spPr bwMode="auto">
                <a:xfrm>
                  <a:off x="8758" y="3634"/>
                  <a:ext cx="27" cy="26"/>
                </a:xfrm>
                <a:custGeom>
                  <a:avLst/>
                  <a:gdLst>
                    <a:gd name="T0" fmla="*/ 0 w 27"/>
                    <a:gd name="T1" fmla="*/ 19 h 26"/>
                    <a:gd name="T2" fmla="*/ 20 w 27"/>
                    <a:gd name="T3" fmla="*/ 26 h 26"/>
                    <a:gd name="T4" fmla="*/ 27 w 27"/>
                    <a:gd name="T5" fmla="*/ 6 h 26"/>
                    <a:gd name="T6" fmla="*/ 7 w 27"/>
                    <a:gd name="T7" fmla="*/ 0 h 26"/>
                    <a:gd name="T8" fmla="*/ 0 w 27"/>
                    <a:gd name="T9" fmla="*/ 19 h 26"/>
                  </a:gdLst>
                  <a:ahLst/>
                  <a:cxnLst>
                    <a:cxn ang="0">
                      <a:pos x="T0" y="T1"/>
                    </a:cxn>
                    <a:cxn ang="0">
                      <a:pos x="T2" y="T3"/>
                    </a:cxn>
                    <a:cxn ang="0">
                      <a:pos x="T4" y="T5"/>
                    </a:cxn>
                    <a:cxn ang="0">
                      <a:pos x="T6" y="T7"/>
                    </a:cxn>
                    <a:cxn ang="0">
                      <a:pos x="T8" y="T9"/>
                    </a:cxn>
                  </a:cxnLst>
                  <a:rect l="0" t="0" r="r" b="b"/>
                  <a:pathLst>
                    <a:path w="27" h="26">
                      <a:moveTo>
                        <a:pt x="0" y="19"/>
                      </a:moveTo>
                      <a:lnTo>
                        <a:pt x="20" y="26"/>
                      </a:lnTo>
                      <a:lnTo>
                        <a:pt x="27" y="6"/>
                      </a:lnTo>
                      <a:lnTo>
                        <a:pt x="7" y="0"/>
                      </a:lnTo>
                      <a:lnTo>
                        <a:pt x="0" y="19"/>
                      </a:lnTo>
                      <a:close/>
                    </a:path>
                  </a:pathLst>
                </a:custGeom>
                <a:solidFill>
                  <a:srgbClr val="FF0000"/>
                </a:solidFill>
                <a:ln w="38100" cmpd="sng">
                  <a:solidFill>
                    <a:srgbClr val="FF0000"/>
                  </a:solidFill>
                  <a:round/>
                  <a:headEnd/>
                  <a:tailEnd/>
                </a:ln>
              </p:spPr>
              <p:txBody>
                <a:bodyPr/>
                <a:lstStyle/>
                <a:p>
                  <a:endParaRPr lang="en-GB"/>
                </a:p>
              </p:txBody>
            </p:sp>
            <p:sp>
              <p:nvSpPr>
                <p:cNvPr id="63240" name="Freeform 776">
                  <a:extLst>
                    <a:ext uri="{FF2B5EF4-FFF2-40B4-BE49-F238E27FC236}">
                      <a16:creationId xmlns:a16="http://schemas.microsoft.com/office/drawing/2014/main" id="{9F82890A-AE91-E0A9-D1F7-D046462592BA}"/>
                    </a:ext>
                  </a:extLst>
                </p:cNvPr>
                <p:cNvSpPr>
                  <a:spLocks/>
                </p:cNvSpPr>
                <p:nvPr/>
              </p:nvSpPr>
              <p:spPr bwMode="auto">
                <a:xfrm>
                  <a:off x="8765" y="3612"/>
                  <a:ext cx="28" cy="30"/>
                </a:xfrm>
                <a:custGeom>
                  <a:avLst/>
                  <a:gdLst>
                    <a:gd name="T0" fmla="*/ 0 w 28"/>
                    <a:gd name="T1" fmla="*/ 19 h 30"/>
                    <a:gd name="T2" fmla="*/ 17 w 28"/>
                    <a:gd name="T3" fmla="*/ 30 h 30"/>
                    <a:gd name="T4" fmla="*/ 28 w 28"/>
                    <a:gd name="T5" fmla="*/ 11 h 30"/>
                    <a:gd name="T6" fmla="*/ 11 w 28"/>
                    <a:gd name="T7" fmla="*/ 0 h 30"/>
                    <a:gd name="T8" fmla="*/ 0 w 28"/>
                    <a:gd name="T9" fmla="*/ 19 h 30"/>
                  </a:gdLst>
                  <a:ahLst/>
                  <a:cxnLst>
                    <a:cxn ang="0">
                      <a:pos x="T0" y="T1"/>
                    </a:cxn>
                    <a:cxn ang="0">
                      <a:pos x="T2" y="T3"/>
                    </a:cxn>
                    <a:cxn ang="0">
                      <a:pos x="T4" y="T5"/>
                    </a:cxn>
                    <a:cxn ang="0">
                      <a:pos x="T6" y="T7"/>
                    </a:cxn>
                    <a:cxn ang="0">
                      <a:pos x="T8" y="T9"/>
                    </a:cxn>
                  </a:cxnLst>
                  <a:rect l="0" t="0" r="r" b="b"/>
                  <a:pathLst>
                    <a:path w="28" h="30">
                      <a:moveTo>
                        <a:pt x="0" y="19"/>
                      </a:moveTo>
                      <a:lnTo>
                        <a:pt x="17" y="30"/>
                      </a:lnTo>
                      <a:lnTo>
                        <a:pt x="28" y="11"/>
                      </a:lnTo>
                      <a:lnTo>
                        <a:pt x="11" y="0"/>
                      </a:lnTo>
                      <a:lnTo>
                        <a:pt x="0" y="19"/>
                      </a:lnTo>
                      <a:close/>
                    </a:path>
                  </a:pathLst>
                </a:custGeom>
                <a:solidFill>
                  <a:srgbClr val="FF0000"/>
                </a:solidFill>
                <a:ln w="38100" cmpd="sng">
                  <a:solidFill>
                    <a:srgbClr val="FF0000"/>
                  </a:solidFill>
                  <a:round/>
                  <a:headEnd/>
                  <a:tailEnd/>
                </a:ln>
              </p:spPr>
              <p:txBody>
                <a:bodyPr/>
                <a:lstStyle/>
                <a:p>
                  <a:endParaRPr lang="en-GB"/>
                </a:p>
              </p:txBody>
            </p:sp>
            <p:sp>
              <p:nvSpPr>
                <p:cNvPr id="63241" name="Freeform 777">
                  <a:extLst>
                    <a:ext uri="{FF2B5EF4-FFF2-40B4-BE49-F238E27FC236}">
                      <a16:creationId xmlns:a16="http://schemas.microsoft.com/office/drawing/2014/main" id="{3AC11CC2-C0BC-3ED6-B6BC-B5CF3926F4FF}"/>
                    </a:ext>
                  </a:extLst>
                </p:cNvPr>
                <p:cNvSpPr>
                  <a:spLocks/>
                </p:cNvSpPr>
                <p:nvPr/>
              </p:nvSpPr>
              <p:spPr bwMode="auto">
                <a:xfrm>
                  <a:off x="8776" y="3592"/>
                  <a:ext cx="28" cy="28"/>
                </a:xfrm>
                <a:custGeom>
                  <a:avLst/>
                  <a:gdLst>
                    <a:gd name="T0" fmla="*/ 0 w 28"/>
                    <a:gd name="T1" fmla="*/ 22 h 28"/>
                    <a:gd name="T2" fmla="*/ 19 w 28"/>
                    <a:gd name="T3" fmla="*/ 28 h 28"/>
                    <a:gd name="T4" fmla="*/ 28 w 28"/>
                    <a:gd name="T5" fmla="*/ 7 h 28"/>
                    <a:gd name="T6" fmla="*/ 9 w 28"/>
                    <a:gd name="T7" fmla="*/ 0 h 28"/>
                    <a:gd name="T8" fmla="*/ 0 w 28"/>
                    <a:gd name="T9" fmla="*/ 22 h 28"/>
                  </a:gdLst>
                  <a:ahLst/>
                  <a:cxnLst>
                    <a:cxn ang="0">
                      <a:pos x="T0" y="T1"/>
                    </a:cxn>
                    <a:cxn ang="0">
                      <a:pos x="T2" y="T3"/>
                    </a:cxn>
                    <a:cxn ang="0">
                      <a:pos x="T4" y="T5"/>
                    </a:cxn>
                    <a:cxn ang="0">
                      <a:pos x="T6" y="T7"/>
                    </a:cxn>
                    <a:cxn ang="0">
                      <a:pos x="T8" y="T9"/>
                    </a:cxn>
                  </a:cxnLst>
                  <a:rect l="0" t="0" r="r" b="b"/>
                  <a:pathLst>
                    <a:path w="28" h="28">
                      <a:moveTo>
                        <a:pt x="0" y="22"/>
                      </a:moveTo>
                      <a:lnTo>
                        <a:pt x="19" y="28"/>
                      </a:lnTo>
                      <a:lnTo>
                        <a:pt x="28" y="7"/>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63242" name="Freeform 778">
                  <a:extLst>
                    <a:ext uri="{FF2B5EF4-FFF2-40B4-BE49-F238E27FC236}">
                      <a16:creationId xmlns:a16="http://schemas.microsoft.com/office/drawing/2014/main" id="{5E6702B6-1B72-B24D-0EDE-CEAA2276C54F}"/>
                    </a:ext>
                  </a:extLst>
                </p:cNvPr>
                <p:cNvSpPr>
                  <a:spLocks/>
                </p:cNvSpPr>
                <p:nvPr/>
              </p:nvSpPr>
              <p:spPr bwMode="auto">
                <a:xfrm>
                  <a:off x="8785" y="3572"/>
                  <a:ext cx="26" cy="27"/>
                </a:xfrm>
                <a:custGeom>
                  <a:avLst/>
                  <a:gdLst>
                    <a:gd name="T0" fmla="*/ 0 w 26"/>
                    <a:gd name="T1" fmla="*/ 18 h 27"/>
                    <a:gd name="T2" fmla="*/ 17 w 26"/>
                    <a:gd name="T3" fmla="*/ 27 h 27"/>
                    <a:gd name="T4" fmla="*/ 26 w 26"/>
                    <a:gd name="T5" fmla="*/ 9 h 27"/>
                    <a:gd name="T6" fmla="*/ 8 w 26"/>
                    <a:gd name="T7" fmla="*/ 0 h 27"/>
                    <a:gd name="T8" fmla="*/ 0 w 26"/>
                    <a:gd name="T9" fmla="*/ 18 h 27"/>
                  </a:gdLst>
                  <a:ahLst/>
                  <a:cxnLst>
                    <a:cxn ang="0">
                      <a:pos x="T0" y="T1"/>
                    </a:cxn>
                    <a:cxn ang="0">
                      <a:pos x="T2" y="T3"/>
                    </a:cxn>
                    <a:cxn ang="0">
                      <a:pos x="T4" y="T5"/>
                    </a:cxn>
                    <a:cxn ang="0">
                      <a:pos x="T6" y="T7"/>
                    </a:cxn>
                    <a:cxn ang="0">
                      <a:pos x="T8" y="T9"/>
                    </a:cxn>
                  </a:cxnLst>
                  <a:rect l="0" t="0" r="r" b="b"/>
                  <a:pathLst>
                    <a:path w="26" h="27">
                      <a:moveTo>
                        <a:pt x="0" y="18"/>
                      </a:moveTo>
                      <a:lnTo>
                        <a:pt x="17" y="27"/>
                      </a:lnTo>
                      <a:lnTo>
                        <a:pt x="26" y="9"/>
                      </a:lnTo>
                      <a:lnTo>
                        <a:pt x="8" y="0"/>
                      </a:lnTo>
                      <a:lnTo>
                        <a:pt x="0" y="18"/>
                      </a:lnTo>
                      <a:close/>
                    </a:path>
                  </a:pathLst>
                </a:custGeom>
                <a:solidFill>
                  <a:srgbClr val="FF0000"/>
                </a:solidFill>
                <a:ln w="38100" cmpd="sng">
                  <a:solidFill>
                    <a:srgbClr val="FF0000"/>
                  </a:solidFill>
                  <a:round/>
                  <a:headEnd/>
                  <a:tailEnd/>
                </a:ln>
              </p:spPr>
              <p:txBody>
                <a:bodyPr/>
                <a:lstStyle/>
                <a:p>
                  <a:endParaRPr lang="en-GB"/>
                </a:p>
              </p:txBody>
            </p:sp>
            <p:sp>
              <p:nvSpPr>
                <p:cNvPr id="63243" name="Freeform 779">
                  <a:extLst>
                    <a:ext uri="{FF2B5EF4-FFF2-40B4-BE49-F238E27FC236}">
                      <a16:creationId xmlns:a16="http://schemas.microsoft.com/office/drawing/2014/main" id="{6978FCC5-A6AF-70AA-8C26-AED39B641F0F}"/>
                    </a:ext>
                  </a:extLst>
                </p:cNvPr>
                <p:cNvSpPr>
                  <a:spLocks/>
                </p:cNvSpPr>
                <p:nvPr/>
              </p:nvSpPr>
              <p:spPr bwMode="auto">
                <a:xfrm>
                  <a:off x="8793" y="3553"/>
                  <a:ext cx="29" cy="28"/>
                </a:xfrm>
                <a:custGeom>
                  <a:avLst/>
                  <a:gdLst>
                    <a:gd name="T0" fmla="*/ 0 w 29"/>
                    <a:gd name="T1" fmla="*/ 22 h 28"/>
                    <a:gd name="T2" fmla="*/ 20 w 29"/>
                    <a:gd name="T3" fmla="*/ 28 h 28"/>
                    <a:gd name="T4" fmla="*/ 29 w 29"/>
                    <a:gd name="T5" fmla="*/ 6 h 28"/>
                    <a:gd name="T6" fmla="*/ 9 w 29"/>
                    <a:gd name="T7" fmla="*/ 0 h 28"/>
                    <a:gd name="T8" fmla="*/ 0 w 29"/>
                    <a:gd name="T9" fmla="*/ 22 h 28"/>
                  </a:gdLst>
                  <a:ahLst/>
                  <a:cxnLst>
                    <a:cxn ang="0">
                      <a:pos x="T0" y="T1"/>
                    </a:cxn>
                    <a:cxn ang="0">
                      <a:pos x="T2" y="T3"/>
                    </a:cxn>
                    <a:cxn ang="0">
                      <a:pos x="T4" y="T5"/>
                    </a:cxn>
                    <a:cxn ang="0">
                      <a:pos x="T6" y="T7"/>
                    </a:cxn>
                    <a:cxn ang="0">
                      <a:pos x="T8" y="T9"/>
                    </a:cxn>
                  </a:cxnLst>
                  <a:rect l="0" t="0" r="r" b="b"/>
                  <a:pathLst>
                    <a:path w="29" h="28">
                      <a:moveTo>
                        <a:pt x="0" y="22"/>
                      </a:moveTo>
                      <a:lnTo>
                        <a:pt x="20" y="28"/>
                      </a:lnTo>
                      <a:lnTo>
                        <a:pt x="29" y="6"/>
                      </a:lnTo>
                      <a:lnTo>
                        <a:pt x="9" y="0"/>
                      </a:lnTo>
                      <a:lnTo>
                        <a:pt x="0" y="22"/>
                      </a:lnTo>
                      <a:close/>
                    </a:path>
                  </a:pathLst>
                </a:custGeom>
                <a:solidFill>
                  <a:srgbClr val="FF0000"/>
                </a:solidFill>
                <a:ln w="38100" cmpd="sng">
                  <a:solidFill>
                    <a:srgbClr val="FF0000"/>
                  </a:solidFill>
                  <a:round/>
                  <a:headEnd/>
                  <a:tailEnd/>
                </a:ln>
              </p:spPr>
              <p:txBody>
                <a:bodyPr/>
                <a:lstStyle/>
                <a:p>
                  <a:endParaRPr lang="en-GB"/>
                </a:p>
              </p:txBody>
            </p:sp>
            <p:sp>
              <p:nvSpPr>
                <p:cNvPr id="63244" name="Freeform 780">
                  <a:extLst>
                    <a:ext uri="{FF2B5EF4-FFF2-40B4-BE49-F238E27FC236}">
                      <a16:creationId xmlns:a16="http://schemas.microsoft.com/office/drawing/2014/main" id="{EB60341C-4BED-36E8-9B92-61CDEDF2EF99}"/>
                    </a:ext>
                  </a:extLst>
                </p:cNvPr>
                <p:cNvSpPr>
                  <a:spLocks/>
                </p:cNvSpPr>
                <p:nvPr/>
              </p:nvSpPr>
              <p:spPr bwMode="auto">
                <a:xfrm>
                  <a:off x="8802" y="3533"/>
                  <a:ext cx="26" cy="26"/>
                </a:xfrm>
                <a:custGeom>
                  <a:avLst/>
                  <a:gdLst>
                    <a:gd name="T0" fmla="*/ 0 w 26"/>
                    <a:gd name="T1" fmla="*/ 18 h 26"/>
                    <a:gd name="T2" fmla="*/ 17 w 26"/>
                    <a:gd name="T3" fmla="*/ 26 h 26"/>
                    <a:gd name="T4" fmla="*/ 26 w 26"/>
                    <a:gd name="T5" fmla="*/ 9 h 26"/>
                    <a:gd name="T6" fmla="*/ 9 w 26"/>
                    <a:gd name="T7" fmla="*/ 0 h 26"/>
                    <a:gd name="T8" fmla="*/ 0 w 26"/>
                    <a:gd name="T9" fmla="*/ 18 h 26"/>
                  </a:gdLst>
                  <a:ahLst/>
                  <a:cxnLst>
                    <a:cxn ang="0">
                      <a:pos x="T0" y="T1"/>
                    </a:cxn>
                    <a:cxn ang="0">
                      <a:pos x="T2" y="T3"/>
                    </a:cxn>
                    <a:cxn ang="0">
                      <a:pos x="T4" y="T5"/>
                    </a:cxn>
                    <a:cxn ang="0">
                      <a:pos x="T6" y="T7"/>
                    </a:cxn>
                    <a:cxn ang="0">
                      <a:pos x="T8" y="T9"/>
                    </a:cxn>
                  </a:cxnLst>
                  <a:rect l="0" t="0" r="r" b="b"/>
                  <a:pathLst>
                    <a:path w="26" h="26">
                      <a:moveTo>
                        <a:pt x="0" y="18"/>
                      </a:moveTo>
                      <a:lnTo>
                        <a:pt x="17" y="26"/>
                      </a:lnTo>
                      <a:lnTo>
                        <a:pt x="26" y="9"/>
                      </a:lnTo>
                      <a:lnTo>
                        <a:pt x="9" y="0"/>
                      </a:lnTo>
                      <a:lnTo>
                        <a:pt x="0" y="18"/>
                      </a:lnTo>
                      <a:close/>
                    </a:path>
                  </a:pathLst>
                </a:custGeom>
                <a:solidFill>
                  <a:srgbClr val="FF0000"/>
                </a:solidFill>
                <a:ln w="38100" cmpd="sng">
                  <a:solidFill>
                    <a:srgbClr val="FF0000"/>
                  </a:solidFill>
                  <a:round/>
                  <a:headEnd/>
                  <a:tailEnd/>
                </a:ln>
              </p:spPr>
              <p:txBody>
                <a:bodyPr/>
                <a:lstStyle/>
                <a:p>
                  <a:endParaRPr lang="en-GB"/>
                </a:p>
              </p:txBody>
            </p:sp>
            <p:sp>
              <p:nvSpPr>
                <p:cNvPr id="63245" name="Freeform 781">
                  <a:extLst>
                    <a:ext uri="{FF2B5EF4-FFF2-40B4-BE49-F238E27FC236}">
                      <a16:creationId xmlns:a16="http://schemas.microsoft.com/office/drawing/2014/main" id="{8B7E77D5-2607-E881-54DB-C9F58F45C170}"/>
                    </a:ext>
                  </a:extLst>
                </p:cNvPr>
                <p:cNvSpPr>
                  <a:spLocks/>
                </p:cNvSpPr>
                <p:nvPr/>
              </p:nvSpPr>
              <p:spPr bwMode="auto">
                <a:xfrm>
                  <a:off x="8811" y="3514"/>
                  <a:ext cx="26" cy="28"/>
                </a:xfrm>
                <a:custGeom>
                  <a:avLst/>
                  <a:gdLst>
                    <a:gd name="T0" fmla="*/ 0 w 26"/>
                    <a:gd name="T1" fmla="*/ 19 h 28"/>
                    <a:gd name="T2" fmla="*/ 17 w 26"/>
                    <a:gd name="T3" fmla="*/ 28 h 28"/>
                    <a:gd name="T4" fmla="*/ 26 w 26"/>
                    <a:gd name="T5" fmla="*/ 8 h 28"/>
                    <a:gd name="T6" fmla="*/ 8 w 26"/>
                    <a:gd name="T7" fmla="*/ 0 h 28"/>
                    <a:gd name="T8" fmla="*/ 0 w 26"/>
                    <a:gd name="T9" fmla="*/ 19 h 28"/>
                  </a:gdLst>
                  <a:ahLst/>
                  <a:cxnLst>
                    <a:cxn ang="0">
                      <a:pos x="T0" y="T1"/>
                    </a:cxn>
                    <a:cxn ang="0">
                      <a:pos x="T2" y="T3"/>
                    </a:cxn>
                    <a:cxn ang="0">
                      <a:pos x="T4" y="T5"/>
                    </a:cxn>
                    <a:cxn ang="0">
                      <a:pos x="T6" y="T7"/>
                    </a:cxn>
                    <a:cxn ang="0">
                      <a:pos x="T8" y="T9"/>
                    </a:cxn>
                  </a:cxnLst>
                  <a:rect l="0" t="0" r="r" b="b"/>
                  <a:pathLst>
                    <a:path w="26" h="28">
                      <a:moveTo>
                        <a:pt x="0" y="19"/>
                      </a:moveTo>
                      <a:lnTo>
                        <a:pt x="17" y="28"/>
                      </a:lnTo>
                      <a:lnTo>
                        <a:pt x="26" y="8"/>
                      </a:lnTo>
                      <a:lnTo>
                        <a:pt x="8" y="0"/>
                      </a:lnTo>
                      <a:lnTo>
                        <a:pt x="0" y="19"/>
                      </a:lnTo>
                      <a:close/>
                    </a:path>
                  </a:pathLst>
                </a:custGeom>
                <a:solidFill>
                  <a:srgbClr val="FF0000"/>
                </a:solidFill>
                <a:ln w="38100" cmpd="sng">
                  <a:solidFill>
                    <a:srgbClr val="FF0000"/>
                  </a:solidFill>
                  <a:round/>
                  <a:headEnd/>
                  <a:tailEnd/>
                </a:ln>
              </p:spPr>
              <p:txBody>
                <a:bodyPr/>
                <a:lstStyle/>
                <a:p>
                  <a:endParaRPr lang="en-GB"/>
                </a:p>
              </p:txBody>
            </p:sp>
            <p:sp>
              <p:nvSpPr>
                <p:cNvPr id="63246" name="Freeform 782">
                  <a:extLst>
                    <a:ext uri="{FF2B5EF4-FFF2-40B4-BE49-F238E27FC236}">
                      <a16:creationId xmlns:a16="http://schemas.microsoft.com/office/drawing/2014/main" id="{6A189411-5B57-F7C1-64CC-E967089B8BAB}"/>
                    </a:ext>
                  </a:extLst>
                </p:cNvPr>
                <p:cNvSpPr>
                  <a:spLocks/>
                </p:cNvSpPr>
                <p:nvPr/>
              </p:nvSpPr>
              <p:spPr bwMode="auto">
                <a:xfrm>
                  <a:off x="8819" y="3496"/>
                  <a:ext cx="27" cy="26"/>
                </a:xfrm>
                <a:custGeom>
                  <a:avLst/>
                  <a:gdLst>
                    <a:gd name="T0" fmla="*/ 0 w 27"/>
                    <a:gd name="T1" fmla="*/ 18 h 26"/>
                    <a:gd name="T2" fmla="*/ 18 w 27"/>
                    <a:gd name="T3" fmla="*/ 26 h 26"/>
                    <a:gd name="T4" fmla="*/ 27 w 27"/>
                    <a:gd name="T5" fmla="*/ 9 h 26"/>
                    <a:gd name="T6" fmla="*/ 9 w 27"/>
                    <a:gd name="T7" fmla="*/ 0 h 26"/>
                    <a:gd name="T8" fmla="*/ 0 w 27"/>
                    <a:gd name="T9" fmla="*/ 18 h 26"/>
                  </a:gdLst>
                  <a:ahLst/>
                  <a:cxnLst>
                    <a:cxn ang="0">
                      <a:pos x="T0" y="T1"/>
                    </a:cxn>
                    <a:cxn ang="0">
                      <a:pos x="T2" y="T3"/>
                    </a:cxn>
                    <a:cxn ang="0">
                      <a:pos x="T4" y="T5"/>
                    </a:cxn>
                    <a:cxn ang="0">
                      <a:pos x="T6" y="T7"/>
                    </a:cxn>
                    <a:cxn ang="0">
                      <a:pos x="T8" y="T9"/>
                    </a:cxn>
                  </a:cxnLst>
                  <a:rect l="0" t="0" r="r" b="b"/>
                  <a:pathLst>
                    <a:path w="27" h="26">
                      <a:moveTo>
                        <a:pt x="0" y="18"/>
                      </a:moveTo>
                      <a:lnTo>
                        <a:pt x="18" y="26"/>
                      </a:lnTo>
                      <a:lnTo>
                        <a:pt x="27" y="9"/>
                      </a:lnTo>
                      <a:lnTo>
                        <a:pt x="9" y="0"/>
                      </a:lnTo>
                      <a:lnTo>
                        <a:pt x="0" y="18"/>
                      </a:lnTo>
                      <a:close/>
                    </a:path>
                  </a:pathLst>
                </a:custGeom>
                <a:solidFill>
                  <a:srgbClr val="FF0000"/>
                </a:solidFill>
                <a:ln w="38100" cmpd="sng">
                  <a:solidFill>
                    <a:srgbClr val="FF0000"/>
                  </a:solidFill>
                  <a:round/>
                  <a:headEnd/>
                  <a:tailEnd/>
                </a:ln>
              </p:spPr>
              <p:txBody>
                <a:bodyPr/>
                <a:lstStyle/>
                <a:p>
                  <a:endParaRPr lang="en-GB"/>
                </a:p>
              </p:txBody>
            </p:sp>
            <p:sp>
              <p:nvSpPr>
                <p:cNvPr id="63247" name="Freeform 783">
                  <a:extLst>
                    <a:ext uri="{FF2B5EF4-FFF2-40B4-BE49-F238E27FC236}">
                      <a16:creationId xmlns:a16="http://schemas.microsoft.com/office/drawing/2014/main" id="{15985DC1-6FE2-E1D7-2BBB-72600AC1E6D1}"/>
                    </a:ext>
                  </a:extLst>
                </p:cNvPr>
                <p:cNvSpPr>
                  <a:spLocks/>
                </p:cNvSpPr>
                <p:nvPr/>
              </p:nvSpPr>
              <p:spPr bwMode="auto">
                <a:xfrm>
                  <a:off x="8828" y="3479"/>
                  <a:ext cx="29" cy="28"/>
                </a:xfrm>
                <a:custGeom>
                  <a:avLst/>
                  <a:gdLst>
                    <a:gd name="T0" fmla="*/ 0 w 29"/>
                    <a:gd name="T1" fmla="*/ 17 h 28"/>
                    <a:gd name="T2" fmla="*/ 18 w 29"/>
                    <a:gd name="T3" fmla="*/ 28 h 28"/>
                    <a:gd name="T4" fmla="*/ 29 w 29"/>
                    <a:gd name="T5" fmla="*/ 11 h 28"/>
                    <a:gd name="T6" fmla="*/ 11 w 29"/>
                    <a:gd name="T7" fmla="*/ 0 h 28"/>
                    <a:gd name="T8" fmla="*/ 0 w 29"/>
                    <a:gd name="T9" fmla="*/ 17 h 28"/>
                  </a:gdLst>
                  <a:ahLst/>
                  <a:cxnLst>
                    <a:cxn ang="0">
                      <a:pos x="T0" y="T1"/>
                    </a:cxn>
                    <a:cxn ang="0">
                      <a:pos x="T2" y="T3"/>
                    </a:cxn>
                    <a:cxn ang="0">
                      <a:pos x="T4" y="T5"/>
                    </a:cxn>
                    <a:cxn ang="0">
                      <a:pos x="T6" y="T7"/>
                    </a:cxn>
                    <a:cxn ang="0">
                      <a:pos x="T8" y="T9"/>
                    </a:cxn>
                  </a:cxnLst>
                  <a:rect l="0" t="0" r="r" b="b"/>
                  <a:pathLst>
                    <a:path w="29" h="28">
                      <a:moveTo>
                        <a:pt x="0" y="17"/>
                      </a:moveTo>
                      <a:lnTo>
                        <a:pt x="18" y="28"/>
                      </a:lnTo>
                      <a:lnTo>
                        <a:pt x="29" y="11"/>
                      </a:lnTo>
                      <a:lnTo>
                        <a:pt x="11" y="0"/>
                      </a:lnTo>
                      <a:lnTo>
                        <a:pt x="0" y="17"/>
                      </a:lnTo>
                      <a:close/>
                    </a:path>
                  </a:pathLst>
                </a:custGeom>
                <a:solidFill>
                  <a:srgbClr val="FF0000"/>
                </a:solidFill>
                <a:ln w="38100" cmpd="sng">
                  <a:solidFill>
                    <a:srgbClr val="FF0000"/>
                  </a:solidFill>
                  <a:round/>
                  <a:headEnd/>
                  <a:tailEnd/>
                </a:ln>
              </p:spPr>
              <p:txBody>
                <a:bodyPr/>
                <a:lstStyle/>
                <a:p>
                  <a:endParaRPr lang="en-GB"/>
                </a:p>
              </p:txBody>
            </p:sp>
            <p:sp>
              <p:nvSpPr>
                <p:cNvPr id="63248" name="Freeform 784">
                  <a:extLst>
                    <a:ext uri="{FF2B5EF4-FFF2-40B4-BE49-F238E27FC236}">
                      <a16:creationId xmlns:a16="http://schemas.microsoft.com/office/drawing/2014/main" id="{9DCDA8C7-ED72-9389-0117-077C411722E6}"/>
                    </a:ext>
                  </a:extLst>
                </p:cNvPr>
                <p:cNvSpPr>
                  <a:spLocks/>
                </p:cNvSpPr>
                <p:nvPr/>
              </p:nvSpPr>
              <p:spPr bwMode="auto">
                <a:xfrm>
                  <a:off x="8839" y="3463"/>
                  <a:ext cx="26" cy="27"/>
                </a:xfrm>
                <a:custGeom>
                  <a:avLst/>
                  <a:gdLst>
                    <a:gd name="T0" fmla="*/ 0 w 26"/>
                    <a:gd name="T1" fmla="*/ 16 h 27"/>
                    <a:gd name="T2" fmla="*/ 18 w 26"/>
                    <a:gd name="T3" fmla="*/ 27 h 27"/>
                    <a:gd name="T4" fmla="*/ 26 w 26"/>
                    <a:gd name="T5" fmla="*/ 11 h 27"/>
                    <a:gd name="T6" fmla="*/ 9 w 26"/>
                    <a:gd name="T7" fmla="*/ 0 h 27"/>
                    <a:gd name="T8" fmla="*/ 0 w 26"/>
                    <a:gd name="T9" fmla="*/ 16 h 27"/>
                  </a:gdLst>
                  <a:ahLst/>
                  <a:cxnLst>
                    <a:cxn ang="0">
                      <a:pos x="T0" y="T1"/>
                    </a:cxn>
                    <a:cxn ang="0">
                      <a:pos x="T2" y="T3"/>
                    </a:cxn>
                    <a:cxn ang="0">
                      <a:pos x="T4" y="T5"/>
                    </a:cxn>
                    <a:cxn ang="0">
                      <a:pos x="T6" y="T7"/>
                    </a:cxn>
                    <a:cxn ang="0">
                      <a:pos x="T8" y="T9"/>
                    </a:cxn>
                  </a:cxnLst>
                  <a:rect l="0" t="0" r="r" b="b"/>
                  <a:pathLst>
                    <a:path w="26" h="27">
                      <a:moveTo>
                        <a:pt x="0" y="16"/>
                      </a:moveTo>
                      <a:lnTo>
                        <a:pt x="18" y="27"/>
                      </a:lnTo>
                      <a:lnTo>
                        <a:pt x="26" y="11"/>
                      </a:lnTo>
                      <a:lnTo>
                        <a:pt x="9" y="0"/>
                      </a:lnTo>
                      <a:lnTo>
                        <a:pt x="0" y="16"/>
                      </a:lnTo>
                      <a:close/>
                    </a:path>
                  </a:pathLst>
                </a:custGeom>
                <a:solidFill>
                  <a:srgbClr val="FF0000"/>
                </a:solidFill>
                <a:ln w="38100" cmpd="sng">
                  <a:solidFill>
                    <a:srgbClr val="FF0000"/>
                  </a:solidFill>
                  <a:round/>
                  <a:headEnd/>
                  <a:tailEnd/>
                </a:ln>
              </p:spPr>
              <p:txBody>
                <a:bodyPr/>
                <a:lstStyle/>
                <a:p>
                  <a:endParaRPr lang="en-GB"/>
                </a:p>
              </p:txBody>
            </p:sp>
            <p:sp>
              <p:nvSpPr>
                <p:cNvPr id="63249" name="Freeform 785">
                  <a:extLst>
                    <a:ext uri="{FF2B5EF4-FFF2-40B4-BE49-F238E27FC236}">
                      <a16:creationId xmlns:a16="http://schemas.microsoft.com/office/drawing/2014/main" id="{42E0B296-5C46-E019-6749-65395D3D46F4}"/>
                    </a:ext>
                  </a:extLst>
                </p:cNvPr>
                <p:cNvSpPr>
                  <a:spLocks/>
                </p:cNvSpPr>
                <p:nvPr/>
              </p:nvSpPr>
              <p:spPr bwMode="auto">
                <a:xfrm>
                  <a:off x="8848" y="3446"/>
                  <a:ext cx="26" cy="26"/>
                </a:xfrm>
                <a:custGeom>
                  <a:avLst/>
                  <a:gdLst>
                    <a:gd name="T0" fmla="*/ 0 w 26"/>
                    <a:gd name="T1" fmla="*/ 17 h 26"/>
                    <a:gd name="T2" fmla="*/ 17 w 26"/>
                    <a:gd name="T3" fmla="*/ 26 h 26"/>
                    <a:gd name="T4" fmla="*/ 26 w 26"/>
                    <a:gd name="T5" fmla="*/ 9 h 26"/>
                    <a:gd name="T6" fmla="*/ 9 w 26"/>
                    <a:gd name="T7" fmla="*/ 0 h 26"/>
                    <a:gd name="T8" fmla="*/ 0 w 26"/>
                    <a:gd name="T9" fmla="*/ 17 h 26"/>
                  </a:gdLst>
                  <a:ahLst/>
                  <a:cxnLst>
                    <a:cxn ang="0">
                      <a:pos x="T0" y="T1"/>
                    </a:cxn>
                    <a:cxn ang="0">
                      <a:pos x="T2" y="T3"/>
                    </a:cxn>
                    <a:cxn ang="0">
                      <a:pos x="T4" y="T5"/>
                    </a:cxn>
                    <a:cxn ang="0">
                      <a:pos x="T6" y="T7"/>
                    </a:cxn>
                    <a:cxn ang="0">
                      <a:pos x="T8" y="T9"/>
                    </a:cxn>
                  </a:cxnLst>
                  <a:rect l="0" t="0" r="r" b="b"/>
                  <a:pathLst>
                    <a:path w="26" h="26">
                      <a:moveTo>
                        <a:pt x="0" y="17"/>
                      </a:moveTo>
                      <a:lnTo>
                        <a:pt x="17" y="26"/>
                      </a:lnTo>
                      <a:lnTo>
                        <a:pt x="26" y="9"/>
                      </a:lnTo>
                      <a:lnTo>
                        <a:pt x="9" y="0"/>
                      </a:lnTo>
                      <a:lnTo>
                        <a:pt x="0" y="17"/>
                      </a:lnTo>
                      <a:close/>
                    </a:path>
                  </a:pathLst>
                </a:custGeom>
                <a:solidFill>
                  <a:srgbClr val="FF0000"/>
                </a:solidFill>
                <a:ln w="38100" cmpd="sng">
                  <a:solidFill>
                    <a:srgbClr val="FF0000"/>
                  </a:solidFill>
                  <a:round/>
                  <a:headEnd/>
                  <a:tailEnd/>
                </a:ln>
              </p:spPr>
              <p:txBody>
                <a:bodyPr/>
                <a:lstStyle/>
                <a:p>
                  <a:endParaRPr lang="en-GB"/>
                </a:p>
              </p:txBody>
            </p:sp>
            <p:sp>
              <p:nvSpPr>
                <p:cNvPr id="63250" name="Freeform 786">
                  <a:extLst>
                    <a:ext uri="{FF2B5EF4-FFF2-40B4-BE49-F238E27FC236}">
                      <a16:creationId xmlns:a16="http://schemas.microsoft.com/office/drawing/2014/main" id="{4AE6E436-8FB5-CE72-D1D1-F5DFCD69D852}"/>
                    </a:ext>
                  </a:extLst>
                </p:cNvPr>
                <p:cNvSpPr>
                  <a:spLocks/>
                </p:cNvSpPr>
                <p:nvPr/>
              </p:nvSpPr>
              <p:spPr bwMode="auto">
                <a:xfrm>
                  <a:off x="8857" y="3428"/>
                  <a:ext cx="26" cy="27"/>
                </a:xfrm>
                <a:custGeom>
                  <a:avLst/>
                  <a:gdLst>
                    <a:gd name="T0" fmla="*/ 0 w 26"/>
                    <a:gd name="T1" fmla="*/ 18 h 27"/>
                    <a:gd name="T2" fmla="*/ 17 w 26"/>
                    <a:gd name="T3" fmla="*/ 27 h 27"/>
                    <a:gd name="T4" fmla="*/ 26 w 26"/>
                    <a:gd name="T5" fmla="*/ 9 h 27"/>
                    <a:gd name="T6" fmla="*/ 8 w 26"/>
                    <a:gd name="T7" fmla="*/ 0 h 27"/>
                    <a:gd name="T8" fmla="*/ 0 w 26"/>
                    <a:gd name="T9" fmla="*/ 18 h 27"/>
                  </a:gdLst>
                  <a:ahLst/>
                  <a:cxnLst>
                    <a:cxn ang="0">
                      <a:pos x="T0" y="T1"/>
                    </a:cxn>
                    <a:cxn ang="0">
                      <a:pos x="T2" y="T3"/>
                    </a:cxn>
                    <a:cxn ang="0">
                      <a:pos x="T4" y="T5"/>
                    </a:cxn>
                    <a:cxn ang="0">
                      <a:pos x="T6" y="T7"/>
                    </a:cxn>
                    <a:cxn ang="0">
                      <a:pos x="T8" y="T9"/>
                    </a:cxn>
                  </a:cxnLst>
                  <a:rect l="0" t="0" r="r" b="b"/>
                  <a:pathLst>
                    <a:path w="26" h="27">
                      <a:moveTo>
                        <a:pt x="0" y="18"/>
                      </a:moveTo>
                      <a:lnTo>
                        <a:pt x="17" y="27"/>
                      </a:lnTo>
                      <a:lnTo>
                        <a:pt x="26" y="9"/>
                      </a:lnTo>
                      <a:lnTo>
                        <a:pt x="8" y="0"/>
                      </a:lnTo>
                      <a:lnTo>
                        <a:pt x="0" y="18"/>
                      </a:lnTo>
                      <a:close/>
                    </a:path>
                  </a:pathLst>
                </a:custGeom>
                <a:solidFill>
                  <a:srgbClr val="FF0000"/>
                </a:solidFill>
                <a:ln w="38100" cmpd="sng">
                  <a:solidFill>
                    <a:srgbClr val="FF0000"/>
                  </a:solidFill>
                  <a:round/>
                  <a:headEnd/>
                  <a:tailEnd/>
                </a:ln>
              </p:spPr>
              <p:txBody>
                <a:bodyPr/>
                <a:lstStyle/>
                <a:p>
                  <a:endParaRPr lang="en-GB"/>
                </a:p>
              </p:txBody>
            </p:sp>
            <p:sp>
              <p:nvSpPr>
                <p:cNvPr id="63251" name="Freeform 787">
                  <a:extLst>
                    <a:ext uri="{FF2B5EF4-FFF2-40B4-BE49-F238E27FC236}">
                      <a16:creationId xmlns:a16="http://schemas.microsoft.com/office/drawing/2014/main" id="{07BA00DC-BB39-C22A-F35C-2C98F4A23C0A}"/>
                    </a:ext>
                  </a:extLst>
                </p:cNvPr>
                <p:cNvSpPr>
                  <a:spLocks/>
                </p:cNvSpPr>
                <p:nvPr/>
              </p:nvSpPr>
              <p:spPr bwMode="auto">
                <a:xfrm>
                  <a:off x="8865" y="3413"/>
                  <a:ext cx="26" cy="26"/>
                </a:xfrm>
                <a:custGeom>
                  <a:avLst/>
                  <a:gdLst>
                    <a:gd name="T0" fmla="*/ 0 w 26"/>
                    <a:gd name="T1" fmla="*/ 15 h 26"/>
                    <a:gd name="T2" fmla="*/ 18 w 26"/>
                    <a:gd name="T3" fmla="*/ 26 h 26"/>
                    <a:gd name="T4" fmla="*/ 26 w 26"/>
                    <a:gd name="T5" fmla="*/ 11 h 26"/>
                    <a:gd name="T6" fmla="*/ 9 w 26"/>
                    <a:gd name="T7" fmla="*/ 0 h 26"/>
                    <a:gd name="T8" fmla="*/ 0 w 26"/>
                    <a:gd name="T9" fmla="*/ 15 h 26"/>
                  </a:gdLst>
                  <a:ahLst/>
                  <a:cxnLst>
                    <a:cxn ang="0">
                      <a:pos x="T0" y="T1"/>
                    </a:cxn>
                    <a:cxn ang="0">
                      <a:pos x="T2" y="T3"/>
                    </a:cxn>
                    <a:cxn ang="0">
                      <a:pos x="T4" y="T5"/>
                    </a:cxn>
                    <a:cxn ang="0">
                      <a:pos x="T6" y="T7"/>
                    </a:cxn>
                    <a:cxn ang="0">
                      <a:pos x="T8" y="T9"/>
                    </a:cxn>
                  </a:cxnLst>
                  <a:rect l="0" t="0" r="r" b="b"/>
                  <a:pathLst>
                    <a:path w="26" h="26">
                      <a:moveTo>
                        <a:pt x="0" y="15"/>
                      </a:moveTo>
                      <a:lnTo>
                        <a:pt x="18" y="26"/>
                      </a:lnTo>
                      <a:lnTo>
                        <a:pt x="26" y="11"/>
                      </a:lnTo>
                      <a:lnTo>
                        <a:pt x="9"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63252" name="Freeform 788">
                  <a:extLst>
                    <a:ext uri="{FF2B5EF4-FFF2-40B4-BE49-F238E27FC236}">
                      <a16:creationId xmlns:a16="http://schemas.microsoft.com/office/drawing/2014/main" id="{37889FA7-FE1C-EA94-3F79-570531F9E550}"/>
                    </a:ext>
                  </a:extLst>
                </p:cNvPr>
                <p:cNvSpPr>
                  <a:spLocks/>
                </p:cNvSpPr>
                <p:nvPr/>
              </p:nvSpPr>
              <p:spPr bwMode="auto">
                <a:xfrm>
                  <a:off x="8874" y="3398"/>
                  <a:ext cx="26" cy="26"/>
                </a:xfrm>
                <a:custGeom>
                  <a:avLst/>
                  <a:gdLst>
                    <a:gd name="T0" fmla="*/ 0 w 26"/>
                    <a:gd name="T1" fmla="*/ 15 h 26"/>
                    <a:gd name="T2" fmla="*/ 17 w 26"/>
                    <a:gd name="T3" fmla="*/ 26 h 26"/>
                    <a:gd name="T4" fmla="*/ 26 w 26"/>
                    <a:gd name="T5" fmla="*/ 11 h 26"/>
                    <a:gd name="T6" fmla="*/ 9 w 26"/>
                    <a:gd name="T7" fmla="*/ 0 h 26"/>
                    <a:gd name="T8" fmla="*/ 0 w 26"/>
                    <a:gd name="T9" fmla="*/ 15 h 26"/>
                  </a:gdLst>
                  <a:ahLst/>
                  <a:cxnLst>
                    <a:cxn ang="0">
                      <a:pos x="T0" y="T1"/>
                    </a:cxn>
                    <a:cxn ang="0">
                      <a:pos x="T2" y="T3"/>
                    </a:cxn>
                    <a:cxn ang="0">
                      <a:pos x="T4" y="T5"/>
                    </a:cxn>
                    <a:cxn ang="0">
                      <a:pos x="T6" y="T7"/>
                    </a:cxn>
                    <a:cxn ang="0">
                      <a:pos x="T8" y="T9"/>
                    </a:cxn>
                  </a:cxnLst>
                  <a:rect l="0" t="0" r="r" b="b"/>
                  <a:pathLst>
                    <a:path w="26" h="26">
                      <a:moveTo>
                        <a:pt x="0" y="15"/>
                      </a:moveTo>
                      <a:lnTo>
                        <a:pt x="17" y="26"/>
                      </a:lnTo>
                      <a:lnTo>
                        <a:pt x="26" y="11"/>
                      </a:lnTo>
                      <a:lnTo>
                        <a:pt x="9"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63253" name="Freeform 789">
                  <a:extLst>
                    <a:ext uri="{FF2B5EF4-FFF2-40B4-BE49-F238E27FC236}">
                      <a16:creationId xmlns:a16="http://schemas.microsoft.com/office/drawing/2014/main" id="{2D40AB55-5364-F420-8B3B-B4777FA9A5BE}"/>
                    </a:ext>
                  </a:extLst>
                </p:cNvPr>
                <p:cNvSpPr>
                  <a:spLocks/>
                </p:cNvSpPr>
                <p:nvPr/>
              </p:nvSpPr>
              <p:spPr bwMode="auto">
                <a:xfrm>
                  <a:off x="8883" y="3383"/>
                  <a:ext cx="26" cy="26"/>
                </a:xfrm>
                <a:custGeom>
                  <a:avLst/>
                  <a:gdLst>
                    <a:gd name="T0" fmla="*/ 0 w 26"/>
                    <a:gd name="T1" fmla="*/ 15 h 26"/>
                    <a:gd name="T2" fmla="*/ 17 w 26"/>
                    <a:gd name="T3" fmla="*/ 26 h 26"/>
                    <a:gd name="T4" fmla="*/ 26 w 26"/>
                    <a:gd name="T5" fmla="*/ 11 h 26"/>
                    <a:gd name="T6" fmla="*/ 8 w 26"/>
                    <a:gd name="T7" fmla="*/ 0 h 26"/>
                    <a:gd name="T8" fmla="*/ 0 w 26"/>
                    <a:gd name="T9" fmla="*/ 15 h 26"/>
                  </a:gdLst>
                  <a:ahLst/>
                  <a:cxnLst>
                    <a:cxn ang="0">
                      <a:pos x="T0" y="T1"/>
                    </a:cxn>
                    <a:cxn ang="0">
                      <a:pos x="T2" y="T3"/>
                    </a:cxn>
                    <a:cxn ang="0">
                      <a:pos x="T4" y="T5"/>
                    </a:cxn>
                    <a:cxn ang="0">
                      <a:pos x="T6" y="T7"/>
                    </a:cxn>
                    <a:cxn ang="0">
                      <a:pos x="T8" y="T9"/>
                    </a:cxn>
                  </a:cxnLst>
                  <a:rect l="0" t="0" r="r" b="b"/>
                  <a:pathLst>
                    <a:path w="26" h="26">
                      <a:moveTo>
                        <a:pt x="0" y="15"/>
                      </a:moveTo>
                      <a:lnTo>
                        <a:pt x="17" y="26"/>
                      </a:lnTo>
                      <a:lnTo>
                        <a:pt x="26" y="11"/>
                      </a:lnTo>
                      <a:lnTo>
                        <a:pt x="8"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63254" name="Freeform 790">
                  <a:extLst>
                    <a:ext uri="{FF2B5EF4-FFF2-40B4-BE49-F238E27FC236}">
                      <a16:creationId xmlns:a16="http://schemas.microsoft.com/office/drawing/2014/main" id="{27057D29-FB7B-0AB0-C0D8-03878C5281EA}"/>
                    </a:ext>
                  </a:extLst>
                </p:cNvPr>
                <p:cNvSpPr>
                  <a:spLocks/>
                </p:cNvSpPr>
                <p:nvPr/>
              </p:nvSpPr>
              <p:spPr bwMode="auto">
                <a:xfrm>
                  <a:off x="8891" y="3367"/>
                  <a:ext cx="27" cy="27"/>
                </a:xfrm>
                <a:custGeom>
                  <a:avLst/>
                  <a:gdLst>
                    <a:gd name="T0" fmla="*/ 0 w 27"/>
                    <a:gd name="T1" fmla="*/ 16 h 27"/>
                    <a:gd name="T2" fmla="*/ 18 w 27"/>
                    <a:gd name="T3" fmla="*/ 27 h 27"/>
                    <a:gd name="T4" fmla="*/ 27 w 27"/>
                    <a:gd name="T5" fmla="*/ 11 h 27"/>
                    <a:gd name="T6" fmla="*/ 9 w 27"/>
                    <a:gd name="T7" fmla="*/ 0 h 27"/>
                    <a:gd name="T8" fmla="*/ 0 w 27"/>
                    <a:gd name="T9" fmla="*/ 16 h 27"/>
                  </a:gdLst>
                  <a:ahLst/>
                  <a:cxnLst>
                    <a:cxn ang="0">
                      <a:pos x="T0" y="T1"/>
                    </a:cxn>
                    <a:cxn ang="0">
                      <a:pos x="T2" y="T3"/>
                    </a:cxn>
                    <a:cxn ang="0">
                      <a:pos x="T4" y="T5"/>
                    </a:cxn>
                    <a:cxn ang="0">
                      <a:pos x="T6" y="T7"/>
                    </a:cxn>
                    <a:cxn ang="0">
                      <a:pos x="T8" y="T9"/>
                    </a:cxn>
                  </a:cxnLst>
                  <a:rect l="0" t="0" r="r" b="b"/>
                  <a:pathLst>
                    <a:path w="27" h="27">
                      <a:moveTo>
                        <a:pt x="0" y="16"/>
                      </a:moveTo>
                      <a:lnTo>
                        <a:pt x="18" y="27"/>
                      </a:lnTo>
                      <a:lnTo>
                        <a:pt x="27" y="11"/>
                      </a:lnTo>
                      <a:lnTo>
                        <a:pt x="9" y="0"/>
                      </a:lnTo>
                      <a:lnTo>
                        <a:pt x="0" y="16"/>
                      </a:lnTo>
                      <a:close/>
                    </a:path>
                  </a:pathLst>
                </a:custGeom>
                <a:solidFill>
                  <a:srgbClr val="FF0000"/>
                </a:solidFill>
                <a:ln w="38100" cmpd="sng">
                  <a:solidFill>
                    <a:srgbClr val="FF0000"/>
                  </a:solidFill>
                  <a:round/>
                  <a:headEnd/>
                  <a:tailEnd/>
                </a:ln>
              </p:spPr>
              <p:txBody>
                <a:bodyPr/>
                <a:lstStyle/>
                <a:p>
                  <a:endParaRPr lang="en-GB"/>
                </a:p>
              </p:txBody>
            </p:sp>
            <p:sp>
              <p:nvSpPr>
                <p:cNvPr id="63255" name="Freeform 791">
                  <a:extLst>
                    <a:ext uri="{FF2B5EF4-FFF2-40B4-BE49-F238E27FC236}">
                      <a16:creationId xmlns:a16="http://schemas.microsoft.com/office/drawing/2014/main" id="{67660725-6BB2-8F48-F841-B1141C05B0E9}"/>
                    </a:ext>
                  </a:extLst>
                </p:cNvPr>
                <p:cNvSpPr>
                  <a:spLocks/>
                </p:cNvSpPr>
                <p:nvPr/>
              </p:nvSpPr>
              <p:spPr bwMode="auto">
                <a:xfrm>
                  <a:off x="8902" y="3352"/>
                  <a:ext cx="27" cy="26"/>
                </a:xfrm>
                <a:custGeom>
                  <a:avLst/>
                  <a:gdLst>
                    <a:gd name="T0" fmla="*/ 0 w 27"/>
                    <a:gd name="T1" fmla="*/ 13 h 26"/>
                    <a:gd name="T2" fmla="*/ 16 w 27"/>
                    <a:gd name="T3" fmla="*/ 26 h 26"/>
                    <a:gd name="T4" fmla="*/ 27 w 27"/>
                    <a:gd name="T5" fmla="*/ 13 h 26"/>
                    <a:gd name="T6" fmla="*/ 11 w 27"/>
                    <a:gd name="T7" fmla="*/ 0 h 26"/>
                    <a:gd name="T8" fmla="*/ 0 w 27"/>
                    <a:gd name="T9" fmla="*/ 13 h 26"/>
                  </a:gdLst>
                  <a:ahLst/>
                  <a:cxnLst>
                    <a:cxn ang="0">
                      <a:pos x="T0" y="T1"/>
                    </a:cxn>
                    <a:cxn ang="0">
                      <a:pos x="T2" y="T3"/>
                    </a:cxn>
                    <a:cxn ang="0">
                      <a:pos x="T4" y="T5"/>
                    </a:cxn>
                    <a:cxn ang="0">
                      <a:pos x="T6" y="T7"/>
                    </a:cxn>
                    <a:cxn ang="0">
                      <a:pos x="T8" y="T9"/>
                    </a:cxn>
                  </a:cxnLst>
                  <a:rect l="0" t="0" r="r" b="b"/>
                  <a:pathLst>
                    <a:path w="27" h="26">
                      <a:moveTo>
                        <a:pt x="0" y="13"/>
                      </a:moveTo>
                      <a:lnTo>
                        <a:pt x="16" y="26"/>
                      </a:lnTo>
                      <a:lnTo>
                        <a:pt x="27" y="13"/>
                      </a:lnTo>
                      <a:lnTo>
                        <a:pt x="11"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63256" name="Freeform 792">
                  <a:extLst>
                    <a:ext uri="{FF2B5EF4-FFF2-40B4-BE49-F238E27FC236}">
                      <a16:creationId xmlns:a16="http://schemas.microsoft.com/office/drawing/2014/main" id="{32B694A7-26D5-E593-049F-AFF76B603C89}"/>
                    </a:ext>
                  </a:extLst>
                </p:cNvPr>
                <p:cNvSpPr>
                  <a:spLocks/>
                </p:cNvSpPr>
                <p:nvPr/>
              </p:nvSpPr>
              <p:spPr bwMode="auto">
                <a:xfrm>
                  <a:off x="8911" y="3339"/>
                  <a:ext cx="26" cy="26"/>
                </a:xfrm>
                <a:custGeom>
                  <a:avLst/>
                  <a:gdLst>
                    <a:gd name="T0" fmla="*/ 0 w 26"/>
                    <a:gd name="T1" fmla="*/ 15 h 26"/>
                    <a:gd name="T2" fmla="*/ 18 w 26"/>
                    <a:gd name="T3" fmla="*/ 26 h 26"/>
                    <a:gd name="T4" fmla="*/ 26 w 26"/>
                    <a:gd name="T5" fmla="*/ 11 h 26"/>
                    <a:gd name="T6" fmla="*/ 9 w 26"/>
                    <a:gd name="T7" fmla="*/ 0 h 26"/>
                    <a:gd name="T8" fmla="*/ 0 w 26"/>
                    <a:gd name="T9" fmla="*/ 15 h 26"/>
                  </a:gdLst>
                  <a:ahLst/>
                  <a:cxnLst>
                    <a:cxn ang="0">
                      <a:pos x="T0" y="T1"/>
                    </a:cxn>
                    <a:cxn ang="0">
                      <a:pos x="T2" y="T3"/>
                    </a:cxn>
                    <a:cxn ang="0">
                      <a:pos x="T4" y="T5"/>
                    </a:cxn>
                    <a:cxn ang="0">
                      <a:pos x="T6" y="T7"/>
                    </a:cxn>
                    <a:cxn ang="0">
                      <a:pos x="T8" y="T9"/>
                    </a:cxn>
                  </a:cxnLst>
                  <a:rect l="0" t="0" r="r" b="b"/>
                  <a:pathLst>
                    <a:path w="26" h="26">
                      <a:moveTo>
                        <a:pt x="0" y="15"/>
                      </a:moveTo>
                      <a:lnTo>
                        <a:pt x="18" y="26"/>
                      </a:lnTo>
                      <a:lnTo>
                        <a:pt x="26" y="11"/>
                      </a:lnTo>
                      <a:lnTo>
                        <a:pt x="9"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63257" name="Freeform 793">
                  <a:extLst>
                    <a:ext uri="{FF2B5EF4-FFF2-40B4-BE49-F238E27FC236}">
                      <a16:creationId xmlns:a16="http://schemas.microsoft.com/office/drawing/2014/main" id="{11810F83-BDBC-E94F-8506-AAEBC0574A90}"/>
                    </a:ext>
                  </a:extLst>
                </p:cNvPr>
                <p:cNvSpPr>
                  <a:spLocks/>
                </p:cNvSpPr>
                <p:nvPr/>
              </p:nvSpPr>
              <p:spPr bwMode="auto">
                <a:xfrm>
                  <a:off x="8922" y="3326"/>
                  <a:ext cx="24" cy="24"/>
                </a:xfrm>
                <a:custGeom>
                  <a:avLst/>
                  <a:gdLst>
                    <a:gd name="T0" fmla="*/ 0 w 24"/>
                    <a:gd name="T1" fmla="*/ 11 h 24"/>
                    <a:gd name="T2" fmla="*/ 15 w 24"/>
                    <a:gd name="T3" fmla="*/ 24 h 24"/>
                    <a:gd name="T4" fmla="*/ 24 w 24"/>
                    <a:gd name="T5" fmla="*/ 13 h 24"/>
                    <a:gd name="T6" fmla="*/ 9 w 24"/>
                    <a:gd name="T7" fmla="*/ 0 h 24"/>
                    <a:gd name="T8" fmla="*/ 0 w 24"/>
                    <a:gd name="T9" fmla="*/ 11 h 24"/>
                  </a:gdLst>
                  <a:ahLst/>
                  <a:cxnLst>
                    <a:cxn ang="0">
                      <a:pos x="T0" y="T1"/>
                    </a:cxn>
                    <a:cxn ang="0">
                      <a:pos x="T2" y="T3"/>
                    </a:cxn>
                    <a:cxn ang="0">
                      <a:pos x="T4" y="T5"/>
                    </a:cxn>
                    <a:cxn ang="0">
                      <a:pos x="T6" y="T7"/>
                    </a:cxn>
                    <a:cxn ang="0">
                      <a:pos x="T8" y="T9"/>
                    </a:cxn>
                  </a:cxnLst>
                  <a:rect l="0" t="0" r="r" b="b"/>
                  <a:pathLst>
                    <a:path w="24" h="24">
                      <a:moveTo>
                        <a:pt x="0" y="11"/>
                      </a:moveTo>
                      <a:lnTo>
                        <a:pt x="15" y="24"/>
                      </a:lnTo>
                      <a:lnTo>
                        <a:pt x="24" y="13"/>
                      </a:lnTo>
                      <a:lnTo>
                        <a:pt x="9"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63258" name="Freeform 794">
                  <a:extLst>
                    <a:ext uri="{FF2B5EF4-FFF2-40B4-BE49-F238E27FC236}">
                      <a16:creationId xmlns:a16="http://schemas.microsoft.com/office/drawing/2014/main" id="{D3C82E5A-0ADD-932B-68F8-7AD67362B0A4}"/>
                    </a:ext>
                  </a:extLst>
                </p:cNvPr>
                <p:cNvSpPr>
                  <a:spLocks/>
                </p:cNvSpPr>
                <p:nvPr/>
              </p:nvSpPr>
              <p:spPr bwMode="auto">
                <a:xfrm>
                  <a:off x="8929" y="3313"/>
                  <a:ext cx="26" cy="26"/>
                </a:xfrm>
                <a:custGeom>
                  <a:avLst/>
                  <a:gdLst>
                    <a:gd name="T0" fmla="*/ 0 w 26"/>
                    <a:gd name="T1" fmla="*/ 15 h 26"/>
                    <a:gd name="T2" fmla="*/ 17 w 26"/>
                    <a:gd name="T3" fmla="*/ 26 h 26"/>
                    <a:gd name="T4" fmla="*/ 26 w 26"/>
                    <a:gd name="T5" fmla="*/ 11 h 26"/>
                    <a:gd name="T6" fmla="*/ 8 w 26"/>
                    <a:gd name="T7" fmla="*/ 0 h 26"/>
                    <a:gd name="T8" fmla="*/ 0 w 26"/>
                    <a:gd name="T9" fmla="*/ 15 h 26"/>
                  </a:gdLst>
                  <a:ahLst/>
                  <a:cxnLst>
                    <a:cxn ang="0">
                      <a:pos x="T0" y="T1"/>
                    </a:cxn>
                    <a:cxn ang="0">
                      <a:pos x="T2" y="T3"/>
                    </a:cxn>
                    <a:cxn ang="0">
                      <a:pos x="T4" y="T5"/>
                    </a:cxn>
                    <a:cxn ang="0">
                      <a:pos x="T6" y="T7"/>
                    </a:cxn>
                    <a:cxn ang="0">
                      <a:pos x="T8" y="T9"/>
                    </a:cxn>
                  </a:cxnLst>
                  <a:rect l="0" t="0" r="r" b="b"/>
                  <a:pathLst>
                    <a:path w="26" h="26">
                      <a:moveTo>
                        <a:pt x="0" y="15"/>
                      </a:moveTo>
                      <a:lnTo>
                        <a:pt x="17" y="26"/>
                      </a:lnTo>
                      <a:lnTo>
                        <a:pt x="26" y="11"/>
                      </a:lnTo>
                      <a:lnTo>
                        <a:pt x="8" y="0"/>
                      </a:lnTo>
                      <a:lnTo>
                        <a:pt x="0" y="15"/>
                      </a:lnTo>
                      <a:close/>
                    </a:path>
                  </a:pathLst>
                </a:custGeom>
                <a:solidFill>
                  <a:srgbClr val="FF0000"/>
                </a:solidFill>
                <a:ln w="38100" cmpd="sng">
                  <a:solidFill>
                    <a:srgbClr val="FF0000"/>
                  </a:solidFill>
                  <a:round/>
                  <a:headEnd/>
                  <a:tailEnd/>
                </a:ln>
              </p:spPr>
              <p:txBody>
                <a:bodyPr/>
                <a:lstStyle/>
                <a:p>
                  <a:endParaRPr lang="en-GB"/>
                </a:p>
              </p:txBody>
            </p:sp>
            <p:sp>
              <p:nvSpPr>
                <p:cNvPr id="63259" name="Freeform 795">
                  <a:extLst>
                    <a:ext uri="{FF2B5EF4-FFF2-40B4-BE49-F238E27FC236}">
                      <a16:creationId xmlns:a16="http://schemas.microsoft.com/office/drawing/2014/main" id="{17DB847D-EB93-E948-0734-7E918029F73E}"/>
                    </a:ext>
                  </a:extLst>
                </p:cNvPr>
                <p:cNvSpPr>
                  <a:spLocks/>
                </p:cNvSpPr>
                <p:nvPr/>
              </p:nvSpPr>
              <p:spPr bwMode="auto">
                <a:xfrm>
                  <a:off x="8937" y="3300"/>
                  <a:ext cx="26" cy="24"/>
                </a:xfrm>
                <a:custGeom>
                  <a:avLst/>
                  <a:gdLst>
                    <a:gd name="T0" fmla="*/ 0 w 26"/>
                    <a:gd name="T1" fmla="*/ 13 h 24"/>
                    <a:gd name="T2" fmla="*/ 18 w 26"/>
                    <a:gd name="T3" fmla="*/ 24 h 24"/>
                    <a:gd name="T4" fmla="*/ 26 w 26"/>
                    <a:gd name="T5" fmla="*/ 11 h 24"/>
                    <a:gd name="T6" fmla="*/ 9 w 26"/>
                    <a:gd name="T7" fmla="*/ 0 h 24"/>
                    <a:gd name="T8" fmla="*/ 0 w 26"/>
                    <a:gd name="T9" fmla="*/ 13 h 24"/>
                  </a:gdLst>
                  <a:ahLst/>
                  <a:cxnLst>
                    <a:cxn ang="0">
                      <a:pos x="T0" y="T1"/>
                    </a:cxn>
                    <a:cxn ang="0">
                      <a:pos x="T2" y="T3"/>
                    </a:cxn>
                    <a:cxn ang="0">
                      <a:pos x="T4" y="T5"/>
                    </a:cxn>
                    <a:cxn ang="0">
                      <a:pos x="T6" y="T7"/>
                    </a:cxn>
                    <a:cxn ang="0">
                      <a:pos x="T8" y="T9"/>
                    </a:cxn>
                  </a:cxnLst>
                  <a:rect l="0" t="0" r="r" b="b"/>
                  <a:pathLst>
                    <a:path w="26" h="24">
                      <a:moveTo>
                        <a:pt x="0" y="13"/>
                      </a:moveTo>
                      <a:lnTo>
                        <a:pt x="18" y="24"/>
                      </a:lnTo>
                      <a:lnTo>
                        <a:pt x="26" y="11"/>
                      </a:lnTo>
                      <a:lnTo>
                        <a:pt x="9" y="0"/>
                      </a:lnTo>
                      <a:lnTo>
                        <a:pt x="0" y="13"/>
                      </a:lnTo>
                      <a:close/>
                    </a:path>
                  </a:pathLst>
                </a:custGeom>
                <a:solidFill>
                  <a:srgbClr val="FF0000"/>
                </a:solidFill>
                <a:ln w="38100" cmpd="sng">
                  <a:solidFill>
                    <a:srgbClr val="FF0000"/>
                  </a:solidFill>
                  <a:round/>
                  <a:headEnd/>
                  <a:tailEnd/>
                </a:ln>
              </p:spPr>
              <p:txBody>
                <a:bodyPr/>
                <a:lstStyle/>
                <a:p>
                  <a:endParaRPr lang="en-GB"/>
                </a:p>
              </p:txBody>
            </p:sp>
            <p:sp>
              <p:nvSpPr>
                <p:cNvPr id="63260" name="Freeform 796">
                  <a:extLst>
                    <a:ext uri="{FF2B5EF4-FFF2-40B4-BE49-F238E27FC236}">
                      <a16:creationId xmlns:a16="http://schemas.microsoft.com/office/drawing/2014/main" id="{B752FE88-A14E-7E5A-34F6-4DA9CC2893E3}"/>
                    </a:ext>
                  </a:extLst>
                </p:cNvPr>
                <p:cNvSpPr>
                  <a:spLocks/>
                </p:cNvSpPr>
                <p:nvPr/>
              </p:nvSpPr>
              <p:spPr bwMode="auto">
                <a:xfrm>
                  <a:off x="8948" y="3287"/>
                  <a:ext cx="24" cy="24"/>
                </a:xfrm>
                <a:custGeom>
                  <a:avLst/>
                  <a:gdLst>
                    <a:gd name="T0" fmla="*/ 0 w 24"/>
                    <a:gd name="T1" fmla="*/ 11 h 24"/>
                    <a:gd name="T2" fmla="*/ 15 w 24"/>
                    <a:gd name="T3" fmla="*/ 24 h 24"/>
                    <a:gd name="T4" fmla="*/ 24 w 24"/>
                    <a:gd name="T5" fmla="*/ 13 h 24"/>
                    <a:gd name="T6" fmla="*/ 9 w 24"/>
                    <a:gd name="T7" fmla="*/ 0 h 24"/>
                    <a:gd name="T8" fmla="*/ 0 w 24"/>
                    <a:gd name="T9" fmla="*/ 11 h 24"/>
                  </a:gdLst>
                  <a:ahLst/>
                  <a:cxnLst>
                    <a:cxn ang="0">
                      <a:pos x="T0" y="T1"/>
                    </a:cxn>
                    <a:cxn ang="0">
                      <a:pos x="T2" y="T3"/>
                    </a:cxn>
                    <a:cxn ang="0">
                      <a:pos x="T4" y="T5"/>
                    </a:cxn>
                    <a:cxn ang="0">
                      <a:pos x="T6" y="T7"/>
                    </a:cxn>
                    <a:cxn ang="0">
                      <a:pos x="T8" y="T9"/>
                    </a:cxn>
                  </a:cxnLst>
                  <a:rect l="0" t="0" r="r" b="b"/>
                  <a:pathLst>
                    <a:path w="24" h="24">
                      <a:moveTo>
                        <a:pt x="0" y="11"/>
                      </a:moveTo>
                      <a:lnTo>
                        <a:pt x="15" y="24"/>
                      </a:lnTo>
                      <a:lnTo>
                        <a:pt x="24" y="13"/>
                      </a:lnTo>
                      <a:lnTo>
                        <a:pt x="9"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63261" name="Freeform 797">
                  <a:extLst>
                    <a:ext uri="{FF2B5EF4-FFF2-40B4-BE49-F238E27FC236}">
                      <a16:creationId xmlns:a16="http://schemas.microsoft.com/office/drawing/2014/main" id="{DEE6BE6B-5B0B-F9BD-57CD-8DEBAD88849B}"/>
                    </a:ext>
                  </a:extLst>
                </p:cNvPr>
                <p:cNvSpPr>
                  <a:spLocks/>
                </p:cNvSpPr>
                <p:nvPr/>
              </p:nvSpPr>
              <p:spPr bwMode="auto">
                <a:xfrm>
                  <a:off x="8957" y="3276"/>
                  <a:ext cx="24" cy="24"/>
                </a:xfrm>
                <a:custGeom>
                  <a:avLst/>
                  <a:gdLst>
                    <a:gd name="T0" fmla="*/ 0 w 24"/>
                    <a:gd name="T1" fmla="*/ 11 h 24"/>
                    <a:gd name="T2" fmla="*/ 15 w 24"/>
                    <a:gd name="T3" fmla="*/ 24 h 24"/>
                    <a:gd name="T4" fmla="*/ 24 w 24"/>
                    <a:gd name="T5" fmla="*/ 13 h 24"/>
                    <a:gd name="T6" fmla="*/ 9 w 24"/>
                    <a:gd name="T7" fmla="*/ 0 h 24"/>
                    <a:gd name="T8" fmla="*/ 0 w 24"/>
                    <a:gd name="T9" fmla="*/ 11 h 24"/>
                  </a:gdLst>
                  <a:ahLst/>
                  <a:cxnLst>
                    <a:cxn ang="0">
                      <a:pos x="T0" y="T1"/>
                    </a:cxn>
                    <a:cxn ang="0">
                      <a:pos x="T2" y="T3"/>
                    </a:cxn>
                    <a:cxn ang="0">
                      <a:pos x="T4" y="T5"/>
                    </a:cxn>
                    <a:cxn ang="0">
                      <a:pos x="T6" y="T7"/>
                    </a:cxn>
                    <a:cxn ang="0">
                      <a:pos x="T8" y="T9"/>
                    </a:cxn>
                  </a:cxnLst>
                  <a:rect l="0" t="0" r="r" b="b"/>
                  <a:pathLst>
                    <a:path w="24" h="24">
                      <a:moveTo>
                        <a:pt x="0" y="11"/>
                      </a:moveTo>
                      <a:lnTo>
                        <a:pt x="15" y="24"/>
                      </a:lnTo>
                      <a:lnTo>
                        <a:pt x="24" y="13"/>
                      </a:lnTo>
                      <a:lnTo>
                        <a:pt x="9"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63262" name="Freeform 798">
                  <a:extLst>
                    <a:ext uri="{FF2B5EF4-FFF2-40B4-BE49-F238E27FC236}">
                      <a16:creationId xmlns:a16="http://schemas.microsoft.com/office/drawing/2014/main" id="{FC340C49-9553-EC5A-DC24-1CAED8463883}"/>
                    </a:ext>
                  </a:extLst>
                </p:cNvPr>
                <p:cNvSpPr>
                  <a:spLocks/>
                </p:cNvSpPr>
                <p:nvPr/>
              </p:nvSpPr>
              <p:spPr bwMode="auto">
                <a:xfrm>
                  <a:off x="8966" y="3265"/>
                  <a:ext cx="24" cy="24"/>
                </a:xfrm>
                <a:custGeom>
                  <a:avLst/>
                  <a:gdLst>
                    <a:gd name="T0" fmla="*/ 0 w 24"/>
                    <a:gd name="T1" fmla="*/ 11 h 24"/>
                    <a:gd name="T2" fmla="*/ 15 w 24"/>
                    <a:gd name="T3" fmla="*/ 24 h 24"/>
                    <a:gd name="T4" fmla="*/ 24 w 24"/>
                    <a:gd name="T5" fmla="*/ 13 h 24"/>
                    <a:gd name="T6" fmla="*/ 8 w 24"/>
                    <a:gd name="T7" fmla="*/ 0 h 24"/>
                    <a:gd name="T8" fmla="*/ 0 w 24"/>
                    <a:gd name="T9" fmla="*/ 11 h 24"/>
                  </a:gdLst>
                  <a:ahLst/>
                  <a:cxnLst>
                    <a:cxn ang="0">
                      <a:pos x="T0" y="T1"/>
                    </a:cxn>
                    <a:cxn ang="0">
                      <a:pos x="T2" y="T3"/>
                    </a:cxn>
                    <a:cxn ang="0">
                      <a:pos x="T4" y="T5"/>
                    </a:cxn>
                    <a:cxn ang="0">
                      <a:pos x="T6" y="T7"/>
                    </a:cxn>
                    <a:cxn ang="0">
                      <a:pos x="T8" y="T9"/>
                    </a:cxn>
                  </a:cxnLst>
                  <a:rect l="0" t="0" r="r" b="b"/>
                  <a:pathLst>
                    <a:path w="24" h="24">
                      <a:moveTo>
                        <a:pt x="0" y="11"/>
                      </a:moveTo>
                      <a:lnTo>
                        <a:pt x="15" y="24"/>
                      </a:lnTo>
                      <a:lnTo>
                        <a:pt x="24" y="13"/>
                      </a:lnTo>
                      <a:lnTo>
                        <a:pt x="8"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63263" name="Freeform 799">
                  <a:extLst>
                    <a:ext uri="{FF2B5EF4-FFF2-40B4-BE49-F238E27FC236}">
                      <a16:creationId xmlns:a16="http://schemas.microsoft.com/office/drawing/2014/main" id="{B81501E5-3718-CBBA-D8FC-4B63F83D84D1}"/>
                    </a:ext>
                  </a:extLst>
                </p:cNvPr>
                <p:cNvSpPr>
                  <a:spLocks/>
                </p:cNvSpPr>
                <p:nvPr/>
              </p:nvSpPr>
              <p:spPr bwMode="auto">
                <a:xfrm>
                  <a:off x="8974" y="3254"/>
                  <a:ext cx="27" cy="26"/>
                </a:xfrm>
                <a:custGeom>
                  <a:avLst/>
                  <a:gdLst>
                    <a:gd name="T0" fmla="*/ 0 w 27"/>
                    <a:gd name="T1" fmla="*/ 11 h 26"/>
                    <a:gd name="T2" fmla="*/ 16 w 27"/>
                    <a:gd name="T3" fmla="*/ 26 h 26"/>
                    <a:gd name="T4" fmla="*/ 27 w 27"/>
                    <a:gd name="T5" fmla="*/ 15 h 26"/>
                    <a:gd name="T6" fmla="*/ 11 w 27"/>
                    <a:gd name="T7" fmla="*/ 0 h 26"/>
                    <a:gd name="T8" fmla="*/ 0 w 27"/>
                    <a:gd name="T9" fmla="*/ 11 h 26"/>
                  </a:gdLst>
                  <a:ahLst/>
                  <a:cxnLst>
                    <a:cxn ang="0">
                      <a:pos x="T0" y="T1"/>
                    </a:cxn>
                    <a:cxn ang="0">
                      <a:pos x="T2" y="T3"/>
                    </a:cxn>
                    <a:cxn ang="0">
                      <a:pos x="T4" y="T5"/>
                    </a:cxn>
                    <a:cxn ang="0">
                      <a:pos x="T6" y="T7"/>
                    </a:cxn>
                    <a:cxn ang="0">
                      <a:pos x="T8" y="T9"/>
                    </a:cxn>
                  </a:cxnLst>
                  <a:rect l="0" t="0" r="r" b="b"/>
                  <a:pathLst>
                    <a:path w="27" h="26">
                      <a:moveTo>
                        <a:pt x="0" y="11"/>
                      </a:moveTo>
                      <a:lnTo>
                        <a:pt x="16" y="26"/>
                      </a:lnTo>
                      <a:lnTo>
                        <a:pt x="27" y="15"/>
                      </a:lnTo>
                      <a:lnTo>
                        <a:pt x="11"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63264" name="Freeform 800">
                  <a:extLst>
                    <a:ext uri="{FF2B5EF4-FFF2-40B4-BE49-F238E27FC236}">
                      <a16:creationId xmlns:a16="http://schemas.microsoft.com/office/drawing/2014/main" id="{BEFE81FE-F0CB-DDEA-387A-2D0E0A8532A2}"/>
                    </a:ext>
                  </a:extLst>
                </p:cNvPr>
                <p:cNvSpPr>
                  <a:spLocks/>
                </p:cNvSpPr>
                <p:nvPr/>
              </p:nvSpPr>
              <p:spPr bwMode="auto">
                <a:xfrm>
                  <a:off x="8983" y="3245"/>
                  <a:ext cx="24" cy="22"/>
                </a:xfrm>
                <a:custGeom>
                  <a:avLst/>
                  <a:gdLst>
                    <a:gd name="T0" fmla="*/ 0 w 24"/>
                    <a:gd name="T1" fmla="*/ 11 h 22"/>
                    <a:gd name="T2" fmla="*/ 18 w 24"/>
                    <a:gd name="T3" fmla="*/ 22 h 22"/>
                    <a:gd name="T4" fmla="*/ 24 w 24"/>
                    <a:gd name="T5" fmla="*/ 11 h 22"/>
                    <a:gd name="T6" fmla="*/ 7 w 24"/>
                    <a:gd name="T7" fmla="*/ 0 h 22"/>
                    <a:gd name="T8" fmla="*/ 0 w 24"/>
                    <a:gd name="T9" fmla="*/ 11 h 22"/>
                  </a:gdLst>
                  <a:ahLst/>
                  <a:cxnLst>
                    <a:cxn ang="0">
                      <a:pos x="T0" y="T1"/>
                    </a:cxn>
                    <a:cxn ang="0">
                      <a:pos x="T2" y="T3"/>
                    </a:cxn>
                    <a:cxn ang="0">
                      <a:pos x="T4" y="T5"/>
                    </a:cxn>
                    <a:cxn ang="0">
                      <a:pos x="T6" y="T7"/>
                    </a:cxn>
                    <a:cxn ang="0">
                      <a:pos x="T8" y="T9"/>
                    </a:cxn>
                  </a:cxnLst>
                  <a:rect l="0" t="0" r="r" b="b"/>
                  <a:pathLst>
                    <a:path w="24" h="22">
                      <a:moveTo>
                        <a:pt x="0" y="11"/>
                      </a:moveTo>
                      <a:lnTo>
                        <a:pt x="18" y="22"/>
                      </a:lnTo>
                      <a:lnTo>
                        <a:pt x="24" y="11"/>
                      </a:lnTo>
                      <a:lnTo>
                        <a:pt x="7" y="0"/>
                      </a:lnTo>
                      <a:lnTo>
                        <a:pt x="0" y="11"/>
                      </a:lnTo>
                      <a:close/>
                    </a:path>
                  </a:pathLst>
                </a:custGeom>
                <a:solidFill>
                  <a:srgbClr val="FF0000"/>
                </a:solidFill>
                <a:ln w="38100" cmpd="sng">
                  <a:solidFill>
                    <a:srgbClr val="FF0000"/>
                  </a:solidFill>
                  <a:round/>
                  <a:headEnd/>
                  <a:tailEnd/>
                </a:ln>
              </p:spPr>
              <p:txBody>
                <a:bodyPr/>
                <a:lstStyle/>
                <a:p>
                  <a:endParaRPr lang="en-GB"/>
                </a:p>
              </p:txBody>
            </p:sp>
            <p:sp>
              <p:nvSpPr>
                <p:cNvPr id="63265" name="Freeform 801">
                  <a:extLst>
                    <a:ext uri="{FF2B5EF4-FFF2-40B4-BE49-F238E27FC236}">
                      <a16:creationId xmlns:a16="http://schemas.microsoft.com/office/drawing/2014/main" id="{DCACBD10-AD92-CEDB-93C7-0B08D128F3F6}"/>
                    </a:ext>
                  </a:extLst>
                </p:cNvPr>
                <p:cNvSpPr>
                  <a:spLocks/>
                </p:cNvSpPr>
                <p:nvPr/>
              </p:nvSpPr>
              <p:spPr bwMode="auto">
                <a:xfrm>
                  <a:off x="8992" y="3234"/>
                  <a:ext cx="24" cy="24"/>
                </a:xfrm>
                <a:custGeom>
                  <a:avLst/>
                  <a:gdLst>
                    <a:gd name="T0" fmla="*/ 0 w 24"/>
                    <a:gd name="T1" fmla="*/ 9 h 24"/>
                    <a:gd name="T2" fmla="*/ 13 w 24"/>
                    <a:gd name="T3" fmla="*/ 24 h 24"/>
                    <a:gd name="T4" fmla="*/ 24 w 24"/>
                    <a:gd name="T5" fmla="*/ 16 h 24"/>
                    <a:gd name="T6" fmla="*/ 11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3" y="24"/>
                      </a:lnTo>
                      <a:lnTo>
                        <a:pt x="24" y="16"/>
                      </a:lnTo>
                      <a:lnTo>
                        <a:pt x="11"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63266" name="Freeform 802">
                  <a:extLst>
                    <a:ext uri="{FF2B5EF4-FFF2-40B4-BE49-F238E27FC236}">
                      <a16:creationId xmlns:a16="http://schemas.microsoft.com/office/drawing/2014/main" id="{A6968DAB-BB5E-9553-9C02-3E8225B8974A}"/>
                    </a:ext>
                  </a:extLst>
                </p:cNvPr>
                <p:cNvSpPr>
                  <a:spLocks/>
                </p:cNvSpPr>
                <p:nvPr/>
              </p:nvSpPr>
              <p:spPr bwMode="auto">
                <a:xfrm>
                  <a:off x="9003" y="3226"/>
                  <a:ext cx="24" cy="24"/>
                </a:xfrm>
                <a:custGeom>
                  <a:avLst/>
                  <a:gdLst>
                    <a:gd name="T0" fmla="*/ 0 w 24"/>
                    <a:gd name="T1" fmla="*/ 8 h 24"/>
                    <a:gd name="T2" fmla="*/ 15 w 24"/>
                    <a:gd name="T3" fmla="*/ 24 h 24"/>
                    <a:gd name="T4" fmla="*/ 24 w 24"/>
                    <a:gd name="T5" fmla="*/ 15 h 24"/>
                    <a:gd name="T6" fmla="*/ 8 w 24"/>
                    <a:gd name="T7" fmla="*/ 0 h 24"/>
                    <a:gd name="T8" fmla="*/ 0 w 24"/>
                    <a:gd name="T9" fmla="*/ 8 h 24"/>
                  </a:gdLst>
                  <a:ahLst/>
                  <a:cxnLst>
                    <a:cxn ang="0">
                      <a:pos x="T0" y="T1"/>
                    </a:cxn>
                    <a:cxn ang="0">
                      <a:pos x="T2" y="T3"/>
                    </a:cxn>
                    <a:cxn ang="0">
                      <a:pos x="T4" y="T5"/>
                    </a:cxn>
                    <a:cxn ang="0">
                      <a:pos x="T6" y="T7"/>
                    </a:cxn>
                    <a:cxn ang="0">
                      <a:pos x="T8" y="T9"/>
                    </a:cxn>
                  </a:cxnLst>
                  <a:rect l="0" t="0" r="r" b="b"/>
                  <a:pathLst>
                    <a:path w="24" h="24">
                      <a:moveTo>
                        <a:pt x="0" y="8"/>
                      </a:moveTo>
                      <a:lnTo>
                        <a:pt x="15" y="24"/>
                      </a:lnTo>
                      <a:lnTo>
                        <a:pt x="24" y="15"/>
                      </a:lnTo>
                      <a:lnTo>
                        <a:pt x="8" y="0"/>
                      </a:lnTo>
                      <a:lnTo>
                        <a:pt x="0" y="8"/>
                      </a:lnTo>
                      <a:close/>
                    </a:path>
                  </a:pathLst>
                </a:custGeom>
                <a:solidFill>
                  <a:srgbClr val="FF0000"/>
                </a:solidFill>
                <a:ln w="38100" cmpd="sng">
                  <a:solidFill>
                    <a:srgbClr val="FF0000"/>
                  </a:solidFill>
                  <a:round/>
                  <a:headEnd/>
                  <a:tailEnd/>
                </a:ln>
              </p:spPr>
              <p:txBody>
                <a:bodyPr/>
                <a:lstStyle/>
                <a:p>
                  <a:endParaRPr lang="en-GB"/>
                </a:p>
              </p:txBody>
            </p:sp>
            <p:sp>
              <p:nvSpPr>
                <p:cNvPr id="63267" name="Freeform 803">
                  <a:extLst>
                    <a:ext uri="{FF2B5EF4-FFF2-40B4-BE49-F238E27FC236}">
                      <a16:creationId xmlns:a16="http://schemas.microsoft.com/office/drawing/2014/main" id="{D874C99C-3076-A4C7-AA1C-4BAD0A3E3CFB}"/>
                    </a:ext>
                  </a:extLst>
                </p:cNvPr>
                <p:cNvSpPr>
                  <a:spLocks/>
                </p:cNvSpPr>
                <p:nvPr/>
              </p:nvSpPr>
              <p:spPr bwMode="auto">
                <a:xfrm>
                  <a:off x="9011" y="3217"/>
                  <a:ext cx="24" cy="24"/>
                </a:xfrm>
                <a:custGeom>
                  <a:avLst/>
                  <a:gdLst>
                    <a:gd name="T0" fmla="*/ 0 w 24"/>
                    <a:gd name="T1" fmla="*/ 9 h 24"/>
                    <a:gd name="T2" fmla="*/ 16 w 24"/>
                    <a:gd name="T3" fmla="*/ 24 h 24"/>
                    <a:gd name="T4" fmla="*/ 24 w 24"/>
                    <a:gd name="T5" fmla="*/ 15 h 24"/>
                    <a:gd name="T6" fmla="*/ 9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6" y="24"/>
                      </a:lnTo>
                      <a:lnTo>
                        <a:pt x="24" y="15"/>
                      </a:lnTo>
                      <a:lnTo>
                        <a:pt x="9"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63268" name="Freeform 804">
                  <a:extLst>
                    <a:ext uri="{FF2B5EF4-FFF2-40B4-BE49-F238E27FC236}">
                      <a16:creationId xmlns:a16="http://schemas.microsoft.com/office/drawing/2014/main" id="{AFF7D12A-7646-B896-B227-83C7DC11385E}"/>
                    </a:ext>
                  </a:extLst>
                </p:cNvPr>
                <p:cNvSpPr>
                  <a:spLocks/>
                </p:cNvSpPr>
                <p:nvPr/>
              </p:nvSpPr>
              <p:spPr bwMode="auto">
                <a:xfrm>
                  <a:off x="9020" y="3208"/>
                  <a:ext cx="24" cy="24"/>
                </a:xfrm>
                <a:custGeom>
                  <a:avLst/>
                  <a:gdLst>
                    <a:gd name="T0" fmla="*/ 0 w 24"/>
                    <a:gd name="T1" fmla="*/ 9 h 24"/>
                    <a:gd name="T2" fmla="*/ 15 w 24"/>
                    <a:gd name="T3" fmla="*/ 24 h 24"/>
                    <a:gd name="T4" fmla="*/ 24 w 24"/>
                    <a:gd name="T5" fmla="*/ 15 h 24"/>
                    <a:gd name="T6" fmla="*/ 9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5" y="24"/>
                      </a:lnTo>
                      <a:lnTo>
                        <a:pt x="24" y="15"/>
                      </a:lnTo>
                      <a:lnTo>
                        <a:pt x="9"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63269" name="Freeform 805">
                  <a:extLst>
                    <a:ext uri="{FF2B5EF4-FFF2-40B4-BE49-F238E27FC236}">
                      <a16:creationId xmlns:a16="http://schemas.microsoft.com/office/drawing/2014/main" id="{8FE146A6-84E4-3E49-0867-AE534209208F}"/>
                    </a:ext>
                  </a:extLst>
                </p:cNvPr>
                <p:cNvSpPr>
                  <a:spLocks/>
                </p:cNvSpPr>
                <p:nvPr/>
              </p:nvSpPr>
              <p:spPr bwMode="auto">
                <a:xfrm>
                  <a:off x="9029" y="3199"/>
                  <a:ext cx="22" cy="24"/>
                </a:xfrm>
                <a:custGeom>
                  <a:avLst/>
                  <a:gdLst>
                    <a:gd name="T0" fmla="*/ 0 w 22"/>
                    <a:gd name="T1" fmla="*/ 7 h 24"/>
                    <a:gd name="T2" fmla="*/ 13 w 22"/>
                    <a:gd name="T3" fmla="*/ 24 h 24"/>
                    <a:gd name="T4" fmla="*/ 22 w 22"/>
                    <a:gd name="T5" fmla="*/ 18 h 24"/>
                    <a:gd name="T6" fmla="*/ 9 w 22"/>
                    <a:gd name="T7" fmla="*/ 0 h 24"/>
                    <a:gd name="T8" fmla="*/ 0 w 22"/>
                    <a:gd name="T9" fmla="*/ 7 h 24"/>
                  </a:gdLst>
                  <a:ahLst/>
                  <a:cxnLst>
                    <a:cxn ang="0">
                      <a:pos x="T0" y="T1"/>
                    </a:cxn>
                    <a:cxn ang="0">
                      <a:pos x="T2" y="T3"/>
                    </a:cxn>
                    <a:cxn ang="0">
                      <a:pos x="T4" y="T5"/>
                    </a:cxn>
                    <a:cxn ang="0">
                      <a:pos x="T6" y="T7"/>
                    </a:cxn>
                    <a:cxn ang="0">
                      <a:pos x="T8" y="T9"/>
                    </a:cxn>
                  </a:cxnLst>
                  <a:rect l="0" t="0" r="r" b="b"/>
                  <a:pathLst>
                    <a:path w="22" h="24">
                      <a:moveTo>
                        <a:pt x="0" y="7"/>
                      </a:moveTo>
                      <a:lnTo>
                        <a:pt x="13" y="24"/>
                      </a:lnTo>
                      <a:lnTo>
                        <a:pt x="22" y="18"/>
                      </a:lnTo>
                      <a:lnTo>
                        <a:pt x="9" y="0"/>
                      </a:lnTo>
                      <a:lnTo>
                        <a:pt x="0" y="7"/>
                      </a:lnTo>
                      <a:close/>
                    </a:path>
                  </a:pathLst>
                </a:custGeom>
                <a:solidFill>
                  <a:srgbClr val="FF0000"/>
                </a:solidFill>
                <a:ln w="38100" cmpd="sng">
                  <a:solidFill>
                    <a:srgbClr val="FF0000"/>
                  </a:solidFill>
                  <a:round/>
                  <a:headEnd/>
                  <a:tailEnd/>
                </a:ln>
              </p:spPr>
              <p:txBody>
                <a:bodyPr/>
                <a:lstStyle/>
                <a:p>
                  <a:endParaRPr lang="en-GB"/>
                </a:p>
              </p:txBody>
            </p:sp>
            <p:sp>
              <p:nvSpPr>
                <p:cNvPr id="63270" name="Freeform 806">
                  <a:extLst>
                    <a:ext uri="{FF2B5EF4-FFF2-40B4-BE49-F238E27FC236}">
                      <a16:creationId xmlns:a16="http://schemas.microsoft.com/office/drawing/2014/main" id="{343896B8-3C03-A9D8-2B50-BCE40F767E79}"/>
                    </a:ext>
                  </a:extLst>
                </p:cNvPr>
                <p:cNvSpPr>
                  <a:spLocks/>
                </p:cNvSpPr>
                <p:nvPr/>
              </p:nvSpPr>
              <p:spPr bwMode="auto">
                <a:xfrm>
                  <a:off x="9038" y="3193"/>
                  <a:ext cx="21" cy="24"/>
                </a:xfrm>
                <a:custGeom>
                  <a:avLst/>
                  <a:gdLst>
                    <a:gd name="T0" fmla="*/ 0 w 21"/>
                    <a:gd name="T1" fmla="*/ 6 h 24"/>
                    <a:gd name="T2" fmla="*/ 13 w 21"/>
                    <a:gd name="T3" fmla="*/ 24 h 24"/>
                    <a:gd name="T4" fmla="*/ 21 w 21"/>
                    <a:gd name="T5" fmla="*/ 17 h 24"/>
                    <a:gd name="T6" fmla="*/ 8 w 21"/>
                    <a:gd name="T7" fmla="*/ 0 h 24"/>
                    <a:gd name="T8" fmla="*/ 0 w 21"/>
                    <a:gd name="T9" fmla="*/ 6 h 24"/>
                  </a:gdLst>
                  <a:ahLst/>
                  <a:cxnLst>
                    <a:cxn ang="0">
                      <a:pos x="T0" y="T1"/>
                    </a:cxn>
                    <a:cxn ang="0">
                      <a:pos x="T2" y="T3"/>
                    </a:cxn>
                    <a:cxn ang="0">
                      <a:pos x="T4" y="T5"/>
                    </a:cxn>
                    <a:cxn ang="0">
                      <a:pos x="T6" y="T7"/>
                    </a:cxn>
                    <a:cxn ang="0">
                      <a:pos x="T8" y="T9"/>
                    </a:cxn>
                  </a:cxnLst>
                  <a:rect l="0" t="0" r="r" b="b"/>
                  <a:pathLst>
                    <a:path w="21" h="24">
                      <a:moveTo>
                        <a:pt x="0" y="6"/>
                      </a:moveTo>
                      <a:lnTo>
                        <a:pt x="13" y="24"/>
                      </a:lnTo>
                      <a:lnTo>
                        <a:pt x="21" y="17"/>
                      </a:lnTo>
                      <a:lnTo>
                        <a:pt x="8" y="0"/>
                      </a:lnTo>
                      <a:lnTo>
                        <a:pt x="0" y="6"/>
                      </a:lnTo>
                      <a:close/>
                    </a:path>
                  </a:pathLst>
                </a:custGeom>
                <a:solidFill>
                  <a:srgbClr val="FF0000"/>
                </a:solidFill>
                <a:ln w="38100" cmpd="sng">
                  <a:solidFill>
                    <a:srgbClr val="FF0000"/>
                  </a:solidFill>
                  <a:round/>
                  <a:headEnd/>
                  <a:tailEnd/>
                </a:ln>
              </p:spPr>
              <p:txBody>
                <a:bodyPr/>
                <a:lstStyle/>
                <a:p>
                  <a:endParaRPr lang="en-GB"/>
                </a:p>
              </p:txBody>
            </p:sp>
            <p:sp>
              <p:nvSpPr>
                <p:cNvPr id="63271" name="Freeform 807">
                  <a:extLst>
                    <a:ext uri="{FF2B5EF4-FFF2-40B4-BE49-F238E27FC236}">
                      <a16:creationId xmlns:a16="http://schemas.microsoft.com/office/drawing/2014/main" id="{A863CFE7-16AA-A155-9D22-3B213BF66CDB}"/>
                    </a:ext>
                  </a:extLst>
                </p:cNvPr>
                <p:cNvSpPr>
                  <a:spLocks/>
                </p:cNvSpPr>
                <p:nvPr/>
              </p:nvSpPr>
              <p:spPr bwMode="auto">
                <a:xfrm>
                  <a:off x="9046" y="3186"/>
                  <a:ext cx="24" cy="24"/>
                </a:xfrm>
                <a:custGeom>
                  <a:avLst/>
                  <a:gdLst>
                    <a:gd name="T0" fmla="*/ 0 w 24"/>
                    <a:gd name="T1" fmla="*/ 9 h 24"/>
                    <a:gd name="T2" fmla="*/ 13 w 24"/>
                    <a:gd name="T3" fmla="*/ 24 h 24"/>
                    <a:gd name="T4" fmla="*/ 24 w 24"/>
                    <a:gd name="T5" fmla="*/ 16 h 24"/>
                    <a:gd name="T6" fmla="*/ 11 w 24"/>
                    <a:gd name="T7" fmla="*/ 0 h 24"/>
                    <a:gd name="T8" fmla="*/ 0 w 24"/>
                    <a:gd name="T9" fmla="*/ 9 h 24"/>
                  </a:gdLst>
                  <a:ahLst/>
                  <a:cxnLst>
                    <a:cxn ang="0">
                      <a:pos x="T0" y="T1"/>
                    </a:cxn>
                    <a:cxn ang="0">
                      <a:pos x="T2" y="T3"/>
                    </a:cxn>
                    <a:cxn ang="0">
                      <a:pos x="T4" y="T5"/>
                    </a:cxn>
                    <a:cxn ang="0">
                      <a:pos x="T6" y="T7"/>
                    </a:cxn>
                    <a:cxn ang="0">
                      <a:pos x="T8" y="T9"/>
                    </a:cxn>
                  </a:cxnLst>
                  <a:rect l="0" t="0" r="r" b="b"/>
                  <a:pathLst>
                    <a:path w="24" h="24">
                      <a:moveTo>
                        <a:pt x="0" y="9"/>
                      </a:moveTo>
                      <a:lnTo>
                        <a:pt x="13" y="24"/>
                      </a:lnTo>
                      <a:lnTo>
                        <a:pt x="24" y="16"/>
                      </a:lnTo>
                      <a:lnTo>
                        <a:pt x="11" y="0"/>
                      </a:lnTo>
                      <a:lnTo>
                        <a:pt x="0" y="9"/>
                      </a:lnTo>
                      <a:close/>
                    </a:path>
                  </a:pathLst>
                </a:custGeom>
                <a:solidFill>
                  <a:srgbClr val="FF0000"/>
                </a:solidFill>
                <a:ln w="38100" cmpd="sng">
                  <a:solidFill>
                    <a:srgbClr val="FF0000"/>
                  </a:solidFill>
                  <a:round/>
                  <a:headEnd/>
                  <a:tailEnd/>
                </a:ln>
              </p:spPr>
              <p:txBody>
                <a:bodyPr/>
                <a:lstStyle/>
                <a:p>
                  <a:endParaRPr lang="en-GB"/>
                </a:p>
              </p:txBody>
            </p:sp>
            <p:sp>
              <p:nvSpPr>
                <p:cNvPr id="63272" name="Freeform 808">
                  <a:extLst>
                    <a:ext uri="{FF2B5EF4-FFF2-40B4-BE49-F238E27FC236}">
                      <a16:creationId xmlns:a16="http://schemas.microsoft.com/office/drawing/2014/main" id="{C6884E3A-78BD-C36D-4552-6CF813B57248}"/>
                    </a:ext>
                  </a:extLst>
                </p:cNvPr>
                <p:cNvSpPr>
                  <a:spLocks/>
                </p:cNvSpPr>
                <p:nvPr/>
              </p:nvSpPr>
              <p:spPr bwMode="auto">
                <a:xfrm>
                  <a:off x="9059" y="3180"/>
                  <a:ext cx="18" cy="22"/>
                </a:xfrm>
                <a:custGeom>
                  <a:avLst/>
                  <a:gdLst>
                    <a:gd name="T0" fmla="*/ 0 w 18"/>
                    <a:gd name="T1" fmla="*/ 4 h 22"/>
                    <a:gd name="T2" fmla="*/ 11 w 18"/>
                    <a:gd name="T3" fmla="*/ 22 h 22"/>
                    <a:gd name="T4" fmla="*/ 18 w 18"/>
                    <a:gd name="T5" fmla="*/ 17 h 22"/>
                    <a:gd name="T6" fmla="*/ 7 w 18"/>
                    <a:gd name="T7" fmla="*/ 0 h 22"/>
                    <a:gd name="T8" fmla="*/ 0 w 18"/>
                    <a:gd name="T9" fmla="*/ 4 h 22"/>
                  </a:gdLst>
                  <a:ahLst/>
                  <a:cxnLst>
                    <a:cxn ang="0">
                      <a:pos x="T0" y="T1"/>
                    </a:cxn>
                    <a:cxn ang="0">
                      <a:pos x="T2" y="T3"/>
                    </a:cxn>
                    <a:cxn ang="0">
                      <a:pos x="T4" y="T5"/>
                    </a:cxn>
                    <a:cxn ang="0">
                      <a:pos x="T6" y="T7"/>
                    </a:cxn>
                    <a:cxn ang="0">
                      <a:pos x="T8" y="T9"/>
                    </a:cxn>
                  </a:cxnLst>
                  <a:rect l="0" t="0" r="r" b="b"/>
                  <a:pathLst>
                    <a:path w="18" h="22">
                      <a:moveTo>
                        <a:pt x="0" y="4"/>
                      </a:moveTo>
                      <a:lnTo>
                        <a:pt x="11" y="22"/>
                      </a:lnTo>
                      <a:lnTo>
                        <a:pt x="18" y="17"/>
                      </a:lnTo>
                      <a:lnTo>
                        <a:pt x="7" y="0"/>
                      </a:lnTo>
                      <a:lnTo>
                        <a:pt x="0" y="4"/>
                      </a:lnTo>
                      <a:close/>
                    </a:path>
                  </a:pathLst>
                </a:custGeom>
                <a:solidFill>
                  <a:srgbClr val="FF0000"/>
                </a:solidFill>
                <a:ln w="38100" cmpd="sng">
                  <a:solidFill>
                    <a:srgbClr val="FF0000"/>
                  </a:solidFill>
                  <a:round/>
                  <a:headEnd/>
                  <a:tailEnd/>
                </a:ln>
              </p:spPr>
              <p:txBody>
                <a:bodyPr/>
                <a:lstStyle/>
                <a:p>
                  <a:endParaRPr lang="en-GB"/>
                </a:p>
              </p:txBody>
            </p:sp>
            <p:sp>
              <p:nvSpPr>
                <p:cNvPr id="63273" name="Freeform 809">
                  <a:extLst>
                    <a:ext uri="{FF2B5EF4-FFF2-40B4-BE49-F238E27FC236}">
                      <a16:creationId xmlns:a16="http://schemas.microsoft.com/office/drawing/2014/main" id="{0184A0C2-17EE-82B6-F055-6E2E7C1AC069}"/>
                    </a:ext>
                  </a:extLst>
                </p:cNvPr>
                <p:cNvSpPr>
                  <a:spLocks/>
                </p:cNvSpPr>
                <p:nvPr/>
              </p:nvSpPr>
              <p:spPr bwMode="auto">
                <a:xfrm>
                  <a:off x="9066" y="3173"/>
                  <a:ext cx="22" cy="24"/>
                </a:xfrm>
                <a:custGeom>
                  <a:avLst/>
                  <a:gdLst>
                    <a:gd name="T0" fmla="*/ 0 w 22"/>
                    <a:gd name="T1" fmla="*/ 7 h 24"/>
                    <a:gd name="T2" fmla="*/ 11 w 22"/>
                    <a:gd name="T3" fmla="*/ 24 h 24"/>
                    <a:gd name="T4" fmla="*/ 22 w 22"/>
                    <a:gd name="T5" fmla="*/ 18 h 24"/>
                    <a:gd name="T6" fmla="*/ 11 w 22"/>
                    <a:gd name="T7" fmla="*/ 0 h 24"/>
                    <a:gd name="T8" fmla="*/ 0 w 22"/>
                    <a:gd name="T9" fmla="*/ 7 h 24"/>
                  </a:gdLst>
                  <a:ahLst/>
                  <a:cxnLst>
                    <a:cxn ang="0">
                      <a:pos x="T0" y="T1"/>
                    </a:cxn>
                    <a:cxn ang="0">
                      <a:pos x="T2" y="T3"/>
                    </a:cxn>
                    <a:cxn ang="0">
                      <a:pos x="T4" y="T5"/>
                    </a:cxn>
                    <a:cxn ang="0">
                      <a:pos x="T6" y="T7"/>
                    </a:cxn>
                    <a:cxn ang="0">
                      <a:pos x="T8" y="T9"/>
                    </a:cxn>
                  </a:cxnLst>
                  <a:rect l="0" t="0" r="r" b="b"/>
                  <a:pathLst>
                    <a:path w="22" h="24">
                      <a:moveTo>
                        <a:pt x="0" y="7"/>
                      </a:moveTo>
                      <a:lnTo>
                        <a:pt x="11" y="24"/>
                      </a:lnTo>
                      <a:lnTo>
                        <a:pt x="22" y="18"/>
                      </a:lnTo>
                      <a:lnTo>
                        <a:pt x="11" y="0"/>
                      </a:lnTo>
                      <a:lnTo>
                        <a:pt x="0" y="7"/>
                      </a:lnTo>
                      <a:close/>
                    </a:path>
                  </a:pathLst>
                </a:custGeom>
                <a:solidFill>
                  <a:srgbClr val="FF0000"/>
                </a:solidFill>
                <a:ln w="38100" cmpd="sng">
                  <a:solidFill>
                    <a:srgbClr val="FF0000"/>
                  </a:solidFill>
                  <a:round/>
                  <a:headEnd/>
                  <a:tailEnd/>
                </a:ln>
              </p:spPr>
              <p:txBody>
                <a:bodyPr/>
                <a:lstStyle/>
                <a:p>
                  <a:endParaRPr lang="en-GB"/>
                </a:p>
              </p:txBody>
            </p:sp>
            <p:sp>
              <p:nvSpPr>
                <p:cNvPr id="63274" name="Freeform 810">
                  <a:extLst>
                    <a:ext uri="{FF2B5EF4-FFF2-40B4-BE49-F238E27FC236}">
                      <a16:creationId xmlns:a16="http://schemas.microsoft.com/office/drawing/2014/main" id="{93F92DB8-B6B6-2AE0-0F28-5318D0DED542}"/>
                    </a:ext>
                  </a:extLst>
                </p:cNvPr>
                <p:cNvSpPr>
                  <a:spLocks/>
                </p:cNvSpPr>
                <p:nvPr/>
              </p:nvSpPr>
              <p:spPr bwMode="auto">
                <a:xfrm>
                  <a:off x="9075" y="3167"/>
                  <a:ext cx="22" cy="24"/>
                </a:xfrm>
                <a:custGeom>
                  <a:avLst/>
                  <a:gdLst>
                    <a:gd name="T0" fmla="*/ 0 w 22"/>
                    <a:gd name="T1" fmla="*/ 6 h 24"/>
                    <a:gd name="T2" fmla="*/ 13 w 22"/>
                    <a:gd name="T3" fmla="*/ 24 h 24"/>
                    <a:gd name="T4" fmla="*/ 22 w 22"/>
                    <a:gd name="T5" fmla="*/ 17 h 24"/>
                    <a:gd name="T6" fmla="*/ 8 w 22"/>
                    <a:gd name="T7" fmla="*/ 0 h 24"/>
                    <a:gd name="T8" fmla="*/ 0 w 22"/>
                    <a:gd name="T9" fmla="*/ 6 h 24"/>
                  </a:gdLst>
                  <a:ahLst/>
                  <a:cxnLst>
                    <a:cxn ang="0">
                      <a:pos x="T0" y="T1"/>
                    </a:cxn>
                    <a:cxn ang="0">
                      <a:pos x="T2" y="T3"/>
                    </a:cxn>
                    <a:cxn ang="0">
                      <a:pos x="T4" y="T5"/>
                    </a:cxn>
                    <a:cxn ang="0">
                      <a:pos x="T6" y="T7"/>
                    </a:cxn>
                    <a:cxn ang="0">
                      <a:pos x="T8" y="T9"/>
                    </a:cxn>
                  </a:cxnLst>
                  <a:rect l="0" t="0" r="r" b="b"/>
                  <a:pathLst>
                    <a:path w="22" h="24">
                      <a:moveTo>
                        <a:pt x="0" y="6"/>
                      </a:moveTo>
                      <a:lnTo>
                        <a:pt x="13" y="24"/>
                      </a:lnTo>
                      <a:lnTo>
                        <a:pt x="22" y="17"/>
                      </a:lnTo>
                      <a:lnTo>
                        <a:pt x="8" y="0"/>
                      </a:lnTo>
                      <a:lnTo>
                        <a:pt x="0" y="6"/>
                      </a:lnTo>
                      <a:close/>
                    </a:path>
                  </a:pathLst>
                </a:custGeom>
                <a:solidFill>
                  <a:srgbClr val="FF0000"/>
                </a:solidFill>
                <a:ln w="38100" cmpd="sng">
                  <a:solidFill>
                    <a:srgbClr val="FF0000"/>
                  </a:solidFill>
                  <a:round/>
                  <a:headEnd/>
                  <a:tailEnd/>
                </a:ln>
              </p:spPr>
              <p:txBody>
                <a:bodyPr/>
                <a:lstStyle/>
                <a:p>
                  <a:endParaRPr lang="en-GB"/>
                </a:p>
              </p:txBody>
            </p:sp>
            <p:sp>
              <p:nvSpPr>
                <p:cNvPr id="63275" name="Freeform 811">
                  <a:extLst>
                    <a:ext uri="{FF2B5EF4-FFF2-40B4-BE49-F238E27FC236}">
                      <a16:creationId xmlns:a16="http://schemas.microsoft.com/office/drawing/2014/main" id="{6611B4BE-1188-1354-267E-EF2964E181BA}"/>
                    </a:ext>
                  </a:extLst>
                </p:cNvPr>
                <p:cNvSpPr>
                  <a:spLocks/>
                </p:cNvSpPr>
                <p:nvPr/>
              </p:nvSpPr>
              <p:spPr bwMode="auto">
                <a:xfrm>
                  <a:off x="9088" y="3164"/>
                  <a:ext cx="13" cy="22"/>
                </a:xfrm>
                <a:custGeom>
                  <a:avLst/>
                  <a:gdLst>
                    <a:gd name="T0" fmla="*/ 0 w 13"/>
                    <a:gd name="T1" fmla="*/ 3 h 22"/>
                    <a:gd name="T2" fmla="*/ 4 w 13"/>
                    <a:gd name="T3" fmla="*/ 22 h 22"/>
                    <a:gd name="T4" fmla="*/ 13 w 13"/>
                    <a:gd name="T5" fmla="*/ 20 h 22"/>
                    <a:gd name="T6" fmla="*/ 9 w 13"/>
                    <a:gd name="T7" fmla="*/ 0 h 22"/>
                    <a:gd name="T8" fmla="*/ 0 w 13"/>
                    <a:gd name="T9" fmla="*/ 3 h 22"/>
                  </a:gdLst>
                  <a:ahLst/>
                  <a:cxnLst>
                    <a:cxn ang="0">
                      <a:pos x="T0" y="T1"/>
                    </a:cxn>
                    <a:cxn ang="0">
                      <a:pos x="T2" y="T3"/>
                    </a:cxn>
                    <a:cxn ang="0">
                      <a:pos x="T4" y="T5"/>
                    </a:cxn>
                    <a:cxn ang="0">
                      <a:pos x="T6" y="T7"/>
                    </a:cxn>
                    <a:cxn ang="0">
                      <a:pos x="T8" y="T9"/>
                    </a:cxn>
                  </a:cxnLst>
                  <a:rect l="0" t="0" r="r" b="b"/>
                  <a:pathLst>
                    <a:path w="13" h="22">
                      <a:moveTo>
                        <a:pt x="0" y="3"/>
                      </a:moveTo>
                      <a:lnTo>
                        <a:pt x="4" y="22"/>
                      </a:lnTo>
                      <a:lnTo>
                        <a:pt x="13" y="20"/>
                      </a:lnTo>
                      <a:lnTo>
                        <a:pt x="9" y="0"/>
                      </a:lnTo>
                      <a:lnTo>
                        <a:pt x="0" y="3"/>
                      </a:lnTo>
                      <a:close/>
                    </a:path>
                  </a:pathLst>
                </a:custGeom>
                <a:solidFill>
                  <a:srgbClr val="FF0000"/>
                </a:solidFill>
                <a:ln w="38100" cmpd="sng">
                  <a:solidFill>
                    <a:srgbClr val="FF0000"/>
                  </a:solidFill>
                  <a:round/>
                  <a:headEnd/>
                  <a:tailEnd/>
                </a:ln>
              </p:spPr>
              <p:txBody>
                <a:bodyPr/>
                <a:lstStyle/>
                <a:p>
                  <a:endParaRPr lang="en-GB"/>
                </a:p>
              </p:txBody>
            </p:sp>
            <p:sp>
              <p:nvSpPr>
                <p:cNvPr id="63276" name="Freeform 812">
                  <a:extLst>
                    <a:ext uri="{FF2B5EF4-FFF2-40B4-BE49-F238E27FC236}">
                      <a16:creationId xmlns:a16="http://schemas.microsoft.com/office/drawing/2014/main" id="{36C4BBA9-8648-A430-1632-58C939F92768}"/>
                    </a:ext>
                  </a:extLst>
                </p:cNvPr>
                <p:cNvSpPr>
                  <a:spLocks/>
                </p:cNvSpPr>
                <p:nvPr/>
              </p:nvSpPr>
              <p:spPr bwMode="auto">
                <a:xfrm>
                  <a:off x="9094" y="3160"/>
                  <a:ext cx="18" cy="22"/>
                </a:xfrm>
                <a:custGeom>
                  <a:avLst/>
                  <a:gdLst>
                    <a:gd name="T0" fmla="*/ 0 w 18"/>
                    <a:gd name="T1" fmla="*/ 4 h 22"/>
                    <a:gd name="T2" fmla="*/ 9 w 18"/>
                    <a:gd name="T3" fmla="*/ 22 h 22"/>
                    <a:gd name="T4" fmla="*/ 18 w 18"/>
                    <a:gd name="T5" fmla="*/ 18 h 22"/>
                    <a:gd name="T6" fmla="*/ 9 w 18"/>
                    <a:gd name="T7" fmla="*/ 0 h 22"/>
                    <a:gd name="T8" fmla="*/ 0 w 18"/>
                    <a:gd name="T9" fmla="*/ 4 h 22"/>
                  </a:gdLst>
                  <a:ahLst/>
                  <a:cxnLst>
                    <a:cxn ang="0">
                      <a:pos x="T0" y="T1"/>
                    </a:cxn>
                    <a:cxn ang="0">
                      <a:pos x="T2" y="T3"/>
                    </a:cxn>
                    <a:cxn ang="0">
                      <a:pos x="T4" y="T5"/>
                    </a:cxn>
                    <a:cxn ang="0">
                      <a:pos x="T6" y="T7"/>
                    </a:cxn>
                    <a:cxn ang="0">
                      <a:pos x="T8" y="T9"/>
                    </a:cxn>
                  </a:cxnLst>
                  <a:rect l="0" t="0" r="r" b="b"/>
                  <a:pathLst>
                    <a:path w="18" h="22">
                      <a:moveTo>
                        <a:pt x="0" y="4"/>
                      </a:moveTo>
                      <a:lnTo>
                        <a:pt x="9" y="22"/>
                      </a:lnTo>
                      <a:lnTo>
                        <a:pt x="18" y="18"/>
                      </a:lnTo>
                      <a:lnTo>
                        <a:pt x="9" y="0"/>
                      </a:lnTo>
                      <a:lnTo>
                        <a:pt x="0" y="4"/>
                      </a:lnTo>
                      <a:close/>
                    </a:path>
                  </a:pathLst>
                </a:custGeom>
                <a:solidFill>
                  <a:srgbClr val="FF0000"/>
                </a:solidFill>
                <a:ln w="38100" cmpd="sng">
                  <a:solidFill>
                    <a:srgbClr val="FF0000"/>
                  </a:solidFill>
                  <a:round/>
                  <a:headEnd/>
                  <a:tailEnd/>
                </a:ln>
              </p:spPr>
              <p:txBody>
                <a:bodyPr/>
                <a:lstStyle/>
                <a:p>
                  <a:endParaRPr lang="en-GB"/>
                </a:p>
              </p:txBody>
            </p:sp>
            <p:sp>
              <p:nvSpPr>
                <p:cNvPr id="63277" name="Freeform 813">
                  <a:extLst>
                    <a:ext uri="{FF2B5EF4-FFF2-40B4-BE49-F238E27FC236}">
                      <a16:creationId xmlns:a16="http://schemas.microsoft.com/office/drawing/2014/main" id="{F97982A1-0575-2E5D-168F-39B0D905118A}"/>
                    </a:ext>
                  </a:extLst>
                </p:cNvPr>
                <p:cNvSpPr>
                  <a:spLocks/>
                </p:cNvSpPr>
                <p:nvPr/>
              </p:nvSpPr>
              <p:spPr bwMode="auto">
                <a:xfrm>
                  <a:off x="9103" y="3154"/>
                  <a:ext cx="22" cy="24"/>
                </a:xfrm>
                <a:custGeom>
                  <a:avLst/>
                  <a:gdLst>
                    <a:gd name="T0" fmla="*/ 0 w 22"/>
                    <a:gd name="T1" fmla="*/ 6 h 24"/>
                    <a:gd name="T2" fmla="*/ 11 w 22"/>
                    <a:gd name="T3" fmla="*/ 24 h 24"/>
                    <a:gd name="T4" fmla="*/ 22 w 22"/>
                    <a:gd name="T5" fmla="*/ 17 h 24"/>
                    <a:gd name="T6" fmla="*/ 11 w 22"/>
                    <a:gd name="T7" fmla="*/ 0 h 24"/>
                    <a:gd name="T8" fmla="*/ 0 w 22"/>
                    <a:gd name="T9" fmla="*/ 6 h 24"/>
                  </a:gdLst>
                  <a:ahLst/>
                  <a:cxnLst>
                    <a:cxn ang="0">
                      <a:pos x="T0" y="T1"/>
                    </a:cxn>
                    <a:cxn ang="0">
                      <a:pos x="T2" y="T3"/>
                    </a:cxn>
                    <a:cxn ang="0">
                      <a:pos x="T4" y="T5"/>
                    </a:cxn>
                    <a:cxn ang="0">
                      <a:pos x="T6" y="T7"/>
                    </a:cxn>
                    <a:cxn ang="0">
                      <a:pos x="T8" y="T9"/>
                    </a:cxn>
                  </a:cxnLst>
                  <a:rect l="0" t="0" r="r" b="b"/>
                  <a:pathLst>
                    <a:path w="22" h="24">
                      <a:moveTo>
                        <a:pt x="0" y="6"/>
                      </a:moveTo>
                      <a:lnTo>
                        <a:pt x="11" y="24"/>
                      </a:lnTo>
                      <a:lnTo>
                        <a:pt x="22" y="17"/>
                      </a:lnTo>
                      <a:lnTo>
                        <a:pt x="11" y="0"/>
                      </a:lnTo>
                      <a:lnTo>
                        <a:pt x="0" y="6"/>
                      </a:lnTo>
                      <a:close/>
                    </a:path>
                  </a:pathLst>
                </a:custGeom>
                <a:solidFill>
                  <a:srgbClr val="FF0000"/>
                </a:solidFill>
                <a:ln w="38100" cmpd="sng">
                  <a:solidFill>
                    <a:srgbClr val="FF0000"/>
                  </a:solidFill>
                  <a:round/>
                  <a:headEnd/>
                  <a:tailEnd/>
                </a:ln>
              </p:spPr>
              <p:txBody>
                <a:bodyPr/>
                <a:lstStyle/>
                <a:p>
                  <a:endParaRPr lang="en-GB"/>
                </a:p>
              </p:txBody>
            </p:sp>
            <p:sp>
              <p:nvSpPr>
                <p:cNvPr id="63278" name="Freeform 814">
                  <a:extLst>
                    <a:ext uri="{FF2B5EF4-FFF2-40B4-BE49-F238E27FC236}">
                      <a16:creationId xmlns:a16="http://schemas.microsoft.com/office/drawing/2014/main" id="{2931F8D2-A1AE-6C68-64B8-29B2EB09D9C9}"/>
                    </a:ext>
                  </a:extLst>
                </p:cNvPr>
                <p:cNvSpPr>
                  <a:spLocks/>
                </p:cNvSpPr>
                <p:nvPr/>
              </p:nvSpPr>
              <p:spPr bwMode="auto">
                <a:xfrm>
                  <a:off x="9116" y="3151"/>
                  <a:ext cx="13" cy="22"/>
                </a:xfrm>
                <a:custGeom>
                  <a:avLst/>
                  <a:gdLst>
                    <a:gd name="T0" fmla="*/ 0 w 13"/>
                    <a:gd name="T1" fmla="*/ 3 h 22"/>
                    <a:gd name="T2" fmla="*/ 7 w 13"/>
                    <a:gd name="T3" fmla="*/ 22 h 22"/>
                    <a:gd name="T4" fmla="*/ 13 w 13"/>
                    <a:gd name="T5" fmla="*/ 20 h 22"/>
                    <a:gd name="T6" fmla="*/ 7 w 13"/>
                    <a:gd name="T7" fmla="*/ 0 h 22"/>
                    <a:gd name="T8" fmla="*/ 0 w 13"/>
                    <a:gd name="T9" fmla="*/ 3 h 22"/>
                  </a:gdLst>
                  <a:ahLst/>
                  <a:cxnLst>
                    <a:cxn ang="0">
                      <a:pos x="T0" y="T1"/>
                    </a:cxn>
                    <a:cxn ang="0">
                      <a:pos x="T2" y="T3"/>
                    </a:cxn>
                    <a:cxn ang="0">
                      <a:pos x="T4" y="T5"/>
                    </a:cxn>
                    <a:cxn ang="0">
                      <a:pos x="T6" y="T7"/>
                    </a:cxn>
                    <a:cxn ang="0">
                      <a:pos x="T8" y="T9"/>
                    </a:cxn>
                  </a:cxnLst>
                  <a:rect l="0" t="0" r="r" b="b"/>
                  <a:pathLst>
                    <a:path w="13" h="22">
                      <a:moveTo>
                        <a:pt x="0" y="3"/>
                      </a:moveTo>
                      <a:lnTo>
                        <a:pt x="7" y="22"/>
                      </a:lnTo>
                      <a:lnTo>
                        <a:pt x="13" y="20"/>
                      </a:lnTo>
                      <a:lnTo>
                        <a:pt x="7" y="0"/>
                      </a:lnTo>
                      <a:lnTo>
                        <a:pt x="0" y="3"/>
                      </a:lnTo>
                      <a:close/>
                    </a:path>
                  </a:pathLst>
                </a:custGeom>
                <a:solidFill>
                  <a:srgbClr val="FF0000"/>
                </a:solidFill>
                <a:ln w="38100" cmpd="sng">
                  <a:solidFill>
                    <a:srgbClr val="FF0000"/>
                  </a:solidFill>
                  <a:round/>
                  <a:headEnd/>
                  <a:tailEnd/>
                </a:ln>
              </p:spPr>
              <p:txBody>
                <a:bodyPr/>
                <a:lstStyle/>
                <a:p>
                  <a:endParaRPr lang="en-GB"/>
                </a:p>
              </p:txBody>
            </p:sp>
            <p:sp>
              <p:nvSpPr>
                <p:cNvPr id="63279" name="Freeform 815">
                  <a:extLst>
                    <a:ext uri="{FF2B5EF4-FFF2-40B4-BE49-F238E27FC236}">
                      <a16:creationId xmlns:a16="http://schemas.microsoft.com/office/drawing/2014/main" id="{C6D44097-73B3-6C3B-A9FD-2ADE1E1F3FDF}"/>
                    </a:ext>
                  </a:extLst>
                </p:cNvPr>
                <p:cNvSpPr>
                  <a:spLocks/>
                </p:cNvSpPr>
                <p:nvPr/>
              </p:nvSpPr>
              <p:spPr bwMode="auto">
                <a:xfrm>
                  <a:off x="9123" y="3149"/>
                  <a:ext cx="13" cy="22"/>
                </a:xfrm>
                <a:custGeom>
                  <a:avLst/>
                  <a:gdLst>
                    <a:gd name="T0" fmla="*/ 0 w 13"/>
                    <a:gd name="T1" fmla="*/ 2 h 22"/>
                    <a:gd name="T2" fmla="*/ 4 w 13"/>
                    <a:gd name="T3" fmla="*/ 22 h 22"/>
                    <a:gd name="T4" fmla="*/ 13 w 13"/>
                    <a:gd name="T5" fmla="*/ 20 h 22"/>
                    <a:gd name="T6" fmla="*/ 8 w 13"/>
                    <a:gd name="T7" fmla="*/ 0 h 22"/>
                    <a:gd name="T8" fmla="*/ 0 w 13"/>
                    <a:gd name="T9" fmla="*/ 2 h 22"/>
                  </a:gdLst>
                  <a:ahLst/>
                  <a:cxnLst>
                    <a:cxn ang="0">
                      <a:pos x="T0" y="T1"/>
                    </a:cxn>
                    <a:cxn ang="0">
                      <a:pos x="T2" y="T3"/>
                    </a:cxn>
                    <a:cxn ang="0">
                      <a:pos x="T4" y="T5"/>
                    </a:cxn>
                    <a:cxn ang="0">
                      <a:pos x="T6" y="T7"/>
                    </a:cxn>
                    <a:cxn ang="0">
                      <a:pos x="T8" y="T9"/>
                    </a:cxn>
                  </a:cxnLst>
                  <a:rect l="0" t="0" r="r" b="b"/>
                  <a:pathLst>
                    <a:path w="13" h="22">
                      <a:moveTo>
                        <a:pt x="0" y="2"/>
                      </a:moveTo>
                      <a:lnTo>
                        <a:pt x="4" y="22"/>
                      </a:lnTo>
                      <a:lnTo>
                        <a:pt x="13" y="20"/>
                      </a:lnTo>
                      <a:lnTo>
                        <a:pt x="8"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63280" name="Freeform 816">
                  <a:extLst>
                    <a:ext uri="{FF2B5EF4-FFF2-40B4-BE49-F238E27FC236}">
                      <a16:creationId xmlns:a16="http://schemas.microsoft.com/office/drawing/2014/main" id="{420319DD-AA6C-AA05-60C4-F2CD995CA74A}"/>
                    </a:ext>
                  </a:extLst>
                </p:cNvPr>
                <p:cNvSpPr>
                  <a:spLocks/>
                </p:cNvSpPr>
                <p:nvPr/>
              </p:nvSpPr>
              <p:spPr bwMode="auto">
                <a:xfrm>
                  <a:off x="9131" y="3147"/>
                  <a:ext cx="13" cy="22"/>
                </a:xfrm>
                <a:custGeom>
                  <a:avLst/>
                  <a:gdLst>
                    <a:gd name="T0" fmla="*/ 0 w 13"/>
                    <a:gd name="T1" fmla="*/ 2 h 22"/>
                    <a:gd name="T2" fmla="*/ 5 w 13"/>
                    <a:gd name="T3" fmla="*/ 22 h 22"/>
                    <a:gd name="T4" fmla="*/ 13 w 13"/>
                    <a:gd name="T5" fmla="*/ 20 h 22"/>
                    <a:gd name="T6" fmla="*/ 9 w 13"/>
                    <a:gd name="T7" fmla="*/ 0 h 22"/>
                    <a:gd name="T8" fmla="*/ 0 w 13"/>
                    <a:gd name="T9" fmla="*/ 2 h 22"/>
                  </a:gdLst>
                  <a:ahLst/>
                  <a:cxnLst>
                    <a:cxn ang="0">
                      <a:pos x="T0" y="T1"/>
                    </a:cxn>
                    <a:cxn ang="0">
                      <a:pos x="T2" y="T3"/>
                    </a:cxn>
                    <a:cxn ang="0">
                      <a:pos x="T4" y="T5"/>
                    </a:cxn>
                    <a:cxn ang="0">
                      <a:pos x="T6" y="T7"/>
                    </a:cxn>
                    <a:cxn ang="0">
                      <a:pos x="T8" y="T9"/>
                    </a:cxn>
                  </a:cxnLst>
                  <a:rect l="0" t="0" r="r" b="b"/>
                  <a:pathLst>
                    <a:path w="13" h="22">
                      <a:moveTo>
                        <a:pt x="0" y="2"/>
                      </a:moveTo>
                      <a:lnTo>
                        <a:pt x="5" y="22"/>
                      </a:lnTo>
                      <a:lnTo>
                        <a:pt x="13" y="20"/>
                      </a:lnTo>
                      <a:lnTo>
                        <a:pt x="9"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63281" name="Freeform 817">
                  <a:extLst>
                    <a:ext uri="{FF2B5EF4-FFF2-40B4-BE49-F238E27FC236}">
                      <a16:creationId xmlns:a16="http://schemas.microsoft.com/office/drawing/2014/main" id="{10A94C7F-AF38-4DE2-9F53-E6BBB88EBC0C}"/>
                    </a:ext>
                  </a:extLst>
                </p:cNvPr>
                <p:cNvSpPr>
                  <a:spLocks/>
                </p:cNvSpPr>
                <p:nvPr/>
              </p:nvSpPr>
              <p:spPr bwMode="auto">
                <a:xfrm>
                  <a:off x="9140" y="3145"/>
                  <a:ext cx="15" cy="22"/>
                </a:xfrm>
                <a:custGeom>
                  <a:avLst/>
                  <a:gdLst>
                    <a:gd name="T0" fmla="*/ 0 w 15"/>
                    <a:gd name="T1" fmla="*/ 2 h 22"/>
                    <a:gd name="T2" fmla="*/ 4 w 15"/>
                    <a:gd name="T3" fmla="*/ 22 h 22"/>
                    <a:gd name="T4" fmla="*/ 15 w 15"/>
                    <a:gd name="T5" fmla="*/ 19 h 22"/>
                    <a:gd name="T6" fmla="*/ 11 w 15"/>
                    <a:gd name="T7" fmla="*/ 0 h 22"/>
                    <a:gd name="T8" fmla="*/ 0 w 15"/>
                    <a:gd name="T9" fmla="*/ 2 h 22"/>
                  </a:gdLst>
                  <a:ahLst/>
                  <a:cxnLst>
                    <a:cxn ang="0">
                      <a:pos x="T0" y="T1"/>
                    </a:cxn>
                    <a:cxn ang="0">
                      <a:pos x="T2" y="T3"/>
                    </a:cxn>
                    <a:cxn ang="0">
                      <a:pos x="T4" y="T5"/>
                    </a:cxn>
                    <a:cxn ang="0">
                      <a:pos x="T6" y="T7"/>
                    </a:cxn>
                    <a:cxn ang="0">
                      <a:pos x="T8" y="T9"/>
                    </a:cxn>
                  </a:cxnLst>
                  <a:rect l="0" t="0" r="r" b="b"/>
                  <a:pathLst>
                    <a:path w="15" h="22">
                      <a:moveTo>
                        <a:pt x="0" y="2"/>
                      </a:moveTo>
                      <a:lnTo>
                        <a:pt x="4" y="22"/>
                      </a:lnTo>
                      <a:lnTo>
                        <a:pt x="15" y="19"/>
                      </a:lnTo>
                      <a:lnTo>
                        <a:pt x="11"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63282" name="Freeform 818">
                  <a:extLst>
                    <a:ext uri="{FF2B5EF4-FFF2-40B4-BE49-F238E27FC236}">
                      <a16:creationId xmlns:a16="http://schemas.microsoft.com/office/drawing/2014/main" id="{6C8BA93F-3F7A-E167-7403-675C6D6172A1}"/>
                    </a:ext>
                  </a:extLst>
                </p:cNvPr>
                <p:cNvSpPr>
                  <a:spLocks/>
                </p:cNvSpPr>
                <p:nvPr/>
              </p:nvSpPr>
              <p:spPr bwMode="auto">
                <a:xfrm>
                  <a:off x="9151" y="3143"/>
                  <a:ext cx="13" cy="21"/>
                </a:xfrm>
                <a:custGeom>
                  <a:avLst/>
                  <a:gdLst>
                    <a:gd name="T0" fmla="*/ 0 w 13"/>
                    <a:gd name="T1" fmla="*/ 2 h 21"/>
                    <a:gd name="T2" fmla="*/ 4 w 13"/>
                    <a:gd name="T3" fmla="*/ 21 h 21"/>
                    <a:gd name="T4" fmla="*/ 13 w 13"/>
                    <a:gd name="T5" fmla="*/ 19 h 21"/>
                    <a:gd name="T6" fmla="*/ 9 w 13"/>
                    <a:gd name="T7" fmla="*/ 0 h 21"/>
                    <a:gd name="T8" fmla="*/ 0 w 13"/>
                    <a:gd name="T9" fmla="*/ 2 h 21"/>
                  </a:gdLst>
                  <a:ahLst/>
                  <a:cxnLst>
                    <a:cxn ang="0">
                      <a:pos x="T0" y="T1"/>
                    </a:cxn>
                    <a:cxn ang="0">
                      <a:pos x="T2" y="T3"/>
                    </a:cxn>
                    <a:cxn ang="0">
                      <a:pos x="T4" y="T5"/>
                    </a:cxn>
                    <a:cxn ang="0">
                      <a:pos x="T6" y="T7"/>
                    </a:cxn>
                    <a:cxn ang="0">
                      <a:pos x="T8" y="T9"/>
                    </a:cxn>
                  </a:cxnLst>
                  <a:rect l="0" t="0" r="r" b="b"/>
                  <a:pathLst>
                    <a:path w="13" h="21">
                      <a:moveTo>
                        <a:pt x="0" y="2"/>
                      </a:moveTo>
                      <a:lnTo>
                        <a:pt x="4" y="21"/>
                      </a:lnTo>
                      <a:lnTo>
                        <a:pt x="13" y="19"/>
                      </a:lnTo>
                      <a:lnTo>
                        <a:pt x="9" y="0"/>
                      </a:lnTo>
                      <a:lnTo>
                        <a:pt x="0" y="2"/>
                      </a:lnTo>
                      <a:close/>
                    </a:path>
                  </a:pathLst>
                </a:custGeom>
                <a:solidFill>
                  <a:srgbClr val="FF0000"/>
                </a:solidFill>
                <a:ln w="38100" cmpd="sng">
                  <a:solidFill>
                    <a:srgbClr val="FF0000"/>
                  </a:solidFill>
                  <a:round/>
                  <a:headEnd/>
                  <a:tailEnd/>
                </a:ln>
              </p:spPr>
              <p:txBody>
                <a:bodyPr/>
                <a:lstStyle/>
                <a:p>
                  <a:endParaRPr lang="en-GB"/>
                </a:p>
              </p:txBody>
            </p:sp>
            <p:sp>
              <p:nvSpPr>
                <p:cNvPr id="63283" name="Freeform 819">
                  <a:extLst>
                    <a:ext uri="{FF2B5EF4-FFF2-40B4-BE49-F238E27FC236}">
                      <a16:creationId xmlns:a16="http://schemas.microsoft.com/office/drawing/2014/main" id="{65CDF557-4F7A-8865-942E-7A1341785971}"/>
                    </a:ext>
                  </a:extLst>
                </p:cNvPr>
                <p:cNvSpPr>
                  <a:spLocks/>
                </p:cNvSpPr>
                <p:nvPr/>
              </p:nvSpPr>
              <p:spPr bwMode="auto">
                <a:xfrm>
                  <a:off x="9160" y="3143"/>
                  <a:ext cx="13" cy="21"/>
                </a:xfrm>
                <a:custGeom>
                  <a:avLst/>
                  <a:gdLst>
                    <a:gd name="T0" fmla="*/ 4 w 13"/>
                    <a:gd name="T1" fmla="*/ 0 h 21"/>
                    <a:gd name="T2" fmla="*/ 0 w 13"/>
                    <a:gd name="T3" fmla="*/ 19 h 21"/>
                    <a:gd name="T4" fmla="*/ 8 w 13"/>
                    <a:gd name="T5" fmla="*/ 21 h 21"/>
                    <a:gd name="T6" fmla="*/ 13 w 13"/>
                    <a:gd name="T7" fmla="*/ 2 h 21"/>
                    <a:gd name="T8" fmla="*/ 4 w 13"/>
                    <a:gd name="T9" fmla="*/ 0 h 21"/>
                  </a:gdLst>
                  <a:ahLst/>
                  <a:cxnLst>
                    <a:cxn ang="0">
                      <a:pos x="T0" y="T1"/>
                    </a:cxn>
                    <a:cxn ang="0">
                      <a:pos x="T2" y="T3"/>
                    </a:cxn>
                    <a:cxn ang="0">
                      <a:pos x="T4" y="T5"/>
                    </a:cxn>
                    <a:cxn ang="0">
                      <a:pos x="T6" y="T7"/>
                    </a:cxn>
                    <a:cxn ang="0">
                      <a:pos x="T8" y="T9"/>
                    </a:cxn>
                  </a:cxnLst>
                  <a:rect l="0" t="0" r="r" b="b"/>
                  <a:pathLst>
                    <a:path w="13" h="21">
                      <a:moveTo>
                        <a:pt x="4" y="0"/>
                      </a:moveTo>
                      <a:lnTo>
                        <a:pt x="0" y="19"/>
                      </a:lnTo>
                      <a:lnTo>
                        <a:pt x="8" y="21"/>
                      </a:lnTo>
                      <a:lnTo>
                        <a:pt x="13" y="2"/>
                      </a:lnTo>
                      <a:lnTo>
                        <a:pt x="4" y="0"/>
                      </a:lnTo>
                      <a:close/>
                    </a:path>
                  </a:pathLst>
                </a:custGeom>
                <a:solidFill>
                  <a:srgbClr val="FF0000"/>
                </a:solidFill>
                <a:ln w="38100" cmpd="sng">
                  <a:solidFill>
                    <a:srgbClr val="FF0000"/>
                  </a:solidFill>
                  <a:round/>
                  <a:headEnd/>
                  <a:tailEnd/>
                </a:ln>
              </p:spPr>
              <p:txBody>
                <a:bodyPr/>
                <a:lstStyle/>
                <a:p>
                  <a:endParaRPr lang="en-GB"/>
                </a:p>
              </p:txBody>
            </p:sp>
          </p:grpSp>
          <p:sp>
            <p:nvSpPr>
              <p:cNvPr id="63284" name="Rectangle 820">
                <a:extLst>
                  <a:ext uri="{FF2B5EF4-FFF2-40B4-BE49-F238E27FC236}">
                    <a16:creationId xmlns:a16="http://schemas.microsoft.com/office/drawing/2014/main" id="{35A35108-90CB-BF4A-E14A-D1474AABE6B5}"/>
                  </a:ext>
                </a:extLst>
              </p:cNvPr>
              <p:cNvSpPr>
                <a:spLocks noChangeArrowheads="1"/>
              </p:cNvSpPr>
              <p:nvPr/>
            </p:nvSpPr>
            <p:spPr bwMode="auto">
              <a:xfrm>
                <a:off x="9284" y="4666"/>
                <a:ext cx="487" cy="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63285" name="Rectangle 821">
                <a:extLst>
                  <a:ext uri="{FF2B5EF4-FFF2-40B4-BE49-F238E27FC236}">
                    <a16:creationId xmlns:a16="http://schemas.microsoft.com/office/drawing/2014/main" id="{84B67521-2A95-8572-2428-5075729E38CA}"/>
                  </a:ext>
                </a:extLst>
              </p:cNvPr>
              <p:cNvSpPr>
                <a:spLocks noChangeArrowheads="1"/>
              </p:cNvSpPr>
              <p:nvPr/>
            </p:nvSpPr>
            <p:spPr bwMode="auto">
              <a:xfrm>
                <a:off x="9323" y="4685"/>
                <a:ext cx="472" cy="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63286" name="Rectangle 822">
                <a:extLst>
                  <a:ext uri="{FF2B5EF4-FFF2-40B4-BE49-F238E27FC236}">
                    <a16:creationId xmlns:a16="http://schemas.microsoft.com/office/drawing/2014/main" id="{604BA858-CD42-5A63-9B9C-0760B4121401}"/>
                  </a:ext>
                </a:extLst>
              </p:cNvPr>
              <p:cNvSpPr>
                <a:spLocks noChangeArrowheads="1"/>
              </p:cNvSpPr>
              <p:nvPr/>
            </p:nvSpPr>
            <p:spPr bwMode="auto">
              <a:xfrm>
                <a:off x="9778" y="4682"/>
                <a:ext cx="53"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altLang="en-US" sz="1100">
                    <a:solidFill>
                      <a:srgbClr val="000000"/>
                    </a:solidFill>
                    <a:latin typeface="Comic Sans MS" panose="030F0702030302020204" pitchFamily="66" charset="0"/>
                  </a:rPr>
                  <a:t> </a:t>
                </a:r>
                <a:endParaRPr lang="en-US" altLang="en-US" sz="1200"/>
              </a:p>
            </p:txBody>
          </p:sp>
          <p:grpSp>
            <p:nvGrpSpPr>
              <p:cNvPr id="63287" name="Group 823">
                <a:extLst>
                  <a:ext uri="{FF2B5EF4-FFF2-40B4-BE49-F238E27FC236}">
                    <a16:creationId xmlns:a16="http://schemas.microsoft.com/office/drawing/2014/main" id="{F6F1461C-F51F-6CA0-D2D7-3B172AE0DCB0}"/>
                  </a:ext>
                </a:extLst>
              </p:cNvPr>
              <p:cNvGrpSpPr>
                <a:grpSpLocks/>
              </p:cNvGrpSpPr>
              <p:nvPr/>
            </p:nvGrpSpPr>
            <p:grpSpPr bwMode="auto">
              <a:xfrm>
                <a:off x="4251" y="6479"/>
                <a:ext cx="3286" cy="564"/>
                <a:chOff x="4251" y="6479"/>
                <a:chExt cx="3286" cy="564"/>
              </a:xfrm>
            </p:grpSpPr>
            <p:grpSp>
              <p:nvGrpSpPr>
                <p:cNvPr id="63288" name="Group 824">
                  <a:extLst>
                    <a:ext uri="{FF2B5EF4-FFF2-40B4-BE49-F238E27FC236}">
                      <a16:creationId xmlns:a16="http://schemas.microsoft.com/office/drawing/2014/main" id="{0E193754-73F1-DD30-F0AE-20E4AC79B36D}"/>
                    </a:ext>
                  </a:extLst>
                </p:cNvPr>
                <p:cNvGrpSpPr>
                  <a:grpSpLocks/>
                </p:cNvGrpSpPr>
                <p:nvPr/>
              </p:nvGrpSpPr>
              <p:grpSpPr bwMode="auto">
                <a:xfrm>
                  <a:off x="4251" y="6479"/>
                  <a:ext cx="3286" cy="192"/>
                  <a:chOff x="3479" y="5082"/>
                  <a:chExt cx="3286" cy="192"/>
                </a:xfrm>
              </p:grpSpPr>
              <p:sp>
                <p:nvSpPr>
                  <p:cNvPr id="63289" name="Rectangle 825">
                    <a:extLst>
                      <a:ext uri="{FF2B5EF4-FFF2-40B4-BE49-F238E27FC236}">
                        <a16:creationId xmlns:a16="http://schemas.microsoft.com/office/drawing/2014/main" id="{6DA6B909-F145-C2F9-37C4-8E45BE663236}"/>
                      </a:ext>
                    </a:extLst>
                  </p:cNvPr>
                  <p:cNvSpPr>
                    <a:spLocks noChangeArrowheads="1"/>
                  </p:cNvSpPr>
                  <p:nvPr/>
                </p:nvSpPr>
                <p:spPr bwMode="auto">
                  <a:xfrm>
                    <a:off x="3497" y="5161"/>
                    <a:ext cx="3250" cy="35"/>
                  </a:xfrm>
                  <a:prstGeom prst="rect">
                    <a:avLst/>
                  </a:prstGeom>
                  <a:solidFill>
                    <a:srgbClr val="008000"/>
                  </a:solidFill>
                  <a:ln w="28575">
                    <a:solidFill>
                      <a:srgbClr val="339966"/>
                    </a:solidFill>
                    <a:miter lim="800000"/>
                    <a:headEnd/>
                    <a:tailEnd/>
                  </a:ln>
                </p:spPr>
                <p:txBody>
                  <a:bodyPr/>
                  <a:lstStyle/>
                  <a:p>
                    <a:endParaRPr lang="en-GB"/>
                  </a:p>
                </p:txBody>
              </p:sp>
              <p:sp>
                <p:nvSpPr>
                  <p:cNvPr id="63290" name="Freeform 826">
                    <a:extLst>
                      <a:ext uri="{FF2B5EF4-FFF2-40B4-BE49-F238E27FC236}">
                        <a16:creationId xmlns:a16="http://schemas.microsoft.com/office/drawing/2014/main" id="{71CE411F-3B8F-3E14-007C-AD3CDB584B67}"/>
                      </a:ext>
                    </a:extLst>
                  </p:cNvPr>
                  <p:cNvSpPr>
                    <a:spLocks/>
                  </p:cNvSpPr>
                  <p:nvPr/>
                </p:nvSpPr>
                <p:spPr bwMode="auto">
                  <a:xfrm>
                    <a:off x="6579" y="5082"/>
                    <a:ext cx="186" cy="192"/>
                  </a:xfrm>
                  <a:custGeom>
                    <a:avLst/>
                    <a:gdLst>
                      <a:gd name="T0" fmla="*/ 0 w 186"/>
                      <a:gd name="T1" fmla="*/ 162 h 192"/>
                      <a:gd name="T2" fmla="*/ 15 w 186"/>
                      <a:gd name="T3" fmla="*/ 192 h 192"/>
                      <a:gd name="T4" fmla="*/ 177 w 186"/>
                      <a:gd name="T5" fmla="*/ 109 h 192"/>
                      <a:gd name="T6" fmla="*/ 181 w 186"/>
                      <a:gd name="T7" fmla="*/ 107 h 192"/>
                      <a:gd name="T8" fmla="*/ 183 w 186"/>
                      <a:gd name="T9" fmla="*/ 101 h 192"/>
                      <a:gd name="T10" fmla="*/ 186 w 186"/>
                      <a:gd name="T11" fmla="*/ 94 h 192"/>
                      <a:gd name="T12" fmla="*/ 183 w 186"/>
                      <a:gd name="T13" fmla="*/ 88 h 192"/>
                      <a:gd name="T14" fmla="*/ 181 w 186"/>
                      <a:gd name="T15" fmla="*/ 81 h 192"/>
                      <a:gd name="T16" fmla="*/ 177 w 186"/>
                      <a:gd name="T17" fmla="*/ 79 h 192"/>
                      <a:gd name="T18" fmla="*/ 15 w 186"/>
                      <a:gd name="T19" fmla="*/ 0 h 192"/>
                      <a:gd name="T20" fmla="*/ 0 w 186"/>
                      <a:gd name="T21" fmla="*/ 31 h 192"/>
                      <a:gd name="T22" fmla="*/ 162 w 186"/>
                      <a:gd name="T23" fmla="*/ 109 h 192"/>
                      <a:gd name="T24" fmla="*/ 155 w 186"/>
                      <a:gd name="T25" fmla="*/ 81 h 192"/>
                      <a:gd name="T26" fmla="*/ 153 w 186"/>
                      <a:gd name="T27" fmla="*/ 88 h 192"/>
                      <a:gd name="T28" fmla="*/ 151 w 186"/>
                      <a:gd name="T29" fmla="*/ 94 h 192"/>
                      <a:gd name="T30" fmla="*/ 153 w 186"/>
                      <a:gd name="T31" fmla="*/ 101 h 192"/>
                      <a:gd name="T32" fmla="*/ 155 w 186"/>
                      <a:gd name="T33" fmla="*/ 107 h 192"/>
                      <a:gd name="T34" fmla="*/ 168 w 186"/>
                      <a:gd name="T35" fmla="*/ 94 h 192"/>
                      <a:gd name="T36" fmla="*/ 162 w 186"/>
                      <a:gd name="T37" fmla="*/ 79 h 192"/>
                      <a:gd name="T38" fmla="*/ 0 w 186"/>
                      <a:gd name="T39" fmla="*/ 16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6" h="192">
                        <a:moveTo>
                          <a:pt x="0" y="162"/>
                        </a:moveTo>
                        <a:lnTo>
                          <a:pt x="15" y="192"/>
                        </a:lnTo>
                        <a:lnTo>
                          <a:pt x="177" y="109"/>
                        </a:lnTo>
                        <a:lnTo>
                          <a:pt x="181" y="107"/>
                        </a:lnTo>
                        <a:lnTo>
                          <a:pt x="183" y="101"/>
                        </a:lnTo>
                        <a:lnTo>
                          <a:pt x="186" y="94"/>
                        </a:lnTo>
                        <a:lnTo>
                          <a:pt x="183" y="88"/>
                        </a:lnTo>
                        <a:lnTo>
                          <a:pt x="181" y="81"/>
                        </a:lnTo>
                        <a:lnTo>
                          <a:pt x="177" y="79"/>
                        </a:lnTo>
                        <a:lnTo>
                          <a:pt x="15" y="0"/>
                        </a:lnTo>
                        <a:lnTo>
                          <a:pt x="0" y="31"/>
                        </a:lnTo>
                        <a:lnTo>
                          <a:pt x="162" y="109"/>
                        </a:lnTo>
                        <a:lnTo>
                          <a:pt x="155" y="81"/>
                        </a:lnTo>
                        <a:lnTo>
                          <a:pt x="153" y="88"/>
                        </a:lnTo>
                        <a:lnTo>
                          <a:pt x="151" y="94"/>
                        </a:lnTo>
                        <a:lnTo>
                          <a:pt x="153" y="101"/>
                        </a:lnTo>
                        <a:lnTo>
                          <a:pt x="155" y="107"/>
                        </a:lnTo>
                        <a:lnTo>
                          <a:pt x="168" y="94"/>
                        </a:lnTo>
                        <a:lnTo>
                          <a:pt x="162" y="79"/>
                        </a:lnTo>
                        <a:lnTo>
                          <a:pt x="0" y="162"/>
                        </a:lnTo>
                        <a:close/>
                      </a:path>
                    </a:pathLst>
                  </a:custGeom>
                  <a:solidFill>
                    <a:srgbClr val="008000"/>
                  </a:solidFill>
                  <a:ln w="28575" cmpd="sng">
                    <a:solidFill>
                      <a:srgbClr val="339966"/>
                    </a:solidFill>
                    <a:round/>
                    <a:headEnd/>
                    <a:tailEnd/>
                  </a:ln>
                </p:spPr>
                <p:txBody>
                  <a:bodyPr/>
                  <a:lstStyle/>
                  <a:p>
                    <a:endParaRPr lang="en-GB"/>
                  </a:p>
                </p:txBody>
              </p:sp>
              <p:sp>
                <p:nvSpPr>
                  <p:cNvPr id="63291" name="Freeform 827">
                    <a:extLst>
                      <a:ext uri="{FF2B5EF4-FFF2-40B4-BE49-F238E27FC236}">
                        <a16:creationId xmlns:a16="http://schemas.microsoft.com/office/drawing/2014/main" id="{68F3AF7E-C32A-74F3-3941-EE0DFFBFDB22}"/>
                      </a:ext>
                    </a:extLst>
                  </p:cNvPr>
                  <p:cNvSpPr>
                    <a:spLocks/>
                  </p:cNvSpPr>
                  <p:nvPr/>
                </p:nvSpPr>
                <p:spPr bwMode="auto">
                  <a:xfrm>
                    <a:off x="3479" y="5082"/>
                    <a:ext cx="188" cy="192"/>
                  </a:xfrm>
                  <a:custGeom>
                    <a:avLst/>
                    <a:gdLst>
                      <a:gd name="T0" fmla="*/ 188 w 188"/>
                      <a:gd name="T1" fmla="*/ 31 h 192"/>
                      <a:gd name="T2" fmla="*/ 173 w 188"/>
                      <a:gd name="T3" fmla="*/ 0 h 192"/>
                      <a:gd name="T4" fmla="*/ 11 w 188"/>
                      <a:gd name="T5" fmla="*/ 79 h 192"/>
                      <a:gd name="T6" fmla="*/ 5 w 188"/>
                      <a:gd name="T7" fmla="*/ 81 h 192"/>
                      <a:gd name="T8" fmla="*/ 3 w 188"/>
                      <a:gd name="T9" fmla="*/ 88 h 192"/>
                      <a:gd name="T10" fmla="*/ 0 w 188"/>
                      <a:gd name="T11" fmla="*/ 94 h 192"/>
                      <a:gd name="T12" fmla="*/ 3 w 188"/>
                      <a:gd name="T13" fmla="*/ 101 h 192"/>
                      <a:gd name="T14" fmla="*/ 5 w 188"/>
                      <a:gd name="T15" fmla="*/ 107 h 192"/>
                      <a:gd name="T16" fmla="*/ 11 w 188"/>
                      <a:gd name="T17" fmla="*/ 109 h 192"/>
                      <a:gd name="T18" fmla="*/ 173 w 188"/>
                      <a:gd name="T19" fmla="*/ 192 h 192"/>
                      <a:gd name="T20" fmla="*/ 188 w 188"/>
                      <a:gd name="T21" fmla="*/ 162 h 192"/>
                      <a:gd name="T22" fmla="*/ 27 w 188"/>
                      <a:gd name="T23" fmla="*/ 79 h 192"/>
                      <a:gd name="T24" fmla="*/ 31 w 188"/>
                      <a:gd name="T25" fmla="*/ 107 h 192"/>
                      <a:gd name="T26" fmla="*/ 33 w 188"/>
                      <a:gd name="T27" fmla="*/ 101 h 192"/>
                      <a:gd name="T28" fmla="*/ 35 w 188"/>
                      <a:gd name="T29" fmla="*/ 94 h 192"/>
                      <a:gd name="T30" fmla="*/ 33 w 188"/>
                      <a:gd name="T31" fmla="*/ 88 h 192"/>
                      <a:gd name="T32" fmla="*/ 31 w 188"/>
                      <a:gd name="T33" fmla="*/ 81 h 192"/>
                      <a:gd name="T34" fmla="*/ 18 w 188"/>
                      <a:gd name="T35" fmla="*/ 94 h 192"/>
                      <a:gd name="T36" fmla="*/ 27 w 188"/>
                      <a:gd name="T37" fmla="*/ 109 h 192"/>
                      <a:gd name="T38" fmla="*/ 188 w 188"/>
                      <a:gd name="T39" fmla="*/ 31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8" h="192">
                        <a:moveTo>
                          <a:pt x="188" y="31"/>
                        </a:moveTo>
                        <a:lnTo>
                          <a:pt x="173" y="0"/>
                        </a:lnTo>
                        <a:lnTo>
                          <a:pt x="11" y="79"/>
                        </a:lnTo>
                        <a:lnTo>
                          <a:pt x="5" y="81"/>
                        </a:lnTo>
                        <a:lnTo>
                          <a:pt x="3" y="88"/>
                        </a:lnTo>
                        <a:lnTo>
                          <a:pt x="0" y="94"/>
                        </a:lnTo>
                        <a:lnTo>
                          <a:pt x="3" y="101"/>
                        </a:lnTo>
                        <a:lnTo>
                          <a:pt x="5" y="107"/>
                        </a:lnTo>
                        <a:lnTo>
                          <a:pt x="11" y="109"/>
                        </a:lnTo>
                        <a:lnTo>
                          <a:pt x="173" y="192"/>
                        </a:lnTo>
                        <a:lnTo>
                          <a:pt x="188" y="162"/>
                        </a:lnTo>
                        <a:lnTo>
                          <a:pt x="27" y="79"/>
                        </a:lnTo>
                        <a:lnTo>
                          <a:pt x="31" y="107"/>
                        </a:lnTo>
                        <a:lnTo>
                          <a:pt x="33" y="101"/>
                        </a:lnTo>
                        <a:lnTo>
                          <a:pt x="35" y="94"/>
                        </a:lnTo>
                        <a:lnTo>
                          <a:pt x="33" y="88"/>
                        </a:lnTo>
                        <a:lnTo>
                          <a:pt x="31" y="81"/>
                        </a:lnTo>
                        <a:lnTo>
                          <a:pt x="18" y="94"/>
                        </a:lnTo>
                        <a:lnTo>
                          <a:pt x="27" y="109"/>
                        </a:lnTo>
                        <a:lnTo>
                          <a:pt x="188" y="31"/>
                        </a:lnTo>
                        <a:close/>
                      </a:path>
                    </a:pathLst>
                  </a:custGeom>
                  <a:solidFill>
                    <a:srgbClr val="008000"/>
                  </a:solidFill>
                  <a:ln w="28575" cmpd="sng">
                    <a:solidFill>
                      <a:srgbClr val="339966"/>
                    </a:solidFill>
                    <a:round/>
                    <a:headEnd/>
                    <a:tailEnd/>
                  </a:ln>
                </p:spPr>
                <p:txBody>
                  <a:bodyPr/>
                  <a:lstStyle/>
                  <a:p>
                    <a:endParaRPr lang="en-GB"/>
                  </a:p>
                </p:txBody>
              </p:sp>
            </p:grpSp>
            <p:sp>
              <p:nvSpPr>
                <p:cNvPr id="63292" name="Rectangle 828">
                  <a:extLst>
                    <a:ext uri="{FF2B5EF4-FFF2-40B4-BE49-F238E27FC236}">
                      <a16:creationId xmlns:a16="http://schemas.microsoft.com/office/drawing/2014/main" id="{8F09C7BD-7178-41EB-E2E3-B95B68D3BA66}"/>
                    </a:ext>
                  </a:extLst>
                </p:cNvPr>
                <p:cNvSpPr>
                  <a:spLocks noChangeArrowheads="1"/>
                </p:cNvSpPr>
                <p:nvPr/>
              </p:nvSpPr>
              <p:spPr bwMode="auto">
                <a:xfrm>
                  <a:off x="5798" y="6617"/>
                  <a:ext cx="316" cy="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eaLnBrk="0" hangingPunct="0"/>
                  <a:r>
                    <a:rPr lang="en-US" altLang="en-US" sz="2600" b="1" dirty="0">
                      <a:solidFill>
                        <a:schemeClr val="accent6">
                          <a:lumMod val="75000"/>
                        </a:schemeClr>
                      </a:solidFill>
                      <a:latin typeface="Symbol" panose="05050102010706020507" pitchFamily="18" charset="2"/>
                    </a:rPr>
                    <a:t>l</a:t>
                  </a:r>
                  <a:endParaRPr lang="en-US" altLang="en-US" sz="2600" b="1" dirty="0">
                    <a:solidFill>
                      <a:schemeClr val="accent6">
                        <a:lumMod val="75000"/>
                      </a:schemeClr>
                    </a:solidFill>
                  </a:endParaRPr>
                </a:p>
              </p:txBody>
            </p:sp>
          </p:grpSp>
          <p:grpSp>
            <p:nvGrpSpPr>
              <p:cNvPr id="63293" name="Group 829">
                <a:extLst>
                  <a:ext uri="{FF2B5EF4-FFF2-40B4-BE49-F238E27FC236}">
                    <a16:creationId xmlns:a16="http://schemas.microsoft.com/office/drawing/2014/main" id="{2980E1A7-66A8-8440-1347-A2F58C4AF49A}"/>
                  </a:ext>
                </a:extLst>
              </p:cNvPr>
              <p:cNvGrpSpPr>
                <a:grpSpLocks/>
              </p:cNvGrpSpPr>
              <p:nvPr/>
            </p:nvGrpSpPr>
            <p:grpSpPr bwMode="auto">
              <a:xfrm>
                <a:off x="2613" y="2651"/>
                <a:ext cx="3279" cy="529"/>
                <a:chOff x="2672" y="2614"/>
                <a:chExt cx="3279" cy="529"/>
              </a:xfrm>
            </p:grpSpPr>
            <p:grpSp>
              <p:nvGrpSpPr>
                <p:cNvPr id="63294" name="Group 830">
                  <a:extLst>
                    <a:ext uri="{FF2B5EF4-FFF2-40B4-BE49-F238E27FC236}">
                      <a16:creationId xmlns:a16="http://schemas.microsoft.com/office/drawing/2014/main" id="{F5DDFC71-C049-C0F3-D599-1944E1B3D687}"/>
                    </a:ext>
                  </a:extLst>
                </p:cNvPr>
                <p:cNvGrpSpPr>
                  <a:grpSpLocks/>
                </p:cNvGrpSpPr>
                <p:nvPr/>
              </p:nvGrpSpPr>
              <p:grpSpPr bwMode="auto">
                <a:xfrm>
                  <a:off x="2672" y="2946"/>
                  <a:ext cx="3279" cy="197"/>
                  <a:chOff x="2670" y="2924"/>
                  <a:chExt cx="3279" cy="197"/>
                </a:xfrm>
              </p:grpSpPr>
              <p:sp>
                <p:nvSpPr>
                  <p:cNvPr id="63295" name="Freeform 831">
                    <a:extLst>
                      <a:ext uri="{FF2B5EF4-FFF2-40B4-BE49-F238E27FC236}">
                        <a16:creationId xmlns:a16="http://schemas.microsoft.com/office/drawing/2014/main" id="{92A5A6BB-3602-7F24-D77A-57CC6255ED47}"/>
                      </a:ext>
                    </a:extLst>
                  </p:cNvPr>
                  <p:cNvSpPr>
                    <a:spLocks/>
                  </p:cNvSpPr>
                  <p:nvPr/>
                </p:nvSpPr>
                <p:spPr bwMode="auto">
                  <a:xfrm>
                    <a:off x="2685" y="3001"/>
                    <a:ext cx="3246" cy="41"/>
                  </a:xfrm>
                  <a:custGeom>
                    <a:avLst/>
                    <a:gdLst>
                      <a:gd name="T0" fmla="*/ 3246 w 3246"/>
                      <a:gd name="T1" fmla="*/ 37 h 41"/>
                      <a:gd name="T2" fmla="*/ 3246 w 3246"/>
                      <a:gd name="T3" fmla="*/ 0 h 41"/>
                      <a:gd name="T4" fmla="*/ 0 w 3246"/>
                      <a:gd name="T5" fmla="*/ 6 h 41"/>
                      <a:gd name="T6" fmla="*/ 0 w 3246"/>
                      <a:gd name="T7" fmla="*/ 41 h 41"/>
                      <a:gd name="T8" fmla="*/ 3246 w 3246"/>
                      <a:gd name="T9" fmla="*/ 37 h 41"/>
                    </a:gdLst>
                    <a:ahLst/>
                    <a:cxnLst>
                      <a:cxn ang="0">
                        <a:pos x="T0" y="T1"/>
                      </a:cxn>
                      <a:cxn ang="0">
                        <a:pos x="T2" y="T3"/>
                      </a:cxn>
                      <a:cxn ang="0">
                        <a:pos x="T4" y="T5"/>
                      </a:cxn>
                      <a:cxn ang="0">
                        <a:pos x="T6" y="T7"/>
                      </a:cxn>
                      <a:cxn ang="0">
                        <a:pos x="T8" y="T9"/>
                      </a:cxn>
                    </a:cxnLst>
                    <a:rect l="0" t="0" r="r" b="b"/>
                    <a:pathLst>
                      <a:path w="3246" h="41">
                        <a:moveTo>
                          <a:pt x="3246" y="37"/>
                        </a:moveTo>
                        <a:lnTo>
                          <a:pt x="3246" y="0"/>
                        </a:lnTo>
                        <a:lnTo>
                          <a:pt x="0" y="6"/>
                        </a:lnTo>
                        <a:lnTo>
                          <a:pt x="0" y="41"/>
                        </a:lnTo>
                        <a:lnTo>
                          <a:pt x="3246" y="37"/>
                        </a:lnTo>
                        <a:close/>
                      </a:path>
                    </a:pathLst>
                  </a:custGeom>
                  <a:solidFill>
                    <a:srgbClr val="008000"/>
                  </a:solidFill>
                  <a:ln w="38100" cmpd="sng">
                    <a:solidFill>
                      <a:srgbClr val="008000"/>
                    </a:solidFill>
                    <a:round/>
                    <a:headEnd/>
                    <a:tailEnd/>
                  </a:ln>
                </p:spPr>
                <p:txBody>
                  <a:bodyPr/>
                  <a:lstStyle/>
                  <a:p>
                    <a:endParaRPr lang="en-GB"/>
                  </a:p>
                </p:txBody>
              </p:sp>
              <p:sp>
                <p:nvSpPr>
                  <p:cNvPr id="63296" name="Freeform 832">
                    <a:extLst>
                      <a:ext uri="{FF2B5EF4-FFF2-40B4-BE49-F238E27FC236}">
                        <a16:creationId xmlns:a16="http://schemas.microsoft.com/office/drawing/2014/main" id="{68B861AB-8B54-961B-7322-D1EB441DC294}"/>
                      </a:ext>
                    </a:extLst>
                  </p:cNvPr>
                  <p:cNvSpPr>
                    <a:spLocks/>
                  </p:cNvSpPr>
                  <p:nvPr/>
                </p:nvSpPr>
                <p:spPr bwMode="auto">
                  <a:xfrm>
                    <a:off x="5763" y="2924"/>
                    <a:ext cx="186" cy="192"/>
                  </a:xfrm>
                  <a:custGeom>
                    <a:avLst/>
                    <a:gdLst>
                      <a:gd name="T0" fmla="*/ 0 w 186"/>
                      <a:gd name="T1" fmla="*/ 162 h 192"/>
                      <a:gd name="T2" fmla="*/ 16 w 186"/>
                      <a:gd name="T3" fmla="*/ 192 h 192"/>
                      <a:gd name="T4" fmla="*/ 177 w 186"/>
                      <a:gd name="T5" fmla="*/ 112 h 192"/>
                      <a:gd name="T6" fmla="*/ 181 w 186"/>
                      <a:gd name="T7" fmla="*/ 110 h 192"/>
                      <a:gd name="T8" fmla="*/ 184 w 186"/>
                      <a:gd name="T9" fmla="*/ 103 h 192"/>
                      <a:gd name="T10" fmla="*/ 186 w 186"/>
                      <a:gd name="T11" fmla="*/ 96 h 192"/>
                      <a:gd name="T12" fmla="*/ 184 w 186"/>
                      <a:gd name="T13" fmla="*/ 90 h 192"/>
                      <a:gd name="T14" fmla="*/ 181 w 186"/>
                      <a:gd name="T15" fmla="*/ 83 h 192"/>
                      <a:gd name="T16" fmla="*/ 177 w 186"/>
                      <a:gd name="T17" fmla="*/ 81 h 192"/>
                      <a:gd name="T18" fmla="*/ 16 w 186"/>
                      <a:gd name="T19" fmla="*/ 0 h 192"/>
                      <a:gd name="T20" fmla="*/ 0 w 186"/>
                      <a:gd name="T21" fmla="*/ 31 h 192"/>
                      <a:gd name="T22" fmla="*/ 162 w 186"/>
                      <a:gd name="T23" fmla="*/ 112 h 192"/>
                      <a:gd name="T24" fmla="*/ 155 w 186"/>
                      <a:gd name="T25" fmla="*/ 83 h 192"/>
                      <a:gd name="T26" fmla="*/ 153 w 186"/>
                      <a:gd name="T27" fmla="*/ 90 h 192"/>
                      <a:gd name="T28" fmla="*/ 151 w 186"/>
                      <a:gd name="T29" fmla="*/ 96 h 192"/>
                      <a:gd name="T30" fmla="*/ 153 w 186"/>
                      <a:gd name="T31" fmla="*/ 103 h 192"/>
                      <a:gd name="T32" fmla="*/ 155 w 186"/>
                      <a:gd name="T33" fmla="*/ 110 h 192"/>
                      <a:gd name="T34" fmla="*/ 168 w 186"/>
                      <a:gd name="T35" fmla="*/ 96 h 192"/>
                      <a:gd name="T36" fmla="*/ 162 w 186"/>
                      <a:gd name="T37" fmla="*/ 81 h 192"/>
                      <a:gd name="T38" fmla="*/ 0 w 186"/>
                      <a:gd name="T39" fmla="*/ 16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6" h="192">
                        <a:moveTo>
                          <a:pt x="0" y="162"/>
                        </a:moveTo>
                        <a:lnTo>
                          <a:pt x="16" y="192"/>
                        </a:lnTo>
                        <a:lnTo>
                          <a:pt x="177" y="112"/>
                        </a:lnTo>
                        <a:lnTo>
                          <a:pt x="181" y="110"/>
                        </a:lnTo>
                        <a:lnTo>
                          <a:pt x="184" y="103"/>
                        </a:lnTo>
                        <a:lnTo>
                          <a:pt x="186" y="96"/>
                        </a:lnTo>
                        <a:lnTo>
                          <a:pt x="184" y="90"/>
                        </a:lnTo>
                        <a:lnTo>
                          <a:pt x="181" y="83"/>
                        </a:lnTo>
                        <a:lnTo>
                          <a:pt x="177" y="81"/>
                        </a:lnTo>
                        <a:lnTo>
                          <a:pt x="16" y="0"/>
                        </a:lnTo>
                        <a:lnTo>
                          <a:pt x="0" y="31"/>
                        </a:lnTo>
                        <a:lnTo>
                          <a:pt x="162" y="112"/>
                        </a:lnTo>
                        <a:lnTo>
                          <a:pt x="155" y="83"/>
                        </a:lnTo>
                        <a:lnTo>
                          <a:pt x="153" y="90"/>
                        </a:lnTo>
                        <a:lnTo>
                          <a:pt x="151" y="96"/>
                        </a:lnTo>
                        <a:lnTo>
                          <a:pt x="153" y="103"/>
                        </a:lnTo>
                        <a:lnTo>
                          <a:pt x="155" y="110"/>
                        </a:lnTo>
                        <a:lnTo>
                          <a:pt x="168" y="96"/>
                        </a:lnTo>
                        <a:lnTo>
                          <a:pt x="162" y="81"/>
                        </a:lnTo>
                        <a:lnTo>
                          <a:pt x="0" y="162"/>
                        </a:lnTo>
                        <a:close/>
                      </a:path>
                    </a:pathLst>
                  </a:custGeom>
                  <a:solidFill>
                    <a:srgbClr val="008000"/>
                  </a:solidFill>
                  <a:ln w="38100" cmpd="sng">
                    <a:solidFill>
                      <a:srgbClr val="008000"/>
                    </a:solidFill>
                    <a:round/>
                    <a:headEnd/>
                    <a:tailEnd/>
                  </a:ln>
                </p:spPr>
                <p:txBody>
                  <a:bodyPr/>
                  <a:lstStyle/>
                  <a:p>
                    <a:endParaRPr lang="en-GB"/>
                  </a:p>
                </p:txBody>
              </p:sp>
              <p:sp>
                <p:nvSpPr>
                  <p:cNvPr id="63297" name="Freeform 833">
                    <a:extLst>
                      <a:ext uri="{FF2B5EF4-FFF2-40B4-BE49-F238E27FC236}">
                        <a16:creationId xmlns:a16="http://schemas.microsoft.com/office/drawing/2014/main" id="{AECA9BC5-B0A9-6B38-6922-E51906D06FA0}"/>
                      </a:ext>
                    </a:extLst>
                  </p:cNvPr>
                  <p:cNvSpPr>
                    <a:spLocks/>
                  </p:cNvSpPr>
                  <p:nvPr/>
                </p:nvSpPr>
                <p:spPr bwMode="auto">
                  <a:xfrm>
                    <a:off x="2670" y="2929"/>
                    <a:ext cx="186" cy="192"/>
                  </a:xfrm>
                  <a:custGeom>
                    <a:avLst/>
                    <a:gdLst>
                      <a:gd name="T0" fmla="*/ 186 w 186"/>
                      <a:gd name="T1" fmla="*/ 30 h 192"/>
                      <a:gd name="T2" fmla="*/ 170 w 186"/>
                      <a:gd name="T3" fmla="*/ 0 h 192"/>
                      <a:gd name="T4" fmla="*/ 11 w 186"/>
                      <a:gd name="T5" fmla="*/ 83 h 192"/>
                      <a:gd name="T6" fmla="*/ 5 w 186"/>
                      <a:gd name="T7" fmla="*/ 85 h 192"/>
                      <a:gd name="T8" fmla="*/ 2 w 186"/>
                      <a:gd name="T9" fmla="*/ 91 h 192"/>
                      <a:gd name="T10" fmla="*/ 0 w 186"/>
                      <a:gd name="T11" fmla="*/ 98 h 192"/>
                      <a:gd name="T12" fmla="*/ 2 w 186"/>
                      <a:gd name="T13" fmla="*/ 105 h 192"/>
                      <a:gd name="T14" fmla="*/ 5 w 186"/>
                      <a:gd name="T15" fmla="*/ 111 h 192"/>
                      <a:gd name="T16" fmla="*/ 11 w 186"/>
                      <a:gd name="T17" fmla="*/ 113 h 192"/>
                      <a:gd name="T18" fmla="*/ 170 w 186"/>
                      <a:gd name="T19" fmla="*/ 192 h 192"/>
                      <a:gd name="T20" fmla="*/ 186 w 186"/>
                      <a:gd name="T21" fmla="*/ 161 h 192"/>
                      <a:gd name="T22" fmla="*/ 26 w 186"/>
                      <a:gd name="T23" fmla="*/ 83 h 192"/>
                      <a:gd name="T24" fmla="*/ 31 w 186"/>
                      <a:gd name="T25" fmla="*/ 111 h 192"/>
                      <a:gd name="T26" fmla="*/ 33 w 186"/>
                      <a:gd name="T27" fmla="*/ 105 h 192"/>
                      <a:gd name="T28" fmla="*/ 35 w 186"/>
                      <a:gd name="T29" fmla="*/ 98 h 192"/>
                      <a:gd name="T30" fmla="*/ 33 w 186"/>
                      <a:gd name="T31" fmla="*/ 91 h 192"/>
                      <a:gd name="T32" fmla="*/ 31 w 186"/>
                      <a:gd name="T33" fmla="*/ 85 h 192"/>
                      <a:gd name="T34" fmla="*/ 18 w 186"/>
                      <a:gd name="T35" fmla="*/ 98 h 192"/>
                      <a:gd name="T36" fmla="*/ 26 w 186"/>
                      <a:gd name="T37" fmla="*/ 113 h 192"/>
                      <a:gd name="T38" fmla="*/ 186 w 186"/>
                      <a:gd name="T39" fmla="*/ 3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6" h="192">
                        <a:moveTo>
                          <a:pt x="186" y="30"/>
                        </a:moveTo>
                        <a:lnTo>
                          <a:pt x="170" y="0"/>
                        </a:lnTo>
                        <a:lnTo>
                          <a:pt x="11" y="83"/>
                        </a:lnTo>
                        <a:lnTo>
                          <a:pt x="5" y="85"/>
                        </a:lnTo>
                        <a:lnTo>
                          <a:pt x="2" y="91"/>
                        </a:lnTo>
                        <a:lnTo>
                          <a:pt x="0" y="98"/>
                        </a:lnTo>
                        <a:lnTo>
                          <a:pt x="2" y="105"/>
                        </a:lnTo>
                        <a:lnTo>
                          <a:pt x="5" y="111"/>
                        </a:lnTo>
                        <a:lnTo>
                          <a:pt x="11" y="113"/>
                        </a:lnTo>
                        <a:lnTo>
                          <a:pt x="170" y="192"/>
                        </a:lnTo>
                        <a:lnTo>
                          <a:pt x="186" y="161"/>
                        </a:lnTo>
                        <a:lnTo>
                          <a:pt x="26" y="83"/>
                        </a:lnTo>
                        <a:lnTo>
                          <a:pt x="31" y="111"/>
                        </a:lnTo>
                        <a:lnTo>
                          <a:pt x="33" y="105"/>
                        </a:lnTo>
                        <a:lnTo>
                          <a:pt x="35" y="98"/>
                        </a:lnTo>
                        <a:lnTo>
                          <a:pt x="33" y="91"/>
                        </a:lnTo>
                        <a:lnTo>
                          <a:pt x="31" y="85"/>
                        </a:lnTo>
                        <a:lnTo>
                          <a:pt x="18" y="98"/>
                        </a:lnTo>
                        <a:lnTo>
                          <a:pt x="26" y="113"/>
                        </a:lnTo>
                        <a:lnTo>
                          <a:pt x="186" y="30"/>
                        </a:lnTo>
                        <a:close/>
                      </a:path>
                    </a:pathLst>
                  </a:custGeom>
                  <a:solidFill>
                    <a:srgbClr val="008000"/>
                  </a:solidFill>
                  <a:ln w="38100" cmpd="sng">
                    <a:solidFill>
                      <a:srgbClr val="008000"/>
                    </a:solidFill>
                    <a:round/>
                    <a:headEnd/>
                    <a:tailEnd/>
                  </a:ln>
                </p:spPr>
                <p:txBody>
                  <a:bodyPr/>
                  <a:lstStyle/>
                  <a:p>
                    <a:endParaRPr lang="en-GB"/>
                  </a:p>
                </p:txBody>
              </p:sp>
            </p:grpSp>
            <p:sp>
              <p:nvSpPr>
                <p:cNvPr id="63298" name="Rectangle 834">
                  <a:extLst>
                    <a:ext uri="{FF2B5EF4-FFF2-40B4-BE49-F238E27FC236}">
                      <a16:creationId xmlns:a16="http://schemas.microsoft.com/office/drawing/2014/main" id="{BFBA0AB6-C639-CC00-ADF6-A444433FF63F}"/>
                    </a:ext>
                  </a:extLst>
                </p:cNvPr>
                <p:cNvSpPr>
                  <a:spLocks noChangeArrowheads="1"/>
                </p:cNvSpPr>
                <p:nvPr/>
              </p:nvSpPr>
              <p:spPr bwMode="auto">
                <a:xfrm>
                  <a:off x="4182" y="2614"/>
                  <a:ext cx="440" cy="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8000"/>
                      </a:solidFill>
                      <a:miter lim="800000"/>
                      <a:headEnd/>
                      <a:tailEnd/>
                    </a14:hiddenLine>
                  </a:ext>
                </a:extLst>
              </p:spPr>
              <p:txBody>
                <a:bodyPr wrap="square" lIns="0" tIns="0" rIns="0" bIns="0">
                  <a:spAutoFit/>
                </a:bodyPr>
                <a:lstStyle/>
                <a:p>
                  <a:pPr eaLnBrk="0" hangingPunct="0"/>
                  <a:r>
                    <a:rPr lang="en-US" altLang="en-US" sz="2600" b="1" dirty="0">
                      <a:solidFill>
                        <a:schemeClr val="accent6">
                          <a:lumMod val="75000"/>
                        </a:schemeClr>
                      </a:solidFill>
                      <a:latin typeface="Symbol" panose="05050102010706020507" pitchFamily="18" charset="2"/>
                    </a:rPr>
                    <a:t>l</a:t>
                  </a:r>
                  <a:endParaRPr lang="en-US" altLang="en-US" sz="2600" b="1" dirty="0">
                    <a:solidFill>
                      <a:schemeClr val="accent6">
                        <a:lumMod val="75000"/>
                      </a:schemeClr>
                    </a:solidFill>
                  </a:endParaRPr>
                </a:p>
              </p:txBody>
            </p:sp>
          </p:grpSp>
          <p:sp>
            <p:nvSpPr>
              <p:cNvPr id="63299" name="Text Box 835">
                <a:extLst>
                  <a:ext uri="{FF2B5EF4-FFF2-40B4-BE49-F238E27FC236}">
                    <a16:creationId xmlns:a16="http://schemas.microsoft.com/office/drawing/2014/main" id="{E2F41F25-8663-9DF0-A20F-306C6DC1F935}"/>
                  </a:ext>
                </a:extLst>
              </p:cNvPr>
              <p:cNvSpPr txBox="1">
                <a:spLocks noChangeArrowheads="1"/>
              </p:cNvSpPr>
              <p:nvPr/>
            </p:nvSpPr>
            <p:spPr bwMode="auto">
              <a:xfrm>
                <a:off x="8260" y="2708"/>
                <a:ext cx="1439"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r>
                  <a:rPr lang="en-US" altLang="en-US" sz="2800" dirty="0">
                    <a:solidFill>
                      <a:schemeClr val="accent2"/>
                    </a:solidFill>
                    <a:latin typeface="Tahoma" panose="020B0604030504040204" pitchFamily="34" charset="0"/>
                  </a:rPr>
                  <a:t>crest</a:t>
                </a:r>
              </a:p>
            </p:txBody>
          </p:sp>
          <p:sp>
            <p:nvSpPr>
              <p:cNvPr id="63300" name="Text Box 836">
                <a:extLst>
                  <a:ext uri="{FF2B5EF4-FFF2-40B4-BE49-F238E27FC236}">
                    <a16:creationId xmlns:a16="http://schemas.microsoft.com/office/drawing/2014/main" id="{A0C442E7-2276-A94F-37AA-E9CF23F9C482}"/>
                  </a:ext>
                </a:extLst>
              </p:cNvPr>
              <p:cNvSpPr txBox="1">
                <a:spLocks noChangeArrowheads="1"/>
              </p:cNvSpPr>
              <p:nvPr/>
            </p:nvSpPr>
            <p:spPr bwMode="auto">
              <a:xfrm>
                <a:off x="3336" y="6671"/>
                <a:ext cx="1967" cy="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r>
                  <a:rPr lang="en-US" altLang="en-US" sz="2600" dirty="0">
                    <a:solidFill>
                      <a:schemeClr val="accent2"/>
                    </a:solidFill>
                    <a:latin typeface="Tahoma" panose="020B0604030504040204" pitchFamily="34" charset="0"/>
                  </a:rPr>
                  <a:t>trough</a:t>
                </a:r>
              </a:p>
            </p:txBody>
          </p:sp>
        </p:grpSp>
        <p:cxnSp>
          <p:nvCxnSpPr>
            <p:cNvPr id="3" name="Straight Arrow Connector 2"/>
            <p:cNvCxnSpPr/>
            <p:nvPr/>
          </p:nvCxnSpPr>
          <p:spPr>
            <a:xfrm flipH="1">
              <a:off x="5863772" y="2249760"/>
              <a:ext cx="7247" cy="1580663"/>
            </a:xfrm>
            <a:prstGeom prst="straightConnector1">
              <a:avLst/>
            </a:prstGeom>
            <a:ln w="38100">
              <a:solidFill>
                <a:schemeClr val="accent1">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5451550" y="2747703"/>
              <a:ext cx="420914" cy="584775"/>
            </a:xfrm>
            <a:prstGeom prst="rect">
              <a:avLst/>
            </a:prstGeom>
            <a:noFill/>
          </p:spPr>
          <p:txBody>
            <a:bodyPr wrap="square" rtlCol="0">
              <a:spAutoFit/>
            </a:bodyPr>
            <a:lstStyle/>
            <a:p>
              <a:r>
                <a:rPr lang="en-GB" sz="3200" b="1" dirty="0">
                  <a:solidFill>
                    <a:schemeClr val="accent1">
                      <a:lumMod val="50000"/>
                    </a:schemeClr>
                  </a:solidFill>
                </a:rPr>
                <a:t>A</a:t>
              </a:r>
            </a:p>
          </p:txBody>
        </p:sp>
      </p:grpSp>
      <p:sp>
        <p:nvSpPr>
          <p:cNvPr id="6" name="Rectangle 5"/>
          <p:cNvSpPr/>
          <p:nvPr/>
        </p:nvSpPr>
        <p:spPr>
          <a:xfrm>
            <a:off x="6458856" y="1054827"/>
            <a:ext cx="5544457" cy="4031873"/>
          </a:xfrm>
          <a:prstGeom prst="rect">
            <a:avLst/>
          </a:prstGeom>
        </p:spPr>
        <p:txBody>
          <a:bodyPr wrap="square">
            <a:spAutoFit/>
          </a:bodyPr>
          <a:lstStyle/>
          <a:p>
            <a:pPr>
              <a:tabLst>
                <a:tab pos="265113" algn="l"/>
              </a:tabLst>
            </a:pPr>
            <a:r>
              <a:rPr lang="en-GB" sz="3200" b="1" dirty="0">
                <a:solidFill>
                  <a:schemeClr val="accent1">
                    <a:lumMod val="75000"/>
                  </a:schemeClr>
                </a:solidFill>
              </a:rPr>
              <a:t>Amplitude, A</a:t>
            </a:r>
            <a:r>
              <a:rPr lang="en-GB" sz="3200" dirty="0"/>
              <a:t> is the midpoint to the crest or trough of a wave.</a:t>
            </a:r>
          </a:p>
          <a:p>
            <a:pPr>
              <a:tabLst>
                <a:tab pos="265113" algn="l"/>
              </a:tabLst>
            </a:pPr>
            <a:r>
              <a:rPr lang="en-GB" sz="3200" b="1" dirty="0">
                <a:solidFill>
                  <a:schemeClr val="accent6">
                    <a:lumMod val="75000"/>
                  </a:schemeClr>
                </a:solidFill>
              </a:rPr>
              <a:t>Wavelength </a:t>
            </a:r>
            <a:r>
              <a:rPr lang="en-GB" sz="3200" b="1" dirty="0">
                <a:solidFill>
                  <a:schemeClr val="accent6">
                    <a:lumMod val="75000"/>
                  </a:schemeClr>
                </a:solidFill>
                <a:sym typeface="Symbol" panose="05050102010706020507" pitchFamily="18" charset="2"/>
              </a:rPr>
              <a:t></a:t>
            </a:r>
            <a:r>
              <a:rPr lang="en-GB" sz="3200" dirty="0"/>
              <a:t> is the distance between the same point on  waves next to each other.</a:t>
            </a:r>
          </a:p>
          <a:p>
            <a:pPr>
              <a:tabLst>
                <a:tab pos="265113" algn="l"/>
              </a:tabLst>
            </a:pPr>
            <a:r>
              <a:rPr lang="en-GB" sz="3200" b="1" dirty="0">
                <a:solidFill>
                  <a:srgbClr val="0070C0"/>
                </a:solidFill>
                <a:effectLst>
                  <a:outerShdw blurRad="38100" dist="38100" dir="2700000" algn="tl">
                    <a:srgbClr val="000000">
                      <a:alpha val="43137"/>
                    </a:srgbClr>
                  </a:outerShdw>
                </a:effectLst>
              </a:rPr>
              <a:t>Frequency, </a:t>
            </a:r>
            <a:r>
              <a:rPr lang="en-GB" sz="3200" b="1" i="1" dirty="0">
                <a:solidFill>
                  <a:srgbClr val="0070C0"/>
                </a:solidFill>
                <a:effectLst>
                  <a:outerShdw blurRad="38100" dist="38100" dir="2700000" algn="tl">
                    <a:srgbClr val="000000">
                      <a:alpha val="43137"/>
                    </a:srgbClr>
                  </a:outerShdw>
                </a:effectLst>
              </a:rPr>
              <a:t>f</a:t>
            </a:r>
            <a:r>
              <a:rPr lang="en-GB" sz="3200" dirty="0"/>
              <a:t> is the number of waves per second and is measured in Hertz, Hz, </a:t>
            </a:r>
          </a:p>
        </p:txBody>
      </p:sp>
      <p:sp>
        <p:nvSpPr>
          <p:cNvPr id="837" name="Rectangle 2"/>
          <p:cNvSpPr txBox="1">
            <a:spLocks noChangeArrowheads="1"/>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en-US" dirty="0"/>
              <a:t>Describing a wave</a:t>
            </a:r>
          </a:p>
        </p:txBody>
      </p:sp>
      <p:sp>
        <p:nvSpPr>
          <p:cNvPr id="2" name="Slide Number Placeholder 1">
            <a:extLst>
              <a:ext uri="{FF2B5EF4-FFF2-40B4-BE49-F238E27FC236}">
                <a16:creationId xmlns:a16="http://schemas.microsoft.com/office/drawing/2014/main" id="{F1721DA2-B9C9-490D-32ED-33A580CD00CB}"/>
              </a:ext>
            </a:extLst>
          </p:cNvPr>
          <p:cNvSpPr>
            <a:spLocks noGrp="1"/>
          </p:cNvSpPr>
          <p:nvPr>
            <p:ph type="sldNum" sz="quarter" idx="12"/>
          </p:nvPr>
        </p:nvSpPr>
        <p:spPr/>
        <p:txBody>
          <a:bodyPr/>
          <a:lstStyle/>
          <a:p>
            <a:fld id="{25F4D205-A511-4D9F-BF18-0E193C9B365C}" type="slidenum">
              <a:rPr lang="en-GB" smtClean="0"/>
              <a:t>6</a:t>
            </a:fld>
            <a:endParaRPr lang="en-GB"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A1E8A-2DCC-E872-FA93-DD50A3CC9D86}"/>
              </a:ext>
            </a:extLst>
          </p:cNvPr>
          <p:cNvSpPr>
            <a:spLocks noGrp="1"/>
          </p:cNvSpPr>
          <p:nvPr>
            <p:ph type="title"/>
          </p:nvPr>
        </p:nvSpPr>
        <p:spPr>
          <a:xfrm>
            <a:off x="0" y="0"/>
            <a:ext cx="12192000" cy="769219"/>
          </a:xfrm>
          <a:solidFill>
            <a:schemeClr val="accent2"/>
          </a:solidFill>
        </p:spPr>
        <p:txBody>
          <a:bodyPr/>
          <a:lstStyle/>
          <a:p>
            <a:r>
              <a:rPr lang="en-GB"/>
              <a:t>Lenses</a:t>
            </a:r>
            <a:endParaRPr lang="en-GB" dirty="0"/>
          </a:p>
        </p:txBody>
      </p:sp>
      <p:sp>
        <p:nvSpPr>
          <p:cNvPr id="3" name="Content Placeholder 2">
            <a:extLst>
              <a:ext uri="{FF2B5EF4-FFF2-40B4-BE49-F238E27FC236}">
                <a16:creationId xmlns:a16="http://schemas.microsoft.com/office/drawing/2014/main" id="{5A4DCD66-80F6-4366-2CBE-92073E2BAA6A}"/>
              </a:ext>
            </a:extLst>
          </p:cNvPr>
          <p:cNvSpPr>
            <a:spLocks noGrp="1"/>
          </p:cNvSpPr>
          <p:nvPr>
            <p:ph idx="1"/>
          </p:nvPr>
        </p:nvSpPr>
        <p:spPr>
          <a:xfrm>
            <a:off x="225870" y="1055458"/>
            <a:ext cx="6260863" cy="4541401"/>
          </a:xfrm>
        </p:spPr>
        <p:txBody>
          <a:bodyPr>
            <a:normAutofit fontScale="92500" lnSpcReduction="10000"/>
          </a:bodyPr>
          <a:lstStyle/>
          <a:p>
            <a:r>
              <a:rPr lang="en-GB" b="1" dirty="0"/>
              <a:t>tip your jotter sideways, and draw around each lens, in pencil, on the </a:t>
            </a:r>
            <a:r>
              <a:rPr lang="en-GB" b="1" u="sng" dirty="0"/>
              <a:t>left</a:t>
            </a:r>
            <a:r>
              <a:rPr lang="en-GB" b="1" dirty="0"/>
              <a:t> of side of each page. (not like in the picture!)</a:t>
            </a:r>
          </a:p>
          <a:p>
            <a:r>
              <a:rPr lang="en-GB" dirty="0"/>
              <a:t>Draw around each of the 4 lenses,</a:t>
            </a:r>
            <a:r>
              <a:rPr lang="en-GB" b="1" dirty="0"/>
              <a:t>.</a:t>
            </a:r>
            <a:r>
              <a:rPr lang="en-GB" dirty="0"/>
              <a:t> </a:t>
            </a:r>
            <a:r>
              <a:rPr lang="en-GB" b="1" dirty="0"/>
              <a:t>The 4 lenses are</a:t>
            </a:r>
            <a:r>
              <a:rPr lang="en-GB" dirty="0"/>
              <a:t> fat and thin convex and fat and thin concave</a:t>
            </a:r>
            <a:endParaRPr lang="en-GB" b="1" dirty="0"/>
          </a:p>
          <a:p>
            <a:r>
              <a:rPr lang="en-GB" dirty="0"/>
              <a:t>Shine 3 rays from your </a:t>
            </a:r>
            <a:r>
              <a:rPr lang="en-GB" dirty="0" err="1"/>
              <a:t>raybox</a:t>
            </a:r>
            <a:r>
              <a:rPr lang="en-GB" dirty="0"/>
              <a:t> (the rays should come out parallel from the </a:t>
            </a:r>
            <a:r>
              <a:rPr lang="en-GB" dirty="0" err="1"/>
              <a:t>raybox</a:t>
            </a:r>
            <a:r>
              <a:rPr lang="en-GB" dirty="0"/>
              <a:t>)</a:t>
            </a:r>
          </a:p>
          <a:p>
            <a:r>
              <a:rPr lang="en-GB" dirty="0"/>
              <a:t>Mark the rays going into the lens and coming out</a:t>
            </a:r>
          </a:p>
          <a:p>
            <a:r>
              <a:rPr lang="en-GB" b="1" dirty="0"/>
              <a:t>The middle ray ought to go straight through without diverting</a:t>
            </a:r>
          </a:p>
        </p:txBody>
      </p:sp>
      <p:sp>
        <p:nvSpPr>
          <p:cNvPr id="4" name="Slide Number Placeholder 3">
            <a:extLst>
              <a:ext uri="{FF2B5EF4-FFF2-40B4-BE49-F238E27FC236}">
                <a16:creationId xmlns:a16="http://schemas.microsoft.com/office/drawing/2014/main" id="{09DB29CC-4BD7-D37E-519A-627C8199B99C}"/>
              </a:ext>
            </a:extLst>
          </p:cNvPr>
          <p:cNvSpPr>
            <a:spLocks noGrp="1"/>
          </p:cNvSpPr>
          <p:nvPr>
            <p:ph type="sldNum" sz="quarter" idx="12"/>
          </p:nvPr>
        </p:nvSpPr>
        <p:spPr/>
        <p:txBody>
          <a:bodyPr/>
          <a:lstStyle/>
          <a:p>
            <a:fld id="{25F4D205-A511-4D9F-BF18-0E193C9B365C}" type="slidenum">
              <a:rPr lang="en-GB" smtClean="0"/>
              <a:pPr/>
              <a:t>60</a:t>
            </a:fld>
            <a:endParaRPr lang="en-GB" dirty="0"/>
          </a:p>
        </p:txBody>
      </p:sp>
      <p:pic>
        <p:nvPicPr>
          <p:cNvPr id="12" name="Picture 11">
            <a:extLst>
              <a:ext uri="{FF2B5EF4-FFF2-40B4-BE49-F238E27FC236}">
                <a16:creationId xmlns:a16="http://schemas.microsoft.com/office/drawing/2014/main" id="{2BE35D6D-EDF0-039A-3C86-8B276E6A2A1B}"/>
              </a:ext>
            </a:extLst>
          </p:cNvPr>
          <p:cNvPicPr>
            <a:picLocks noChangeAspect="1"/>
          </p:cNvPicPr>
          <p:nvPr/>
        </p:nvPicPr>
        <p:blipFill>
          <a:blip r:embed="rId2"/>
          <a:stretch>
            <a:fillRect/>
          </a:stretch>
        </p:blipFill>
        <p:spPr>
          <a:xfrm>
            <a:off x="127348" y="5429512"/>
            <a:ext cx="5723116" cy="1272650"/>
          </a:xfrm>
          <a:prstGeom prst="rect">
            <a:avLst/>
          </a:prstGeom>
        </p:spPr>
      </p:pic>
      <p:pic>
        <p:nvPicPr>
          <p:cNvPr id="14" name="Picture 13">
            <a:extLst>
              <a:ext uri="{FF2B5EF4-FFF2-40B4-BE49-F238E27FC236}">
                <a16:creationId xmlns:a16="http://schemas.microsoft.com/office/drawing/2014/main" id="{076EB74A-D041-9A60-ECEB-3454BF1CF67C}"/>
              </a:ext>
            </a:extLst>
          </p:cNvPr>
          <p:cNvPicPr>
            <a:picLocks noChangeAspect="1"/>
          </p:cNvPicPr>
          <p:nvPr/>
        </p:nvPicPr>
        <p:blipFill>
          <a:blip r:embed="rId3"/>
          <a:stretch>
            <a:fillRect/>
          </a:stretch>
        </p:blipFill>
        <p:spPr>
          <a:xfrm>
            <a:off x="6366933" y="802261"/>
            <a:ext cx="5528734" cy="2523986"/>
          </a:xfrm>
          <a:prstGeom prst="rect">
            <a:avLst/>
          </a:prstGeom>
        </p:spPr>
      </p:pic>
      <p:pic>
        <p:nvPicPr>
          <p:cNvPr id="6" name="Picture 5">
            <a:extLst>
              <a:ext uri="{FF2B5EF4-FFF2-40B4-BE49-F238E27FC236}">
                <a16:creationId xmlns:a16="http://schemas.microsoft.com/office/drawing/2014/main" id="{96207BFE-F2A6-41F5-8868-CAC657D9DF68}"/>
              </a:ext>
            </a:extLst>
          </p:cNvPr>
          <p:cNvPicPr>
            <a:picLocks noChangeAspect="1"/>
          </p:cNvPicPr>
          <p:nvPr/>
        </p:nvPicPr>
        <p:blipFill>
          <a:blip r:embed="rId4"/>
          <a:stretch>
            <a:fillRect/>
          </a:stretch>
        </p:blipFill>
        <p:spPr>
          <a:xfrm>
            <a:off x="7003203" y="3326158"/>
            <a:ext cx="4892464" cy="2293819"/>
          </a:xfrm>
          <a:prstGeom prst="rect">
            <a:avLst/>
          </a:prstGeom>
        </p:spPr>
      </p:pic>
    </p:spTree>
    <p:extLst>
      <p:ext uri="{BB962C8B-B14F-4D97-AF65-F5344CB8AC3E}">
        <p14:creationId xmlns:p14="http://schemas.microsoft.com/office/powerpoint/2010/main" val="13642045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5ADA0-5459-CA66-AA1E-8AE03978DCBF}"/>
              </a:ext>
            </a:extLst>
          </p:cNvPr>
          <p:cNvSpPr>
            <a:spLocks noGrp="1"/>
          </p:cNvSpPr>
          <p:nvPr>
            <p:ph type="title"/>
          </p:nvPr>
        </p:nvSpPr>
        <p:spPr>
          <a:xfrm>
            <a:off x="1683209" y="528748"/>
            <a:ext cx="10364451" cy="683810"/>
          </a:xfrm>
          <a:solidFill>
            <a:schemeClr val="accent2"/>
          </a:solidFill>
        </p:spPr>
        <p:txBody>
          <a:bodyPr/>
          <a:lstStyle/>
          <a:p>
            <a:r>
              <a:rPr lang="en-GB" dirty="0"/>
              <a:t>Uses of concave and convex lenses</a:t>
            </a:r>
          </a:p>
        </p:txBody>
      </p:sp>
      <p:pic>
        <p:nvPicPr>
          <p:cNvPr id="6" name="Content Placeholder 5">
            <a:extLst>
              <a:ext uri="{FF2B5EF4-FFF2-40B4-BE49-F238E27FC236}">
                <a16:creationId xmlns:a16="http://schemas.microsoft.com/office/drawing/2014/main" id="{51AFA08F-2240-27AE-94BE-266F88321BEE}"/>
              </a:ext>
            </a:extLst>
          </p:cNvPr>
          <p:cNvPicPr>
            <a:picLocks noGrp="1" noChangeAspect="1"/>
          </p:cNvPicPr>
          <p:nvPr>
            <p:ph idx="1"/>
          </p:nvPr>
        </p:nvPicPr>
        <p:blipFill>
          <a:blip r:embed="rId2"/>
          <a:stretch>
            <a:fillRect/>
          </a:stretch>
        </p:blipFill>
        <p:spPr>
          <a:xfrm>
            <a:off x="563838" y="1551323"/>
            <a:ext cx="3619814" cy="2598645"/>
          </a:xfrm>
        </p:spPr>
      </p:pic>
      <p:sp>
        <p:nvSpPr>
          <p:cNvPr id="4" name="Slide Number Placeholder 3">
            <a:extLst>
              <a:ext uri="{FF2B5EF4-FFF2-40B4-BE49-F238E27FC236}">
                <a16:creationId xmlns:a16="http://schemas.microsoft.com/office/drawing/2014/main" id="{1CBE685E-6C9C-3745-3281-3BFEB7DDC72D}"/>
              </a:ext>
            </a:extLst>
          </p:cNvPr>
          <p:cNvSpPr>
            <a:spLocks noGrp="1"/>
          </p:cNvSpPr>
          <p:nvPr>
            <p:ph type="sldNum" sz="quarter" idx="12"/>
          </p:nvPr>
        </p:nvSpPr>
        <p:spPr/>
        <p:txBody>
          <a:bodyPr/>
          <a:lstStyle/>
          <a:p>
            <a:fld id="{25F4D205-A511-4D9F-BF18-0E193C9B365C}" type="slidenum">
              <a:rPr lang="en-GB" smtClean="0"/>
              <a:pPr/>
              <a:t>61</a:t>
            </a:fld>
            <a:endParaRPr lang="en-GB" dirty="0"/>
          </a:p>
        </p:txBody>
      </p:sp>
      <p:pic>
        <p:nvPicPr>
          <p:cNvPr id="8" name="Picture 7">
            <a:extLst>
              <a:ext uri="{FF2B5EF4-FFF2-40B4-BE49-F238E27FC236}">
                <a16:creationId xmlns:a16="http://schemas.microsoft.com/office/drawing/2014/main" id="{41671036-FABD-4ECE-66F6-BE90E4C62060}"/>
              </a:ext>
            </a:extLst>
          </p:cNvPr>
          <p:cNvPicPr>
            <a:picLocks noChangeAspect="1"/>
          </p:cNvPicPr>
          <p:nvPr/>
        </p:nvPicPr>
        <p:blipFill>
          <a:blip r:embed="rId3"/>
          <a:stretch>
            <a:fillRect/>
          </a:stretch>
        </p:blipFill>
        <p:spPr>
          <a:xfrm>
            <a:off x="339826" y="209182"/>
            <a:ext cx="2301439" cy="1165961"/>
          </a:xfrm>
          <a:prstGeom prst="rect">
            <a:avLst/>
          </a:prstGeom>
        </p:spPr>
      </p:pic>
      <p:pic>
        <p:nvPicPr>
          <p:cNvPr id="10" name="Picture 9">
            <a:extLst>
              <a:ext uri="{FF2B5EF4-FFF2-40B4-BE49-F238E27FC236}">
                <a16:creationId xmlns:a16="http://schemas.microsoft.com/office/drawing/2014/main" id="{FC78892F-A495-562F-1D40-4EE1DAEEFCCE}"/>
              </a:ext>
            </a:extLst>
          </p:cNvPr>
          <p:cNvPicPr>
            <a:picLocks noChangeAspect="1"/>
          </p:cNvPicPr>
          <p:nvPr/>
        </p:nvPicPr>
        <p:blipFill>
          <a:blip r:embed="rId4"/>
          <a:stretch>
            <a:fillRect/>
          </a:stretch>
        </p:blipFill>
        <p:spPr>
          <a:xfrm>
            <a:off x="9971326" y="1465030"/>
            <a:ext cx="1849583" cy="2598646"/>
          </a:xfrm>
          <a:prstGeom prst="rect">
            <a:avLst/>
          </a:prstGeom>
        </p:spPr>
      </p:pic>
      <p:pic>
        <p:nvPicPr>
          <p:cNvPr id="12" name="Picture 11">
            <a:extLst>
              <a:ext uri="{FF2B5EF4-FFF2-40B4-BE49-F238E27FC236}">
                <a16:creationId xmlns:a16="http://schemas.microsoft.com/office/drawing/2014/main" id="{CB15F273-8CA2-ADA0-4FB4-F84312F67B79}"/>
              </a:ext>
            </a:extLst>
          </p:cNvPr>
          <p:cNvPicPr>
            <a:picLocks noChangeAspect="1"/>
          </p:cNvPicPr>
          <p:nvPr/>
        </p:nvPicPr>
        <p:blipFill>
          <a:blip r:embed="rId5"/>
          <a:stretch>
            <a:fillRect/>
          </a:stretch>
        </p:blipFill>
        <p:spPr>
          <a:xfrm>
            <a:off x="7036488" y="1738701"/>
            <a:ext cx="3031490" cy="2055892"/>
          </a:xfrm>
          <a:prstGeom prst="rect">
            <a:avLst/>
          </a:prstGeom>
        </p:spPr>
      </p:pic>
      <p:pic>
        <p:nvPicPr>
          <p:cNvPr id="14" name="Picture 13">
            <a:extLst>
              <a:ext uri="{FF2B5EF4-FFF2-40B4-BE49-F238E27FC236}">
                <a16:creationId xmlns:a16="http://schemas.microsoft.com/office/drawing/2014/main" id="{D1D63601-AB50-B4B4-9D4B-F051A93211E6}"/>
              </a:ext>
            </a:extLst>
          </p:cNvPr>
          <p:cNvPicPr>
            <a:picLocks noChangeAspect="1"/>
          </p:cNvPicPr>
          <p:nvPr/>
        </p:nvPicPr>
        <p:blipFill>
          <a:blip r:embed="rId6"/>
          <a:stretch>
            <a:fillRect/>
          </a:stretch>
        </p:blipFill>
        <p:spPr>
          <a:xfrm>
            <a:off x="563838" y="4648394"/>
            <a:ext cx="2690093" cy="1417443"/>
          </a:xfrm>
          <a:prstGeom prst="rect">
            <a:avLst/>
          </a:prstGeom>
        </p:spPr>
      </p:pic>
      <p:pic>
        <p:nvPicPr>
          <p:cNvPr id="16" name="Picture 15">
            <a:extLst>
              <a:ext uri="{FF2B5EF4-FFF2-40B4-BE49-F238E27FC236}">
                <a16:creationId xmlns:a16="http://schemas.microsoft.com/office/drawing/2014/main" id="{EE632341-F185-D40C-7A57-5C3187BFA629}"/>
              </a:ext>
            </a:extLst>
          </p:cNvPr>
          <p:cNvPicPr>
            <a:picLocks noChangeAspect="1"/>
          </p:cNvPicPr>
          <p:nvPr/>
        </p:nvPicPr>
        <p:blipFill>
          <a:blip r:embed="rId7"/>
          <a:stretch>
            <a:fillRect/>
          </a:stretch>
        </p:blipFill>
        <p:spPr>
          <a:xfrm>
            <a:off x="9054609" y="4067799"/>
            <a:ext cx="2766300" cy="2720576"/>
          </a:xfrm>
          <a:prstGeom prst="rect">
            <a:avLst/>
          </a:prstGeom>
        </p:spPr>
      </p:pic>
      <p:pic>
        <p:nvPicPr>
          <p:cNvPr id="18" name="Picture 17">
            <a:extLst>
              <a:ext uri="{FF2B5EF4-FFF2-40B4-BE49-F238E27FC236}">
                <a16:creationId xmlns:a16="http://schemas.microsoft.com/office/drawing/2014/main" id="{105B3842-082A-B39A-CA22-CABFCA2216C6}"/>
              </a:ext>
            </a:extLst>
          </p:cNvPr>
          <p:cNvPicPr>
            <a:picLocks noChangeAspect="1"/>
          </p:cNvPicPr>
          <p:nvPr/>
        </p:nvPicPr>
        <p:blipFill>
          <a:blip r:embed="rId8"/>
          <a:stretch>
            <a:fillRect/>
          </a:stretch>
        </p:blipFill>
        <p:spPr>
          <a:xfrm>
            <a:off x="3494690" y="4338432"/>
            <a:ext cx="3983193" cy="2179310"/>
          </a:xfrm>
          <a:prstGeom prst="rect">
            <a:avLst/>
          </a:prstGeom>
        </p:spPr>
      </p:pic>
      <p:pic>
        <p:nvPicPr>
          <p:cNvPr id="20" name="Picture 19">
            <a:extLst>
              <a:ext uri="{FF2B5EF4-FFF2-40B4-BE49-F238E27FC236}">
                <a16:creationId xmlns:a16="http://schemas.microsoft.com/office/drawing/2014/main" id="{784AC417-D4B7-BA52-2707-93F039528EDF}"/>
              </a:ext>
            </a:extLst>
          </p:cNvPr>
          <p:cNvPicPr>
            <a:picLocks noChangeAspect="1"/>
          </p:cNvPicPr>
          <p:nvPr/>
        </p:nvPicPr>
        <p:blipFill>
          <a:blip r:embed="rId9"/>
          <a:stretch>
            <a:fillRect/>
          </a:stretch>
        </p:blipFill>
        <p:spPr>
          <a:xfrm>
            <a:off x="4391000" y="1628585"/>
            <a:ext cx="2187130" cy="2293819"/>
          </a:xfrm>
          <a:prstGeom prst="rect">
            <a:avLst/>
          </a:prstGeom>
        </p:spPr>
      </p:pic>
    </p:spTree>
    <p:extLst>
      <p:ext uri="{BB962C8B-B14F-4D97-AF65-F5344CB8AC3E}">
        <p14:creationId xmlns:p14="http://schemas.microsoft.com/office/powerpoint/2010/main" val="200274086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E194D91-9FD4-4CB4-AD8E-C842798FF2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2">
            <a:extLst>
              <a:ext uri="{FF2B5EF4-FFF2-40B4-BE49-F238E27FC236}">
                <a16:creationId xmlns:a16="http://schemas.microsoft.com/office/drawing/2014/main" id="{287B275B-62BF-40C0-95BA-606F0ACCA83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7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10BA898A-88CF-9DD5-D2D1-56E44F5BCCFC}"/>
              </a:ext>
            </a:extLst>
          </p:cNvPr>
          <p:cNvPicPr>
            <a:picLocks noChangeAspect="1"/>
          </p:cNvPicPr>
          <p:nvPr/>
        </p:nvPicPr>
        <p:blipFill rotWithShape="1">
          <a:blip r:embed="rId3"/>
          <a:srcRect t="26733" r="1" b="3272"/>
          <a:stretch/>
        </p:blipFill>
        <p:spPr>
          <a:xfrm>
            <a:off x="1" y="10"/>
            <a:ext cx="7479157" cy="3428987"/>
          </a:xfrm>
          <a:prstGeom prst="rect">
            <a:avLst/>
          </a:prstGeom>
        </p:spPr>
      </p:pic>
      <p:pic>
        <p:nvPicPr>
          <p:cNvPr id="8" name="Picture 7">
            <a:extLst>
              <a:ext uri="{FF2B5EF4-FFF2-40B4-BE49-F238E27FC236}">
                <a16:creationId xmlns:a16="http://schemas.microsoft.com/office/drawing/2014/main" id="{B7A4BD93-8427-7223-C10F-7B0A171181EB}"/>
              </a:ext>
            </a:extLst>
          </p:cNvPr>
          <p:cNvPicPr>
            <a:picLocks noChangeAspect="1"/>
          </p:cNvPicPr>
          <p:nvPr/>
        </p:nvPicPr>
        <p:blipFill rotWithShape="1">
          <a:blip r:embed="rId4"/>
          <a:srcRect t="5954" r="1" b="1"/>
          <a:stretch/>
        </p:blipFill>
        <p:spPr>
          <a:xfrm>
            <a:off x="1" y="3428998"/>
            <a:ext cx="7479157" cy="3429001"/>
          </a:xfrm>
          <a:prstGeom prst="rect">
            <a:avLst/>
          </a:prstGeom>
        </p:spPr>
      </p:pic>
      <p:cxnSp>
        <p:nvCxnSpPr>
          <p:cNvPr id="17" name="Straight Connector 16">
            <a:extLst>
              <a:ext uri="{FF2B5EF4-FFF2-40B4-BE49-F238E27FC236}">
                <a16:creationId xmlns:a16="http://schemas.microsoft.com/office/drawing/2014/main" id="{2DDE8805-3EA4-4406-A843-10FB62D154C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8020" y="3429000"/>
            <a:ext cx="7421138" cy="1"/>
          </a:xfrm>
          <a:prstGeom prst="line">
            <a:avLst/>
          </a:prstGeom>
          <a:ln w="82550" cap="sq">
            <a:solidFill>
              <a:srgbClr val="D9D9D9"/>
            </a:solidFill>
            <a:miter lim="800000"/>
          </a:ln>
          <a:scene3d>
            <a:camera prst="orthographicFront"/>
            <a:lightRig rig="threePt" dir="t">
              <a:rot lat="0" lon="0" rev="2700000"/>
            </a:lightRig>
          </a:scene3d>
          <a:sp3d contourW="6350">
            <a:bevelT h="38100"/>
            <a:contourClr>
              <a:srgbClr val="BFBFBF"/>
            </a:contourClr>
          </a:sp3d>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0F72099E-AFE3-450F-AC2A-7A52DE3546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791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F2BC5777-6C9B-4A78-9BA6-92FA4E86BD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7C52D3A-144E-8A58-35B3-FB14C520FC46}"/>
              </a:ext>
            </a:extLst>
          </p:cNvPr>
          <p:cNvSpPr>
            <a:spLocks noGrp="1"/>
          </p:cNvSpPr>
          <p:nvPr>
            <p:ph type="title"/>
          </p:nvPr>
        </p:nvSpPr>
        <p:spPr>
          <a:xfrm>
            <a:off x="8196408" y="640831"/>
            <a:ext cx="3352128" cy="1573863"/>
          </a:xfrm>
        </p:spPr>
        <p:txBody>
          <a:bodyPr>
            <a:normAutofit/>
          </a:bodyPr>
          <a:lstStyle/>
          <a:p>
            <a:pPr algn="l"/>
            <a:r>
              <a:rPr lang="en-GB"/>
              <a:t>A model to explain refraction</a:t>
            </a:r>
          </a:p>
        </p:txBody>
      </p:sp>
      <p:sp>
        <p:nvSpPr>
          <p:cNvPr id="3" name="Content Placeholder 2">
            <a:extLst>
              <a:ext uri="{FF2B5EF4-FFF2-40B4-BE49-F238E27FC236}">
                <a16:creationId xmlns:a16="http://schemas.microsoft.com/office/drawing/2014/main" id="{B8C86F22-9C0A-1779-2C10-E7F1724192B0}"/>
              </a:ext>
            </a:extLst>
          </p:cNvPr>
          <p:cNvSpPr>
            <a:spLocks noGrp="1"/>
          </p:cNvSpPr>
          <p:nvPr>
            <p:ph idx="1"/>
          </p:nvPr>
        </p:nvSpPr>
        <p:spPr>
          <a:xfrm>
            <a:off x="8196408" y="2367092"/>
            <a:ext cx="3352128" cy="3881309"/>
          </a:xfrm>
        </p:spPr>
        <p:txBody>
          <a:bodyPr>
            <a:normAutofit/>
          </a:bodyPr>
          <a:lstStyle/>
          <a:p>
            <a:pPr>
              <a:lnSpc>
                <a:spcPct val="110000"/>
              </a:lnSpc>
            </a:pPr>
            <a:r>
              <a:rPr lang="en-GB" sz="1800">
                <a:hlinkClick r:id="rId6"/>
              </a:rPr>
              <a:t>https://www.youtube.com/watch?v=gAtEiRIDyXg</a:t>
            </a:r>
          </a:p>
          <a:p>
            <a:pPr marL="0" indent="0">
              <a:lnSpc>
                <a:spcPct val="110000"/>
              </a:lnSpc>
              <a:buNone/>
            </a:pPr>
            <a:r>
              <a:rPr lang="en-GB" sz="1800"/>
              <a:t>Lockerbie academy video for the s1 the visible and beyond course.</a:t>
            </a:r>
          </a:p>
          <a:p>
            <a:pPr marL="0" indent="0">
              <a:lnSpc>
                <a:spcPct val="110000"/>
              </a:lnSpc>
              <a:buNone/>
            </a:pPr>
            <a:endParaRPr lang="en-GB" sz="1800">
              <a:hlinkClick r:id="rId6"/>
            </a:endParaRPr>
          </a:p>
          <a:p>
            <a:pPr>
              <a:lnSpc>
                <a:spcPct val="110000"/>
              </a:lnSpc>
            </a:pPr>
            <a:r>
              <a:rPr lang="en-GB" sz="1800">
                <a:hlinkClick r:id="rId6"/>
              </a:rPr>
              <a:t>https://www.youtube.com/watch?v=zarxpu43-ls</a:t>
            </a:r>
            <a:r>
              <a:rPr lang="en-GB" sz="1800"/>
              <a:t> but please point out it is not correct to say that the light is bent.</a:t>
            </a:r>
          </a:p>
          <a:p>
            <a:pPr>
              <a:lnSpc>
                <a:spcPct val="110000"/>
              </a:lnSpc>
            </a:pPr>
            <a:endParaRPr lang="en-GB" sz="1800"/>
          </a:p>
        </p:txBody>
      </p:sp>
      <p:sp>
        <p:nvSpPr>
          <p:cNvPr id="4" name="Slide Number Placeholder 3">
            <a:extLst>
              <a:ext uri="{FF2B5EF4-FFF2-40B4-BE49-F238E27FC236}">
                <a16:creationId xmlns:a16="http://schemas.microsoft.com/office/drawing/2014/main" id="{FF379BF2-0146-FF1A-8C36-F56CDE0F033A}"/>
              </a:ext>
            </a:extLst>
          </p:cNvPr>
          <p:cNvSpPr>
            <a:spLocks noGrp="1"/>
          </p:cNvSpPr>
          <p:nvPr>
            <p:ph type="sldNum" sz="quarter" idx="12"/>
          </p:nvPr>
        </p:nvSpPr>
        <p:spPr>
          <a:xfrm>
            <a:off x="10514011" y="6265130"/>
            <a:ext cx="764215" cy="365125"/>
          </a:xfrm>
        </p:spPr>
        <p:txBody>
          <a:bodyPr>
            <a:normAutofit/>
          </a:bodyPr>
          <a:lstStyle/>
          <a:p>
            <a:pPr>
              <a:spcAft>
                <a:spcPts val="600"/>
              </a:spcAft>
            </a:pPr>
            <a:fld id="{25F4D205-A511-4D9F-BF18-0E193C9B365C}" type="slidenum">
              <a:rPr lang="en-GB" smtClean="0"/>
              <a:pPr>
                <a:spcAft>
                  <a:spcPts val="600"/>
                </a:spcAft>
              </a:pPr>
              <a:t>62</a:t>
            </a:fld>
            <a:endParaRPr lang="en-GB"/>
          </a:p>
        </p:txBody>
      </p:sp>
    </p:spTree>
    <p:extLst>
      <p:ext uri="{BB962C8B-B14F-4D97-AF65-F5344CB8AC3E}">
        <p14:creationId xmlns:p14="http://schemas.microsoft.com/office/powerpoint/2010/main" val="141091640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25496B42-CC46-4183-B481-887CD3E8C72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E2758CE0-F916-4DCE-88D1-71430BE441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5" name="Rectangle 14">
            <a:extLst>
              <a:ext uri="{FF2B5EF4-FFF2-40B4-BE49-F238E27FC236}">
                <a16:creationId xmlns:a16="http://schemas.microsoft.com/office/drawing/2014/main" id="{31CA2540-FD07-4286-91E4-8D0DE4E50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12FC472-3F56-8ABB-7126-42F579BAA28B}"/>
              </a:ext>
            </a:extLst>
          </p:cNvPr>
          <p:cNvSpPr>
            <a:spLocks noGrp="1"/>
          </p:cNvSpPr>
          <p:nvPr>
            <p:ph type="title"/>
          </p:nvPr>
        </p:nvSpPr>
        <p:spPr>
          <a:xfrm>
            <a:off x="1126762" y="466347"/>
            <a:ext cx="10151464" cy="646331"/>
          </a:xfrm>
          <a:solidFill>
            <a:srgbClr val="00B050"/>
          </a:solidFill>
        </p:spPr>
        <p:txBody>
          <a:bodyPr vert="horz" lIns="91440" tIns="45720" rIns="91440" bIns="45720" rtlCol="0" anchor="b">
            <a:normAutofit fontScale="90000"/>
          </a:bodyPr>
          <a:lstStyle/>
          <a:p>
            <a:pPr>
              <a:lnSpc>
                <a:spcPct val="150000"/>
              </a:lnSpc>
            </a:pPr>
            <a:br>
              <a:rPr lang="en-US" sz="3400" dirty="0"/>
            </a:br>
            <a:br>
              <a:rPr lang="en-US" sz="3400" dirty="0"/>
            </a:br>
            <a:br>
              <a:rPr lang="en-US" sz="3400" dirty="0"/>
            </a:br>
            <a:br>
              <a:rPr lang="en-US" sz="3400" dirty="0"/>
            </a:br>
            <a:r>
              <a:rPr lang="en-US" sz="3400" dirty="0"/>
              <a:t>Extension</a:t>
            </a:r>
          </a:p>
        </p:txBody>
      </p:sp>
      <p:pic>
        <p:nvPicPr>
          <p:cNvPr id="17" name="Picture 16">
            <a:extLst>
              <a:ext uri="{FF2B5EF4-FFF2-40B4-BE49-F238E27FC236}">
                <a16:creationId xmlns:a16="http://schemas.microsoft.com/office/drawing/2014/main" id="{214924F5-CDC2-4DFA-82F3-4843ADD678A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55295" t="89389" r="26987" b="24"/>
          <a:stretch/>
        </p:blipFill>
        <p:spPr>
          <a:xfrm>
            <a:off x="9595556" y="-1"/>
            <a:ext cx="2596444" cy="872709"/>
          </a:xfrm>
          <a:prstGeom prst="rect">
            <a:avLst/>
          </a:prstGeom>
        </p:spPr>
      </p:pic>
      <p:pic>
        <p:nvPicPr>
          <p:cNvPr id="19" name="Picture 18">
            <a:extLst>
              <a:ext uri="{FF2B5EF4-FFF2-40B4-BE49-F238E27FC236}">
                <a16:creationId xmlns:a16="http://schemas.microsoft.com/office/drawing/2014/main" id="{AED59812-6820-446C-B994-0D059C97DC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91927" t="72411" b="13751"/>
          <a:stretch/>
        </p:blipFill>
        <p:spPr>
          <a:xfrm>
            <a:off x="150925" y="5564567"/>
            <a:ext cx="1341545" cy="1293433"/>
          </a:xfrm>
          <a:custGeom>
            <a:avLst/>
            <a:gdLst>
              <a:gd name="connsiteX0" fmla="*/ 0 w 1341545"/>
              <a:gd name="connsiteY0" fmla="*/ 0 h 1293433"/>
              <a:gd name="connsiteX1" fmla="*/ 1341545 w 1341545"/>
              <a:gd name="connsiteY1" fmla="*/ 0 h 1293433"/>
              <a:gd name="connsiteX2" fmla="*/ 1341545 w 1341545"/>
              <a:gd name="connsiteY2" fmla="*/ 1293433 h 1293433"/>
              <a:gd name="connsiteX3" fmla="*/ 150847 w 1341545"/>
              <a:gd name="connsiteY3" fmla="*/ 1293433 h 1293433"/>
              <a:gd name="connsiteX4" fmla="*/ 66240 w 1341545"/>
              <a:gd name="connsiteY4" fmla="*/ 1183451 h 1293433"/>
              <a:gd name="connsiteX5" fmla="*/ 0 w 1341545"/>
              <a:gd name="connsiteY5" fmla="*/ 1061841 h 129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1545" h="1293433">
                <a:moveTo>
                  <a:pt x="0" y="0"/>
                </a:moveTo>
                <a:lnTo>
                  <a:pt x="1341545" y="0"/>
                </a:lnTo>
                <a:lnTo>
                  <a:pt x="1341545" y="1293433"/>
                </a:lnTo>
                <a:lnTo>
                  <a:pt x="150847" y="1293433"/>
                </a:lnTo>
                <a:lnTo>
                  <a:pt x="66240" y="1183451"/>
                </a:lnTo>
                <a:lnTo>
                  <a:pt x="0" y="1061841"/>
                </a:lnTo>
                <a:close/>
              </a:path>
            </a:pathLst>
          </a:custGeom>
        </p:spPr>
      </p:pic>
      <p:pic>
        <p:nvPicPr>
          <p:cNvPr id="6" name="Content Placeholder 5">
            <a:extLst>
              <a:ext uri="{FF2B5EF4-FFF2-40B4-BE49-F238E27FC236}">
                <a16:creationId xmlns:a16="http://schemas.microsoft.com/office/drawing/2014/main" id="{00FF436A-C792-3E3A-126A-8AA04B6907DA}"/>
              </a:ext>
            </a:extLst>
          </p:cNvPr>
          <p:cNvPicPr>
            <a:picLocks noGrp="1" noChangeAspect="1"/>
          </p:cNvPicPr>
          <p:nvPr>
            <p:ph idx="1"/>
          </p:nvPr>
        </p:nvPicPr>
        <p:blipFill rotWithShape="1">
          <a:blip r:embed="rId5"/>
          <a:srcRect t="8118"/>
          <a:stretch/>
        </p:blipFill>
        <p:spPr>
          <a:xfrm>
            <a:off x="194347" y="1715667"/>
            <a:ext cx="11803306" cy="3245910"/>
          </a:xfrm>
          <a:prstGeom prst="rect">
            <a:avLst/>
          </a:prstGeom>
        </p:spPr>
      </p:pic>
      <p:pic>
        <p:nvPicPr>
          <p:cNvPr id="21" name="Picture 20">
            <a:extLst>
              <a:ext uri="{FF2B5EF4-FFF2-40B4-BE49-F238E27FC236}">
                <a16:creationId xmlns:a16="http://schemas.microsoft.com/office/drawing/2014/main" id="{E844ED7C-1917-40D8-8B42-1B1C27BC5A5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3623" t="43915" r="1" b="18252"/>
          <a:stretch/>
        </p:blipFill>
        <p:spPr>
          <a:xfrm>
            <a:off x="7586661" y="3142319"/>
            <a:ext cx="4605339" cy="3715682"/>
          </a:xfrm>
          <a:prstGeom prst="rect">
            <a:avLst/>
          </a:prstGeom>
        </p:spPr>
      </p:pic>
      <p:sp>
        <p:nvSpPr>
          <p:cNvPr id="4" name="Slide Number Placeholder 3">
            <a:extLst>
              <a:ext uri="{FF2B5EF4-FFF2-40B4-BE49-F238E27FC236}">
                <a16:creationId xmlns:a16="http://schemas.microsoft.com/office/drawing/2014/main" id="{C144AAED-F5FD-8D9E-A7AA-E4DA5CF06859}"/>
              </a:ext>
            </a:extLst>
          </p:cNvPr>
          <p:cNvSpPr>
            <a:spLocks noGrp="1"/>
          </p:cNvSpPr>
          <p:nvPr>
            <p:ph type="sldNum" sz="quarter" idx="12"/>
          </p:nvPr>
        </p:nvSpPr>
        <p:spPr>
          <a:xfrm>
            <a:off x="10514011" y="5883275"/>
            <a:ext cx="764215" cy="365125"/>
          </a:xfrm>
        </p:spPr>
        <p:txBody>
          <a:bodyPr vert="horz" lIns="91440" tIns="45720" rIns="91440" bIns="45720" rtlCol="0" anchor="ctr">
            <a:normAutofit/>
          </a:bodyPr>
          <a:lstStyle/>
          <a:p>
            <a:pPr>
              <a:spcAft>
                <a:spcPts val="600"/>
              </a:spcAft>
            </a:pPr>
            <a:fld id="{25F4D205-A511-4D9F-BF18-0E193C9B365C}" type="slidenum">
              <a:rPr lang="en-US" smtClean="0"/>
              <a:pPr>
                <a:spcAft>
                  <a:spcPts val="600"/>
                </a:spcAft>
              </a:pPr>
              <a:t>63</a:t>
            </a:fld>
            <a:endParaRPr lang="en-US"/>
          </a:p>
        </p:txBody>
      </p:sp>
      <p:sp>
        <p:nvSpPr>
          <p:cNvPr id="7" name="TextBox 6">
            <a:extLst>
              <a:ext uri="{FF2B5EF4-FFF2-40B4-BE49-F238E27FC236}">
                <a16:creationId xmlns:a16="http://schemas.microsoft.com/office/drawing/2014/main" id="{B8F42B17-0B01-6546-AA89-0CADB7B9B26C}"/>
              </a:ext>
            </a:extLst>
          </p:cNvPr>
          <p:cNvSpPr txBox="1"/>
          <p:nvPr/>
        </p:nvSpPr>
        <p:spPr>
          <a:xfrm>
            <a:off x="1126762" y="5790944"/>
            <a:ext cx="9717981" cy="646331"/>
          </a:xfrm>
          <a:prstGeom prst="rect">
            <a:avLst/>
          </a:prstGeom>
          <a:noFill/>
        </p:spPr>
        <p:txBody>
          <a:bodyPr wrap="none" rtlCol="0">
            <a:spAutoFit/>
          </a:bodyPr>
          <a:lstStyle/>
          <a:p>
            <a:r>
              <a:rPr lang="en-GB" dirty="0"/>
              <a:t>Find the focal length of a double convex lens, NB you must focus on a distant object and not the window.</a:t>
            </a:r>
          </a:p>
          <a:p>
            <a:r>
              <a:rPr lang="en-GB" dirty="0"/>
              <a:t>Use a white screen rather than a wall to capture the image</a:t>
            </a:r>
          </a:p>
        </p:txBody>
      </p:sp>
    </p:spTree>
    <p:extLst>
      <p:ext uri="{BB962C8B-B14F-4D97-AF65-F5344CB8AC3E}">
        <p14:creationId xmlns:p14="http://schemas.microsoft.com/office/powerpoint/2010/main" val="36449817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56FFB-3885-94C2-B75A-091AB892EA13}"/>
              </a:ext>
            </a:extLst>
          </p:cNvPr>
          <p:cNvSpPr>
            <a:spLocks noGrp="1"/>
          </p:cNvSpPr>
          <p:nvPr>
            <p:ph type="title"/>
          </p:nvPr>
        </p:nvSpPr>
        <p:spPr>
          <a:xfrm>
            <a:off x="718678" y="3916985"/>
            <a:ext cx="10916365" cy="1137554"/>
          </a:xfrm>
        </p:spPr>
        <p:txBody>
          <a:bodyPr vert="horz" lIns="91440" tIns="45720" rIns="91440" bIns="45720" rtlCol="0" anchor="b">
            <a:normAutofit/>
          </a:bodyPr>
          <a:lstStyle/>
          <a:p>
            <a:r>
              <a:rPr lang="en-US" sz="4800" dirty="0"/>
              <a:t>Footprint SCIENCE</a:t>
            </a:r>
          </a:p>
        </p:txBody>
      </p:sp>
      <p:sp>
        <p:nvSpPr>
          <p:cNvPr id="3" name="Content Placeholder 2">
            <a:extLst>
              <a:ext uri="{FF2B5EF4-FFF2-40B4-BE49-F238E27FC236}">
                <a16:creationId xmlns:a16="http://schemas.microsoft.com/office/drawing/2014/main" id="{695E633B-DBD9-07A8-D0A8-5120AEFDA8DF}"/>
              </a:ext>
            </a:extLst>
          </p:cNvPr>
          <p:cNvSpPr>
            <a:spLocks noGrp="1"/>
          </p:cNvSpPr>
          <p:nvPr>
            <p:ph idx="1"/>
          </p:nvPr>
        </p:nvSpPr>
        <p:spPr>
          <a:xfrm>
            <a:off x="637817" y="4944358"/>
            <a:ext cx="10916365" cy="515834"/>
          </a:xfrm>
        </p:spPr>
        <p:txBody>
          <a:bodyPr vert="horz" lIns="91440" tIns="45720" rIns="91440" bIns="45720" rtlCol="0">
            <a:normAutofit/>
          </a:bodyPr>
          <a:lstStyle/>
          <a:p>
            <a:pPr marL="0" indent="0" algn="ctr">
              <a:lnSpc>
                <a:spcPct val="110000"/>
              </a:lnSpc>
              <a:buNone/>
            </a:pPr>
            <a:r>
              <a:rPr lang="en-US" sz="1700" dirty="0">
                <a:solidFill>
                  <a:schemeClr val="tx1">
                    <a:lumMod val="65000"/>
                    <a:lumOff val="35000"/>
                  </a:schemeClr>
                </a:solidFill>
              </a:rPr>
              <a:t>There are some great examples of reflection in the footprint science students could try these</a:t>
            </a:r>
          </a:p>
          <a:p>
            <a:pPr marL="0" indent="0" algn="ctr">
              <a:lnSpc>
                <a:spcPct val="110000"/>
              </a:lnSpc>
              <a:buNone/>
            </a:pPr>
            <a:endParaRPr lang="en-US" sz="1700" dirty="0">
              <a:solidFill>
                <a:schemeClr val="tx1">
                  <a:lumMod val="65000"/>
                  <a:lumOff val="35000"/>
                </a:schemeClr>
              </a:solidFill>
            </a:endParaRPr>
          </a:p>
        </p:txBody>
      </p:sp>
      <p:sp>
        <p:nvSpPr>
          <p:cNvPr id="4" name="Slide Number Placeholder 3">
            <a:extLst>
              <a:ext uri="{FF2B5EF4-FFF2-40B4-BE49-F238E27FC236}">
                <a16:creationId xmlns:a16="http://schemas.microsoft.com/office/drawing/2014/main" id="{700A7A77-8041-07C9-CCED-1868436C6374}"/>
              </a:ext>
            </a:extLst>
          </p:cNvPr>
          <p:cNvSpPr>
            <a:spLocks noGrp="1"/>
          </p:cNvSpPr>
          <p:nvPr>
            <p:ph type="sldNum" sz="quarter" idx="12"/>
          </p:nvPr>
        </p:nvSpPr>
        <p:spPr>
          <a:xfrm>
            <a:off x="10514011" y="6291027"/>
            <a:ext cx="764215" cy="365125"/>
          </a:xfrm>
        </p:spPr>
        <p:txBody>
          <a:bodyPr vert="horz" lIns="91440" tIns="45720" rIns="91440" bIns="45720" rtlCol="0" anchor="ctr">
            <a:normAutofit/>
          </a:bodyPr>
          <a:lstStyle/>
          <a:p>
            <a:pPr>
              <a:spcAft>
                <a:spcPts val="600"/>
              </a:spcAft>
            </a:pPr>
            <a:fld id="{25F4D205-A511-4D9F-BF18-0E193C9B365C}" type="slidenum">
              <a:rPr lang="en-US" smtClean="0"/>
              <a:pPr>
                <a:spcAft>
                  <a:spcPts val="600"/>
                </a:spcAft>
              </a:pPr>
              <a:t>64</a:t>
            </a:fld>
            <a:endParaRPr lang="en-US"/>
          </a:p>
        </p:txBody>
      </p:sp>
      <p:sp>
        <p:nvSpPr>
          <p:cNvPr id="12" name="TextBox 11">
            <a:extLst>
              <a:ext uri="{FF2B5EF4-FFF2-40B4-BE49-F238E27FC236}">
                <a16:creationId xmlns:a16="http://schemas.microsoft.com/office/drawing/2014/main" id="{3EA3A7BD-2DA8-0C53-409B-B7C3B90D2BDF}"/>
              </a:ext>
            </a:extLst>
          </p:cNvPr>
          <p:cNvSpPr txBox="1"/>
          <p:nvPr/>
        </p:nvSpPr>
        <p:spPr>
          <a:xfrm>
            <a:off x="348190" y="5846828"/>
            <a:ext cx="11657343" cy="1200329"/>
          </a:xfrm>
          <a:prstGeom prst="rect">
            <a:avLst/>
          </a:prstGeom>
          <a:noFill/>
        </p:spPr>
        <p:txBody>
          <a:bodyPr wrap="square">
            <a:spAutoFit/>
          </a:bodyPr>
          <a:lstStyle/>
          <a:p>
            <a:r>
              <a:rPr lang="en-GB" dirty="0">
                <a:hlinkClick r:id="rId2"/>
              </a:rPr>
              <a:t>https://glowscotland.sharepoint.com/:p:/r/sites/LCKAS2Science/Shared%20Documents/General/CLASS%20RESOURCES/Footprints%20Science/Physical%20processes/Properties%20of%20Waves.pptm?d=w5901974f42a64d94ac93081a1104bcdd&amp;csf=1&amp;web=1&amp;e=I1dSRA</a:t>
            </a:r>
            <a:endParaRPr lang="en-GB" dirty="0"/>
          </a:p>
          <a:p>
            <a:endParaRPr lang="en-GB" dirty="0"/>
          </a:p>
        </p:txBody>
      </p:sp>
      <p:pic>
        <p:nvPicPr>
          <p:cNvPr id="7" name="Picture 6">
            <a:extLst>
              <a:ext uri="{FF2B5EF4-FFF2-40B4-BE49-F238E27FC236}">
                <a16:creationId xmlns:a16="http://schemas.microsoft.com/office/drawing/2014/main" id="{CD731191-FAF9-B84A-6B12-69A3CE882378}"/>
              </a:ext>
            </a:extLst>
          </p:cNvPr>
          <p:cNvPicPr>
            <a:picLocks noChangeAspect="1"/>
          </p:cNvPicPr>
          <p:nvPr/>
        </p:nvPicPr>
        <p:blipFill>
          <a:blip r:embed="rId3"/>
          <a:stretch>
            <a:fillRect/>
          </a:stretch>
        </p:blipFill>
        <p:spPr>
          <a:xfrm>
            <a:off x="267730" y="730140"/>
            <a:ext cx="3683906" cy="2830125"/>
          </a:xfrm>
          <a:prstGeom prst="rect">
            <a:avLst/>
          </a:prstGeom>
        </p:spPr>
      </p:pic>
      <p:pic>
        <p:nvPicPr>
          <p:cNvPr id="11" name="Picture 10">
            <a:extLst>
              <a:ext uri="{FF2B5EF4-FFF2-40B4-BE49-F238E27FC236}">
                <a16:creationId xmlns:a16="http://schemas.microsoft.com/office/drawing/2014/main" id="{5621DA56-59A3-8EEC-C2F6-2D15D33AC99C}"/>
              </a:ext>
            </a:extLst>
          </p:cNvPr>
          <p:cNvPicPr>
            <a:picLocks noChangeAspect="1"/>
          </p:cNvPicPr>
          <p:nvPr/>
        </p:nvPicPr>
        <p:blipFill>
          <a:blip r:embed="rId4"/>
          <a:stretch>
            <a:fillRect/>
          </a:stretch>
        </p:blipFill>
        <p:spPr>
          <a:xfrm>
            <a:off x="4461654" y="730140"/>
            <a:ext cx="3603446" cy="2639143"/>
          </a:xfrm>
          <a:prstGeom prst="rect">
            <a:avLst/>
          </a:prstGeom>
        </p:spPr>
      </p:pic>
      <p:pic>
        <p:nvPicPr>
          <p:cNvPr id="14" name="Picture 13">
            <a:extLst>
              <a:ext uri="{FF2B5EF4-FFF2-40B4-BE49-F238E27FC236}">
                <a16:creationId xmlns:a16="http://schemas.microsoft.com/office/drawing/2014/main" id="{5E16FFD2-1983-1C02-5211-5F0ABB41A08C}"/>
              </a:ext>
            </a:extLst>
          </p:cNvPr>
          <p:cNvPicPr>
            <a:picLocks noChangeAspect="1"/>
          </p:cNvPicPr>
          <p:nvPr/>
        </p:nvPicPr>
        <p:blipFill>
          <a:blip r:embed="rId5"/>
          <a:stretch>
            <a:fillRect/>
          </a:stretch>
        </p:blipFill>
        <p:spPr>
          <a:xfrm>
            <a:off x="8586439" y="711214"/>
            <a:ext cx="3419094" cy="2658070"/>
          </a:xfrm>
          <a:prstGeom prst="rect">
            <a:avLst/>
          </a:prstGeom>
        </p:spPr>
      </p:pic>
    </p:spTree>
    <p:extLst>
      <p:ext uri="{BB962C8B-B14F-4D97-AF65-F5344CB8AC3E}">
        <p14:creationId xmlns:p14="http://schemas.microsoft.com/office/powerpoint/2010/main" val="4049132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EC95AF-E43F-E4DC-DC63-F033FF7881A9}"/>
              </a:ext>
            </a:extLst>
          </p:cNvPr>
          <p:cNvSpPr>
            <a:spLocks noGrp="1"/>
          </p:cNvSpPr>
          <p:nvPr>
            <p:ph type="sldNum" sz="quarter" idx="12"/>
          </p:nvPr>
        </p:nvSpPr>
        <p:spPr/>
        <p:txBody>
          <a:bodyPr/>
          <a:lstStyle/>
          <a:p>
            <a:fld id="{25F4D205-A511-4D9F-BF18-0E193C9B365C}" type="slidenum">
              <a:rPr lang="en-GB" smtClean="0"/>
              <a:pPr/>
              <a:t>65</a:t>
            </a:fld>
            <a:endParaRPr lang="en-GB"/>
          </a:p>
        </p:txBody>
      </p:sp>
      <p:sp>
        <p:nvSpPr>
          <p:cNvPr id="7" name="Title 6">
            <a:extLst>
              <a:ext uri="{FF2B5EF4-FFF2-40B4-BE49-F238E27FC236}">
                <a16:creationId xmlns:a16="http://schemas.microsoft.com/office/drawing/2014/main" id="{BF41CFD5-2E65-8395-E910-06DCEA80D298}"/>
              </a:ext>
            </a:extLst>
          </p:cNvPr>
          <p:cNvSpPr>
            <a:spLocks noGrp="1"/>
          </p:cNvSpPr>
          <p:nvPr>
            <p:ph type="title"/>
          </p:nvPr>
        </p:nvSpPr>
        <p:spPr>
          <a:xfrm>
            <a:off x="913775" y="618517"/>
            <a:ext cx="4504893" cy="1187705"/>
          </a:xfrm>
          <a:solidFill>
            <a:schemeClr val="accent2">
              <a:lumMod val="75000"/>
            </a:schemeClr>
          </a:solidFill>
          <a:ln>
            <a:solidFill>
              <a:schemeClr val="accent2">
                <a:lumMod val="75000"/>
              </a:schemeClr>
            </a:solidFill>
          </a:ln>
          <a:scene3d>
            <a:camera prst="orthographicFront"/>
            <a:lightRig rig="threePt" dir="t"/>
          </a:scene3d>
          <a:sp3d>
            <a:bevelT prst="angle"/>
          </a:sp3d>
        </p:spPr>
        <p:txBody>
          <a:bodyPr/>
          <a:lstStyle/>
          <a:p>
            <a:r>
              <a:rPr lang="en-GB" dirty="0"/>
              <a:t>Exit PASS</a:t>
            </a:r>
          </a:p>
        </p:txBody>
      </p:sp>
      <p:grpSp>
        <p:nvGrpSpPr>
          <p:cNvPr id="12" name="Group 11">
            <a:extLst>
              <a:ext uri="{FF2B5EF4-FFF2-40B4-BE49-F238E27FC236}">
                <a16:creationId xmlns:a16="http://schemas.microsoft.com/office/drawing/2014/main" id="{4D74F559-98DB-6735-1809-6879988DC66B}"/>
              </a:ext>
            </a:extLst>
          </p:cNvPr>
          <p:cNvGrpSpPr/>
          <p:nvPr/>
        </p:nvGrpSpPr>
        <p:grpSpPr>
          <a:xfrm>
            <a:off x="768968" y="2288373"/>
            <a:ext cx="5528733" cy="3960027"/>
            <a:chOff x="693664" y="2709332"/>
            <a:chExt cx="5528733" cy="3960027"/>
          </a:xfrm>
        </p:grpSpPr>
        <p:pic>
          <p:nvPicPr>
            <p:cNvPr id="13" name="Picture 4" descr="http://images.clipartpanda.com/post-it-notes-clipart-7eTMnGXin.png">
              <a:extLst>
                <a:ext uri="{FF2B5EF4-FFF2-40B4-BE49-F238E27FC236}">
                  <a16:creationId xmlns:a16="http://schemas.microsoft.com/office/drawing/2014/main" id="{7B7B63B7-6B6D-374A-EB52-6013702248A8}"/>
                </a:ext>
              </a:extLst>
            </p:cNvPr>
            <p:cNvPicPr>
              <a:picLocks noChangeAspect="1" noChangeArrowheads="1"/>
            </p:cNvPicPr>
            <p:nvPr/>
          </p:nvPicPr>
          <p:blipFill>
            <a:blip r:embed="rId2" cstate="print"/>
            <a:srcRect/>
            <a:stretch>
              <a:fillRect/>
            </a:stretch>
          </p:blipFill>
          <p:spPr bwMode="auto">
            <a:xfrm>
              <a:off x="693664" y="2709332"/>
              <a:ext cx="5528733" cy="3960027"/>
            </a:xfrm>
            <a:prstGeom prst="rect">
              <a:avLst/>
            </a:prstGeom>
            <a:noFill/>
          </p:spPr>
        </p:pic>
        <p:sp>
          <p:nvSpPr>
            <p:cNvPr id="14" name="TextBox 13">
              <a:extLst>
                <a:ext uri="{FF2B5EF4-FFF2-40B4-BE49-F238E27FC236}">
                  <a16:creationId xmlns:a16="http://schemas.microsoft.com/office/drawing/2014/main" id="{F7EB4D50-695A-F5CE-51D6-D5949D43BF6C}"/>
                </a:ext>
              </a:extLst>
            </p:cNvPr>
            <p:cNvSpPr txBox="1"/>
            <p:nvPr/>
          </p:nvSpPr>
          <p:spPr>
            <a:xfrm rot="20832804">
              <a:off x="1949263" y="3753501"/>
              <a:ext cx="2765459" cy="2062103"/>
            </a:xfrm>
            <a:prstGeom prst="rect">
              <a:avLst/>
            </a:prstGeom>
            <a:noFill/>
          </p:spPr>
          <p:txBody>
            <a:bodyPr wrap="square" rtlCol="0">
              <a:spAutoFit/>
            </a:bodyPr>
            <a:lstStyle/>
            <a:p>
              <a:pPr algn="ctr"/>
              <a:r>
                <a:rPr lang="en-GB" sz="3200" dirty="0">
                  <a:solidFill>
                    <a:srgbClr val="FF0000"/>
                  </a:solidFill>
                  <a:latin typeface="Abadi" panose="020B0604020104020204" pitchFamily="34" charset="0"/>
                </a:rPr>
                <a:t>Exit Ticket</a:t>
              </a:r>
            </a:p>
            <a:p>
              <a:pPr algn="ctr"/>
              <a:r>
                <a:rPr lang="en-GB" sz="3200" dirty="0">
                  <a:latin typeface="Abadi" panose="020B0604020104020204" pitchFamily="34" charset="0"/>
                </a:rPr>
                <a:t>Record the definition of refraction</a:t>
              </a:r>
            </a:p>
          </p:txBody>
        </p:sp>
      </p:grpSp>
      <p:pic>
        <p:nvPicPr>
          <p:cNvPr id="3" name="Picture 2">
            <a:extLst>
              <a:ext uri="{FF2B5EF4-FFF2-40B4-BE49-F238E27FC236}">
                <a16:creationId xmlns:a16="http://schemas.microsoft.com/office/drawing/2014/main" id="{F3652B22-AD30-3F3B-E088-91DC670749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3334" y="-1"/>
            <a:ext cx="5457713" cy="6822141"/>
          </a:xfrm>
          <a:prstGeom prst="rect">
            <a:avLst/>
          </a:prstGeom>
        </p:spPr>
      </p:pic>
    </p:spTree>
    <p:extLst>
      <p:ext uri="{BB962C8B-B14F-4D97-AF65-F5344CB8AC3E}">
        <p14:creationId xmlns:p14="http://schemas.microsoft.com/office/powerpoint/2010/main" val="55046532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1E734-34CA-08EC-642E-C62A151F4496}"/>
              </a:ext>
            </a:extLst>
          </p:cNvPr>
          <p:cNvSpPr>
            <a:spLocks noGrp="1"/>
          </p:cNvSpPr>
          <p:nvPr>
            <p:ph type="title"/>
          </p:nvPr>
        </p:nvSpPr>
        <p:spPr>
          <a:xfrm>
            <a:off x="4715933" y="256530"/>
            <a:ext cx="6562293" cy="706139"/>
          </a:xfrm>
          <a:solidFill>
            <a:srgbClr val="0F9AA1"/>
          </a:solidFill>
        </p:spPr>
        <p:txBody>
          <a:bodyPr/>
          <a:lstStyle/>
          <a:p>
            <a:r>
              <a:rPr lang="en-GB" dirty="0"/>
              <a:t>Starter bingo</a:t>
            </a:r>
          </a:p>
        </p:txBody>
      </p:sp>
      <p:sp>
        <p:nvSpPr>
          <p:cNvPr id="3" name="Content Placeholder 2">
            <a:extLst>
              <a:ext uri="{FF2B5EF4-FFF2-40B4-BE49-F238E27FC236}">
                <a16:creationId xmlns:a16="http://schemas.microsoft.com/office/drawing/2014/main" id="{3C7CCC71-B873-2FBC-E7D6-8E99C2DBB6C3}"/>
              </a:ext>
            </a:extLst>
          </p:cNvPr>
          <p:cNvSpPr>
            <a:spLocks noGrp="1"/>
          </p:cNvSpPr>
          <p:nvPr>
            <p:ph idx="1"/>
          </p:nvPr>
        </p:nvSpPr>
        <p:spPr>
          <a:xfrm>
            <a:off x="338374" y="962669"/>
            <a:ext cx="11148582" cy="1586839"/>
          </a:xfrm>
        </p:spPr>
        <p:txBody>
          <a:bodyPr/>
          <a:lstStyle/>
          <a:p>
            <a:r>
              <a:rPr lang="en-GB" dirty="0"/>
              <a:t>Make a grid as shown, choose 9 words to put in the grid. Your teacher will give you some definitions, cross off the ones that the teacher describes and put your hand up when you get a row.</a:t>
            </a:r>
          </a:p>
        </p:txBody>
      </p:sp>
      <p:sp>
        <p:nvSpPr>
          <p:cNvPr id="4" name="Slide Number Placeholder 3">
            <a:extLst>
              <a:ext uri="{FF2B5EF4-FFF2-40B4-BE49-F238E27FC236}">
                <a16:creationId xmlns:a16="http://schemas.microsoft.com/office/drawing/2014/main" id="{33DC1BF7-AE23-34B0-CD8C-4E91BAD9FD58}"/>
              </a:ext>
            </a:extLst>
          </p:cNvPr>
          <p:cNvSpPr>
            <a:spLocks noGrp="1"/>
          </p:cNvSpPr>
          <p:nvPr>
            <p:ph type="sldNum" sz="quarter" idx="12"/>
          </p:nvPr>
        </p:nvSpPr>
        <p:spPr/>
        <p:txBody>
          <a:bodyPr/>
          <a:lstStyle/>
          <a:p>
            <a:fld id="{25F4D205-A511-4D9F-BF18-0E193C9B365C}" type="slidenum">
              <a:rPr lang="en-GB" smtClean="0"/>
              <a:pPr/>
              <a:t>66</a:t>
            </a:fld>
            <a:endParaRPr lang="en-GB" dirty="0"/>
          </a:p>
        </p:txBody>
      </p:sp>
      <p:pic>
        <p:nvPicPr>
          <p:cNvPr id="5" name="Picture 4">
            <a:extLst>
              <a:ext uri="{FF2B5EF4-FFF2-40B4-BE49-F238E27FC236}">
                <a16:creationId xmlns:a16="http://schemas.microsoft.com/office/drawing/2014/main" id="{08825E38-35EE-6754-1AD0-76E152BB39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341" y="2140111"/>
            <a:ext cx="2857500" cy="4762500"/>
          </a:xfrm>
          <a:prstGeom prst="rect">
            <a:avLst/>
          </a:prstGeom>
        </p:spPr>
      </p:pic>
      <p:sp>
        <p:nvSpPr>
          <p:cNvPr id="6" name="Rectangle 5">
            <a:extLst>
              <a:ext uri="{FF2B5EF4-FFF2-40B4-BE49-F238E27FC236}">
                <a16:creationId xmlns:a16="http://schemas.microsoft.com/office/drawing/2014/main" id="{CDAE3EB6-877E-FC61-C1FD-8311D7D97B42}"/>
              </a:ext>
            </a:extLst>
          </p:cNvPr>
          <p:cNvSpPr/>
          <p:nvPr/>
        </p:nvSpPr>
        <p:spPr>
          <a:xfrm>
            <a:off x="14865" y="159883"/>
            <a:ext cx="4155305" cy="923330"/>
          </a:xfrm>
          <a:prstGeom prst="rect">
            <a:avLst/>
          </a:prstGeom>
          <a:noFill/>
        </p:spPr>
        <p:txBody>
          <a:bodyPr wrap="none" lIns="91440" tIns="45720" rIns="91440" bIns="45720">
            <a:spAutoFit/>
          </a:bodyPr>
          <a:lstStyle/>
          <a:p>
            <a:pPr algn="ctr">
              <a:spcAft>
                <a:spcPts val="600"/>
              </a:spcAft>
            </a:pP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Lessons </a:t>
            </a:r>
            <a:r>
              <a:rPr lang="en-US" sz="5400" b="1" cap="none" spc="0" dirty="0">
                <a:ln w="13462">
                  <a:solidFill>
                    <a:schemeClr val="bg1"/>
                  </a:solidFill>
                  <a:prstDash val="solid"/>
                </a:ln>
                <a:solidFill>
                  <a:schemeClr val="accent2"/>
                </a:solidFill>
                <a:effectLst>
                  <a:outerShdw dist="38100" dir="2700000" algn="bl" rotWithShape="0">
                    <a:schemeClr val="accent5"/>
                  </a:outerShdw>
                </a:effectLst>
              </a:rPr>
              <a:t>5 &amp; 6</a:t>
            </a:r>
          </a:p>
        </p:txBody>
      </p:sp>
      <p:sp>
        <p:nvSpPr>
          <p:cNvPr id="7" name="Content Placeholder 2">
            <a:extLst>
              <a:ext uri="{FF2B5EF4-FFF2-40B4-BE49-F238E27FC236}">
                <a16:creationId xmlns:a16="http://schemas.microsoft.com/office/drawing/2014/main" id="{3EA474B6-2AFC-A713-FEDA-922BA1286FAA}"/>
              </a:ext>
            </a:extLst>
          </p:cNvPr>
          <p:cNvSpPr txBox="1">
            <a:spLocks/>
          </p:cNvSpPr>
          <p:nvPr/>
        </p:nvSpPr>
        <p:spPr>
          <a:xfrm>
            <a:off x="2843807" y="2133599"/>
            <a:ext cx="2498659" cy="4359615"/>
          </a:xfrm>
          <a:prstGeom prst="rect">
            <a:avLst/>
          </a:prstGeom>
        </p:spPr>
        <p:txBody>
          <a:bodyPr vert="horz" lIns="91440" tIns="45720" rIns="91440" bIns="45720" rtlCol="0">
            <a:normAutofit fontScale="92500" lnSpcReduction="100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r>
              <a:rPr lang="en-GB" dirty="0"/>
              <a:t>Longitudinal</a:t>
            </a:r>
          </a:p>
          <a:p>
            <a:r>
              <a:rPr lang="en-GB" dirty="0"/>
              <a:t>transverse</a:t>
            </a:r>
          </a:p>
          <a:p>
            <a:r>
              <a:rPr lang="en-GB" dirty="0"/>
              <a:t>Amplitude</a:t>
            </a:r>
          </a:p>
          <a:p>
            <a:r>
              <a:rPr lang="en-GB" dirty="0"/>
              <a:t>Crest</a:t>
            </a:r>
          </a:p>
          <a:p>
            <a:r>
              <a:rPr lang="en-GB" dirty="0"/>
              <a:t>Trough</a:t>
            </a:r>
          </a:p>
          <a:p>
            <a:r>
              <a:rPr lang="en-GB" dirty="0"/>
              <a:t>Wavelength</a:t>
            </a:r>
          </a:p>
          <a:p>
            <a:r>
              <a:rPr lang="en-GB" dirty="0"/>
              <a:t>Frequency</a:t>
            </a:r>
          </a:p>
          <a:p>
            <a:r>
              <a:rPr lang="en-GB" dirty="0"/>
              <a:t>Period</a:t>
            </a:r>
          </a:p>
          <a:p>
            <a:r>
              <a:rPr lang="en-GB" dirty="0"/>
              <a:t>Reflection</a:t>
            </a:r>
          </a:p>
          <a:p>
            <a:r>
              <a:rPr lang="en-GB" dirty="0"/>
              <a:t>Convex</a:t>
            </a:r>
          </a:p>
          <a:p>
            <a:r>
              <a:rPr lang="en-GB" dirty="0"/>
              <a:t>concave</a:t>
            </a:r>
          </a:p>
        </p:txBody>
      </p:sp>
      <p:sp>
        <p:nvSpPr>
          <p:cNvPr id="8" name="Content Placeholder 2">
            <a:extLst>
              <a:ext uri="{FF2B5EF4-FFF2-40B4-BE49-F238E27FC236}">
                <a16:creationId xmlns:a16="http://schemas.microsoft.com/office/drawing/2014/main" id="{1F13A6AA-DED2-34F8-3620-4B67B967024D}"/>
              </a:ext>
            </a:extLst>
          </p:cNvPr>
          <p:cNvSpPr txBox="1">
            <a:spLocks/>
          </p:cNvSpPr>
          <p:nvPr/>
        </p:nvSpPr>
        <p:spPr>
          <a:xfrm>
            <a:off x="5096933" y="2140111"/>
            <a:ext cx="3191933" cy="4359615"/>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r>
              <a:rPr lang="en-GB" dirty="0"/>
              <a:t>Lens</a:t>
            </a:r>
          </a:p>
          <a:p>
            <a:r>
              <a:rPr lang="en-GB" dirty="0"/>
              <a:t>Refraction</a:t>
            </a:r>
          </a:p>
          <a:p>
            <a:r>
              <a:rPr lang="en-GB" dirty="0"/>
              <a:t>Angle of incidence</a:t>
            </a:r>
          </a:p>
          <a:p>
            <a:r>
              <a:rPr lang="en-GB" dirty="0"/>
              <a:t>Angle of reflection</a:t>
            </a:r>
          </a:p>
          <a:p>
            <a:r>
              <a:rPr lang="en-GB" dirty="0"/>
              <a:t>Angle of refraction</a:t>
            </a:r>
          </a:p>
          <a:p>
            <a:r>
              <a:rPr lang="en-GB" dirty="0"/>
              <a:t>Normal</a:t>
            </a:r>
          </a:p>
          <a:p>
            <a:r>
              <a:rPr lang="en-GB" dirty="0"/>
              <a:t>Incident ray</a:t>
            </a:r>
          </a:p>
          <a:p>
            <a:r>
              <a:rPr lang="en-GB" dirty="0"/>
              <a:t>Reflected ray</a:t>
            </a:r>
          </a:p>
          <a:p>
            <a:r>
              <a:rPr lang="en-GB" dirty="0"/>
              <a:t>Refracted ray</a:t>
            </a:r>
          </a:p>
        </p:txBody>
      </p:sp>
      <p:sp>
        <p:nvSpPr>
          <p:cNvPr id="9" name="Content Placeholder 2">
            <a:extLst>
              <a:ext uri="{FF2B5EF4-FFF2-40B4-BE49-F238E27FC236}">
                <a16:creationId xmlns:a16="http://schemas.microsoft.com/office/drawing/2014/main" id="{A79A99CE-9541-E713-911D-9FE569895506}"/>
              </a:ext>
            </a:extLst>
          </p:cNvPr>
          <p:cNvSpPr txBox="1">
            <a:spLocks/>
          </p:cNvSpPr>
          <p:nvPr/>
        </p:nvSpPr>
        <p:spPr>
          <a:xfrm>
            <a:off x="8464899" y="2036585"/>
            <a:ext cx="2914301" cy="2332216"/>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r>
              <a:rPr lang="en-GB" dirty="0"/>
              <a:t>Primary light colours</a:t>
            </a:r>
          </a:p>
          <a:p>
            <a:r>
              <a:rPr lang="en-GB" dirty="0"/>
              <a:t>Cyan</a:t>
            </a:r>
          </a:p>
          <a:p>
            <a:r>
              <a:rPr lang="en-GB" dirty="0"/>
              <a:t>Magenta</a:t>
            </a:r>
          </a:p>
          <a:p>
            <a:r>
              <a:rPr lang="en-GB" dirty="0"/>
              <a:t>Yellow</a:t>
            </a:r>
          </a:p>
          <a:p>
            <a:r>
              <a:rPr lang="en-GB" dirty="0"/>
              <a:t>white</a:t>
            </a:r>
          </a:p>
        </p:txBody>
      </p:sp>
      <p:graphicFrame>
        <p:nvGraphicFramePr>
          <p:cNvPr id="10" name="Table 5">
            <a:extLst>
              <a:ext uri="{FF2B5EF4-FFF2-40B4-BE49-F238E27FC236}">
                <a16:creationId xmlns:a16="http://schemas.microsoft.com/office/drawing/2014/main" id="{2EC0BEE2-2196-0AE6-8419-41AD80F4DF32}"/>
              </a:ext>
            </a:extLst>
          </p:cNvPr>
          <p:cNvGraphicFramePr>
            <a:graphicFrameLocks noGrp="1"/>
          </p:cNvGraphicFramePr>
          <p:nvPr>
            <p:extLst>
              <p:ext uri="{D42A27DB-BD31-4B8C-83A1-F6EECF244321}">
                <p14:modId xmlns:p14="http://schemas.microsoft.com/office/powerpoint/2010/main" val="3907423792"/>
              </p:ext>
            </p:extLst>
          </p:nvPr>
        </p:nvGraphicFramePr>
        <p:xfrm>
          <a:off x="7475984" y="4470609"/>
          <a:ext cx="3744417" cy="1944216"/>
        </p:xfrm>
        <a:graphic>
          <a:graphicData uri="http://schemas.openxmlformats.org/drawingml/2006/table">
            <a:tbl>
              <a:tblPr firstRow="1" bandRow="1">
                <a:tableStyleId>{5C22544A-7EE6-4342-B048-85BDC9FD1C3A}</a:tableStyleId>
              </a:tblPr>
              <a:tblGrid>
                <a:gridCol w="1248139">
                  <a:extLst>
                    <a:ext uri="{9D8B030D-6E8A-4147-A177-3AD203B41FA5}">
                      <a16:colId xmlns:a16="http://schemas.microsoft.com/office/drawing/2014/main" val="2730464235"/>
                    </a:ext>
                  </a:extLst>
                </a:gridCol>
                <a:gridCol w="1248139">
                  <a:extLst>
                    <a:ext uri="{9D8B030D-6E8A-4147-A177-3AD203B41FA5}">
                      <a16:colId xmlns:a16="http://schemas.microsoft.com/office/drawing/2014/main" val="1833098380"/>
                    </a:ext>
                  </a:extLst>
                </a:gridCol>
                <a:gridCol w="1248139">
                  <a:extLst>
                    <a:ext uri="{9D8B030D-6E8A-4147-A177-3AD203B41FA5}">
                      <a16:colId xmlns:a16="http://schemas.microsoft.com/office/drawing/2014/main" val="3671347708"/>
                    </a:ext>
                  </a:extLst>
                </a:gridCol>
              </a:tblGrid>
              <a:tr h="648072">
                <a:tc>
                  <a:txBody>
                    <a:bodyPr/>
                    <a:lstStyle/>
                    <a:p>
                      <a:endParaRPr lang="en-GB"/>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50774941"/>
                  </a:ext>
                </a:extLst>
              </a:tr>
              <a:tr h="648072">
                <a:tc>
                  <a:txBody>
                    <a:bodyPr/>
                    <a:lstStyle/>
                    <a:p>
                      <a:endParaRPr lang="en-GB"/>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10593195"/>
                  </a:ext>
                </a:extLst>
              </a:tr>
              <a:tr h="648072">
                <a:tc>
                  <a:txBody>
                    <a:bodyPr/>
                    <a:lstStyle/>
                    <a:p>
                      <a:endParaRPr lang="en-GB"/>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dirty="0"/>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94800233"/>
                  </a:ext>
                </a:extLst>
              </a:tr>
            </a:tbl>
          </a:graphicData>
        </a:graphic>
      </p:graphicFrame>
    </p:spTree>
    <p:extLst>
      <p:ext uri="{BB962C8B-B14F-4D97-AF65-F5344CB8AC3E}">
        <p14:creationId xmlns:p14="http://schemas.microsoft.com/office/powerpoint/2010/main" val="418397555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A4F6F-2D26-9A5E-0823-AED49C760123}"/>
              </a:ext>
            </a:extLst>
          </p:cNvPr>
          <p:cNvSpPr>
            <a:spLocks noGrp="1"/>
          </p:cNvSpPr>
          <p:nvPr>
            <p:ph type="title"/>
          </p:nvPr>
        </p:nvSpPr>
        <p:spPr>
          <a:xfrm>
            <a:off x="0" y="208384"/>
            <a:ext cx="12192000" cy="662702"/>
          </a:xfrm>
          <a:solidFill>
            <a:schemeClr val="accent2"/>
          </a:solidFill>
        </p:spPr>
        <p:txBody>
          <a:bodyPr/>
          <a:lstStyle/>
          <a:p>
            <a:r>
              <a:rPr lang="en-GB" dirty="0"/>
              <a:t>The EYE</a:t>
            </a:r>
          </a:p>
        </p:txBody>
      </p:sp>
      <p:sp>
        <p:nvSpPr>
          <p:cNvPr id="3" name="Content Placeholder 2">
            <a:extLst>
              <a:ext uri="{FF2B5EF4-FFF2-40B4-BE49-F238E27FC236}">
                <a16:creationId xmlns:a16="http://schemas.microsoft.com/office/drawing/2014/main" id="{C9A2D94C-E2AE-B24B-6536-49C8A8872436}"/>
              </a:ext>
            </a:extLst>
          </p:cNvPr>
          <p:cNvSpPr>
            <a:spLocks noGrp="1"/>
          </p:cNvSpPr>
          <p:nvPr>
            <p:ph idx="1"/>
          </p:nvPr>
        </p:nvSpPr>
        <p:spPr>
          <a:xfrm>
            <a:off x="689840" y="1303403"/>
            <a:ext cx="10364452" cy="3424107"/>
          </a:xfrm>
        </p:spPr>
        <p:txBody>
          <a:bodyPr/>
          <a:lstStyle/>
          <a:p>
            <a:r>
              <a:rPr lang="en-GB" dirty="0"/>
              <a:t>Learning intentions</a:t>
            </a:r>
          </a:p>
          <a:p>
            <a:endParaRPr lang="en-GB" dirty="0"/>
          </a:p>
        </p:txBody>
      </p:sp>
      <p:sp>
        <p:nvSpPr>
          <p:cNvPr id="4" name="Slide Number Placeholder 3">
            <a:extLst>
              <a:ext uri="{FF2B5EF4-FFF2-40B4-BE49-F238E27FC236}">
                <a16:creationId xmlns:a16="http://schemas.microsoft.com/office/drawing/2014/main" id="{2A3CB1AF-1875-E27B-BD18-73DA061598D9}"/>
              </a:ext>
            </a:extLst>
          </p:cNvPr>
          <p:cNvSpPr>
            <a:spLocks noGrp="1"/>
          </p:cNvSpPr>
          <p:nvPr>
            <p:ph type="sldNum" sz="quarter" idx="12"/>
          </p:nvPr>
        </p:nvSpPr>
        <p:spPr/>
        <p:txBody>
          <a:bodyPr/>
          <a:lstStyle/>
          <a:p>
            <a:fld id="{25F4D205-A511-4D9F-BF18-0E193C9B365C}" type="slidenum">
              <a:rPr lang="en-GB" smtClean="0"/>
              <a:pPr/>
              <a:t>67</a:t>
            </a:fld>
            <a:endParaRPr lang="en-GB" dirty="0"/>
          </a:p>
        </p:txBody>
      </p:sp>
      <p:graphicFrame>
        <p:nvGraphicFramePr>
          <p:cNvPr id="5" name="Diagram 4">
            <a:extLst>
              <a:ext uri="{FF2B5EF4-FFF2-40B4-BE49-F238E27FC236}">
                <a16:creationId xmlns:a16="http://schemas.microsoft.com/office/drawing/2014/main" id="{21F12AA7-907B-3A28-BE3F-41305B999CE5}"/>
              </a:ext>
            </a:extLst>
          </p:cNvPr>
          <p:cNvGraphicFramePr/>
          <p:nvPr>
            <p:extLst>
              <p:ext uri="{D42A27DB-BD31-4B8C-83A1-F6EECF244321}">
                <p14:modId xmlns:p14="http://schemas.microsoft.com/office/powerpoint/2010/main" val="2609390311"/>
              </p:ext>
            </p:extLst>
          </p:nvPr>
        </p:nvGraphicFramePr>
        <p:xfrm>
          <a:off x="2032000" y="1753870"/>
          <a:ext cx="8128000" cy="43844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a:extLst>
              <a:ext uri="{FF2B5EF4-FFF2-40B4-BE49-F238E27FC236}">
                <a16:creationId xmlns:a16="http://schemas.microsoft.com/office/drawing/2014/main" id="{C13A4337-C628-EA39-BBA7-E6A3042F1D63}"/>
              </a:ext>
            </a:extLst>
          </p:cNvPr>
          <p:cNvSpPr/>
          <p:nvPr/>
        </p:nvSpPr>
        <p:spPr>
          <a:xfrm>
            <a:off x="8367338" y="800363"/>
            <a:ext cx="2686954" cy="923330"/>
          </a:xfrm>
          <a:prstGeom prst="rect">
            <a:avLst/>
          </a:prstGeom>
          <a:noFill/>
        </p:spPr>
        <p:txBody>
          <a:bodyPr wrap="none" lIns="91440" tIns="45720" rIns="91440" bIns="45720">
            <a:spAutoFit/>
          </a:bodyPr>
          <a:lstStyle/>
          <a:p>
            <a:pPr algn="ctr">
              <a:spcAft>
                <a:spcPts val="600"/>
              </a:spcAft>
            </a:pP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Lesson </a:t>
            </a:r>
            <a:r>
              <a:rPr lang="en-US" sz="5400" b="1" cap="none" spc="0" dirty="0">
                <a:ln w="13462">
                  <a:solidFill>
                    <a:schemeClr val="bg1"/>
                  </a:solidFill>
                  <a:prstDash val="solid"/>
                </a:ln>
                <a:solidFill>
                  <a:schemeClr val="accent2"/>
                </a:solidFill>
                <a:effectLst>
                  <a:outerShdw dist="38100" dir="2700000" algn="bl" rotWithShape="0">
                    <a:schemeClr val="accent5"/>
                  </a:outerShdw>
                </a:effectLst>
              </a:rPr>
              <a:t>5</a:t>
            </a:r>
          </a:p>
        </p:txBody>
      </p:sp>
    </p:spTree>
    <p:extLst>
      <p:ext uri="{BB962C8B-B14F-4D97-AF65-F5344CB8AC3E}">
        <p14:creationId xmlns:p14="http://schemas.microsoft.com/office/powerpoint/2010/main" val="292545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D4DD4CF-9732-4771-98FE-77886DC915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artoon of two people&#10;&#10;Description automatically generated with low confidence">
            <a:extLst>
              <a:ext uri="{FF2B5EF4-FFF2-40B4-BE49-F238E27FC236}">
                <a16:creationId xmlns:a16="http://schemas.microsoft.com/office/drawing/2014/main" id="{68D23771-1200-88CE-13CE-E9E8972F4FA6}"/>
              </a:ext>
            </a:extLst>
          </p:cNvPr>
          <p:cNvPicPr>
            <a:picLocks noChangeAspect="1"/>
          </p:cNvPicPr>
          <p:nvPr/>
        </p:nvPicPr>
        <p:blipFill rotWithShape="1">
          <a:blip r:embed="rId2"/>
          <a:srcRect l="22569" r="1" b="1"/>
          <a:stretch/>
        </p:blipFill>
        <p:spPr>
          <a:xfrm>
            <a:off x="1" y="10"/>
            <a:ext cx="7479157" cy="6857990"/>
          </a:xfrm>
          <a:prstGeom prst="rect">
            <a:avLst/>
          </a:prstGeom>
        </p:spPr>
      </p:pic>
      <p:sp>
        <p:nvSpPr>
          <p:cNvPr id="13" name="Rectangle 12">
            <a:extLst>
              <a:ext uri="{FF2B5EF4-FFF2-40B4-BE49-F238E27FC236}">
                <a16:creationId xmlns:a16="http://schemas.microsoft.com/office/drawing/2014/main" id="{A2861A9C-C970-4FFE-B67C-222B6F5732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791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D2FDF82E-EBD8-4EC5-AD10-CD9E70EE85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4887FA8-DAF8-5856-9A07-95C8A18BF59E}"/>
              </a:ext>
            </a:extLst>
          </p:cNvPr>
          <p:cNvSpPr>
            <a:spLocks noGrp="1"/>
          </p:cNvSpPr>
          <p:nvPr>
            <p:ph type="title"/>
          </p:nvPr>
        </p:nvSpPr>
        <p:spPr>
          <a:xfrm>
            <a:off x="8196408" y="640831"/>
            <a:ext cx="3352128" cy="1573863"/>
          </a:xfrm>
        </p:spPr>
        <p:txBody>
          <a:bodyPr>
            <a:normAutofit/>
          </a:bodyPr>
          <a:lstStyle/>
          <a:p>
            <a:pPr algn="l"/>
            <a:r>
              <a:rPr lang="en-GB" dirty="0"/>
              <a:t>BRAINPOP THE EYE</a:t>
            </a:r>
            <a:endParaRPr lang="en-GB"/>
          </a:p>
        </p:txBody>
      </p:sp>
      <p:sp>
        <p:nvSpPr>
          <p:cNvPr id="3" name="Content Placeholder 2">
            <a:extLst>
              <a:ext uri="{FF2B5EF4-FFF2-40B4-BE49-F238E27FC236}">
                <a16:creationId xmlns:a16="http://schemas.microsoft.com/office/drawing/2014/main" id="{98E6A187-2FE9-A329-A858-08E08FB60169}"/>
              </a:ext>
            </a:extLst>
          </p:cNvPr>
          <p:cNvSpPr>
            <a:spLocks noGrp="1"/>
          </p:cNvSpPr>
          <p:nvPr>
            <p:ph idx="1"/>
          </p:nvPr>
        </p:nvSpPr>
        <p:spPr>
          <a:xfrm>
            <a:off x="8196408" y="2367092"/>
            <a:ext cx="3352128" cy="3881309"/>
          </a:xfrm>
        </p:spPr>
        <p:txBody>
          <a:bodyPr>
            <a:normAutofit/>
          </a:bodyPr>
          <a:lstStyle/>
          <a:p>
            <a:r>
              <a:rPr lang="en-GB" sz="1800">
                <a:hlinkClick r:id="rId4"/>
              </a:rPr>
              <a:t>https://screencast-o-matic.com/watch/crVTbI976x</a:t>
            </a:r>
            <a:endParaRPr lang="en-GB" sz="1800"/>
          </a:p>
          <a:p>
            <a:endParaRPr lang="en-GB" sz="1800"/>
          </a:p>
        </p:txBody>
      </p:sp>
      <p:sp>
        <p:nvSpPr>
          <p:cNvPr id="4" name="Slide Number Placeholder 3">
            <a:extLst>
              <a:ext uri="{FF2B5EF4-FFF2-40B4-BE49-F238E27FC236}">
                <a16:creationId xmlns:a16="http://schemas.microsoft.com/office/drawing/2014/main" id="{0305EDB2-2A5B-0DDE-95CC-0AE571A05A0D}"/>
              </a:ext>
            </a:extLst>
          </p:cNvPr>
          <p:cNvSpPr>
            <a:spLocks noGrp="1"/>
          </p:cNvSpPr>
          <p:nvPr>
            <p:ph type="sldNum" sz="quarter" idx="12"/>
          </p:nvPr>
        </p:nvSpPr>
        <p:spPr>
          <a:xfrm>
            <a:off x="10514011" y="6265130"/>
            <a:ext cx="764215" cy="365125"/>
          </a:xfrm>
        </p:spPr>
        <p:txBody>
          <a:bodyPr>
            <a:normAutofit/>
          </a:bodyPr>
          <a:lstStyle/>
          <a:p>
            <a:pPr>
              <a:spcAft>
                <a:spcPts val="600"/>
              </a:spcAft>
            </a:pPr>
            <a:fld id="{25F4D205-A511-4D9F-BF18-0E193C9B365C}" type="slidenum">
              <a:rPr lang="en-GB" smtClean="0"/>
              <a:pPr>
                <a:spcAft>
                  <a:spcPts val="600"/>
                </a:spcAft>
              </a:pPr>
              <a:t>68</a:t>
            </a:fld>
            <a:endParaRPr lang="en-GB"/>
          </a:p>
        </p:txBody>
      </p:sp>
    </p:spTree>
    <p:extLst>
      <p:ext uri="{BB962C8B-B14F-4D97-AF65-F5344CB8AC3E}">
        <p14:creationId xmlns:p14="http://schemas.microsoft.com/office/powerpoint/2010/main" val="214615758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93274B0C-1CB3-4AA4-A183-20B7FE5DB1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2E640319-3BB6-49BF-BAF4-D63FEC73E14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Content Placeholder 5" descr="Diagram&#10;&#10;Description automatically generated">
            <a:extLst>
              <a:ext uri="{FF2B5EF4-FFF2-40B4-BE49-F238E27FC236}">
                <a16:creationId xmlns:a16="http://schemas.microsoft.com/office/drawing/2014/main" id="{0E1FAF97-41ED-2232-A53B-AEDC9C907498}"/>
              </a:ext>
            </a:extLst>
          </p:cNvPr>
          <p:cNvPicPr>
            <a:picLocks noGrp="1" noChangeAspect="1"/>
          </p:cNvPicPr>
          <p:nvPr>
            <p:ph idx="1"/>
          </p:nvPr>
        </p:nvPicPr>
        <p:blipFill rotWithShape="1">
          <a:blip r:embed="rId4"/>
          <a:srcRect b="5063"/>
          <a:stretch/>
        </p:blipFill>
        <p:spPr>
          <a:xfrm>
            <a:off x="20" y="10"/>
            <a:ext cx="12191980" cy="6857990"/>
          </a:xfrm>
          <a:prstGeom prst="rect">
            <a:avLst/>
          </a:prstGeom>
        </p:spPr>
      </p:pic>
      <p:sp>
        <p:nvSpPr>
          <p:cNvPr id="4" name="Slide Number Placeholder 3">
            <a:extLst>
              <a:ext uri="{FF2B5EF4-FFF2-40B4-BE49-F238E27FC236}">
                <a16:creationId xmlns:a16="http://schemas.microsoft.com/office/drawing/2014/main" id="{6816A00F-AAEA-D447-E052-6EAEA662068A}"/>
              </a:ext>
            </a:extLst>
          </p:cNvPr>
          <p:cNvSpPr>
            <a:spLocks noGrp="1"/>
          </p:cNvSpPr>
          <p:nvPr>
            <p:ph type="sldNum" sz="quarter" idx="12"/>
          </p:nvPr>
        </p:nvSpPr>
        <p:spPr>
          <a:xfrm>
            <a:off x="10514011" y="5883275"/>
            <a:ext cx="764215" cy="365125"/>
          </a:xfrm>
        </p:spPr>
        <p:txBody>
          <a:bodyPr vert="horz" lIns="91440" tIns="45720" rIns="91440" bIns="45720" rtlCol="0" anchor="ctr">
            <a:normAutofit/>
          </a:bodyPr>
          <a:lstStyle/>
          <a:p>
            <a:pPr defTabSz="457200">
              <a:spcAft>
                <a:spcPts val="600"/>
              </a:spcAft>
            </a:pPr>
            <a:fld id="{25F4D205-A511-4D9F-BF18-0E193C9B365C}" type="slidenum">
              <a:rPr lang="en-US">
                <a:solidFill>
                  <a:srgbClr val="FFFFFF"/>
                </a:solidFill>
              </a:rPr>
              <a:pPr defTabSz="457200">
                <a:spcAft>
                  <a:spcPts val="600"/>
                </a:spcAft>
              </a:pPr>
              <a:t>69</a:t>
            </a:fld>
            <a:endParaRPr lang="en-US">
              <a:solidFill>
                <a:srgbClr val="FFFFFF"/>
              </a:solidFill>
            </a:endParaRPr>
          </a:p>
        </p:txBody>
      </p:sp>
    </p:spTree>
    <p:extLst>
      <p:ext uri="{BB962C8B-B14F-4D97-AF65-F5344CB8AC3E}">
        <p14:creationId xmlns:p14="http://schemas.microsoft.com/office/powerpoint/2010/main" val="3528157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267595568"/>
              </p:ext>
            </p:extLst>
          </p:nvPr>
        </p:nvGraphicFramePr>
        <p:xfrm>
          <a:off x="319316" y="235519"/>
          <a:ext cx="11422744" cy="5945535"/>
        </p:xfrm>
        <a:graphic>
          <a:graphicData uri="http://schemas.openxmlformats.org/drawingml/2006/table">
            <a:tbl>
              <a:tblPr firstRow="1" bandRow="1">
                <a:tableStyleId>{5C22544A-7EE6-4342-B048-85BDC9FD1C3A}</a:tableStyleId>
              </a:tblPr>
              <a:tblGrid>
                <a:gridCol w="2423300">
                  <a:extLst>
                    <a:ext uri="{9D8B030D-6E8A-4147-A177-3AD203B41FA5}">
                      <a16:colId xmlns:a16="http://schemas.microsoft.com/office/drawing/2014/main" val="1779725931"/>
                    </a:ext>
                  </a:extLst>
                </a:gridCol>
                <a:gridCol w="1547816">
                  <a:extLst>
                    <a:ext uri="{9D8B030D-6E8A-4147-A177-3AD203B41FA5}">
                      <a16:colId xmlns:a16="http://schemas.microsoft.com/office/drawing/2014/main" val="3680821540"/>
                    </a:ext>
                  </a:extLst>
                </a:gridCol>
                <a:gridCol w="4456138">
                  <a:extLst>
                    <a:ext uri="{9D8B030D-6E8A-4147-A177-3AD203B41FA5}">
                      <a16:colId xmlns:a16="http://schemas.microsoft.com/office/drawing/2014/main" val="3774198102"/>
                    </a:ext>
                  </a:extLst>
                </a:gridCol>
                <a:gridCol w="1863374">
                  <a:extLst>
                    <a:ext uri="{9D8B030D-6E8A-4147-A177-3AD203B41FA5}">
                      <a16:colId xmlns:a16="http://schemas.microsoft.com/office/drawing/2014/main" val="687113720"/>
                    </a:ext>
                  </a:extLst>
                </a:gridCol>
                <a:gridCol w="1132116">
                  <a:extLst>
                    <a:ext uri="{9D8B030D-6E8A-4147-A177-3AD203B41FA5}">
                      <a16:colId xmlns:a16="http://schemas.microsoft.com/office/drawing/2014/main" val="1520182970"/>
                    </a:ext>
                  </a:extLst>
                </a:gridCol>
              </a:tblGrid>
              <a:tr h="774170">
                <a:tc>
                  <a:txBody>
                    <a:bodyPr/>
                    <a:lstStyle/>
                    <a:p>
                      <a:pPr algn="ctr">
                        <a:lnSpc>
                          <a:spcPct val="115000"/>
                        </a:lnSpc>
                        <a:spcBef>
                          <a:spcPts val="600"/>
                        </a:spcBef>
                        <a:spcAft>
                          <a:spcPts val="600"/>
                        </a:spcAft>
                      </a:pPr>
                      <a:r>
                        <a:rPr lang="en-US" sz="2400" dirty="0">
                          <a:effectLst/>
                        </a:rPr>
                        <a:t>Wave term</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algn="ctr">
                        <a:lnSpc>
                          <a:spcPct val="115000"/>
                        </a:lnSpc>
                        <a:spcBef>
                          <a:spcPts val="600"/>
                        </a:spcBef>
                        <a:spcAft>
                          <a:spcPts val="600"/>
                        </a:spcAft>
                      </a:pPr>
                      <a:r>
                        <a:rPr lang="en-US" sz="2400" dirty="0">
                          <a:effectLst/>
                        </a:rPr>
                        <a:t>Symbol</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algn="ctr">
                        <a:lnSpc>
                          <a:spcPct val="115000"/>
                        </a:lnSpc>
                        <a:spcBef>
                          <a:spcPts val="600"/>
                        </a:spcBef>
                        <a:spcAft>
                          <a:spcPts val="600"/>
                        </a:spcAft>
                      </a:pPr>
                      <a:r>
                        <a:rPr lang="en-US" sz="2400" dirty="0">
                          <a:effectLst/>
                        </a:rPr>
                        <a:t>Definition</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algn="ctr">
                        <a:lnSpc>
                          <a:spcPct val="115000"/>
                        </a:lnSpc>
                        <a:spcBef>
                          <a:spcPts val="600"/>
                        </a:spcBef>
                        <a:spcAft>
                          <a:spcPts val="600"/>
                        </a:spcAft>
                      </a:pPr>
                      <a:r>
                        <a:rPr lang="en-US" sz="2400" dirty="0">
                          <a:effectLst/>
                        </a:rPr>
                        <a:t>Unit</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algn="ctr">
                        <a:lnSpc>
                          <a:spcPct val="115000"/>
                        </a:lnSpc>
                        <a:spcBef>
                          <a:spcPts val="600"/>
                        </a:spcBef>
                        <a:spcAft>
                          <a:spcPts val="600"/>
                        </a:spcAft>
                      </a:pPr>
                      <a:r>
                        <a:rPr lang="en-US" sz="2400" dirty="0">
                          <a:effectLst/>
                        </a:rPr>
                        <a:t>Unit symbol</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extLst>
                  <a:ext uri="{0D108BD9-81ED-4DB2-BD59-A6C34878D82A}">
                    <a16:rowId xmlns:a16="http://schemas.microsoft.com/office/drawing/2014/main" val="3340545804"/>
                  </a:ext>
                </a:extLst>
              </a:tr>
              <a:tr h="454967">
                <a:tc>
                  <a:txBody>
                    <a:bodyPr/>
                    <a:lstStyle/>
                    <a:p>
                      <a:pPr algn="ctr">
                        <a:lnSpc>
                          <a:spcPct val="115000"/>
                        </a:lnSpc>
                        <a:spcBef>
                          <a:spcPts val="0"/>
                        </a:spcBef>
                        <a:spcAft>
                          <a:spcPts val="0"/>
                        </a:spcAft>
                      </a:pPr>
                      <a:r>
                        <a:rPr lang="en-US" sz="2400" dirty="0">
                          <a:effectLst/>
                        </a:rPr>
                        <a:t>Crest</a:t>
                      </a:r>
                      <a:endParaRPr lang="en-GB" sz="2400" dirty="0">
                        <a:effectLst/>
                      </a:endParaRPr>
                    </a:p>
                  </a:txBody>
                  <a:tcPr marL="68580" marR="68580" marT="0" marB="0"/>
                </a:tc>
                <a:tc>
                  <a:txBody>
                    <a:bodyPr/>
                    <a:lstStyle/>
                    <a:p>
                      <a:pPr algn="ctr">
                        <a:lnSpc>
                          <a:spcPct val="115000"/>
                        </a:lnSpc>
                        <a:spcBef>
                          <a:spcPts val="0"/>
                        </a:spcBef>
                        <a:spcAft>
                          <a:spcPts val="0"/>
                        </a:spcAft>
                      </a:pPr>
                      <a:r>
                        <a:rPr lang="en-US" sz="2400" dirty="0">
                          <a:effectLst/>
                        </a:rPr>
                        <a:t>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400" dirty="0">
                          <a:effectLst/>
                        </a:rPr>
                        <a:t>highest point of a wave</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400">
                          <a:effectLst/>
                        </a:rPr>
                        <a:t> </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400">
                          <a:effectLst/>
                        </a:rPr>
                        <a:t> </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38675518"/>
                  </a:ext>
                </a:extLst>
              </a:tr>
              <a:tr h="504349">
                <a:tc>
                  <a:txBody>
                    <a:bodyPr/>
                    <a:lstStyle/>
                    <a:p>
                      <a:pPr algn="ctr">
                        <a:lnSpc>
                          <a:spcPct val="115000"/>
                        </a:lnSpc>
                        <a:spcBef>
                          <a:spcPts val="0"/>
                        </a:spcBef>
                        <a:spcAft>
                          <a:spcPts val="0"/>
                        </a:spcAft>
                      </a:pPr>
                      <a:r>
                        <a:rPr lang="en-US" sz="2400" dirty="0">
                          <a:effectLst/>
                        </a:rPr>
                        <a:t>Trough</a:t>
                      </a:r>
                      <a:endParaRPr lang="en-GB" sz="2400" dirty="0">
                        <a:effectLst/>
                      </a:endParaRPr>
                    </a:p>
                  </a:txBody>
                  <a:tcPr marL="68580" marR="68580" marT="0" marB="0"/>
                </a:tc>
                <a:tc>
                  <a:txBody>
                    <a:bodyPr/>
                    <a:lstStyle/>
                    <a:p>
                      <a:pPr algn="ctr">
                        <a:lnSpc>
                          <a:spcPct val="115000"/>
                        </a:lnSpc>
                        <a:spcBef>
                          <a:spcPts val="0"/>
                        </a:spcBef>
                        <a:spcAft>
                          <a:spcPts val="0"/>
                        </a:spcAft>
                      </a:pPr>
                      <a:r>
                        <a:rPr lang="en-US" sz="2400" dirty="0">
                          <a:effectLst/>
                        </a:rPr>
                        <a:t>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400" dirty="0">
                          <a:effectLst/>
                        </a:rPr>
                        <a:t>lowest point of a wave</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400">
                          <a:effectLst/>
                        </a:rPr>
                        <a:t> </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400">
                          <a:effectLst/>
                        </a:rPr>
                        <a:t> </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28931132"/>
                  </a:ext>
                </a:extLst>
              </a:tr>
              <a:tr h="818773">
                <a:tc>
                  <a:txBody>
                    <a:bodyPr/>
                    <a:lstStyle/>
                    <a:p>
                      <a:pPr algn="ctr">
                        <a:lnSpc>
                          <a:spcPct val="115000"/>
                        </a:lnSpc>
                        <a:spcBef>
                          <a:spcPts val="0"/>
                        </a:spcBef>
                        <a:spcAft>
                          <a:spcPts val="0"/>
                        </a:spcAft>
                      </a:pPr>
                      <a:r>
                        <a:rPr lang="en-US" sz="2400" dirty="0">
                          <a:effectLst/>
                        </a:rPr>
                        <a:t>Wavelength</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400" dirty="0">
                          <a:effectLst/>
                        </a:rPr>
                        <a:t>λ</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400" dirty="0">
                          <a:effectLst/>
                        </a:rPr>
                        <a:t>horizontal distance between successive crests or troughs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400" dirty="0" err="1">
                          <a:effectLst/>
                        </a:rPr>
                        <a:t>metre</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400">
                          <a:effectLst/>
                        </a:rPr>
                        <a:t>m</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18620500"/>
                  </a:ext>
                </a:extLst>
              </a:tr>
              <a:tr h="810973">
                <a:tc>
                  <a:txBody>
                    <a:bodyPr/>
                    <a:lstStyle/>
                    <a:p>
                      <a:pPr algn="ctr">
                        <a:lnSpc>
                          <a:spcPct val="115000"/>
                        </a:lnSpc>
                        <a:spcBef>
                          <a:spcPts val="0"/>
                        </a:spcBef>
                        <a:spcAft>
                          <a:spcPts val="0"/>
                        </a:spcAft>
                      </a:pPr>
                      <a:r>
                        <a:rPr lang="en-US" sz="2400">
                          <a:effectLst/>
                        </a:rPr>
                        <a:t>Amplitude</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400">
                          <a:effectLst/>
                        </a:rPr>
                        <a:t>A</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400" dirty="0">
                          <a:effectLst/>
                        </a:rPr>
                        <a:t>The distance between the midpoint to the crest or trough</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400">
                          <a:effectLst/>
                        </a:rPr>
                        <a:t>metre</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400">
                          <a:effectLst/>
                        </a:rPr>
                        <a:t>m</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51397216"/>
                  </a:ext>
                </a:extLst>
              </a:tr>
              <a:tr h="774170">
                <a:tc>
                  <a:txBody>
                    <a:bodyPr/>
                    <a:lstStyle/>
                    <a:p>
                      <a:pPr algn="ctr">
                        <a:lnSpc>
                          <a:spcPct val="115000"/>
                        </a:lnSpc>
                        <a:spcBef>
                          <a:spcPts val="0"/>
                        </a:spcBef>
                        <a:spcAft>
                          <a:spcPts val="0"/>
                        </a:spcAft>
                      </a:pPr>
                      <a:r>
                        <a:rPr lang="en-US" sz="2400" dirty="0">
                          <a:effectLst/>
                        </a:rPr>
                        <a:t>Wave Speed</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400">
                          <a:effectLst/>
                        </a:rPr>
                        <a:t>v</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400" dirty="0">
                          <a:effectLst/>
                        </a:rPr>
                        <a:t>distance travelled per unit time</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400" dirty="0" err="1">
                          <a:effectLst/>
                        </a:rPr>
                        <a:t>metres</a:t>
                      </a:r>
                      <a:r>
                        <a:rPr lang="en-US" sz="2400" dirty="0">
                          <a:effectLst/>
                        </a:rPr>
                        <a:t> per second</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400">
                          <a:effectLst/>
                        </a:rPr>
                        <a:t>ms</a:t>
                      </a:r>
                      <a:r>
                        <a:rPr lang="en-US" sz="2400" baseline="30000">
                          <a:effectLst/>
                        </a:rPr>
                        <a:t>-1</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66156772"/>
                  </a:ext>
                </a:extLst>
              </a:tr>
              <a:tr h="774170">
                <a:tc>
                  <a:txBody>
                    <a:bodyPr/>
                    <a:lstStyle/>
                    <a:p>
                      <a:pPr algn="ctr">
                        <a:lnSpc>
                          <a:spcPct val="115000"/>
                        </a:lnSpc>
                        <a:spcBef>
                          <a:spcPts val="0"/>
                        </a:spcBef>
                        <a:spcAft>
                          <a:spcPts val="0"/>
                        </a:spcAft>
                      </a:pPr>
                      <a:r>
                        <a:rPr lang="en-US" sz="2400">
                          <a:effectLst/>
                        </a:rPr>
                        <a:t>Period</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400">
                          <a:effectLst/>
                        </a:rPr>
                        <a:t>T</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400" dirty="0">
                          <a:effectLst/>
                        </a:rPr>
                        <a:t>the time it takes one wave to pass a point</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400" dirty="0">
                          <a:effectLst/>
                        </a:rPr>
                        <a:t>seconds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400" dirty="0">
                          <a:effectLst/>
                        </a:rPr>
                        <a:t>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8238365"/>
                  </a:ext>
                </a:extLst>
              </a:tr>
              <a:tr h="903290">
                <a:tc>
                  <a:txBody>
                    <a:bodyPr/>
                    <a:lstStyle/>
                    <a:p>
                      <a:pPr algn="ctr">
                        <a:lnSpc>
                          <a:spcPct val="115000"/>
                        </a:lnSpc>
                        <a:spcBef>
                          <a:spcPts val="0"/>
                        </a:spcBef>
                        <a:spcAft>
                          <a:spcPts val="0"/>
                        </a:spcAft>
                      </a:pPr>
                      <a:r>
                        <a:rPr lang="en-US" sz="2400" dirty="0">
                          <a:effectLst/>
                        </a:rPr>
                        <a:t>Frequency</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400">
                          <a:effectLst/>
                        </a:rPr>
                        <a:t>f</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400" dirty="0">
                          <a:effectLst/>
                        </a:rPr>
                        <a:t>number of waves produced in one second</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400" dirty="0">
                          <a:effectLst/>
                        </a:rPr>
                        <a:t>hertz</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0"/>
                        </a:spcBef>
                        <a:spcAft>
                          <a:spcPts val="0"/>
                        </a:spcAft>
                      </a:pPr>
                      <a:r>
                        <a:rPr lang="en-US" sz="2400" dirty="0">
                          <a:effectLst/>
                        </a:rPr>
                        <a:t>Hz</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56939322"/>
                  </a:ext>
                </a:extLst>
              </a:tr>
            </a:tbl>
          </a:graphicData>
        </a:graphic>
      </p:graphicFrame>
      <p:sp>
        <p:nvSpPr>
          <p:cNvPr id="3" name="Slide Number Placeholder 2">
            <a:extLst>
              <a:ext uri="{FF2B5EF4-FFF2-40B4-BE49-F238E27FC236}">
                <a16:creationId xmlns:a16="http://schemas.microsoft.com/office/drawing/2014/main" id="{E53ECD21-02B9-F024-06E6-0DA4F1FFB3A6}"/>
              </a:ext>
            </a:extLst>
          </p:cNvPr>
          <p:cNvSpPr>
            <a:spLocks noGrp="1"/>
          </p:cNvSpPr>
          <p:nvPr>
            <p:ph type="sldNum" sz="quarter" idx="12"/>
          </p:nvPr>
        </p:nvSpPr>
        <p:spPr/>
        <p:txBody>
          <a:bodyPr/>
          <a:lstStyle/>
          <a:p>
            <a:fld id="{25F4D205-A511-4D9F-BF18-0E193C9B365C}" type="slidenum">
              <a:rPr lang="en-GB" smtClean="0"/>
              <a:t>7</a:t>
            </a:fld>
            <a:endParaRPr lang="en-GB"/>
          </a:p>
        </p:txBody>
      </p:sp>
    </p:spTree>
    <p:extLst>
      <p:ext uri="{BB962C8B-B14F-4D97-AF65-F5344CB8AC3E}">
        <p14:creationId xmlns:p14="http://schemas.microsoft.com/office/powerpoint/2010/main" val="393431332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93274B0C-1CB3-4AA4-A183-20B7FE5DB1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2E640319-3BB6-49BF-BAF4-D63FEC73E14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Content Placeholder 5">
            <a:extLst>
              <a:ext uri="{FF2B5EF4-FFF2-40B4-BE49-F238E27FC236}">
                <a16:creationId xmlns:a16="http://schemas.microsoft.com/office/drawing/2014/main" id="{414206B7-FDEF-9822-7478-39EC1D7DE481}"/>
              </a:ext>
            </a:extLst>
          </p:cNvPr>
          <p:cNvPicPr>
            <a:picLocks noGrp="1" noChangeAspect="1"/>
          </p:cNvPicPr>
          <p:nvPr>
            <p:ph idx="1"/>
          </p:nvPr>
        </p:nvPicPr>
        <p:blipFill rotWithShape="1">
          <a:blip r:embed="rId5"/>
          <a:srcRect b="7025"/>
          <a:stretch/>
        </p:blipFill>
        <p:spPr>
          <a:xfrm>
            <a:off x="20" y="10"/>
            <a:ext cx="12191980" cy="6857990"/>
          </a:xfrm>
          <a:prstGeom prst="rect">
            <a:avLst/>
          </a:prstGeom>
        </p:spPr>
      </p:pic>
      <p:sp>
        <p:nvSpPr>
          <p:cNvPr id="4" name="Slide Number Placeholder 3">
            <a:extLst>
              <a:ext uri="{FF2B5EF4-FFF2-40B4-BE49-F238E27FC236}">
                <a16:creationId xmlns:a16="http://schemas.microsoft.com/office/drawing/2014/main" id="{BF0B6097-6E6C-25F5-2138-D684462A3559}"/>
              </a:ext>
            </a:extLst>
          </p:cNvPr>
          <p:cNvSpPr>
            <a:spLocks noGrp="1"/>
          </p:cNvSpPr>
          <p:nvPr>
            <p:ph type="sldNum" sz="quarter" idx="12"/>
          </p:nvPr>
        </p:nvSpPr>
        <p:spPr>
          <a:xfrm>
            <a:off x="10514011" y="5883275"/>
            <a:ext cx="764215" cy="365125"/>
          </a:xfrm>
        </p:spPr>
        <p:txBody>
          <a:bodyPr vert="horz" lIns="91440" tIns="45720" rIns="91440" bIns="45720" rtlCol="0" anchor="ctr">
            <a:normAutofit/>
          </a:bodyPr>
          <a:lstStyle/>
          <a:p>
            <a:pPr defTabSz="457200">
              <a:spcAft>
                <a:spcPts val="600"/>
              </a:spcAft>
            </a:pPr>
            <a:fld id="{25F4D205-A511-4D9F-BF18-0E193C9B365C}" type="slidenum">
              <a:rPr lang="en-US">
                <a:solidFill>
                  <a:srgbClr val="FFFFFF"/>
                </a:solidFill>
              </a:rPr>
              <a:pPr defTabSz="457200">
                <a:spcAft>
                  <a:spcPts val="600"/>
                </a:spcAft>
              </a:pPr>
              <a:t>70</a:t>
            </a:fld>
            <a:endParaRPr lang="en-US">
              <a:solidFill>
                <a:srgbClr val="FFFFFF"/>
              </a:solidFill>
            </a:endParaRPr>
          </a:p>
        </p:txBody>
      </p:sp>
      <p:sp>
        <p:nvSpPr>
          <p:cNvPr id="7" name="TextBox 6">
            <a:extLst>
              <a:ext uri="{FF2B5EF4-FFF2-40B4-BE49-F238E27FC236}">
                <a16:creationId xmlns:a16="http://schemas.microsoft.com/office/drawing/2014/main" id="{8DDB4040-9D92-1A21-6A5A-F43CD50F2687}"/>
              </a:ext>
            </a:extLst>
          </p:cNvPr>
          <p:cNvSpPr txBox="1"/>
          <p:nvPr/>
        </p:nvSpPr>
        <p:spPr>
          <a:xfrm>
            <a:off x="5740910" y="2763928"/>
            <a:ext cx="1973766" cy="369332"/>
          </a:xfrm>
          <a:prstGeom prst="rect">
            <a:avLst/>
          </a:prstGeom>
          <a:solidFill>
            <a:schemeClr val="bg1"/>
          </a:solidFill>
        </p:spPr>
        <p:txBody>
          <a:bodyPr wrap="square" rtlCol="0">
            <a:spAutoFit/>
          </a:bodyPr>
          <a:lstStyle/>
          <a:p>
            <a:r>
              <a:rPr lang="en-GB" dirty="0"/>
              <a:t>Aqueous humour</a:t>
            </a:r>
          </a:p>
        </p:txBody>
      </p:sp>
      <p:pic>
        <p:nvPicPr>
          <p:cNvPr id="8" name="Content Placeholder 5">
            <a:extLst>
              <a:ext uri="{FF2B5EF4-FFF2-40B4-BE49-F238E27FC236}">
                <a16:creationId xmlns:a16="http://schemas.microsoft.com/office/drawing/2014/main" id="{2CF54CC8-5568-EF02-F351-16EF00BD5BE5}"/>
              </a:ext>
            </a:extLst>
          </p:cNvPr>
          <p:cNvPicPr>
            <a:picLocks noChangeAspect="1"/>
          </p:cNvPicPr>
          <p:nvPr/>
        </p:nvPicPr>
        <p:blipFill rotWithShape="1">
          <a:blip r:embed="rId5"/>
          <a:srcRect b="7025"/>
          <a:stretch/>
        </p:blipFill>
        <p:spPr>
          <a:xfrm>
            <a:off x="163178" y="163168"/>
            <a:ext cx="12191980" cy="6857990"/>
          </a:xfrm>
          <a:prstGeom prst="rect">
            <a:avLst/>
          </a:prstGeom>
        </p:spPr>
      </p:pic>
      <p:sp>
        <p:nvSpPr>
          <p:cNvPr id="9" name="TextBox 8">
            <a:extLst>
              <a:ext uri="{FF2B5EF4-FFF2-40B4-BE49-F238E27FC236}">
                <a16:creationId xmlns:a16="http://schemas.microsoft.com/office/drawing/2014/main" id="{63CF1D01-09C3-D0F0-3879-69CCD007F952}"/>
              </a:ext>
            </a:extLst>
          </p:cNvPr>
          <p:cNvSpPr txBox="1"/>
          <p:nvPr/>
        </p:nvSpPr>
        <p:spPr>
          <a:xfrm>
            <a:off x="5893310" y="2916328"/>
            <a:ext cx="1973766" cy="369332"/>
          </a:xfrm>
          <a:prstGeom prst="rect">
            <a:avLst/>
          </a:prstGeom>
          <a:solidFill>
            <a:schemeClr val="bg1"/>
          </a:solidFill>
        </p:spPr>
        <p:txBody>
          <a:bodyPr wrap="square" rtlCol="0">
            <a:spAutoFit/>
          </a:bodyPr>
          <a:lstStyle/>
          <a:p>
            <a:r>
              <a:rPr lang="en-GB" dirty="0"/>
              <a:t>Aqueous humour</a:t>
            </a:r>
          </a:p>
        </p:txBody>
      </p:sp>
      <p:sp>
        <p:nvSpPr>
          <p:cNvPr id="14" name="TextBox 13">
            <a:extLst>
              <a:ext uri="{FF2B5EF4-FFF2-40B4-BE49-F238E27FC236}">
                <a16:creationId xmlns:a16="http://schemas.microsoft.com/office/drawing/2014/main" id="{B6F8D0C2-DF77-5298-0045-0CB2C0658FAF}"/>
              </a:ext>
            </a:extLst>
          </p:cNvPr>
          <p:cNvSpPr txBox="1"/>
          <p:nvPr/>
        </p:nvSpPr>
        <p:spPr>
          <a:xfrm>
            <a:off x="3646844" y="2291378"/>
            <a:ext cx="753034" cy="369332"/>
          </a:xfrm>
          <a:prstGeom prst="rect">
            <a:avLst/>
          </a:prstGeom>
          <a:solidFill>
            <a:schemeClr val="bg1"/>
          </a:solidFill>
        </p:spPr>
        <p:txBody>
          <a:bodyPr wrap="square" rtlCol="0">
            <a:spAutoFit/>
          </a:bodyPr>
          <a:lstStyle/>
          <a:p>
            <a:pPr algn="r"/>
            <a:r>
              <a:rPr lang="en-GB" dirty="0"/>
              <a:t> tear</a:t>
            </a:r>
          </a:p>
        </p:txBody>
      </p:sp>
    </p:spTree>
    <p:extLst>
      <p:ext uri="{BB962C8B-B14F-4D97-AF65-F5344CB8AC3E}">
        <p14:creationId xmlns:p14="http://schemas.microsoft.com/office/powerpoint/2010/main" val="35958803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22" name="Picture 2">
            <a:extLst>
              <a:ext uri="{FF2B5EF4-FFF2-40B4-BE49-F238E27FC236}">
                <a16:creationId xmlns:a16="http://schemas.microsoft.com/office/drawing/2014/main" id="{22790EC5-ACA7-4536-8066-B60199F3C6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a:extLst>
              <a:ext uri="{FF2B5EF4-FFF2-40B4-BE49-F238E27FC236}">
                <a16:creationId xmlns:a16="http://schemas.microsoft.com/office/drawing/2014/main" id="{CAD20AEA-7CAF-4A83-BE2E-EAF010B8B7F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26" name="Rectangle 25">
            <a:extLst>
              <a:ext uri="{FF2B5EF4-FFF2-40B4-BE49-F238E27FC236}">
                <a16:creationId xmlns:a16="http://schemas.microsoft.com/office/drawing/2014/main" id="{2255CADE-DCE0-447F-B290-2AE78E5E55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286DC480-519E-3BDF-3E5B-E11599E69DEF}"/>
              </a:ext>
            </a:extLst>
          </p:cNvPr>
          <p:cNvPicPr>
            <a:picLocks noChangeAspect="1"/>
          </p:cNvPicPr>
          <p:nvPr/>
        </p:nvPicPr>
        <p:blipFill rotWithShape="1">
          <a:blip r:embed="rId4"/>
          <a:srcRect t="1466" r="-1" b="30936"/>
          <a:stretch/>
        </p:blipFill>
        <p:spPr>
          <a:xfrm>
            <a:off x="8860" y="10"/>
            <a:ext cx="6924201" cy="6857990"/>
          </a:xfrm>
          <a:prstGeom prst="rect">
            <a:avLst/>
          </a:prstGeom>
        </p:spPr>
      </p:pic>
      <p:sp>
        <p:nvSpPr>
          <p:cNvPr id="28" name="Rectangle 27">
            <a:extLst>
              <a:ext uri="{FF2B5EF4-FFF2-40B4-BE49-F238E27FC236}">
                <a16:creationId xmlns:a16="http://schemas.microsoft.com/office/drawing/2014/main" id="{4245587C-701C-48A1-9B6B-10C3DF81A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330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2E5CF545-7AAF-4A13-8871-089E929E850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4A52DEC-6D9E-EB61-54DA-0153AD6178D7}"/>
              </a:ext>
            </a:extLst>
          </p:cNvPr>
          <p:cNvSpPr>
            <a:spLocks noGrp="1"/>
          </p:cNvSpPr>
          <p:nvPr>
            <p:ph type="title"/>
          </p:nvPr>
        </p:nvSpPr>
        <p:spPr>
          <a:xfrm>
            <a:off x="7570382" y="1358901"/>
            <a:ext cx="3707844" cy="2730498"/>
          </a:xfrm>
        </p:spPr>
        <p:txBody>
          <a:bodyPr vert="horz" lIns="91440" tIns="45720" rIns="91440" bIns="45720" rtlCol="0" anchor="b">
            <a:normAutofit/>
          </a:bodyPr>
          <a:lstStyle/>
          <a:p>
            <a:r>
              <a:rPr lang="en-US" sz="4800"/>
              <a:t>Look at the model eye</a:t>
            </a:r>
          </a:p>
        </p:txBody>
      </p:sp>
      <p:sp>
        <p:nvSpPr>
          <p:cNvPr id="10" name="Content Placeholder 9">
            <a:extLst>
              <a:ext uri="{FF2B5EF4-FFF2-40B4-BE49-F238E27FC236}">
                <a16:creationId xmlns:a16="http://schemas.microsoft.com/office/drawing/2014/main" id="{E91655E0-0358-78E9-B291-2410B841E963}"/>
              </a:ext>
            </a:extLst>
          </p:cNvPr>
          <p:cNvSpPr>
            <a:spLocks noGrp="1"/>
          </p:cNvSpPr>
          <p:nvPr>
            <p:ph idx="1"/>
          </p:nvPr>
        </p:nvSpPr>
        <p:spPr>
          <a:xfrm>
            <a:off x="7676707" y="4165601"/>
            <a:ext cx="3487479" cy="789172"/>
          </a:xfrm>
        </p:spPr>
        <p:txBody>
          <a:bodyPr vert="horz" lIns="91440" tIns="45720" rIns="91440" bIns="45720" rtlCol="0">
            <a:normAutofit/>
          </a:bodyPr>
          <a:lstStyle/>
          <a:p>
            <a:pPr marL="0" indent="0" algn="ctr">
              <a:lnSpc>
                <a:spcPct val="110000"/>
              </a:lnSpc>
              <a:buNone/>
            </a:pPr>
            <a:r>
              <a:rPr lang="en-US" sz="1500">
                <a:solidFill>
                  <a:schemeClr val="bg1">
                    <a:lumMod val="50000"/>
                  </a:schemeClr>
                </a:solidFill>
              </a:rPr>
              <a:t>Can you name the parts that you’ve marked on your diagram?</a:t>
            </a:r>
          </a:p>
        </p:txBody>
      </p:sp>
      <p:sp>
        <p:nvSpPr>
          <p:cNvPr id="4" name="Slide Number Placeholder 3">
            <a:extLst>
              <a:ext uri="{FF2B5EF4-FFF2-40B4-BE49-F238E27FC236}">
                <a16:creationId xmlns:a16="http://schemas.microsoft.com/office/drawing/2014/main" id="{2C4AE1FC-FBBA-776A-07BC-FD1E1CA4941F}"/>
              </a:ext>
            </a:extLst>
          </p:cNvPr>
          <p:cNvSpPr>
            <a:spLocks noGrp="1"/>
          </p:cNvSpPr>
          <p:nvPr>
            <p:ph type="sldNum" sz="quarter" idx="12"/>
          </p:nvPr>
        </p:nvSpPr>
        <p:spPr>
          <a:xfrm>
            <a:off x="10514011" y="5883275"/>
            <a:ext cx="764215" cy="365125"/>
          </a:xfrm>
        </p:spPr>
        <p:txBody>
          <a:bodyPr vert="horz" lIns="91440" tIns="45720" rIns="91440" bIns="45720" rtlCol="0" anchor="ctr">
            <a:normAutofit/>
          </a:bodyPr>
          <a:lstStyle/>
          <a:p>
            <a:pPr defTabSz="457200">
              <a:spcAft>
                <a:spcPts val="600"/>
              </a:spcAft>
            </a:pPr>
            <a:fld id="{25F4D205-A511-4D9F-BF18-0E193C9B365C}" type="slidenum">
              <a:rPr lang="en-US" smtClean="0"/>
              <a:pPr defTabSz="457200">
                <a:spcAft>
                  <a:spcPts val="600"/>
                </a:spcAft>
              </a:pPr>
              <a:t>71</a:t>
            </a:fld>
            <a:endParaRPr lang="en-US"/>
          </a:p>
        </p:txBody>
      </p:sp>
    </p:spTree>
    <p:extLst>
      <p:ext uri="{BB962C8B-B14F-4D97-AF65-F5344CB8AC3E}">
        <p14:creationId xmlns:p14="http://schemas.microsoft.com/office/powerpoint/2010/main" val="2781527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83671"/>
            <a:ext cx="10515600" cy="1325563"/>
          </a:xfrm>
        </p:spPr>
        <p:txBody>
          <a:bodyPr>
            <a:normAutofit fontScale="90000"/>
          </a:bodyPr>
          <a:lstStyle/>
          <a:p>
            <a:r>
              <a:rPr lang="en-GB" dirty="0">
                <a:hlinkClick r:id="rId2"/>
              </a:rPr>
              <a:t>https://www.youtube.com/watch?v=2DVTgEvZBrA</a:t>
            </a:r>
            <a:br>
              <a:rPr lang="en-GB" dirty="0"/>
            </a:br>
            <a:endParaRPr lang="en-GB" dirty="0"/>
          </a:p>
        </p:txBody>
      </p:sp>
      <p:pic>
        <p:nvPicPr>
          <p:cNvPr id="4" name="Content Placeholder 3"/>
          <p:cNvPicPr>
            <a:picLocks noGrp="1" noChangeAspect="1"/>
          </p:cNvPicPr>
          <p:nvPr>
            <p:ph idx="1"/>
          </p:nvPr>
        </p:nvPicPr>
        <p:blipFill>
          <a:blip r:embed="rId3"/>
          <a:stretch>
            <a:fillRect/>
          </a:stretch>
        </p:blipFill>
        <p:spPr>
          <a:xfrm>
            <a:off x="631128" y="1690688"/>
            <a:ext cx="4528944" cy="4351338"/>
          </a:xfrm>
          <a:prstGeom prst="rect">
            <a:avLst/>
          </a:prstGeom>
        </p:spPr>
      </p:pic>
      <p:sp>
        <p:nvSpPr>
          <p:cNvPr id="3" name="Slide Number Placeholder 2">
            <a:extLst>
              <a:ext uri="{FF2B5EF4-FFF2-40B4-BE49-F238E27FC236}">
                <a16:creationId xmlns:a16="http://schemas.microsoft.com/office/drawing/2014/main" id="{0D681790-7637-5F21-B891-ED09F6BFCC79}"/>
              </a:ext>
            </a:extLst>
          </p:cNvPr>
          <p:cNvSpPr>
            <a:spLocks noGrp="1"/>
          </p:cNvSpPr>
          <p:nvPr>
            <p:ph type="sldNum" sz="quarter" idx="12"/>
          </p:nvPr>
        </p:nvSpPr>
        <p:spPr/>
        <p:txBody>
          <a:bodyPr/>
          <a:lstStyle/>
          <a:p>
            <a:fld id="{25F4D205-A511-4D9F-BF18-0E193C9B365C}" type="slidenum">
              <a:rPr lang="en-GB" smtClean="0"/>
              <a:pPr/>
              <a:t>72</a:t>
            </a:fld>
            <a:endParaRPr lang="en-GB"/>
          </a:p>
        </p:txBody>
      </p:sp>
      <p:sp>
        <p:nvSpPr>
          <p:cNvPr id="5" name="Rectangle 4"/>
          <p:cNvSpPr/>
          <p:nvPr/>
        </p:nvSpPr>
        <p:spPr>
          <a:xfrm>
            <a:off x="6096000" y="1809234"/>
            <a:ext cx="4797211" cy="646331"/>
          </a:xfrm>
          <a:prstGeom prst="rect">
            <a:avLst/>
          </a:prstGeom>
        </p:spPr>
        <p:txBody>
          <a:bodyPr wrap="none">
            <a:spAutoFit/>
          </a:bodyPr>
          <a:lstStyle/>
          <a:p>
            <a:r>
              <a:rPr lang="en-GB" dirty="0">
                <a:hlinkClick r:id="rId4"/>
              </a:rPr>
              <a:t>https://www.youtube.com/watch?v=7lBtlGvS1Gc</a:t>
            </a:r>
            <a:endParaRPr lang="en-GB" dirty="0"/>
          </a:p>
          <a:p>
            <a:r>
              <a:rPr lang="en-GB" dirty="0"/>
              <a:t>(advanced explanation, for the very few)</a:t>
            </a:r>
          </a:p>
        </p:txBody>
      </p:sp>
      <p:sp>
        <p:nvSpPr>
          <p:cNvPr id="6" name="Rectangle 5"/>
          <p:cNvSpPr/>
          <p:nvPr/>
        </p:nvSpPr>
        <p:spPr>
          <a:xfrm>
            <a:off x="6096000" y="2469391"/>
            <a:ext cx="4856907" cy="923330"/>
          </a:xfrm>
          <a:prstGeom prst="rect">
            <a:avLst/>
          </a:prstGeom>
        </p:spPr>
        <p:txBody>
          <a:bodyPr wrap="none">
            <a:spAutoFit/>
          </a:bodyPr>
          <a:lstStyle/>
          <a:p>
            <a:r>
              <a:rPr lang="en-GB" dirty="0">
                <a:hlinkClick r:id="rId5"/>
              </a:rPr>
              <a:t>https://www.youtube.com/watch?v=9OS-9pG1lT0</a:t>
            </a:r>
            <a:endParaRPr lang="en-GB" dirty="0"/>
          </a:p>
          <a:p>
            <a:r>
              <a:rPr lang="en-GB" dirty="0"/>
              <a:t>Nice simple explanation</a:t>
            </a:r>
          </a:p>
          <a:p>
            <a:endParaRPr lang="en-GB" dirty="0"/>
          </a:p>
        </p:txBody>
      </p:sp>
      <p:sp>
        <p:nvSpPr>
          <p:cNvPr id="7" name="Rectangle 6"/>
          <p:cNvSpPr/>
          <p:nvPr/>
        </p:nvSpPr>
        <p:spPr>
          <a:xfrm>
            <a:off x="5706758" y="3962796"/>
            <a:ext cx="5575694" cy="646331"/>
          </a:xfrm>
          <a:prstGeom prst="rect">
            <a:avLst/>
          </a:prstGeom>
        </p:spPr>
        <p:txBody>
          <a:bodyPr wrap="none">
            <a:spAutoFit/>
          </a:bodyPr>
          <a:lstStyle/>
          <a:p>
            <a:r>
              <a:rPr lang="en-GB" dirty="0">
                <a:hlinkClick r:id="rId6"/>
              </a:rPr>
              <a:t>https://www.youtube.com/watch?v=JDVVr6vEvbs</a:t>
            </a:r>
            <a:endParaRPr lang="en-GB" dirty="0"/>
          </a:p>
          <a:p>
            <a:r>
              <a:rPr lang="en-GB" dirty="0"/>
              <a:t>The best one but still talks about bending the light URGH!</a:t>
            </a:r>
          </a:p>
        </p:txBody>
      </p:sp>
      <p:sp>
        <p:nvSpPr>
          <p:cNvPr id="8" name="Rectangle 7"/>
          <p:cNvSpPr/>
          <p:nvPr/>
        </p:nvSpPr>
        <p:spPr>
          <a:xfrm>
            <a:off x="6096000" y="3186097"/>
            <a:ext cx="5125762" cy="646331"/>
          </a:xfrm>
          <a:prstGeom prst="rect">
            <a:avLst/>
          </a:prstGeom>
        </p:spPr>
        <p:txBody>
          <a:bodyPr wrap="none">
            <a:spAutoFit/>
          </a:bodyPr>
          <a:lstStyle/>
          <a:p>
            <a:r>
              <a:rPr lang="en-GB" dirty="0">
                <a:hlinkClick r:id="rId7"/>
              </a:rPr>
              <a:t>https://www.youtube.com/watch?v=KoUyMuMVJQY</a:t>
            </a:r>
            <a:endParaRPr lang="en-GB" dirty="0"/>
          </a:p>
          <a:p>
            <a:r>
              <a:rPr lang="en-GB" dirty="0"/>
              <a:t>Seeing colour</a:t>
            </a:r>
          </a:p>
        </p:txBody>
      </p:sp>
      <p:sp>
        <p:nvSpPr>
          <p:cNvPr id="9" name="Rectangle 8"/>
          <p:cNvSpPr/>
          <p:nvPr/>
        </p:nvSpPr>
        <p:spPr>
          <a:xfrm>
            <a:off x="5734811" y="4710172"/>
            <a:ext cx="5158400" cy="1200329"/>
          </a:xfrm>
          <a:prstGeom prst="rect">
            <a:avLst/>
          </a:prstGeom>
        </p:spPr>
        <p:txBody>
          <a:bodyPr wrap="none">
            <a:spAutoFit/>
          </a:bodyPr>
          <a:lstStyle/>
          <a:p>
            <a:r>
              <a:rPr lang="en-GB" dirty="0">
                <a:hlinkClick r:id="rId8"/>
              </a:rPr>
              <a:t>https://www.youtube.com/watch?v=evQsOFQju08</a:t>
            </a:r>
            <a:endParaRPr lang="en-GB" dirty="0"/>
          </a:p>
          <a:p>
            <a:r>
              <a:rPr lang="en-GB" dirty="0"/>
              <a:t>Mind bending on colour perception</a:t>
            </a:r>
          </a:p>
          <a:p>
            <a:r>
              <a:rPr lang="en-GB" dirty="0">
                <a:hlinkClick r:id="rId9"/>
              </a:rPr>
              <a:t>https://www.youtube.com/watch?v=af78RPi6ayE</a:t>
            </a:r>
            <a:endParaRPr lang="en-GB" dirty="0"/>
          </a:p>
          <a:p>
            <a:r>
              <a:rPr lang="en-GB" dirty="0"/>
              <a:t>Go and really learn with this Royal Institution Lecture</a:t>
            </a:r>
          </a:p>
        </p:txBody>
      </p:sp>
    </p:spTree>
    <p:extLst>
      <p:ext uri="{BB962C8B-B14F-4D97-AF65-F5344CB8AC3E}">
        <p14:creationId xmlns:p14="http://schemas.microsoft.com/office/powerpoint/2010/main" val="14986459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B1981535-B5AA-4E0C-ACE5-925CC19B20F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BF97D060-AA7E-4411-BA62-28BD1EBD55D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Freeform: Shape 13">
            <a:extLst>
              <a:ext uri="{FF2B5EF4-FFF2-40B4-BE49-F238E27FC236}">
                <a16:creationId xmlns:a16="http://schemas.microsoft.com/office/drawing/2014/main" id="{DDDE267B-E820-4910-868D-BA40CFB936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9523"/>
            <a:ext cx="10058400" cy="6867522"/>
          </a:xfrm>
          <a:custGeom>
            <a:avLst/>
            <a:gdLst>
              <a:gd name="connsiteX0" fmla="*/ 1263465 w 10058400"/>
              <a:gd name="connsiteY0" fmla="*/ 0 h 6867522"/>
              <a:gd name="connsiteX1" fmla="*/ 8794935 w 10058400"/>
              <a:gd name="connsiteY1" fmla="*/ 0 h 6867522"/>
              <a:gd name="connsiteX2" fmla="*/ 8909975 w 10058400"/>
              <a:gd name="connsiteY2" fmla="*/ 132807 h 6867522"/>
              <a:gd name="connsiteX3" fmla="*/ 10058400 w 10058400"/>
              <a:gd name="connsiteY3" fmla="*/ 3331845 h 6867522"/>
              <a:gd name="connsiteX4" fmla="*/ 8751905 w 10058400"/>
              <a:gd name="connsiteY4" fmla="*/ 6713366 h 6867522"/>
              <a:gd name="connsiteX5" fmla="*/ 8604930 w 10058400"/>
              <a:gd name="connsiteY5" fmla="*/ 6867522 h 6867522"/>
              <a:gd name="connsiteX6" fmla="*/ 1453470 w 10058400"/>
              <a:gd name="connsiteY6" fmla="*/ 6867522 h 6867522"/>
              <a:gd name="connsiteX7" fmla="*/ 1306495 w 10058400"/>
              <a:gd name="connsiteY7" fmla="*/ 6713366 h 6867522"/>
              <a:gd name="connsiteX8" fmla="*/ 0 w 10058400"/>
              <a:gd name="connsiteY8" fmla="*/ 3331845 h 6867522"/>
              <a:gd name="connsiteX9" fmla="*/ 1148425 w 10058400"/>
              <a:gd name="connsiteY9" fmla="*/ 132807 h 6867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58400" h="6867522">
                <a:moveTo>
                  <a:pt x="1263465" y="0"/>
                </a:moveTo>
                <a:lnTo>
                  <a:pt x="8794935" y="0"/>
                </a:lnTo>
                <a:lnTo>
                  <a:pt x="8909975" y="132807"/>
                </a:lnTo>
                <a:cubicBezTo>
                  <a:pt x="9627420" y="1002149"/>
                  <a:pt x="10058400" y="2116667"/>
                  <a:pt x="10058400" y="3331845"/>
                </a:cubicBezTo>
                <a:cubicBezTo>
                  <a:pt x="10058400" y="4633822"/>
                  <a:pt x="9563653" y="5820244"/>
                  <a:pt x="8751905" y="6713366"/>
                </a:cubicBezTo>
                <a:lnTo>
                  <a:pt x="8604930" y="6867522"/>
                </a:lnTo>
                <a:lnTo>
                  <a:pt x="1453470" y="6867522"/>
                </a:lnTo>
                <a:lnTo>
                  <a:pt x="1306495" y="6713366"/>
                </a:lnTo>
                <a:cubicBezTo>
                  <a:pt x="494747" y="5820244"/>
                  <a:pt x="0" y="4633822"/>
                  <a:pt x="0" y="3331845"/>
                </a:cubicBezTo>
                <a:cubicBezTo>
                  <a:pt x="0" y="2116667"/>
                  <a:pt x="430980" y="1002149"/>
                  <a:pt x="1148425" y="132807"/>
                </a:cubicBezTo>
                <a:close/>
              </a:path>
            </a:pathLst>
          </a:custGeom>
          <a:solidFill>
            <a:srgbClr val="FFFFFF"/>
          </a:solidFill>
          <a:ln>
            <a:noFill/>
          </a:ln>
          <a:scene3d>
            <a:camera prst="orthographicFront"/>
            <a:lightRig rig="threePt" dir="t">
              <a:rot lat="0" lon="0" rev="2700000"/>
            </a:lightRig>
          </a:scene3d>
          <a:sp3d contourW="6350">
            <a:bevelT h="38100"/>
            <a:contourClr>
              <a:srgbClr val="C0C0C0"/>
            </a:contourClr>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6" name="Picture 15">
            <a:extLst>
              <a:ext uri="{FF2B5EF4-FFF2-40B4-BE49-F238E27FC236}">
                <a16:creationId xmlns:a16="http://schemas.microsoft.com/office/drawing/2014/main" id="{FF3E25D7-C2F8-445D-AA42-C1163028DA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Screen Recording 4">
            <a:hlinkClick r:id="" action="ppaction://media"/>
            <a:extLst>
              <a:ext uri="{FF2B5EF4-FFF2-40B4-BE49-F238E27FC236}">
                <a16:creationId xmlns:a16="http://schemas.microsoft.com/office/drawing/2014/main" id="{BF2D932E-9EBC-65A2-E1AB-A95FA3B9883C}"/>
              </a:ext>
            </a:extLst>
          </p:cNvPr>
          <p:cNvPicPr>
            <a:picLocks noGrp="1" noChangeAspect="1"/>
          </p:cNvPicPr>
          <p:nvPr>
            <p:ph idx="1"/>
            <a:videoFile r:link="rId1"/>
            <p:extLst>
              <p:ext uri="{DAA4B4D4-6D71-4841-9C94-3DE7FCFB9230}">
                <p14:media xmlns:p14="http://schemas.microsoft.com/office/powerpoint/2010/main" r:embed="rId2">
                  <p14:trim end="2395.9"/>
                </p14:media>
              </p:ext>
            </p:extLst>
          </p:nvPr>
        </p:nvPicPr>
        <p:blipFill>
          <a:blip r:embed="rId6"/>
          <a:stretch>
            <a:fillRect/>
          </a:stretch>
        </p:blipFill>
        <p:spPr>
          <a:xfrm>
            <a:off x="1533925" y="654394"/>
            <a:ext cx="8609142" cy="4864163"/>
          </a:xfrm>
          <a:prstGeom prst="rect">
            <a:avLst/>
          </a:prstGeom>
        </p:spPr>
      </p:pic>
      <p:sp>
        <p:nvSpPr>
          <p:cNvPr id="4" name="Slide Number Placeholder 3">
            <a:extLst>
              <a:ext uri="{FF2B5EF4-FFF2-40B4-BE49-F238E27FC236}">
                <a16:creationId xmlns:a16="http://schemas.microsoft.com/office/drawing/2014/main" id="{48383A49-4398-13CB-997B-5DEB3833F706}"/>
              </a:ext>
            </a:extLst>
          </p:cNvPr>
          <p:cNvSpPr>
            <a:spLocks noGrp="1"/>
          </p:cNvSpPr>
          <p:nvPr>
            <p:ph type="sldNum" sz="quarter" idx="12"/>
          </p:nvPr>
        </p:nvSpPr>
        <p:spPr>
          <a:xfrm>
            <a:off x="10514011" y="5883275"/>
            <a:ext cx="764215" cy="365125"/>
          </a:xfrm>
        </p:spPr>
        <p:txBody>
          <a:bodyPr vert="horz" lIns="91440" tIns="45720" rIns="91440" bIns="45720" rtlCol="0" anchor="ctr">
            <a:normAutofit/>
          </a:bodyPr>
          <a:lstStyle/>
          <a:p>
            <a:pPr defTabSz="457200">
              <a:spcAft>
                <a:spcPts val="600"/>
              </a:spcAft>
            </a:pPr>
            <a:fld id="{25F4D205-A511-4D9F-BF18-0E193C9B365C}" type="slidenum">
              <a:rPr lang="en-US" smtClean="0"/>
              <a:pPr defTabSz="457200">
                <a:spcAft>
                  <a:spcPts val="600"/>
                </a:spcAft>
              </a:pPr>
              <a:t>73</a:t>
            </a:fld>
            <a:endParaRPr lang="en-US"/>
          </a:p>
        </p:txBody>
      </p:sp>
    </p:spTree>
    <p:extLst>
      <p:ext uri="{BB962C8B-B14F-4D97-AF65-F5344CB8AC3E}">
        <p14:creationId xmlns:p14="http://schemas.microsoft.com/office/powerpoint/2010/main" val="4229680474"/>
      </p:ext>
    </p:extLst>
  </p:cSld>
  <p:clrMapOvr>
    <a:masterClrMapping/>
  </p:clrMapOvr>
  <mc:AlternateContent xmlns:mc="http://schemas.openxmlformats.org/markup-compatibility/2006" xmlns:p14="http://schemas.microsoft.com/office/powerpoint/2010/main">
    <mc:Choice Requires="p14">
      <p:transition spd="slow" p14:dur="2000" advTm="19864"/>
    </mc:Choice>
    <mc:Fallback xmlns="">
      <p:transition spd="slow" advTm="198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46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48FE65CB-EFD8-497D-A30A-093E20EACB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E3265C2A-0A58-43AD-A406-8F4478E2875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28E1792-ECCF-ABAC-46DF-1B20A8909E76}"/>
              </a:ext>
            </a:extLst>
          </p:cNvPr>
          <p:cNvSpPr>
            <a:spLocks noGrp="1"/>
          </p:cNvSpPr>
          <p:nvPr>
            <p:ph type="title"/>
          </p:nvPr>
        </p:nvSpPr>
        <p:spPr>
          <a:xfrm>
            <a:off x="8196408" y="640831"/>
            <a:ext cx="3352128" cy="1573863"/>
          </a:xfrm>
        </p:spPr>
        <p:txBody>
          <a:bodyPr>
            <a:normAutofit/>
          </a:bodyPr>
          <a:lstStyle/>
          <a:p>
            <a:pPr algn="l"/>
            <a:r>
              <a:rPr lang="en-GB" dirty="0"/>
              <a:t>PARTS of the Eye and their function</a:t>
            </a:r>
          </a:p>
        </p:txBody>
      </p:sp>
      <p:sp>
        <p:nvSpPr>
          <p:cNvPr id="10" name="Content Placeholder 9">
            <a:extLst>
              <a:ext uri="{FF2B5EF4-FFF2-40B4-BE49-F238E27FC236}">
                <a16:creationId xmlns:a16="http://schemas.microsoft.com/office/drawing/2014/main" id="{D3CE1634-7190-05EF-7406-391B9E3EA8E8}"/>
              </a:ext>
            </a:extLst>
          </p:cNvPr>
          <p:cNvSpPr>
            <a:spLocks noGrp="1"/>
          </p:cNvSpPr>
          <p:nvPr>
            <p:ph idx="1"/>
          </p:nvPr>
        </p:nvSpPr>
        <p:spPr>
          <a:xfrm>
            <a:off x="8196408" y="2367092"/>
            <a:ext cx="3352128" cy="3881309"/>
          </a:xfrm>
        </p:spPr>
        <p:txBody>
          <a:bodyPr>
            <a:normAutofit/>
          </a:bodyPr>
          <a:lstStyle/>
          <a:p>
            <a:r>
              <a:rPr lang="en-US" sz="1800" dirty="0"/>
              <a:t>Match up the function and PART</a:t>
            </a:r>
          </a:p>
        </p:txBody>
      </p:sp>
      <p:sp>
        <p:nvSpPr>
          <p:cNvPr id="4" name="Slide Number Placeholder 3">
            <a:extLst>
              <a:ext uri="{FF2B5EF4-FFF2-40B4-BE49-F238E27FC236}">
                <a16:creationId xmlns:a16="http://schemas.microsoft.com/office/drawing/2014/main" id="{18777D28-FA32-7CC0-A752-67408696DCAC}"/>
              </a:ext>
            </a:extLst>
          </p:cNvPr>
          <p:cNvSpPr>
            <a:spLocks noGrp="1"/>
          </p:cNvSpPr>
          <p:nvPr>
            <p:ph type="sldNum" sz="quarter" idx="12"/>
          </p:nvPr>
        </p:nvSpPr>
        <p:spPr>
          <a:xfrm>
            <a:off x="10514011" y="6265130"/>
            <a:ext cx="764215" cy="365125"/>
          </a:xfrm>
        </p:spPr>
        <p:txBody>
          <a:bodyPr>
            <a:normAutofit/>
          </a:bodyPr>
          <a:lstStyle/>
          <a:p>
            <a:pPr>
              <a:spcAft>
                <a:spcPts val="600"/>
              </a:spcAft>
            </a:pPr>
            <a:fld id="{25F4D205-A511-4D9F-BF18-0E193C9B365C}" type="slidenum">
              <a:rPr lang="en-GB" smtClean="0"/>
              <a:pPr>
                <a:spcAft>
                  <a:spcPts val="600"/>
                </a:spcAft>
              </a:pPr>
              <a:t>74</a:t>
            </a:fld>
            <a:endParaRPr lang="en-GB"/>
          </a:p>
        </p:txBody>
      </p:sp>
      <p:graphicFrame>
        <p:nvGraphicFramePr>
          <p:cNvPr id="8" name="Content Placeholder 4">
            <a:extLst>
              <a:ext uri="{FF2B5EF4-FFF2-40B4-BE49-F238E27FC236}">
                <a16:creationId xmlns:a16="http://schemas.microsoft.com/office/drawing/2014/main" id="{62E45335-E304-4A19-5B18-94227E3E419B}"/>
              </a:ext>
            </a:extLst>
          </p:cNvPr>
          <p:cNvGraphicFramePr>
            <a:graphicFrameLocks/>
          </p:cNvGraphicFramePr>
          <p:nvPr>
            <p:extLst>
              <p:ext uri="{D42A27DB-BD31-4B8C-83A1-F6EECF244321}">
                <p14:modId xmlns:p14="http://schemas.microsoft.com/office/powerpoint/2010/main" val="1580282800"/>
              </p:ext>
            </p:extLst>
          </p:nvPr>
        </p:nvGraphicFramePr>
        <p:xfrm>
          <a:off x="702890" y="287867"/>
          <a:ext cx="7493517" cy="5977149"/>
        </p:xfrm>
        <a:graphic>
          <a:graphicData uri="http://schemas.openxmlformats.org/drawingml/2006/table">
            <a:tbl>
              <a:tblPr firstRow="1" bandRow="1">
                <a:tableStyleId>{5C22544A-7EE6-4342-B048-85BDC9FD1C3A}</a:tableStyleId>
              </a:tblPr>
              <a:tblGrid>
                <a:gridCol w="6057139">
                  <a:extLst>
                    <a:ext uri="{9D8B030D-6E8A-4147-A177-3AD203B41FA5}">
                      <a16:colId xmlns:a16="http://schemas.microsoft.com/office/drawing/2014/main" val="3051090990"/>
                    </a:ext>
                  </a:extLst>
                </a:gridCol>
                <a:gridCol w="324784">
                  <a:extLst>
                    <a:ext uri="{9D8B030D-6E8A-4147-A177-3AD203B41FA5}">
                      <a16:colId xmlns:a16="http://schemas.microsoft.com/office/drawing/2014/main" val="2421839941"/>
                    </a:ext>
                  </a:extLst>
                </a:gridCol>
                <a:gridCol w="1111594">
                  <a:extLst>
                    <a:ext uri="{9D8B030D-6E8A-4147-A177-3AD203B41FA5}">
                      <a16:colId xmlns:a16="http://schemas.microsoft.com/office/drawing/2014/main" val="4274201429"/>
                    </a:ext>
                  </a:extLst>
                </a:gridCol>
              </a:tblGrid>
              <a:tr h="431800">
                <a:tc>
                  <a:txBody>
                    <a:bodyPr/>
                    <a:lstStyle/>
                    <a:p>
                      <a:pPr algn="l" fontAlgn="ctr"/>
                      <a:r>
                        <a:rPr lang="en-GB" sz="2200" u="none" strike="noStrike">
                          <a:effectLst/>
                        </a:rPr>
                        <a:t>What makes up an eye</a:t>
                      </a:r>
                      <a:endParaRPr lang="en-GB" sz="2200" b="0" i="0" u="none" strike="noStrike">
                        <a:solidFill>
                          <a:srgbClr val="003B5C"/>
                        </a:solidFill>
                        <a:effectLst/>
                        <a:latin typeface="Arial" panose="020B0604020202020204" pitchFamily="34" charset="0"/>
                      </a:endParaRPr>
                    </a:p>
                  </a:txBody>
                  <a:tcPr marL="6611" marR="6611" marT="6611" marB="0" anchor="ctr"/>
                </a:tc>
                <a:tc>
                  <a:txBody>
                    <a:bodyPr/>
                    <a:lstStyle/>
                    <a:p>
                      <a:pPr algn="l" fontAlgn="b"/>
                      <a:r>
                        <a:rPr lang="en-GB" sz="1300" u="none" strike="noStrike">
                          <a:effectLst/>
                        </a:rPr>
                        <a:t> </a:t>
                      </a:r>
                      <a:endParaRPr lang="en-GB" sz="1300" b="0" i="0" u="none" strike="noStrike">
                        <a:solidFill>
                          <a:srgbClr val="000000"/>
                        </a:solidFill>
                        <a:effectLst/>
                        <a:latin typeface="Calibri" panose="020F0502020204030204" pitchFamily="34" charset="0"/>
                      </a:endParaRPr>
                    </a:p>
                  </a:txBody>
                  <a:tcPr marL="6611" marR="6611" marT="6611" marB="0" anchor="b"/>
                </a:tc>
                <a:tc>
                  <a:txBody>
                    <a:bodyPr/>
                    <a:lstStyle/>
                    <a:p>
                      <a:pPr algn="ctr" fontAlgn="ctr"/>
                      <a:endParaRPr lang="en-GB" sz="1300" b="0" i="0" u="none" strike="noStrike" dirty="0">
                        <a:solidFill>
                          <a:srgbClr val="000000"/>
                        </a:solidFill>
                        <a:effectLst/>
                        <a:latin typeface="Calibri" panose="020F0502020204030204" pitchFamily="34" charset="0"/>
                      </a:endParaRPr>
                    </a:p>
                  </a:txBody>
                  <a:tcPr marL="6611" marR="6611" marT="6611" marB="0" anchor="ctr"/>
                </a:tc>
                <a:extLst>
                  <a:ext uri="{0D108BD9-81ED-4DB2-BD59-A6C34878D82A}">
                    <a16:rowId xmlns:a16="http://schemas.microsoft.com/office/drawing/2014/main" val="1697496733"/>
                  </a:ext>
                </a:extLst>
              </a:tr>
              <a:tr h="312498">
                <a:tc>
                  <a:txBody>
                    <a:bodyPr/>
                    <a:lstStyle/>
                    <a:p>
                      <a:pPr algn="l" fontAlgn="ctr"/>
                      <a:r>
                        <a:rPr lang="en-GB" sz="1300" b="1" i="0" u="none" strike="noStrike" dirty="0">
                          <a:solidFill>
                            <a:srgbClr val="000000"/>
                          </a:solidFill>
                          <a:effectLst/>
                          <a:latin typeface="Trebuchet MS" panose="020B0603020202020204" pitchFamily="34" charset="0"/>
                        </a:rPr>
                        <a:t>FUNCTION</a:t>
                      </a:r>
                    </a:p>
                  </a:txBody>
                  <a:tcPr marL="79331" marR="6611" marT="6611" marB="0" anchor="ctr">
                    <a:solidFill>
                      <a:schemeClr val="accent1">
                        <a:lumMod val="40000"/>
                        <a:lumOff val="60000"/>
                      </a:schemeClr>
                    </a:solidFill>
                  </a:tcPr>
                </a:tc>
                <a:tc>
                  <a:txBody>
                    <a:bodyPr/>
                    <a:lstStyle/>
                    <a:p>
                      <a:pPr algn="l" fontAlgn="b"/>
                      <a:endParaRPr lang="en-GB" sz="1300" b="1" i="0" u="none" strike="noStrike" dirty="0">
                        <a:solidFill>
                          <a:srgbClr val="000000"/>
                        </a:solidFill>
                        <a:effectLst/>
                        <a:latin typeface="Trebuchet MS" panose="020B0603020202020204" pitchFamily="34" charset="0"/>
                      </a:endParaRPr>
                    </a:p>
                  </a:txBody>
                  <a:tcPr marL="6611" marR="6611" marT="6611" marB="0" anchor="b">
                    <a:solidFill>
                      <a:schemeClr val="accent1">
                        <a:lumMod val="40000"/>
                        <a:lumOff val="60000"/>
                      </a:schemeClr>
                    </a:solidFill>
                  </a:tcPr>
                </a:tc>
                <a:tc>
                  <a:txBody>
                    <a:bodyPr/>
                    <a:lstStyle/>
                    <a:p>
                      <a:pPr algn="ctr" fontAlgn="ctr"/>
                      <a:r>
                        <a:rPr lang="en-GB" sz="1300" b="1" i="0" u="none" strike="noStrike" dirty="0">
                          <a:solidFill>
                            <a:srgbClr val="000000"/>
                          </a:solidFill>
                          <a:effectLst/>
                          <a:latin typeface="Trebuchet MS" panose="020B0603020202020204" pitchFamily="34" charset="0"/>
                        </a:rPr>
                        <a:t>PART</a:t>
                      </a:r>
                    </a:p>
                  </a:txBody>
                  <a:tcPr marL="6611" marR="6611" marT="6611" marB="0" anchor="ctr">
                    <a:solidFill>
                      <a:schemeClr val="accent1">
                        <a:lumMod val="40000"/>
                        <a:lumOff val="60000"/>
                      </a:schemeClr>
                    </a:solidFill>
                  </a:tcPr>
                </a:tc>
                <a:extLst>
                  <a:ext uri="{0D108BD9-81ED-4DB2-BD59-A6C34878D82A}">
                    <a16:rowId xmlns:a16="http://schemas.microsoft.com/office/drawing/2014/main" val="708069197"/>
                  </a:ext>
                </a:extLst>
              </a:tr>
              <a:tr h="457418">
                <a:tc>
                  <a:txBody>
                    <a:bodyPr/>
                    <a:lstStyle/>
                    <a:p>
                      <a:pPr algn="l" fontAlgn="ctr"/>
                      <a:r>
                        <a:rPr lang="en-GB" sz="1400" b="1" u="none" strike="noStrike" dirty="0">
                          <a:effectLst/>
                        </a:rPr>
                        <a:t> a light sensitive layer that lines the interior of the eye. It is composed of light sensitive cells known as rods and cones. </a:t>
                      </a:r>
                      <a:endParaRPr lang="en-GB" sz="1400" b="1" i="0" u="none" strike="noStrike" dirty="0">
                        <a:solidFill>
                          <a:srgbClr val="000000"/>
                        </a:solidFill>
                        <a:effectLst/>
                        <a:latin typeface="Trebuchet MS" panose="020B0603020202020204" pitchFamily="34" charset="0"/>
                      </a:endParaRPr>
                    </a:p>
                  </a:txBody>
                  <a:tcPr marL="79331" marR="6611" marT="6611" marB="0" anchor="ctr"/>
                </a:tc>
                <a:tc>
                  <a:txBody>
                    <a:bodyPr/>
                    <a:lstStyle/>
                    <a:p>
                      <a:pPr algn="l" fontAlgn="b"/>
                      <a:r>
                        <a:rPr lang="en-GB" sz="1400" b="1" u="none" strike="noStrike" dirty="0">
                          <a:effectLst/>
                        </a:rPr>
                        <a:t> </a:t>
                      </a:r>
                      <a:endParaRPr lang="en-GB" sz="1400" b="1" i="0" u="none" strike="noStrike" dirty="0">
                        <a:solidFill>
                          <a:srgbClr val="000000"/>
                        </a:solidFill>
                        <a:effectLst/>
                        <a:latin typeface="Trebuchet MS" panose="020B0603020202020204" pitchFamily="34" charset="0"/>
                      </a:endParaRPr>
                    </a:p>
                  </a:txBody>
                  <a:tcPr marL="6611" marR="6611" marT="6611" marB="0" anchor="b"/>
                </a:tc>
                <a:tc>
                  <a:txBody>
                    <a:bodyPr/>
                    <a:lstStyle/>
                    <a:p>
                      <a:pPr algn="ctr" fontAlgn="ctr"/>
                      <a:r>
                        <a:rPr lang="en-GB" sz="1400" b="1" u="none" strike="noStrike" dirty="0">
                          <a:effectLst/>
                        </a:rPr>
                        <a:t>cone cells</a:t>
                      </a:r>
                      <a:endParaRPr lang="en-GB" sz="1400" b="1" i="0" u="none" strike="noStrike" dirty="0">
                        <a:solidFill>
                          <a:srgbClr val="000000"/>
                        </a:solidFill>
                        <a:effectLst/>
                        <a:latin typeface="Trebuchet MS" panose="020B0603020202020204" pitchFamily="34" charset="0"/>
                      </a:endParaRPr>
                    </a:p>
                  </a:txBody>
                  <a:tcPr marL="6611" marR="6611" marT="6611" marB="0" anchor="ctr"/>
                </a:tc>
                <a:extLst>
                  <a:ext uri="{0D108BD9-81ED-4DB2-BD59-A6C34878D82A}">
                    <a16:rowId xmlns:a16="http://schemas.microsoft.com/office/drawing/2014/main" val="3499871150"/>
                  </a:ext>
                </a:extLst>
              </a:tr>
              <a:tr h="457418">
                <a:tc>
                  <a:txBody>
                    <a:bodyPr/>
                    <a:lstStyle/>
                    <a:p>
                      <a:pPr algn="l" fontAlgn="ctr"/>
                      <a:r>
                        <a:rPr lang="en-GB" sz="1400" b="1" u="none" strike="noStrike">
                          <a:effectLst/>
                        </a:rPr>
                        <a:t> the circular opening in the centre of the iris through which light passes into the lens of the eye.</a:t>
                      </a:r>
                      <a:endParaRPr lang="en-GB" sz="1400" b="1" i="0" u="none" strike="noStrike">
                        <a:solidFill>
                          <a:srgbClr val="000000"/>
                        </a:solidFill>
                        <a:effectLst/>
                        <a:latin typeface="Trebuchet MS" panose="020B0603020202020204" pitchFamily="34" charset="0"/>
                      </a:endParaRPr>
                    </a:p>
                  </a:txBody>
                  <a:tcPr marL="79331" marR="6611" marT="6611" marB="0" anchor="ctr"/>
                </a:tc>
                <a:tc>
                  <a:txBody>
                    <a:bodyPr/>
                    <a:lstStyle/>
                    <a:p>
                      <a:pPr algn="l" fontAlgn="b"/>
                      <a:r>
                        <a:rPr lang="en-GB" sz="1400" b="1" u="none" strike="noStrike">
                          <a:effectLst/>
                        </a:rPr>
                        <a:t> </a:t>
                      </a:r>
                      <a:endParaRPr lang="en-GB" sz="1400" b="1" i="0" u="none" strike="noStrike">
                        <a:solidFill>
                          <a:srgbClr val="000000"/>
                        </a:solidFill>
                        <a:effectLst/>
                        <a:latin typeface="Trebuchet MS" panose="020B0603020202020204" pitchFamily="34" charset="0"/>
                      </a:endParaRPr>
                    </a:p>
                  </a:txBody>
                  <a:tcPr marL="6611" marR="6611" marT="6611" marB="0" anchor="b"/>
                </a:tc>
                <a:tc>
                  <a:txBody>
                    <a:bodyPr/>
                    <a:lstStyle/>
                    <a:p>
                      <a:pPr algn="ctr" fontAlgn="ctr"/>
                      <a:r>
                        <a:rPr lang="en-GB" sz="1400" b="1" u="none" strike="noStrike" dirty="0">
                          <a:effectLst/>
                        </a:rPr>
                        <a:t>cornea</a:t>
                      </a:r>
                      <a:endParaRPr lang="en-GB" sz="1400" b="1" i="0" u="none" strike="noStrike" dirty="0">
                        <a:solidFill>
                          <a:srgbClr val="000000"/>
                        </a:solidFill>
                        <a:effectLst/>
                        <a:latin typeface="Trebuchet MS" panose="020B0603020202020204" pitchFamily="34" charset="0"/>
                      </a:endParaRPr>
                    </a:p>
                  </a:txBody>
                  <a:tcPr marL="6611" marR="6611" marT="6611" marB="0" anchor="ctr"/>
                </a:tc>
                <a:extLst>
                  <a:ext uri="{0D108BD9-81ED-4DB2-BD59-A6C34878D82A}">
                    <a16:rowId xmlns:a16="http://schemas.microsoft.com/office/drawing/2014/main" val="3576252284"/>
                  </a:ext>
                </a:extLst>
              </a:tr>
              <a:tr h="457418">
                <a:tc>
                  <a:txBody>
                    <a:bodyPr/>
                    <a:lstStyle/>
                    <a:p>
                      <a:pPr algn="l" fontAlgn="ctr"/>
                      <a:r>
                        <a:rPr lang="en-GB" sz="1400" b="1" u="none" strike="noStrike">
                          <a:effectLst/>
                        </a:rPr>
                        <a:t>a small indentation at the centre of the macula and is the area with the greatest concentration of cone cells. </a:t>
                      </a:r>
                      <a:endParaRPr lang="en-GB" sz="1400" b="1" i="0" u="none" strike="noStrike">
                        <a:solidFill>
                          <a:srgbClr val="000000"/>
                        </a:solidFill>
                        <a:effectLst/>
                        <a:latin typeface="Trebuchet MS" panose="020B0603020202020204" pitchFamily="34" charset="0"/>
                      </a:endParaRPr>
                    </a:p>
                  </a:txBody>
                  <a:tcPr marL="79331" marR="6611" marT="6611" marB="0" anchor="ctr"/>
                </a:tc>
                <a:tc>
                  <a:txBody>
                    <a:bodyPr/>
                    <a:lstStyle/>
                    <a:p>
                      <a:pPr algn="l" fontAlgn="b"/>
                      <a:r>
                        <a:rPr lang="en-GB" sz="1400" b="1" u="none" strike="noStrike">
                          <a:effectLst/>
                        </a:rPr>
                        <a:t> </a:t>
                      </a:r>
                      <a:endParaRPr lang="en-GB" sz="1400" b="1" i="0" u="none" strike="noStrike">
                        <a:solidFill>
                          <a:srgbClr val="000000"/>
                        </a:solidFill>
                        <a:effectLst/>
                        <a:latin typeface="Trebuchet MS" panose="020B0603020202020204" pitchFamily="34" charset="0"/>
                      </a:endParaRPr>
                    </a:p>
                  </a:txBody>
                  <a:tcPr marL="6611" marR="6611" marT="6611" marB="0" anchor="b"/>
                </a:tc>
                <a:tc>
                  <a:txBody>
                    <a:bodyPr/>
                    <a:lstStyle/>
                    <a:p>
                      <a:pPr algn="ctr" fontAlgn="ctr"/>
                      <a:r>
                        <a:rPr lang="en-GB" sz="1400" b="1" u="none" strike="noStrike" dirty="0">
                          <a:effectLst/>
                        </a:rPr>
                        <a:t>fovea</a:t>
                      </a:r>
                      <a:endParaRPr lang="en-GB" sz="1400" b="1" i="0" u="none" strike="noStrike" dirty="0">
                        <a:solidFill>
                          <a:srgbClr val="000000"/>
                        </a:solidFill>
                        <a:effectLst/>
                        <a:latin typeface="Trebuchet MS" panose="020B0603020202020204" pitchFamily="34" charset="0"/>
                      </a:endParaRPr>
                    </a:p>
                  </a:txBody>
                  <a:tcPr marL="6611" marR="6611" marT="6611" marB="0" anchor="ctr"/>
                </a:tc>
                <a:extLst>
                  <a:ext uri="{0D108BD9-81ED-4DB2-BD59-A6C34878D82A}">
                    <a16:rowId xmlns:a16="http://schemas.microsoft.com/office/drawing/2014/main" val="4227770141"/>
                  </a:ext>
                </a:extLst>
              </a:tr>
              <a:tr h="658671">
                <a:tc>
                  <a:txBody>
                    <a:bodyPr/>
                    <a:lstStyle/>
                    <a:p>
                      <a:pPr algn="l" fontAlgn="ctr"/>
                      <a:r>
                        <a:rPr lang="en-GB" sz="1400" b="1" u="none" strike="noStrike">
                          <a:effectLst/>
                        </a:rPr>
                        <a:t>a transparent structure situated behind your pupil.  It is enclosed in a thin transparent capsule and helps to refract incoming light and focus it onto the retina.</a:t>
                      </a:r>
                      <a:endParaRPr lang="en-GB" sz="1400" b="1" i="0" u="none" strike="noStrike">
                        <a:solidFill>
                          <a:srgbClr val="000000"/>
                        </a:solidFill>
                        <a:effectLst/>
                        <a:latin typeface="Trebuchet MS" panose="020B0603020202020204" pitchFamily="34" charset="0"/>
                      </a:endParaRPr>
                    </a:p>
                  </a:txBody>
                  <a:tcPr marL="79331" marR="6611" marT="6611" marB="0" anchor="ctr"/>
                </a:tc>
                <a:tc>
                  <a:txBody>
                    <a:bodyPr/>
                    <a:lstStyle/>
                    <a:p>
                      <a:pPr algn="l" fontAlgn="b"/>
                      <a:r>
                        <a:rPr lang="en-GB" sz="1400" b="1" u="none" strike="noStrike">
                          <a:effectLst/>
                        </a:rPr>
                        <a:t> </a:t>
                      </a:r>
                      <a:endParaRPr lang="en-GB" sz="1400" b="1" i="0" u="none" strike="noStrike">
                        <a:solidFill>
                          <a:srgbClr val="000000"/>
                        </a:solidFill>
                        <a:effectLst/>
                        <a:latin typeface="Trebuchet MS" panose="020B0603020202020204" pitchFamily="34" charset="0"/>
                      </a:endParaRPr>
                    </a:p>
                  </a:txBody>
                  <a:tcPr marL="6611" marR="6611" marT="6611" marB="0" anchor="b"/>
                </a:tc>
                <a:tc>
                  <a:txBody>
                    <a:bodyPr/>
                    <a:lstStyle/>
                    <a:p>
                      <a:pPr algn="ctr" fontAlgn="ctr"/>
                      <a:r>
                        <a:rPr lang="en-GB" sz="1400" b="1" u="none" strike="noStrike" dirty="0">
                          <a:effectLst/>
                        </a:rPr>
                        <a:t>iris</a:t>
                      </a:r>
                      <a:endParaRPr lang="en-GB" sz="1400" b="1" i="0" u="none" strike="noStrike" dirty="0">
                        <a:solidFill>
                          <a:srgbClr val="000000"/>
                        </a:solidFill>
                        <a:effectLst/>
                        <a:latin typeface="Trebuchet MS" panose="020B0603020202020204" pitchFamily="34" charset="0"/>
                      </a:endParaRPr>
                    </a:p>
                  </a:txBody>
                  <a:tcPr marL="6611" marR="6611" marT="6611" marB="0" anchor="ctr"/>
                </a:tc>
                <a:extLst>
                  <a:ext uri="{0D108BD9-81ED-4DB2-BD59-A6C34878D82A}">
                    <a16:rowId xmlns:a16="http://schemas.microsoft.com/office/drawing/2014/main" val="3347655423"/>
                  </a:ext>
                </a:extLst>
              </a:tr>
              <a:tr h="457418">
                <a:tc>
                  <a:txBody>
                    <a:bodyPr/>
                    <a:lstStyle/>
                    <a:p>
                      <a:pPr algn="l" fontAlgn="ctr"/>
                      <a:r>
                        <a:rPr lang="en-GB" sz="1400" b="1" u="none" strike="noStrike">
                          <a:effectLst/>
                        </a:rPr>
                        <a:t>a yellow spot on the retina at the back of the eye which surrounds the fovea.</a:t>
                      </a:r>
                      <a:endParaRPr lang="en-GB" sz="1400" b="1" i="0" u="none" strike="noStrike">
                        <a:solidFill>
                          <a:srgbClr val="000000"/>
                        </a:solidFill>
                        <a:effectLst/>
                        <a:latin typeface="Trebuchet MS" panose="020B0603020202020204" pitchFamily="34" charset="0"/>
                      </a:endParaRPr>
                    </a:p>
                  </a:txBody>
                  <a:tcPr marL="79331" marR="6611" marT="6611" marB="0" anchor="ctr"/>
                </a:tc>
                <a:tc>
                  <a:txBody>
                    <a:bodyPr/>
                    <a:lstStyle/>
                    <a:p>
                      <a:pPr algn="l" fontAlgn="b"/>
                      <a:r>
                        <a:rPr lang="en-GB" sz="1400" b="1" u="none" strike="noStrike">
                          <a:effectLst/>
                        </a:rPr>
                        <a:t> </a:t>
                      </a:r>
                      <a:endParaRPr lang="en-GB" sz="1400" b="1" i="0" u="none" strike="noStrike">
                        <a:solidFill>
                          <a:srgbClr val="000000"/>
                        </a:solidFill>
                        <a:effectLst/>
                        <a:latin typeface="Trebuchet MS" panose="020B0603020202020204" pitchFamily="34" charset="0"/>
                      </a:endParaRPr>
                    </a:p>
                  </a:txBody>
                  <a:tcPr marL="6611" marR="6611" marT="6611" marB="0" anchor="b"/>
                </a:tc>
                <a:tc>
                  <a:txBody>
                    <a:bodyPr/>
                    <a:lstStyle/>
                    <a:p>
                      <a:pPr algn="ctr" fontAlgn="ctr"/>
                      <a:r>
                        <a:rPr lang="en-GB" sz="1400" b="1" u="none" strike="noStrike" dirty="0">
                          <a:effectLst/>
                        </a:rPr>
                        <a:t>lens</a:t>
                      </a:r>
                      <a:endParaRPr lang="en-GB" sz="1400" b="1" i="0" u="none" strike="noStrike" dirty="0">
                        <a:solidFill>
                          <a:srgbClr val="000000"/>
                        </a:solidFill>
                        <a:effectLst/>
                        <a:latin typeface="Trebuchet MS" panose="020B0603020202020204" pitchFamily="34" charset="0"/>
                      </a:endParaRPr>
                    </a:p>
                  </a:txBody>
                  <a:tcPr marL="6611" marR="6611" marT="6611" marB="0" anchor="ctr"/>
                </a:tc>
                <a:extLst>
                  <a:ext uri="{0D108BD9-81ED-4DB2-BD59-A6C34878D82A}">
                    <a16:rowId xmlns:a16="http://schemas.microsoft.com/office/drawing/2014/main" val="3183175765"/>
                  </a:ext>
                </a:extLst>
              </a:tr>
              <a:tr h="457418">
                <a:tc>
                  <a:txBody>
                    <a:bodyPr/>
                    <a:lstStyle/>
                    <a:p>
                      <a:pPr algn="l" fontAlgn="ctr"/>
                      <a:r>
                        <a:rPr lang="en-GB" sz="1400" b="1" u="none" strike="noStrike">
                          <a:effectLst/>
                        </a:rPr>
                        <a:t>one of the two types of light-sensitive cells in the retina of the eye and used in dim light</a:t>
                      </a:r>
                      <a:endParaRPr lang="en-GB" sz="1400" b="1" i="0" u="none" strike="noStrike">
                        <a:solidFill>
                          <a:srgbClr val="000000"/>
                        </a:solidFill>
                        <a:effectLst/>
                        <a:latin typeface="Trebuchet MS" panose="020B0603020202020204" pitchFamily="34" charset="0"/>
                      </a:endParaRPr>
                    </a:p>
                  </a:txBody>
                  <a:tcPr marL="79331" marR="6611" marT="6611" marB="0" anchor="ctr"/>
                </a:tc>
                <a:tc>
                  <a:txBody>
                    <a:bodyPr/>
                    <a:lstStyle/>
                    <a:p>
                      <a:pPr algn="l" fontAlgn="b"/>
                      <a:r>
                        <a:rPr lang="en-GB" sz="1400" b="1" u="none" strike="noStrike">
                          <a:effectLst/>
                        </a:rPr>
                        <a:t> </a:t>
                      </a:r>
                      <a:endParaRPr lang="en-GB" sz="1400" b="1" i="0" u="none" strike="noStrike">
                        <a:solidFill>
                          <a:srgbClr val="000000"/>
                        </a:solidFill>
                        <a:effectLst/>
                        <a:latin typeface="Trebuchet MS" panose="020B0603020202020204" pitchFamily="34" charset="0"/>
                      </a:endParaRPr>
                    </a:p>
                  </a:txBody>
                  <a:tcPr marL="6611" marR="6611" marT="6611" marB="0" anchor="b"/>
                </a:tc>
                <a:tc>
                  <a:txBody>
                    <a:bodyPr/>
                    <a:lstStyle/>
                    <a:p>
                      <a:pPr algn="ctr" fontAlgn="ctr"/>
                      <a:r>
                        <a:rPr lang="en-GB" sz="1400" b="1" u="none" strike="noStrike" dirty="0">
                          <a:effectLst/>
                        </a:rPr>
                        <a:t>macula</a:t>
                      </a:r>
                      <a:endParaRPr lang="en-GB" sz="1400" b="1" i="0" u="none" strike="noStrike" dirty="0">
                        <a:solidFill>
                          <a:srgbClr val="000000"/>
                        </a:solidFill>
                        <a:effectLst/>
                        <a:latin typeface="Trebuchet MS" panose="020B0603020202020204" pitchFamily="34" charset="0"/>
                      </a:endParaRPr>
                    </a:p>
                  </a:txBody>
                  <a:tcPr marL="6611" marR="6611" marT="6611" marB="0" anchor="ctr"/>
                </a:tc>
                <a:extLst>
                  <a:ext uri="{0D108BD9-81ED-4DB2-BD59-A6C34878D82A}">
                    <a16:rowId xmlns:a16="http://schemas.microsoft.com/office/drawing/2014/main" val="1262763463"/>
                  </a:ext>
                </a:extLst>
              </a:tr>
              <a:tr h="256165">
                <a:tc>
                  <a:txBody>
                    <a:bodyPr/>
                    <a:lstStyle/>
                    <a:p>
                      <a:pPr algn="l" fontAlgn="ctr"/>
                      <a:r>
                        <a:rPr lang="en-GB" sz="1400" b="1" u="none" strike="noStrike">
                          <a:effectLst/>
                        </a:rPr>
                        <a:t>regulates the amount of light that enters your eye.</a:t>
                      </a:r>
                      <a:endParaRPr lang="en-GB" sz="1400" b="1" i="0" u="none" strike="noStrike">
                        <a:solidFill>
                          <a:srgbClr val="000000"/>
                        </a:solidFill>
                        <a:effectLst/>
                        <a:latin typeface="Trebuchet MS" panose="020B0603020202020204" pitchFamily="34" charset="0"/>
                      </a:endParaRPr>
                    </a:p>
                  </a:txBody>
                  <a:tcPr marL="79331" marR="6611" marT="6611" marB="0" anchor="ctr"/>
                </a:tc>
                <a:tc>
                  <a:txBody>
                    <a:bodyPr/>
                    <a:lstStyle/>
                    <a:p>
                      <a:pPr algn="l" fontAlgn="b"/>
                      <a:r>
                        <a:rPr lang="en-GB" sz="1400" b="1" u="none" strike="noStrike">
                          <a:effectLst/>
                        </a:rPr>
                        <a:t> </a:t>
                      </a:r>
                      <a:endParaRPr lang="en-GB" sz="1400" b="1" i="0" u="none" strike="noStrike">
                        <a:solidFill>
                          <a:srgbClr val="000000"/>
                        </a:solidFill>
                        <a:effectLst/>
                        <a:latin typeface="Trebuchet MS" panose="020B0603020202020204" pitchFamily="34" charset="0"/>
                      </a:endParaRPr>
                    </a:p>
                  </a:txBody>
                  <a:tcPr marL="6611" marR="6611" marT="6611" marB="0" anchor="b"/>
                </a:tc>
                <a:tc>
                  <a:txBody>
                    <a:bodyPr/>
                    <a:lstStyle/>
                    <a:p>
                      <a:pPr algn="ctr" fontAlgn="ctr"/>
                      <a:r>
                        <a:rPr lang="en-GB" sz="1400" b="1" u="none" strike="noStrike" dirty="0">
                          <a:effectLst/>
                        </a:rPr>
                        <a:t>optic nerve</a:t>
                      </a:r>
                      <a:endParaRPr lang="en-GB" sz="1400" b="1" i="0" u="none" strike="noStrike" dirty="0">
                        <a:solidFill>
                          <a:srgbClr val="000000"/>
                        </a:solidFill>
                        <a:effectLst/>
                        <a:latin typeface="Trebuchet MS" panose="020B0603020202020204" pitchFamily="34" charset="0"/>
                      </a:endParaRPr>
                    </a:p>
                  </a:txBody>
                  <a:tcPr marL="6611" marR="6611" marT="6611" marB="0" anchor="ctr"/>
                </a:tc>
                <a:extLst>
                  <a:ext uri="{0D108BD9-81ED-4DB2-BD59-A6C34878D82A}">
                    <a16:rowId xmlns:a16="http://schemas.microsoft.com/office/drawing/2014/main" val="2711768811"/>
                  </a:ext>
                </a:extLst>
              </a:tr>
              <a:tr h="658671">
                <a:tc>
                  <a:txBody>
                    <a:bodyPr/>
                    <a:lstStyle/>
                    <a:p>
                      <a:pPr algn="l" fontAlgn="ctr"/>
                      <a:r>
                        <a:rPr lang="en-GB" sz="1400" b="1" u="none" strike="noStrike">
                          <a:effectLst/>
                        </a:rPr>
                        <a:t>the second type of light sensitive cells in the retina of the eye.  It is thought that there are three types of cones, each sensitive to the wavelength of a different primary colour – red, green or blue. </a:t>
                      </a:r>
                      <a:endParaRPr lang="en-GB" sz="1400" b="1" i="0" u="none" strike="noStrike">
                        <a:solidFill>
                          <a:srgbClr val="000000"/>
                        </a:solidFill>
                        <a:effectLst/>
                        <a:latin typeface="Trebuchet MS" panose="020B0603020202020204" pitchFamily="34" charset="0"/>
                      </a:endParaRPr>
                    </a:p>
                  </a:txBody>
                  <a:tcPr marL="79331" marR="6611" marT="6611" marB="0" anchor="ctr"/>
                </a:tc>
                <a:tc>
                  <a:txBody>
                    <a:bodyPr/>
                    <a:lstStyle/>
                    <a:p>
                      <a:pPr algn="l" fontAlgn="b"/>
                      <a:r>
                        <a:rPr lang="en-GB" sz="1400" b="1" u="none" strike="noStrike">
                          <a:effectLst/>
                        </a:rPr>
                        <a:t> </a:t>
                      </a:r>
                      <a:endParaRPr lang="en-GB" sz="1400" b="1" i="0" u="none" strike="noStrike">
                        <a:solidFill>
                          <a:srgbClr val="000000"/>
                        </a:solidFill>
                        <a:effectLst/>
                        <a:latin typeface="Trebuchet MS" panose="020B0603020202020204" pitchFamily="34" charset="0"/>
                      </a:endParaRPr>
                    </a:p>
                  </a:txBody>
                  <a:tcPr marL="6611" marR="6611" marT="6611" marB="0" anchor="b"/>
                </a:tc>
                <a:tc>
                  <a:txBody>
                    <a:bodyPr/>
                    <a:lstStyle/>
                    <a:p>
                      <a:pPr algn="ctr" fontAlgn="ctr"/>
                      <a:r>
                        <a:rPr lang="en-GB" sz="1400" b="1" u="none" strike="noStrike" dirty="0">
                          <a:effectLst/>
                        </a:rPr>
                        <a:t>pupil</a:t>
                      </a:r>
                      <a:endParaRPr lang="en-GB" sz="1400" b="1" i="0" u="none" strike="noStrike" dirty="0">
                        <a:solidFill>
                          <a:srgbClr val="000000"/>
                        </a:solidFill>
                        <a:effectLst/>
                        <a:latin typeface="Trebuchet MS" panose="020B0603020202020204" pitchFamily="34" charset="0"/>
                      </a:endParaRPr>
                    </a:p>
                  </a:txBody>
                  <a:tcPr marL="6611" marR="6611" marT="6611" marB="0" anchor="ctr"/>
                </a:tc>
                <a:extLst>
                  <a:ext uri="{0D108BD9-81ED-4DB2-BD59-A6C34878D82A}">
                    <a16:rowId xmlns:a16="http://schemas.microsoft.com/office/drawing/2014/main" val="2199353430"/>
                  </a:ext>
                </a:extLst>
              </a:tr>
              <a:tr h="457418">
                <a:tc>
                  <a:txBody>
                    <a:bodyPr/>
                    <a:lstStyle/>
                    <a:p>
                      <a:pPr algn="l" fontAlgn="ctr"/>
                      <a:r>
                        <a:rPr lang="en-GB" sz="1400" b="1" u="none" strike="noStrike">
                          <a:effectLst/>
                        </a:rPr>
                        <a:t>the transparent circular part of the front of the eyeball. It refracts the light entering the eye onto the lens</a:t>
                      </a:r>
                      <a:endParaRPr lang="en-GB" sz="1400" b="1" i="0" u="none" strike="noStrike">
                        <a:solidFill>
                          <a:srgbClr val="000000"/>
                        </a:solidFill>
                        <a:effectLst/>
                        <a:latin typeface="Trebuchet MS" panose="020B0603020202020204" pitchFamily="34" charset="0"/>
                      </a:endParaRPr>
                    </a:p>
                  </a:txBody>
                  <a:tcPr marL="79331" marR="6611" marT="6611" marB="0" anchor="ctr"/>
                </a:tc>
                <a:tc>
                  <a:txBody>
                    <a:bodyPr/>
                    <a:lstStyle/>
                    <a:p>
                      <a:pPr algn="l" fontAlgn="b"/>
                      <a:r>
                        <a:rPr lang="en-GB" sz="1400" b="1" u="none" strike="noStrike">
                          <a:effectLst/>
                        </a:rPr>
                        <a:t> </a:t>
                      </a:r>
                      <a:endParaRPr lang="en-GB" sz="1400" b="1" i="0" u="none" strike="noStrike">
                        <a:solidFill>
                          <a:srgbClr val="000000"/>
                        </a:solidFill>
                        <a:effectLst/>
                        <a:latin typeface="Trebuchet MS" panose="020B0603020202020204" pitchFamily="34" charset="0"/>
                      </a:endParaRPr>
                    </a:p>
                  </a:txBody>
                  <a:tcPr marL="6611" marR="6611" marT="6611" marB="0" anchor="b"/>
                </a:tc>
                <a:tc>
                  <a:txBody>
                    <a:bodyPr/>
                    <a:lstStyle/>
                    <a:p>
                      <a:pPr algn="ctr" fontAlgn="ctr"/>
                      <a:r>
                        <a:rPr lang="en-GB" sz="1400" b="1" u="none" strike="noStrike" dirty="0">
                          <a:effectLst/>
                        </a:rPr>
                        <a:t>retina</a:t>
                      </a:r>
                      <a:endParaRPr lang="en-GB" sz="1400" b="1" i="0" u="none" strike="noStrike" dirty="0">
                        <a:solidFill>
                          <a:srgbClr val="000000"/>
                        </a:solidFill>
                        <a:effectLst/>
                        <a:latin typeface="Trebuchet MS" panose="020B0603020202020204" pitchFamily="34" charset="0"/>
                      </a:endParaRPr>
                    </a:p>
                  </a:txBody>
                  <a:tcPr marL="6611" marR="6611" marT="6611" marB="0" anchor="ctr"/>
                </a:tc>
                <a:extLst>
                  <a:ext uri="{0D108BD9-81ED-4DB2-BD59-A6C34878D82A}">
                    <a16:rowId xmlns:a16="http://schemas.microsoft.com/office/drawing/2014/main" val="842152651"/>
                  </a:ext>
                </a:extLst>
              </a:tr>
              <a:tr h="457418">
                <a:tc>
                  <a:txBody>
                    <a:bodyPr/>
                    <a:lstStyle/>
                    <a:p>
                      <a:pPr algn="l" fontAlgn="ctr"/>
                      <a:r>
                        <a:rPr lang="en-GB" sz="1400" b="1" u="none" strike="noStrike">
                          <a:effectLst/>
                        </a:rPr>
                        <a:t>the white part of the eye, a tough covering with which the cornea forms the external protective coat of the eye.</a:t>
                      </a:r>
                      <a:endParaRPr lang="en-GB" sz="1400" b="1" i="0" u="none" strike="noStrike">
                        <a:solidFill>
                          <a:srgbClr val="000000"/>
                        </a:solidFill>
                        <a:effectLst/>
                        <a:latin typeface="Trebuchet MS" panose="020B0603020202020204" pitchFamily="34" charset="0"/>
                      </a:endParaRPr>
                    </a:p>
                  </a:txBody>
                  <a:tcPr marL="79331" marR="6611" marT="6611" marB="0" anchor="ctr"/>
                </a:tc>
                <a:tc>
                  <a:txBody>
                    <a:bodyPr/>
                    <a:lstStyle/>
                    <a:p>
                      <a:pPr algn="l" fontAlgn="b"/>
                      <a:r>
                        <a:rPr lang="en-GB" sz="1400" b="1" u="none" strike="noStrike">
                          <a:effectLst/>
                        </a:rPr>
                        <a:t> </a:t>
                      </a:r>
                      <a:endParaRPr lang="en-GB" sz="1400" b="1" i="0" u="none" strike="noStrike">
                        <a:solidFill>
                          <a:srgbClr val="000000"/>
                        </a:solidFill>
                        <a:effectLst/>
                        <a:latin typeface="Trebuchet MS" panose="020B0603020202020204" pitchFamily="34" charset="0"/>
                      </a:endParaRPr>
                    </a:p>
                  </a:txBody>
                  <a:tcPr marL="6611" marR="6611" marT="6611" marB="0" anchor="b"/>
                </a:tc>
                <a:tc>
                  <a:txBody>
                    <a:bodyPr/>
                    <a:lstStyle/>
                    <a:p>
                      <a:pPr algn="ctr" fontAlgn="ctr"/>
                      <a:r>
                        <a:rPr lang="en-GB" sz="1400" b="1" u="none" strike="noStrike" dirty="0">
                          <a:effectLst/>
                        </a:rPr>
                        <a:t>rod cells</a:t>
                      </a:r>
                      <a:endParaRPr lang="en-GB" sz="1400" b="1" i="0" u="none" strike="noStrike" dirty="0">
                        <a:solidFill>
                          <a:srgbClr val="000000"/>
                        </a:solidFill>
                        <a:effectLst/>
                        <a:latin typeface="Trebuchet MS" panose="020B0603020202020204" pitchFamily="34" charset="0"/>
                      </a:endParaRPr>
                    </a:p>
                  </a:txBody>
                  <a:tcPr marL="6611" marR="6611" marT="6611" marB="0" anchor="ctr"/>
                </a:tc>
                <a:extLst>
                  <a:ext uri="{0D108BD9-81ED-4DB2-BD59-A6C34878D82A}">
                    <a16:rowId xmlns:a16="http://schemas.microsoft.com/office/drawing/2014/main" val="534881604"/>
                  </a:ext>
                </a:extLst>
              </a:tr>
              <a:tr h="457418">
                <a:tc>
                  <a:txBody>
                    <a:bodyPr/>
                    <a:lstStyle/>
                    <a:p>
                      <a:pPr algn="l" fontAlgn="ctr"/>
                      <a:r>
                        <a:rPr lang="en-GB" sz="1400" b="1" u="none" strike="noStrike">
                          <a:effectLst/>
                        </a:rPr>
                        <a:t>where the signals leaves the eye  transfers all the visual information to the brain.</a:t>
                      </a:r>
                      <a:endParaRPr lang="en-GB" sz="1400" b="1" i="0" u="none" strike="noStrike">
                        <a:solidFill>
                          <a:srgbClr val="000000"/>
                        </a:solidFill>
                        <a:effectLst/>
                        <a:latin typeface="Trebuchet MS" panose="020B0603020202020204" pitchFamily="34" charset="0"/>
                      </a:endParaRPr>
                    </a:p>
                  </a:txBody>
                  <a:tcPr marL="79331" marR="6611" marT="6611" marB="0" anchor="ctr"/>
                </a:tc>
                <a:tc>
                  <a:txBody>
                    <a:bodyPr/>
                    <a:lstStyle/>
                    <a:p>
                      <a:pPr algn="l" fontAlgn="b"/>
                      <a:r>
                        <a:rPr lang="en-GB" sz="1400" b="1" u="none" strike="noStrike">
                          <a:effectLst/>
                        </a:rPr>
                        <a:t> </a:t>
                      </a:r>
                      <a:endParaRPr lang="en-GB" sz="1400" b="1" i="0" u="none" strike="noStrike">
                        <a:solidFill>
                          <a:srgbClr val="000000"/>
                        </a:solidFill>
                        <a:effectLst/>
                        <a:latin typeface="Trebuchet MS" panose="020B0603020202020204" pitchFamily="34" charset="0"/>
                      </a:endParaRPr>
                    </a:p>
                  </a:txBody>
                  <a:tcPr marL="6611" marR="6611" marT="6611" marB="0" anchor="b"/>
                </a:tc>
                <a:tc>
                  <a:txBody>
                    <a:bodyPr/>
                    <a:lstStyle/>
                    <a:p>
                      <a:pPr algn="ctr" fontAlgn="ctr"/>
                      <a:r>
                        <a:rPr lang="en-GB" sz="1400" b="1" u="none" strike="noStrike" dirty="0">
                          <a:effectLst/>
                        </a:rPr>
                        <a:t>sclera</a:t>
                      </a:r>
                      <a:endParaRPr lang="en-GB" sz="1400" b="1" i="0" u="none" strike="noStrike" dirty="0">
                        <a:solidFill>
                          <a:srgbClr val="000000"/>
                        </a:solidFill>
                        <a:effectLst/>
                        <a:latin typeface="Trebuchet MS" panose="020B0603020202020204" pitchFamily="34" charset="0"/>
                      </a:endParaRPr>
                    </a:p>
                  </a:txBody>
                  <a:tcPr marL="6611" marR="6611" marT="6611" marB="0" anchor="ctr"/>
                </a:tc>
                <a:extLst>
                  <a:ext uri="{0D108BD9-81ED-4DB2-BD59-A6C34878D82A}">
                    <a16:rowId xmlns:a16="http://schemas.microsoft.com/office/drawing/2014/main" val="343813772"/>
                  </a:ext>
                </a:extLst>
              </a:tr>
            </a:tbl>
          </a:graphicData>
        </a:graphic>
      </p:graphicFrame>
    </p:spTree>
    <p:extLst>
      <p:ext uri="{BB962C8B-B14F-4D97-AF65-F5344CB8AC3E}">
        <p14:creationId xmlns:p14="http://schemas.microsoft.com/office/powerpoint/2010/main" val="327976997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 name="Picture 2">
            <a:extLst>
              <a:ext uri="{FF2B5EF4-FFF2-40B4-BE49-F238E27FC236}">
                <a16:creationId xmlns:a16="http://schemas.microsoft.com/office/drawing/2014/main" id="{B1981535-B5AA-4E0C-ACE5-925CC19B20F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BF97D060-AA7E-4411-BA62-28BD1EBD55D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24" name="Rectangle 23">
            <a:extLst>
              <a:ext uri="{FF2B5EF4-FFF2-40B4-BE49-F238E27FC236}">
                <a16:creationId xmlns:a16="http://schemas.microsoft.com/office/drawing/2014/main" id="{57E607C4-A0A1-44FA-981D-EA3B813963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08D97526-B9D9-4257-B6A9-9D798897492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58F22135-2D04-C69D-F646-4016570565EE}"/>
              </a:ext>
            </a:extLst>
          </p:cNvPr>
          <p:cNvSpPr>
            <a:spLocks noGrp="1"/>
          </p:cNvSpPr>
          <p:nvPr>
            <p:ph type="sldNum" sz="quarter" idx="12"/>
          </p:nvPr>
        </p:nvSpPr>
        <p:spPr>
          <a:xfrm>
            <a:off x="10514011" y="6431916"/>
            <a:ext cx="953392" cy="365125"/>
          </a:xfrm>
        </p:spPr>
        <p:txBody>
          <a:bodyPr vert="horz" lIns="91440" tIns="45720" rIns="91440" bIns="45720" rtlCol="0" anchor="ctr">
            <a:normAutofit/>
          </a:bodyPr>
          <a:lstStyle/>
          <a:p>
            <a:pPr defTabSz="457200">
              <a:spcAft>
                <a:spcPts val="600"/>
              </a:spcAft>
            </a:pPr>
            <a:fld id="{25F4D205-A511-4D9F-BF18-0E193C9B365C}" type="slidenum">
              <a:rPr lang="en-US">
                <a:solidFill>
                  <a:srgbClr val="000000"/>
                </a:solidFill>
              </a:rPr>
              <a:pPr defTabSz="457200">
                <a:spcAft>
                  <a:spcPts val="600"/>
                </a:spcAft>
              </a:pPr>
              <a:t>75</a:t>
            </a:fld>
            <a:endParaRPr lang="en-US">
              <a:solidFill>
                <a:srgbClr val="000000"/>
              </a:solidFill>
            </a:endParaRPr>
          </a:p>
        </p:txBody>
      </p:sp>
      <p:graphicFrame>
        <p:nvGraphicFramePr>
          <p:cNvPr id="8" name="Content Placeholder 4">
            <a:extLst>
              <a:ext uri="{FF2B5EF4-FFF2-40B4-BE49-F238E27FC236}">
                <a16:creationId xmlns:a16="http://schemas.microsoft.com/office/drawing/2014/main" id="{8DEDD98B-9714-208E-6738-07556B32589A}"/>
              </a:ext>
            </a:extLst>
          </p:cNvPr>
          <p:cNvGraphicFramePr>
            <a:graphicFrameLocks/>
          </p:cNvGraphicFramePr>
          <p:nvPr>
            <p:extLst>
              <p:ext uri="{D42A27DB-BD31-4B8C-83A1-F6EECF244321}">
                <p14:modId xmlns:p14="http://schemas.microsoft.com/office/powerpoint/2010/main" val="1940834320"/>
              </p:ext>
            </p:extLst>
          </p:nvPr>
        </p:nvGraphicFramePr>
        <p:xfrm>
          <a:off x="0" y="60959"/>
          <a:ext cx="12192000" cy="6980418"/>
        </p:xfrm>
        <a:graphic>
          <a:graphicData uri="http://schemas.openxmlformats.org/drawingml/2006/table">
            <a:tbl>
              <a:tblPr firstRow="1" bandRow="1">
                <a:tableStyleId>{5C22544A-7EE6-4342-B048-85BDC9FD1C3A}</a:tableStyleId>
              </a:tblPr>
              <a:tblGrid>
                <a:gridCol w="11092543">
                  <a:extLst>
                    <a:ext uri="{9D8B030D-6E8A-4147-A177-3AD203B41FA5}">
                      <a16:colId xmlns:a16="http://schemas.microsoft.com/office/drawing/2014/main" val="2407636553"/>
                    </a:ext>
                  </a:extLst>
                </a:gridCol>
                <a:gridCol w="1099457">
                  <a:extLst>
                    <a:ext uri="{9D8B030D-6E8A-4147-A177-3AD203B41FA5}">
                      <a16:colId xmlns:a16="http://schemas.microsoft.com/office/drawing/2014/main" val="4164292144"/>
                    </a:ext>
                  </a:extLst>
                </a:gridCol>
              </a:tblGrid>
              <a:tr h="637672">
                <a:tc>
                  <a:txBody>
                    <a:bodyPr/>
                    <a:lstStyle/>
                    <a:p>
                      <a:pPr algn="l" fontAlgn="ctr"/>
                      <a:r>
                        <a:rPr lang="en-GB" sz="2000" u="none" strike="noStrike">
                          <a:effectLst/>
                        </a:rPr>
                        <a:t>What makes up an eye</a:t>
                      </a:r>
                      <a:endParaRPr lang="en-GB" sz="2000" b="0" i="0" u="none" strike="noStrike">
                        <a:solidFill>
                          <a:srgbClr val="003B5C"/>
                        </a:solidFill>
                        <a:effectLst/>
                        <a:latin typeface="Arial" panose="020B0604020202020204" pitchFamily="34" charset="0"/>
                      </a:endParaRPr>
                    </a:p>
                  </a:txBody>
                  <a:tcPr marL="11093" marR="11093" marT="11093" marB="0" anchor="ctr"/>
                </a:tc>
                <a:tc>
                  <a:txBody>
                    <a:bodyPr/>
                    <a:lstStyle/>
                    <a:p>
                      <a:pPr algn="l" fontAlgn="b"/>
                      <a:endParaRPr lang="en-GB" sz="2000" b="0" i="0" u="none" strike="noStrike" dirty="0">
                        <a:solidFill>
                          <a:srgbClr val="000000"/>
                        </a:solidFill>
                        <a:effectLst/>
                        <a:latin typeface="Calibri" panose="020F0502020204030204" pitchFamily="34" charset="0"/>
                      </a:endParaRPr>
                    </a:p>
                  </a:txBody>
                  <a:tcPr marL="11093" marR="11093" marT="11093" marB="0" anchor="b"/>
                </a:tc>
                <a:extLst>
                  <a:ext uri="{0D108BD9-81ED-4DB2-BD59-A6C34878D82A}">
                    <a16:rowId xmlns:a16="http://schemas.microsoft.com/office/drawing/2014/main" val="1275839328"/>
                  </a:ext>
                </a:extLst>
              </a:tr>
              <a:tr h="586616">
                <a:tc>
                  <a:txBody>
                    <a:bodyPr/>
                    <a:lstStyle/>
                    <a:p>
                      <a:pPr algn="l" fontAlgn="ctr"/>
                      <a:r>
                        <a:rPr lang="en-GB" sz="2000" b="0" i="0" u="none" strike="noStrike" dirty="0">
                          <a:solidFill>
                            <a:srgbClr val="000000"/>
                          </a:solidFill>
                          <a:effectLst/>
                          <a:latin typeface="Inherit"/>
                        </a:rPr>
                        <a:t> a light sensitive layer that lines the interior of the eye. It is composed of light sensitive cells known as rods and cones. </a:t>
                      </a:r>
                    </a:p>
                  </a:txBody>
                  <a:tcPr marR="7620" marT="7620" marB="0" anchor="ctr"/>
                </a:tc>
                <a:tc>
                  <a:txBody>
                    <a:bodyPr/>
                    <a:lstStyle/>
                    <a:p>
                      <a:pPr algn="ctr" fontAlgn="b"/>
                      <a:r>
                        <a:rPr lang="en-GB" sz="2000" b="1" i="0" u="none" strike="noStrike" dirty="0">
                          <a:solidFill>
                            <a:srgbClr val="000000"/>
                          </a:solidFill>
                          <a:effectLst/>
                          <a:latin typeface="Calibri" panose="020F0502020204030204" pitchFamily="34" charset="0"/>
                        </a:rPr>
                        <a:t>retina</a:t>
                      </a:r>
                    </a:p>
                  </a:txBody>
                  <a:tcPr marL="7620" marR="7620" marT="7620" marB="0" anchor="ctr"/>
                </a:tc>
                <a:extLst>
                  <a:ext uri="{0D108BD9-81ED-4DB2-BD59-A6C34878D82A}">
                    <a16:rowId xmlns:a16="http://schemas.microsoft.com/office/drawing/2014/main" val="1005267491"/>
                  </a:ext>
                </a:extLst>
              </a:tr>
              <a:tr h="378146">
                <a:tc>
                  <a:txBody>
                    <a:bodyPr/>
                    <a:lstStyle/>
                    <a:p>
                      <a:pPr algn="l" fontAlgn="ctr"/>
                      <a:r>
                        <a:rPr lang="en-GB" sz="2000" b="0" i="0" u="none" strike="noStrike">
                          <a:solidFill>
                            <a:srgbClr val="000000"/>
                          </a:solidFill>
                          <a:effectLst/>
                          <a:latin typeface="Inherit"/>
                        </a:rPr>
                        <a:t> the circular opening in the centre of the iris through which light passes into the lens of the eye.</a:t>
                      </a:r>
                    </a:p>
                  </a:txBody>
                  <a:tcPr marR="7620" marT="7620" marB="0" anchor="ctr"/>
                </a:tc>
                <a:tc>
                  <a:txBody>
                    <a:bodyPr/>
                    <a:lstStyle/>
                    <a:p>
                      <a:pPr algn="ctr" fontAlgn="b"/>
                      <a:r>
                        <a:rPr lang="en-GB" sz="2000" b="1" i="0" u="none" strike="noStrike" dirty="0">
                          <a:solidFill>
                            <a:srgbClr val="000000"/>
                          </a:solidFill>
                          <a:effectLst/>
                          <a:latin typeface="Calibri" panose="020F0502020204030204" pitchFamily="34" charset="0"/>
                        </a:rPr>
                        <a:t>pupil</a:t>
                      </a:r>
                    </a:p>
                  </a:txBody>
                  <a:tcPr marL="7620" marR="7620" marT="7620" marB="0" anchor="ctr"/>
                </a:tc>
                <a:extLst>
                  <a:ext uri="{0D108BD9-81ED-4DB2-BD59-A6C34878D82A}">
                    <a16:rowId xmlns:a16="http://schemas.microsoft.com/office/drawing/2014/main" val="2632395318"/>
                  </a:ext>
                </a:extLst>
              </a:tr>
              <a:tr h="586616">
                <a:tc>
                  <a:txBody>
                    <a:bodyPr/>
                    <a:lstStyle/>
                    <a:p>
                      <a:pPr algn="l" fontAlgn="ctr"/>
                      <a:r>
                        <a:rPr lang="en-GB" sz="2000" b="0" i="0" u="none" strike="noStrike" dirty="0">
                          <a:solidFill>
                            <a:srgbClr val="000000"/>
                          </a:solidFill>
                          <a:effectLst/>
                          <a:latin typeface="Inherit"/>
                        </a:rPr>
                        <a:t>a small indentation at the centre of the macula and is the area with the greatest concentration of cone cells. </a:t>
                      </a:r>
                    </a:p>
                  </a:txBody>
                  <a:tcPr marR="7620" marT="7620" marB="0" anchor="ctr"/>
                </a:tc>
                <a:tc>
                  <a:txBody>
                    <a:bodyPr/>
                    <a:lstStyle/>
                    <a:p>
                      <a:pPr algn="ctr" fontAlgn="b"/>
                      <a:r>
                        <a:rPr lang="en-GB" sz="2000" b="1" i="0" u="none" strike="noStrike" dirty="0">
                          <a:solidFill>
                            <a:srgbClr val="000000"/>
                          </a:solidFill>
                          <a:effectLst/>
                          <a:latin typeface="Calibri" panose="020F0502020204030204" pitchFamily="34" charset="0"/>
                        </a:rPr>
                        <a:t>fovea</a:t>
                      </a:r>
                    </a:p>
                  </a:txBody>
                  <a:tcPr marL="7620" marR="7620" marT="7620" marB="0" anchor="ctr"/>
                </a:tc>
                <a:extLst>
                  <a:ext uri="{0D108BD9-81ED-4DB2-BD59-A6C34878D82A}">
                    <a16:rowId xmlns:a16="http://schemas.microsoft.com/office/drawing/2014/main" val="3860385764"/>
                  </a:ext>
                </a:extLst>
              </a:tr>
              <a:tr h="684857">
                <a:tc>
                  <a:txBody>
                    <a:bodyPr/>
                    <a:lstStyle/>
                    <a:p>
                      <a:pPr algn="l" fontAlgn="ctr"/>
                      <a:r>
                        <a:rPr lang="en-GB" sz="2000" b="0" i="0" u="none" strike="noStrike" dirty="0">
                          <a:solidFill>
                            <a:srgbClr val="000000"/>
                          </a:solidFill>
                          <a:effectLst/>
                          <a:latin typeface="Inherit"/>
                        </a:rPr>
                        <a:t>a transparent structure situated behind your pupil.  It is enclosed in a thin transparent capsule and helps to refract incoming light and focus it onto the retina.</a:t>
                      </a:r>
                    </a:p>
                  </a:txBody>
                  <a:tcPr marR="7620" marT="7620" marB="0" anchor="ctr"/>
                </a:tc>
                <a:tc>
                  <a:txBody>
                    <a:bodyPr/>
                    <a:lstStyle/>
                    <a:p>
                      <a:pPr algn="ctr" fontAlgn="b"/>
                      <a:r>
                        <a:rPr lang="en-GB" sz="2000" b="1" i="0" u="none" strike="noStrike" dirty="0">
                          <a:solidFill>
                            <a:srgbClr val="000000"/>
                          </a:solidFill>
                          <a:effectLst/>
                          <a:latin typeface="Calibri" panose="020F0502020204030204" pitchFamily="34" charset="0"/>
                        </a:rPr>
                        <a:t>lens</a:t>
                      </a:r>
                    </a:p>
                  </a:txBody>
                  <a:tcPr marL="7620" marR="7620" marT="7620" marB="0" anchor="ctr"/>
                </a:tc>
                <a:extLst>
                  <a:ext uri="{0D108BD9-81ED-4DB2-BD59-A6C34878D82A}">
                    <a16:rowId xmlns:a16="http://schemas.microsoft.com/office/drawing/2014/main" val="847360569"/>
                  </a:ext>
                </a:extLst>
              </a:tr>
              <a:tr h="684857">
                <a:tc>
                  <a:txBody>
                    <a:bodyPr/>
                    <a:lstStyle/>
                    <a:p>
                      <a:pPr algn="l" fontAlgn="ctr"/>
                      <a:r>
                        <a:rPr lang="en-GB" sz="2000" b="0" i="0" u="none" strike="noStrike">
                          <a:solidFill>
                            <a:srgbClr val="000000"/>
                          </a:solidFill>
                          <a:effectLst/>
                          <a:latin typeface="Inherit"/>
                        </a:rPr>
                        <a:t>a yellow spot on the retina at the back of the eye which surrounds the fovea.</a:t>
                      </a:r>
                    </a:p>
                  </a:txBody>
                  <a:tcPr marR="7620" marT="7620" marB="0" anchor="ctr"/>
                </a:tc>
                <a:tc>
                  <a:txBody>
                    <a:bodyPr/>
                    <a:lstStyle/>
                    <a:p>
                      <a:pPr algn="ctr" fontAlgn="b"/>
                      <a:r>
                        <a:rPr lang="en-GB" sz="2000" b="1" i="0" u="none" strike="noStrike" dirty="0">
                          <a:solidFill>
                            <a:srgbClr val="000000"/>
                          </a:solidFill>
                          <a:effectLst/>
                          <a:latin typeface="Calibri" panose="020F0502020204030204" pitchFamily="34" charset="0"/>
                        </a:rPr>
                        <a:t>macula</a:t>
                      </a:r>
                    </a:p>
                  </a:txBody>
                  <a:tcPr marL="7620" marR="7620" marT="7620" marB="0" anchor="ctr"/>
                </a:tc>
                <a:extLst>
                  <a:ext uri="{0D108BD9-81ED-4DB2-BD59-A6C34878D82A}">
                    <a16:rowId xmlns:a16="http://schemas.microsoft.com/office/drawing/2014/main" val="3357165569"/>
                  </a:ext>
                </a:extLst>
              </a:tr>
              <a:tr h="378146">
                <a:tc>
                  <a:txBody>
                    <a:bodyPr/>
                    <a:lstStyle/>
                    <a:p>
                      <a:pPr algn="l" fontAlgn="ctr"/>
                      <a:r>
                        <a:rPr lang="en-GB" sz="2000" b="0" i="0" u="none" strike="noStrike" dirty="0">
                          <a:solidFill>
                            <a:srgbClr val="000000"/>
                          </a:solidFill>
                          <a:effectLst/>
                          <a:latin typeface="Inherit"/>
                        </a:rPr>
                        <a:t>a type of light-sensitive cells in the retina of the eye and used in dim light</a:t>
                      </a:r>
                    </a:p>
                  </a:txBody>
                  <a:tcPr marR="7620" marT="7620" marB="0" anchor="ctr"/>
                </a:tc>
                <a:tc>
                  <a:txBody>
                    <a:bodyPr/>
                    <a:lstStyle/>
                    <a:p>
                      <a:pPr algn="ctr" fontAlgn="b"/>
                      <a:r>
                        <a:rPr lang="en-GB" sz="2000" b="1" i="0" u="none" strike="noStrike" dirty="0">
                          <a:solidFill>
                            <a:srgbClr val="000000"/>
                          </a:solidFill>
                          <a:effectLst/>
                          <a:latin typeface="Calibri" panose="020F0502020204030204" pitchFamily="34" charset="0"/>
                        </a:rPr>
                        <a:t>rod cells</a:t>
                      </a:r>
                    </a:p>
                  </a:txBody>
                  <a:tcPr marL="7620" marR="7620" marT="7620" marB="0" anchor="ctr"/>
                </a:tc>
                <a:extLst>
                  <a:ext uri="{0D108BD9-81ED-4DB2-BD59-A6C34878D82A}">
                    <a16:rowId xmlns:a16="http://schemas.microsoft.com/office/drawing/2014/main" val="28197783"/>
                  </a:ext>
                </a:extLst>
              </a:tr>
              <a:tr h="378146">
                <a:tc>
                  <a:txBody>
                    <a:bodyPr/>
                    <a:lstStyle/>
                    <a:p>
                      <a:pPr algn="l" fontAlgn="ctr"/>
                      <a:r>
                        <a:rPr lang="en-GB" sz="2000" b="0" i="0" u="none" strike="noStrike" dirty="0">
                          <a:solidFill>
                            <a:srgbClr val="000000"/>
                          </a:solidFill>
                          <a:effectLst/>
                          <a:latin typeface="Inherit"/>
                        </a:rPr>
                        <a:t>regulates the amount of light that enters your eye.</a:t>
                      </a:r>
                    </a:p>
                  </a:txBody>
                  <a:tcPr marR="7620" marT="7620" marB="0" anchor="ctr"/>
                </a:tc>
                <a:tc>
                  <a:txBody>
                    <a:bodyPr/>
                    <a:lstStyle/>
                    <a:p>
                      <a:pPr algn="ctr" fontAlgn="b"/>
                      <a:r>
                        <a:rPr lang="en-GB" sz="2000" b="1" i="0" u="none" strike="noStrike" dirty="0">
                          <a:solidFill>
                            <a:srgbClr val="000000"/>
                          </a:solidFill>
                          <a:effectLst/>
                          <a:latin typeface="Calibri" panose="020F0502020204030204" pitchFamily="34" charset="0"/>
                        </a:rPr>
                        <a:t>iris</a:t>
                      </a:r>
                    </a:p>
                  </a:txBody>
                  <a:tcPr marL="7620" marR="7620" marT="7620" marB="0" anchor="ctr"/>
                </a:tc>
                <a:extLst>
                  <a:ext uri="{0D108BD9-81ED-4DB2-BD59-A6C34878D82A}">
                    <a16:rowId xmlns:a16="http://schemas.microsoft.com/office/drawing/2014/main" val="2254642061"/>
                  </a:ext>
                </a:extLst>
              </a:tr>
              <a:tr h="586616">
                <a:tc>
                  <a:txBody>
                    <a:bodyPr/>
                    <a:lstStyle/>
                    <a:p>
                      <a:pPr algn="l" fontAlgn="ctr"/>
                      <a:r>
                        <a:rPr lang="en-GB" sz="2000" b="0" i="0" u="none" strike="noStrike" dirty="0">
                          <a:solidFill>
                            <a:srgbClr val="000000"/>
                          </a:solidFill>
                          <a:effectLst/>
                          <a:latin typeface="Inherit"/>
                        </a:rPr>
                        <a:t>A type of light sensitive cells in the retina of the eye.  It is thought that there are three types of cones, each sensitive to the wavelength of a different primary colour – red, green or blue. </a:t>
                      </a:r>
                    </a:p>
                  </a:txBody>
                  <a:tcPr marR="7620" marT="7620" marB="0" anchor="ctr"/>
                </a:tc>
                <a:tc>
                  <a:txBody>
                    <a:bodyPr/>
                    <a:lstStyle/>
                    <a:p>
                      <a:pPr algn="ctr" fontAlgn="b"/>
                      <a:r>
                        <a:rPr lang="en-GB" sz="2000" b="1" i="0" u="none" strike="noStrike" dirty="0">
                          <a:solidFill>
                            <a:srgbClr val="000000"/>
                          </a:solidFill>
                          <a:effectLst/>
                          <a:latin typeface="Calibri" panose="020F0502020204030204" pitchFamily="34" charset="0"/>
                        </a:rPr>
                        <a:t>cone cells</a:t>
                      </a:r>
                    </a:p>
                  </a:txBody>
                  <a:tcPr marL="7620" marR="7620" marT="7620" marB="0" anchor="ctr"/>
                </a:tc>
                <a:extLst>
                  <a:ext uri="{0D108BD9-81ED-4DB2-BD59-A6C34878D82A}">
                    <a16:rowId xmlns:a16="http://schemas.microsoft.com/office/drawing/2014/main" val="2981545460"/>
                  </a:ext>
                </a:extLst>
              </a:tr>
              <a:tr h="684857">
                <a:tc>
                  <a:txBody>
                    <a:bodyPr/>
                    <a:lstStyle/>
                    <a:p>
                      <a:pPr algn="l" fontAlgn="ctr"/>
                      <a:r>
                        <a:rPr lang="en-GB" sz="2000" b="0" i="0" u="none" strike="noStrike" dirty="0">
                          <a:solidFill>
                            <a:srgbClr val="000000"/>
                          </a:solidFill>
                          <a:effectLst/>
                          <a:latin typeface="Inherit"/>
                        </a:rPr>
                        <a:t>the transparent circular part of the front of the eyeball. It refracts the light entering the eye onto the lens</a:t>
                      </a:r>
                    </a:p>
                  </a:txBody>
                  <a:tcPr marR="7620" marT="7620" marB="0" anchor="ctr"/>
                </a:tc>
                <a:tc>
                  <a:txBody>
                    <a:bodyPr/>
                    <a:lstStyle/>
                    <a:p>
                      <a:pPr algn="ctr" fontAlgn="b"/>
                      <a:r>
                        <a:rPr lang="en-GB" sz="2000" b="1" i="0" u="none" strike="noStrike" dirty="0">
                          <a:solidFill>
                            <a:srgbClr val="000000"/>
                          </a:solidFill>
                          <a:effectLst/>
                          <a:latin typeface="Calibri" panose="020F0502020204030204" pitchFamily="34" charset="0"/>
                        </a:rPr>
                        <a:t>cornea</a:t>
                      </a:r>
                    </a:p>
                  </a:txBody>
                  <a:tcPr marL="7620" marR="7620" marT="7620" marB="0" anchor="ctr"/>
                </a:tc>
                <a:extLst>
                  <a:ext uri="{0D108BD9-81ED-4DB2-BD59-A6C34878D82A}">
                    <a16:rowId xmlns:a16="http://schemas.microsoft.com/office/drawing/2014/main" val="2157032140"/>
                  </a:ext>
                </a:extLst>
              </a:tr>
              <a:tr h="586616">
                <a:tc>
                  <a:txBody>
                    <a:bodyPr/>
                    <a:lstStyle/>
                    <a:p>
                      <a:pPr algn="l" fontAlgn="ctr"/>
                      <a:r>
                        <a:rPr lang="en-GB" sz="2000" b="0" i="0" u="none" strike="noStrike" dirty="0">
                          <a:solidFill>
                            <a:srgbClr val="000000"/>
                          </a:solidFill>
                          <a:effectLst/>
                          <a:latin typeface="Inherit"/>
                        </a:rPr>
                        <a:t>the white part of the eye, a tough covering with which the cornea forms the external protective coat of the eye.</a:t>
                      </a:r>
                    </a:p>
                  </a:txBody>
                  <a:tcPr marR="7620" marT="7620" marB="0" anchor="ctr"/>
                </a:tc>
                <a:tc>
                  <a:txBody>
                    <a:bodyPr/>
                    <a:lstStyle/>
                    <a:p>
                      <a:pPr algn="ctr" fontAlgn="b"/>
                      <a:r>
                        <a:rPr lang="en-GB" sz="2000" b="1" i="0" u="none" strike="noStrike" dirty="0">
                          <a:solidFill>
                            <a:srgbClr val="000000"/>
                          </a:solidFill>
                          <a:effectLst/>
                          <a:latin typeface="Calibri" panose="020F0502020204030204" pitchFamily="34" charset="0"/>
                        </a:rPr>
                        <a:t>sclera</a:t>
                      </a:r>
                    </a:p>
                  </a:txBody>
                  <a:tcPr marL="7620" marR="7620" marT="7620" marB="0" anchor="ctr"/>
                </a:tc>
                <a:extLst>
                  <a:ext uri="{0D108BD9-81ED-4DB2-BD59-A6C34878D82A}">
                    <a16:rowId xmlns:a16="http://schemas.microsoft.com/office/drawing/2014/main" val="3482374826"/>
                  </a:ext>
                </a:extLst>
              </a:tr>
              <a:tr h="684857">
                <a:tc>
                  <a:txBody>
                    <a:bodyPr/>
                    <a:lstStyle/>
                    <a:p>
                      <a:pPr algn="l" fontAlgn="ctr"/>
                      <a:r>
                        <a:rPr lang="en-GB" sz="2000" b="0" i="0" u="none" strike="noStrike" dirty="0">
                          <a:solidFill>
                            <a:srgbClr val="000000"/>
                          </a:solidFill>
                          <a:effectLst/>
                          <a:latin typeface="Inherit"/>
                        </a:rPr>
                        <a:t>where the signals leave the eye  transferring  the visual information to the brain.</a:t>
                      </a:r>
                    </a:p>
                  </a:txBody>
                  <a:tcPr marR="7620" marT="7620" marB="0" anchor="ctr"/>
                </a:tc>
                <a:tc>
                  <a:txBody>
                    <a:bodyPr/>
                    <a:lstStyle/>
                    <a:p>
                      <a:pPr algn="ctr" fontAlgn="b"/>
                      <a:r>
                        <a:rPr lang="en-GB" sz="2000" b="1" i="0" u="none" strike="noStrike" dirty="0">
                          <a:solidFill>
                            <a:srgbClr val="000000"/>
                          </a:solidFill>
                          <a:effectLst/>
                          <a:latin typeface="Calibri" panose="020F0502020204030204" pitchFamily="34" charset="0"/>
                        </a:rPr>
                        <a:t>optic nerve</a:t>
                      </a:r>
                    </a:p>
                  </a:txBody>
                  <a:tcPr marL="7620" marR="7620" marT="7620" marB="0" anchor="ctr"/>
                </a:tc>
                <a:extLst>
                  <a:ext uri="{0D108BD9-81ED-4DB2-BD59-A6C34878D82A}">
                    <a16:rowId xmlns:a16="http://schemas.microsoft.com/office/drawing/2014/main" val="4014684022"/>
                  </a:ext>
                </a:extLst>
              </a:tr>
            </a:tbl>
          </a:graphicData>
        </a:graphic>
      </p:graphicFrame>
    </p:spTree>
    <p:extLst>
      <p:ext uri="{BB962C8B-B14F-4D97-AF65-F5344CB8AC3E}">
        <p14:creationId xmlns:p14="http://schemas.microsoft.com/office/powerpoint/2010/main" val="249289333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203623" y="1750660"/>
            <a:ext cx="11855846" cy="4525963"/>
          </a:xfrm>
          <a:prstGeom prst="rect">
            <a:avLst/>
          </a:prstGeom>
        </p:spPr>
        <p:txBody>
          <a:bodyPr/>
          <a:lstStyle/>
          <a:p>
            <a:pPr marL="514350" indent="-514350">
              <a:spcBef>
                <a:spcPct val="20000"/>
              </a:spcBef>
              <a:buFont typeface="+mj-lt"/>
              <a:buAutoNum type="arabicPeriod"/>
              <a:defRPr/>
            </a:pPr>
            <a:r>
              <a:rPr lang="en-GB" sz="2600" dirty="0"/>
              <a:t>Cut away the fat around the eye. Can you see the </a:t>
            </a:r>
            <a:r>
              <a:rPr lang="en-GB" sz="2600" b="1" dirty="0"/>
              <a:t>optic nerve</a:t>
            </a:r>
            <a:r>
              <a:rPr lang="en-GB" sz="2600" dirty="0"/>
              <a:t> at the back? </a:t>
            </a:r>
          </a:p>
          <a:p>
            <a:pPr marL="514350" indent="-514350">
              <a:spcBef>
                <a:spcPct val="20000"/>
              </a:spcBef>
              <a:buFont typeface="+mj-lt"/>
              <a:buAutoNum type="arabicPeriod"/>
              <a:defRPr/>
            </a:pPr>
            <a:r>
              <a:rPr lang="en-GB" sz="2600" dirty="0"/>
              <a:t>Cut around the middle of the eye (the </a:t>
            </a:r>
            <a:r>
              <a:rPr lang="en-GB" sz="2600" b="1" dirty="0"/>
              <a:t>sclera) </a:t>
            </a:r>
            <a:r>
              <a:rPr lang="en-GB" sz="2600" dirty="0"/>
              <a:t>until you have two halves, liquid </a:t>
            </a:r>
            <a:r>
              <a:rPr lang="en-GB" sz="2600" b="1" dirty="0"/>
              <a:t>vitreous humour</a:t>
            </a:r>
            <a:r>
              <a:rPr lang="en-GB" sz="2600" dirty="0"/>
              <a:t> will seep out. Remove this and look at the consistency.</a:t>
            </a:r>
          </a:p>
          <a:p>
            <a:pPr marL="514350" indent="-514350">
              <a:spcBef>
                <a:spcPct val="20000"/>
              </a:spcBef>
              <a:buFont typeface="+mj-lt"/>
              <a:buAutoNum type="arabicPeriod"/>
              <a:defRPr/>
            </a:pPr>
            <a:r>
              <a:rPr lang="en-GB" sz="2600" dirty="0"/>
              <a:t>Take out the lens and see what this is like on a piece of writing (use laminated sheets). It ought to magnify the writing.</a:t>
            </a:r>
          </a:p>
          <a:p>
            <a:pPr marL="514350" indent="-514350">
              <a:spcBef>
                <a:spcPct val="20000"/>
              </a:spcBef>
              <a:buFont typeface="+mj-lt"/>
              <a:buAutoNum type="arabicPeriod"/>
              <a:defRPr/>
            </a:pPr>
            <a:r>
              <a:rPr lang="en-GB" sz="2600" dirty="0"/>
              <a:t>Carefully remove the iris and notice the shape and size of the iris and pupil</a:t>
            </a:r>
          </a:p>
          <a:p>
            <a:pPr marL="514350" indent="-514350">
              <a:spcBef>
                <a:spcPct val="20000"/>
              </a:spcBef>
              <a:buFont typeface="+mj-lt"/>
              <a:buAutoNum type="arabicPeriod"/>
              <a:defRPr/>
            </a:pPr>
            <a:r>
              <a:rPr lang="en-GB" sz="2600" dirty="0"/>
              <a:t>Cut the cornea (the transparent covering at the front of the eye) and some liquid, called the </a:t>
            </a:r>
            <a:r>
              <a:rPr lang="en-GB" sz="2600" b="1" dirty="0"/>
              <a:t>aqueous humour, </a:t>
            </a:r>
            <a:r>
              <a:rPr lang="en-GB" sz="2600" dirty="0"/>
              <a:t>will come out.</a:t>
            </a:r>
          </a:p>
          <a:p>
            <a:pPr marL="514350" indent="-514350">
              <a:spcBef>
                <a:spcPct val="20000"/>
              </a:spcBef>
              <a:buFont typeface="+mj-lt"/>
              <a:buAutoNum type="arabicPeriod"/>
              <a:defRPr/>
            </a:pPr>
            <a:r>
              <a:rPr lang="en-GB" sz="2600" dirty="0"/>
              <a:t>Check out the retina, can you see the  layers? Can you spot the fovea?</a:t>
            </a:r>
          </a:p>
        </p:txBody>
      </p:sp>
      <p:pic>
        <p:nvPicPr>
          <p:cNvPr id="4098" name="Picture 2" descr="http://thumbs.dreamstime.com/z/eyeball-illustration-3102829.jpg"/>
          <p:cNvPicPr>
            <a:picLocks noChangeAspect="1" noChangeArrowheads="1"/>
          </p:cNvPicPr>
          <p:nvPr/>
        </p:nvPicPr>
        <p:blipFill>
          <a:blip r:embed="rId5" cstate="print"/>
          <a:srcRect b="9391"/>
          <a:stretch>
            <a:fillRect/>
          </a:stretch>
        </p:blipFill>
        <p:spPr bwMode="auto">
          <a:xfrm>
            <a:off x="10500320" y="110911"/>
            <a:ext cx="1691680" cy="1639749"/>
          </a:xfrm>
          <a:prstGeom prst="rect">
            <a:avLst/>
          </a:prstGeom>
          <a:noFill/>
        </p:spPr>
      </p:pic>
      <p:sp>
        <p:nvSpPr>
          <p:cNvPr id="6" name="TextBox 5"/>
          <p:cNvSpPr txBox="1"/>
          <p:nvPr/>
        </p:nvSpPr>
        <p:spPr>
          <a:xfrm>
            <a:off x="2462943" y="110911"/>
            <a:ext cx="5114542" cy="1107996"/>
          </a:xfrm>
          <a:prstGeom prst="rect">
            <a:avLst/>
          </a:prstGeom>
          <a:solidFill>
            <a:schemeClr val="accent1">
              <a:lumMod val="40000"/>
              <a:lumOff val="60000"/>
            </a:schemeClr>
          </a:solidFill>
        </p:spPr>
        <p:txBody>
          <a:bodyPr wrap="none" rtlCol="0">
            <a:spAutoFit/>
          </a:bodyPr>
          <a:lstStyle/>
          <a:p>
            <a:r>
              <a:rPr lang="en-GB" sz="6600" b="1" dirty="0"/>
              <a:t>Eye dissection</a:t>
            </a:r>
          </a:p>
        </p:txBody>
      </p:sp>
      <p:pic>
        <p:nvPicPr>
          <p:cNvPr id="7" name="MS900388269[1].wav">
            <a:hlinkClick r:id="" action="ppaction://media"/>
          </p:cNvPr>
          <p:cNvPicPr>
            <a:picLocks noRot="1"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6131546" y="6529498"/>
            <a:ext cx="144016" cy="144016"/>
          </a:xfrm>
          <a:prstGeom prst="rect">
            <a:avLst/>
          </a:prstGeom>
        </p:spPr>
      </p:pic>
      <p:sp>
        <p:nvSpPr>
          <p:cNvPr id="8" name="Rectangle 7"/>
          <p:cNvSpPr>
            <a:spLocks noChangeArrowheads="1"/>
          </p:cNvSpPr>
          <p:nvPr/>
        </p:nvSpPr>
        <p:spPr bwMode="auto">
          <a:xfrm>
            <a:off x="2639616" y="6488956"/>
            <a:ext cx="6659562" cy="252413"/>
          </a:xfrm>
          <a:prstGeom prst="rect">
            <a:avLst/>
          </a:prstGeom>
          <a:gradFill rotWithShape="1">
            <a:gsLst>
              <a:gs pos="0">
                <a:srgbClr val="FFFF66"/>
              </a:gs>
              <a:gs pos="100000">
                <a:srgbClr val="FF3300"/>
              </a:gs>
            </a:gsLst>
            <a:lin ang="0" scaled="1"/>
          </a:gradFill>
          <a:ln w="28575">
            <a:noFill/>
            <a:miter lim="800000"/>
            <a:headEnd/>
            <a:tailEnd/>
          </a:ln>
          <a:effectLst/>
        </p:spPr>
        <p:txBody>
          <a:bodyPr wrap="none" anchor="ctr"/>
          <a:lstStyle/>
          <a:p>
            <a:endParaRPr lang="en-GB"/>
          </a:p>
        </p:txBody>
      </p:sp>
      <p:sp>
        <p:nvSpPr>
          <p:cNvPr id="9" name="Rectangle 8"/>
          <p:cNvSpPr>
            <a:spLocks noChangeArrowheads="1"/>
          </p:cNvSpPr>
          <p:nvPr/>
        </p:nvSpPr>
        <p:spPr bwMode="auto">
          <a:xfrm>
            <a:off x="2666778" y="6731792"/>
            <a:ext cx="6659562" cy="252413"/>
          </a:xfrm>
          <a:prstGeom prst="rect">
            <a:avLst/>
          </a:prstGeom>
          <a:noFill/>
          <a:ln w="28575">
            <a:solidFill>
              <a:schemeClr val="tx1"/>
            </a:solidFill>
            <a:miter lim="800000"/>
            <a:headEnd/>
            <a:tailEnd/>
          </a:ln>
          <a:effectLst/>
        </p:spPr>
        <p:txBody>
          <a:bodyPr wrap="none" anchor="ctr"/>
          <a:lstStyle/>
          <a:p>
            <a:endParaRPr lang="en-GB"/>
          </a:p>
        </p:txBody>
      </p:sp>
      <p:sp>
        <p:nvSpPr>
          <p:cNvPr id="3" name="Slide Number Placeholder 2">
            <a:extLst>
              <a:ext uri="{FF2B5EF4-FFF2-40B4-BE49-F238E27FC236}">
                <a16:creationId xmlns:a16="http://schemas.microsoft.com/office/drawing/2014/main" id="{802CE8BE-50CE-45C2-A54E-88B3B17C60A0}"/>
              </a:ext>
            </a:extLst>
          </p:cNvPr>
          <p:cNvSpPr>
            <a:spLocks noGrp="1"/>
          </p:cNvSpPr>
          <p:nvPr>
            <p:ph type="sldNum" sz="quarter" idx="12"/>
          </p:nvPr>
        </p:nvSpPr>
        <p:spPr/>
        <p:txBody>
          <a:bodyPr/>
          <a:lstStyle/>
          <a:p>
            <a:fld id="{25F4D205-A511-4D9F-BF18-0E193C9B365C}" type="slidenum">
              <a:rPr lang="en-GB" smtClean="0"/>
              <a:t>76</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900000"/>
                                        <p:tgtEl>
                                          <p:spTgt spid="8"/>
                                        </p:tgtEl>
                                      </p:cBhvr>
                                    </p:animEffect>
                                  </p:childTnLst>
                                </p:cTn>
                              </p:par>
                              <p:par>
                                <p:cTn id="8" presetID="1" presetClass="mediacall" presetSubtype="0" fill="hold" nodeType="withEffect">
                                  <p:stCondLst>
                                    <p:cond delay="0"/>
                                  </p:stCondLst>
                                  <p:childTnLst>
                                    <p:cmd type="call" cmd="playFrom(0.0)">
                                      <p:cBhvr>
                                        <p:cTn id="9" dur="704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10"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bldLst>
      <p:bldP spid="8"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ChangeArrowheads="1"/>
          </p:cNvSpPr>
          <p:nvPr/>
        </p:nvSpPr>
        <p:spPr bwMode="auto">
          <a:xfrm>
            <a:off x="1524000" y="0"/>
            <a:ext cx="9144000" cy="6858000"/>
          </a:xfrm>
          <a:prstGeom prst="rect">
            <a:avLst/>
          </a:prstGeom>
          <a:solidFill>
            <a:srgbClr val="0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5235" name="Oval 3" descr="Parchment"/>
          <p:cNvSpPr>
            <a:spLocks noChangeArrowheads="1"/>
          </p:cNvSpPr>
          <p:nvPr/>
        </p:nvSpPr>
        <p:spPr bwMode="auto">
          <a:xfrm>
            <a:off x="2782889" y="1341439"/>
            <a:ext cx="6696075" cy="3455987"/>
          </a:xfrm>
          <a:prstGeom prst="ellipse">
            <a:avLst/>
          </a:prstGeom>
          <a:blipFill dpi="0" rotWithShape="1">
            <a:blip r:embed="rId2" cstate="print"/>
            <a:srcRect/>
            <a:tile tx="0" ty="0" sx="100000" sy="100000" flip="none" algn="tl"/>
          </a:blipFill>
          <a:ln w="76200">
            <a:solidFill>
              <a:srgbClr val="FFFF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5236" name="Oval 4"/>
          <p:cNvSpPr>
            <a:spLocks noChangeArrowheads="1"/>
          </p:cNvSpPr>
          <p:nvPr/>
        </p:nvSpPr>
        <p:spPr bwMode="auto">
          <a:xfrm>
            <a:off x="4440238" y="1484314"/>
            <a:ext cx="3313112" cy="3024187"/>
          </a:xfrm>
          <a:prstGeom prst="ellipse">
            <a:avLst/>
          </a:prstGeom>
          <a:blipFill dpi="0" rotWithShape="1">
            <a:blip r:embed="rId3" cstate="print"/>
            <a:srcRect/>
            <a:tile tx="0" ty="0" sx="100000" sy="100000" flip="none" algn="tl"/>
          </a:blip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5237" name="Litebulb"/>
          <p:cNvSpPr>
            <a:spLocks noEditPoints="1" noChangeArrowheads="1"/>
          </p:cNvSpPr>
          <p:nvPr/>
        </p:nvSpPr>
        <p:spPr bwMode="auto">
          <a:xfrm>
            <a:off x="1847850" y="4076701"/>
            <a:ext cx="1511300" cy="2309813"/>
          </a:xfrm>
          <a:custGeom>
            <a:avLst/>
            <a:gdLst>
              <a:gd name="T0" fmla="*/ 10800 w 21600"/>
              <a:gd name="T1" fmla="*/ 0 h 21600"/>
              <a:gd name="T2" fmla="*/ 21600 w 21600"/>
              <a:gd name="T3" fmla="*/ 7782 h 21600"/>
              <a:gd name="T4" fmla="*/ 0 w 21600"/>
              <a:gd name="T5" fmla="*/ 7782 h 21600"/>
              <a:gd name="T6" fmla="*/ 10800 w 21600"/>
              <a:gd name="T7" fmla="*/ 21600 h 21600"/>
              <a:gd name="T8" fmla="*/ 3556 w 21600"/>
              <a:gd name="T9" fmla="*/ 2188 h 21600"/>
              <a:gd name="T10" fmla="*/ 18277 w 21600"/>
              <a:gd name="T11" fmla="*/ 9282 h 21600"/>
            </a:gdLst>
            <a:ahLst/>
            <a:cxnLst>
              <a:cxn ang="0">
                <a:pos x="T0" y="T1"/>
              </a:cxn>
              <a:cxn ang="0">
                <a:pos x="T2" y="T3"/>
              </a:cxn>
              <a:cxn ang="0">
                <a:pos x="T4" y="T5"/>
              </a:cxn>
              <a:cxn ang="0">
                <a:pos x="T6" y="T7"/>
              </a:cxn>
            </a:cxnLst>
            <a:rect l="T8" t="T9" r="T10" b="T11"/>
            <a:pathLst>
              <a:path w="21600" h="21600" extrusionOk="0">
                <a:moveTo>
                  <a:pt x="10825" y="21723"/>
                </a:moveTo>
                <a:lnTo>
                  <a:pt x="11215" y="21723"/>
                </a:lnTo>
                <a:lnTo>
                  <a:pt x="11552" y="21688"/>
                </a:lnTo>
                <a:lnTo>
                  <a:pt x="11916" y="21617"/>
                </a:lnTo>
                <a:lnTo>
                  <a:pt x="12253" y="21547"/>
                </a:lnTo>
                <a:lnTo>
                  <a:pt x="12617" y="21441"/>
                </a:lnTo>
                <a:lnTo>
                  <a:pt x="12902" y="21317"/>
                </a:lnTo>
                <a:lnTo>
                  <a:pt x="13162" y="21176"/>
                </a:lnTo>
                <a:lnTo>
                  <a:pt x="13396" y="21000"/>
                </a:lnTo>
                <a:lnTo>
                  <a:pt x="13655" y="20841"/>
                </a:lnTo>
                <a:lnTo>
                  <a:pt x="13863" y="20629"/>
                </a:lnTo>
                <a:lnTo>
                  <a:pt x="14045" y="20435"/>
                </a:lnTo>
                <a:lnTo>
                  <a:pt x="14200" y="20223"/>
                </a:lnTo>
                <a:lnTo>
                  <a:pt x="14356" y="19994"/>
                </a:lnTo>
                <a:lnTo>
                  <a:pt x="14460" y="19747"/>
                </a:lnTo>
                <a:lnTo>
                  <a:pt x="14512" y="19482"/>
                </a:lnTo>
                <a:lnTo>
                  <a:pt x="14512" y="19235"/>
                </a:lnTo>
                <a:lnTo>
                  <a:pt x="14512" y="19147"/>
                </a:lnTo>
                <a:lnTo>
                  <a:pt x="14512" y="18900"/>
                </a:lnTo>
                <a:lnTo>
                  <a:pt x="14512" y="18529"/>
                </a:lnTo>
                <a:lnTo>
                  <a:pt x="14512" y="18052"/>
                </a:lnTo>
                <a:lnTo>
                  <a:pt x="14512" y="17505"/>
                </a:lnTo>
                <a:lnTo>
                  <a:pt x="14512" y="16976"/>
                </a:lnTo>
                <a:lnTo>
                  <a:pt x="14512" y="16464"/>
                </a:lnTo>
                <a:lnTo>
                  <a:pt x="14512" y="15952"/>
                </a:lnTo>
                <a:lnTo>
                  <a:pt x="14512" y="15758"/>
                </a:lnTo>
                <a:lnTo>
                  <a:pt x="14616" y="15547"/>
                </a:lnTo>
                <a:lnTo>
                  <a:pt x="14694" y="15352"/>
                </a:lnTo>
                <a:lnTo>
                  <a:pt x="14798" y="15141"/>
                </a:lnTo>
                <a:lnTo>
                  <a:pt x="15161" y="14735"/>
                </a:lnTo>
                <a:lnTo>
                  <a:pt x="15602" y="14329"/>
                </a:lnTo>
                <a:lnTo>
                  <a:pt x="16745" y="13552"/>
                </a:lnTo>
                <a:lnTo>
                  <a:pt x="18043" y="12670"/>
                </a:lnTo>
                <a:lnTo>
                  <a:pt x="18744" y="12194"/>
                </a:lnTo>
                <a:lnTo>
                  <a:pt x="19341" y="11647"/>
                </a:lnTo>
                <a:lnTo>
                  <a:pt x="19938" y="11099"/>
                </a:lnTo>
                <a:lnTo>
                  <a:pt x="20483" y="10464"/>
                </a:lnTo>
                <a:lnTo>
                  <a:pt x="20743" y="10164"/>
                </a:lnTo>
                <a:lnTo>
                  <a:pt x="20950" y="9794"/>
                </a:lnTo>
                <a:lnTo>
                  <a:pt x="21132" y="9441"/>
                </a:lnTo>
                <a:lnTo>
                  <a:pt x="21288" y="9035"/>
                </a:lnTo>
                <a:lnTo>
                  <a:pt x="21444" y="8664"/>
                </a:lnTo>
                <a:lnTo>
                  <a:pt x="21548" y="8223"/>
                </a:lnTo>
                <a:lnTo>
                  <a:pt x="21600" y="7782"/>
                </a:lnTo>
                <a:lnTo>
                  <a:pt x="21600" y="7341"/>
                </a:lnTo>
                <a:lnTo>
                  <a:pt x="21600" y="6935"/>
                </a:lnTo>
                <a:lnTo>
                  <a:pt x="21548" y="6564"/>
                </a:lnTo>
                <a:lnTo>
                  <a:pt x="21496" y="6229"/>
                </a:lnTo>
                <a:lnTo>
                  <a:pt x="21392" y="5858"/>
                </a:lnTo>
                <a:lnTo>
                  <a:pt x="21288" y="5523"/>
                </a:lnTo>
                <a:lnTo>
                  <a:pt x="21132" y="5135"/>
                </a:lnTo>
                <a:lnTo>
                  <a:pt x="20950" y="4800"/>
                </a:lnTo>
                <a:lnTo>
                  <a:pt x="20743" y="4464"/>
                </a:lnTo>
                <a:lnTo>
                  <a:pt x="20535" y="4164"/>
                </a:lnTo>
                <a:lnTo>
                  <a:pt x="20301" y="3847"/>
                </a:lnTo>
                <a:lnTo>
                  <a:pt x="20042" y="3547"/>
                </a:lnTo>
                <a:lnTo>
                  <a:pt x="19782" y="3247"/>
                </a:lnTo>
                <a:lnTo>
                  <a:pt x="19133" y="2664"/>
                </a:lnTo>
                <a:lnTo>
                  <a:pt x="18458" y="2152"/>
                </a:lnTo>
                <a:lnTo>
                  <a:pt x="17705" y="1694"/>
                </a:lnTo>
                <a:lnTo>
                  <a:pt x="16849" y="1252"/>
                </a:lnTo>
                <a:lnTo>
                  <a:pt x="16407" y="1076"/>
                </a:lnTo>
                <a:lnTo>
                  <a:pt x="15940" y="900"/>
                </a:lnTo>
                <a:lnTo>
                  <a:pt x="15499" y="741"/>
                </a:lnTo>
                <a:lnTo>
                  <a:pt x="15057" y="600"/>
                </a:lnTo>
                <a:lnTo>
                  <a:pt x="14564" y="458"/>
                </a:lnTo>
                <a:lnTo>
                  <a:pt x="14045" y="335"/>
                </a:lnTo>
                <a:lnTo>
                  <a:pt x="13500" y="229"/>
                </a:lnTo>
                <a:lnTo>
                  <a:pt x="13006" y="158"/>
                </a:lnTo>
                <a:lnTo>
                  <a:pt x="12461" y="88"/>
                </a:lnTo>
                <a:lnTo>
                  <a:pt x="11968" y="52"/>
                </a:lnTo>
                <a:lnTo>
                  <a:pt x="11423" y="17"/>
                </a:lnTo>
                <a:lnTo>
                  <a:pt x="10825" y="17"/>
                </a:lnTo>
                <a:lnTo>
                  <a:pt x="10254" y="17"/>
                </a:lnTo>
                <a:lnTo>
                  <a:pt x="9709" y="52"/>
                </a:lnTo>
                <a:lnTo>
                  <a:pt x="9216" y="88"/>
                </a:lnTo>
                <a:lnTo>
                  <a:pt x="8671" y="158"/>
                </a:lnTo>
                <a:lnTo>
                  <a:pt x="8177" y="229"/>
                </a:lnTo>
                <a:lnTo>
                  <a:pt x="7632" y="335"/>
                </a:lnTo>
                <a:lnTo>
                  <a:pt x="7113" y="458"/>
                </a:lnTo>
                <a:lnTo>
                  <a:pt x="6620" y="600"/>
                </a:lnTo>
                <a:lnTo>
                  <a:pt x="6178" y="741"/>
                </a:lnTo>
                <a:lnTo>
                  <a:pt x="5737" y="900"/>
                </a:lnTo>
                <a:lnTo>
                  <a:pt x="5270" y="1076"/>
                </a:lnTo>
                <a:lnTo>
                  <a:pt x="4828" y="1252"/>
                </a:lnTo>
                <a:lnTo>
                  <a:pt x="3972" y="1694"/>
                </a:lnTo>
                <a:lnTo>
                  <a:pt x="3219" y="2152"/>
                </a:lnTo>
                <a:lnTo>
                  <a:pt x="2544" y="2664"/>
                </a:lnTo>
                <a:lnTo>
                  <a:pt x="1895" y="3247"/>
                </a:lnTo>
                <a:lnTo>
                  <a:pt x="1635" y="3547"/>
                </a:lnTo>
                <a:lnTo>
                  <a:pt x="1375" y="3847"/>
                </a:lnTo>
                <a:lnTo>
                  <a:pt x="1142" y="4164"/>
                </a:lnTo>
                <a:lnTo>
                  <a:pt x="934" y="4464"/>
                </a:lnTo>
                <a:lnTo>
                  <a:pt x="726" y="4800"/>
                </a:lnTo>
                <a:lnTo>
                  <a:pt x="545" y="5135"/>
                </a:lnTo>
                <a:lnTo>
                  <a:pt x="389" y="5523"/>
                </a:lnTo>
                <a:lnTo>
                  <a:pt x="285" y="5858"/>
                </a:lnTo>
                <a:lnTo>
                  <a:pt x="181" y="6229"/>
                </a:lnTo>
                <a:lnTo>
                  <a:pt x="129" y="6564"/>
                </a:lnTo>
                <a:lnTo>
                  <a:pt x="77" y="6935"/>
                </a:lnTo>
                <a:lnTo>
                  <a:pt x="77" y="7341"/>
                </a:lnTo>
                <a:lnTo>
                  <a:pt x="77" y="7782"/>
                </a:lnTo>
                <a:lnTo>
                  <a:pt x="129" y="8223"/>
                </a:lnTo>
                <a:lnTo>
                  <a:pt x="233" y="8664"/>
                </a:lnTo>
                <a:lnTo>
                  <a:pt x="389" y="9035"/>
                </a:lnTo>
                <a:lnTo>
                  <a:pt x="545" y="9441"/>
                </a:lnTo>
                <a:lnTo>
                  <a:pt x="726" y="9794"/>
                </a:lnTo>
                <a:lnTo>
                  <a:pt x="934" y="10164"/>
                </a:lnTo>
                <a:lnTo>
                  <a:pt x="1194" y="10464"/>
                </a:lnTo>
                <a:lnTo>
                  <a:pt x="1739" y="11099"/>
                </a:lnTo>
                <a:lnTo>
                  <a:pt x="2336" y="11647"/>
                </a:lnTo>
                <a:lnTo>
                  <a:pt x="2933" y="12194"/>
                </a:lnTo>
                <a:lnTo>
                  <a:pt x="3634" y="12670"/>
                </a:lnTo>
                <a:lnTo>
                  <a:pt x="4932" y="13552"/>
                </a:lnTo>
                <a:lnTo>
                  <a:pt x="6075" y="14329"/>
                </a:lnTo>
                <a:lnTo>
                  <a:pt x="6516" y="14735"/>
                </a:lnTo>
                <a:lnTo>
                  <a:pt x="6879" y="15141"/>
                </a:lnTo>
                <a:lnTo>
                  <a:pt x="6983" y="15352"/>
                </a:lnTo>
                <a:lnTo>
                  <a:pt x="7061" y="15547"/>
                </a:lnTo>
                <a:lnTo>
                  <a:pt x="7165" y="15758"/>
                </a:lnTo>
                <a:lnTo>
                  <a:pt x="7165" y="15952"/>
                </a:lnTo>
                <a:lnTo>
                  <a:pt x="7165" y="16464"/>
                </a:lnTo>
                <a:lnTo>
                  <a:pt x="7165" y="16976"/>
                </a:lnTo>
                <a:lnTo>
                  <a:pt x="7165" y="17505"/>
                </a:lnTo>
                <a:lnTo>
                  <a:pt x="7165" y="18052"/>
                </a:lnTo>
                <a:lnTo>
                  <a:pt x="7165" y="18529"/>
                </a:lnTo>
                <a:lnTo>
                  <a:pt x="7165" y="18900"/>
                </a:lnTo>
                <a:lnTo>
                  <a:pt x="7165" y="19147"/>
                </a:lnTo>
                <a:lnTo>
                  <a:pt x="7165" y="19235"/>
                </a:lnTo>
                <a:lnTo>
                  <a:pt x="7165" y="19482"/>
                </a:lnTo>
                <a:lnTo>
                  <a:pt x="7217" y="19747"/>
                </a:lnTo>
                <a:lnTo>
                  <a:pt x="7321" y="19994"/>
                </a:lnTo>
                <a:lnTo>
                  <a:pt x="7476" y="20223"/>
                </a:lnTo>
                <a:lnTo>
                  <a:pt x="7632" y="20435"/>
                </a:lnTo>
                <a:lnTo>
                  <a:pt x="7814" y="20629"/>
                </a:lnTo>
                <a:lnTo>
                  <a:pt x="8022" y="20841"/>
                </a:lnTo>
                <a:lnTo>
                  <a:pt x="8281" y="21000"/>
                </a:lnTo>
                <a:lnTo>
                  <a:pt x="8515" y="21176"/>
                </a:lnTo>
                <a:lnTo>
                  <a:pt x="8775" y="21317"/>
                </a:lnTo>
                <a:lnTo>
                  <a:pt x="9060" y="21441"/>
                </a:lnTo>
                <a:lnTo>
                  <a:pt x="9424" y="21547"/>
                </a:lnTo>
                <a:lnTo>
                  <a:pt x="9761" y="21617"/>
                </a:lnTo>
                <a:lnTo>
                  <a:pt x="10125" y="21688"/>
                </a:lnTo>
                <a:lnTo>
                  <a:pt x="10462" y="21723"/>
                </a:lnTo>
                <a:lnTo>
                  <a:pt x="10825" y="21723"/>
                </a:lnTo>
                <a:close/>
              </a:path>
              <a:path w="21600" h="21600" extrusionOk="0">
                <a:moveTo>
                  <a:pt x="9242" y="14417"/>
                </a:moveTo>
                <a:lnTo>
                  <a:pt x="8541" y="12035"/>
                </a:lnTo>
                <a:lnTo>
                  <a:pt x="7295" y="10129"/>
                </a:lnTo>
                <a:lnTo>
                  <a:pt x="6905" y="9652"/>
                </a:lnTo>
                <a:lnTo>
                  <a:pt x="8541" y="10182"/>
                </a:lnTo>
                <a:lnTo>
                  <a:pt x="9787" y="9547"/>
                </a:lnTo>
                <a:lnTo>
                  <a:pt x="11189" y="10129"/>
                </a:lnTo>
                <a:lnTo>
                  <a:pt x="12279" y="9547"/>
                </a:lnTo>
                <a:lnTo>
                  <a:pt x="13370" y="10076"/>
                </a:lnTo>
                <a:lnTo>
                  <a:pt x="14850" y="9652"/>
                </a:lnTo>
                <a:lnTo>
                  <a:pt x="12902" y="12247"/>
                </a:lnTo>
                <a:lnTo>
                  <a:pt x="12357" y="14417"/>
                </a:lnTo>
                <a:moveTo>
                  <a:pt x="7191" y="15952"/>
                </a:moveTo>
                <a:lnTo>
                  <a:pt x="14512" y="15952"/>
                </a:lnTo>
                <a:lnTo>
                  <a:pt x="14512" y="17064"/>
                </a:lnTo>
                <a:lnTo>
                  <a:pt x="7191" y="17047"/>
                </a:lnTo>
                <a:lnTo>
                  <a:pt x="7191" y="18123"/>
                </a:lnTo>
                <a:lnTo>
                  <a:pt x="14512" y="18158"/>
                </a:lnTo>
                <a:lnTo>
                  <a:pt x="14538" y="19182"/>
                </a:lnTo>
                <a:lnTo>
                  <a:pt x="7217" y="19182"/>
                </a:lnTo>
              </a:path>
            </a:pathLst>
          </a:custGeom>
          <a:solidFill>
            <a:srgbClr val="FFFFCC"/>
          </a:solidFill>
          <a:ln w="57150">
            <a:solidFill>
              <a:srgbClr val="000000"/>
            </a:solidFill>
            <a:miter lim="800000"/>
            <a:headEnd/>
            <a:tailEnd/>
          </a:ln>
        </p:spPr>
        <p:txBody>
          <a:bodyPr/>
          <a:lstStyle/>
          <a:p>
            <a:endParaRPr lang="en-GB"/>
          </a:p>
        </p:txBody>
      </p:sp>
      <p:sp>
        <p:nvSpPr>
          <p:cNvPr id="95238" name="Line 6"/>
          <p:cNvSpPr>
            <a:spLocks noChangeShapeType="1"/>
          </p:cNvSpPr>
          <p:nvPr/>
        </p:nvSpPr>
        <p:spPr bwMode="auto">
          <a:xfrm flipH="1">
            <a:off x="6600825" y="1916113"/>
            <a:ext cx="503238"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5239" name="Line 7"/>
          <p:cNvSpPr>
            <a:spLocks noChangeShapeType="1"/>
          </p:cNvSpPr>
          <p:nvPr/>
        </p:nvSpPr>
        <p:spPr bwMode="auto">
          <a:xfrm>
            <a:off x="6816726" y="2924175"/>
            <a:ext cx="79216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5240" name="Line 8"/>
          <p:cNvSpPr>
            <a:spLocks noChangeShapeType="1"/>
          </p:cNvSpPr>
          <p:nvPr/>
        </p:nvSpPr>
        <p:spPr bwMode="auto">
          <a:xfrm>
            <a:off x="6600825" y="3500439"/>
            <a:ext cx="503238" cy="5048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5241" name="Line 9"/>
          <p:cNvSpPr>
            <a:spLocks noChangeShapeType="1"/>
          </p:cNvSpPr>
          <p:nvPr/>
        </p:nvSpPr>
        <p:spPr bwMode="auto">
          <a:xfrm>
            <a:off x="6096000" y="3644901"/>
            <a:ext cx="0" cy="7207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5242" name="Line 10"/>
          <p:cNvSpPr>
            <a:spLocks noChangeShapeType="1"/>
          </p:cNvSpPr>
          <p:nvPr/>
        </p:nvSpPr>
        <p:spPr bwMode="auto">
          <a:xfrm>
            <a:off x="6096000" y="1628776"/>
            <a:ext cx="0" cy="7207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5243" name="Line 11"/>
          <p:cNvSpPr>
            <a:spLocks noChangeShapeType="1"/>
          </p:cNvSpPr>
          <p:nvPr/>
        </p:nvSpPr>
        <p:spPr bwMode="auto">
          <a:xfrm>
            <a:off x="4583113" y="2924175"/>
            <a:ext cx="7921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5244" name="Line 12"/>
          <p:cNvSpPr>
            <a:spLocks noChangeShapeType="1"/>
          </p:cNvSpPr>
          <p:nvPr/>
        </p:nvSpPr>
        <p:spPr bwMode="auto">
          <a:xfrm>
            <a:off x="5159375" y="1989139"/>
            <a:ext cx="503238" cy="5048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5245" name="Line 13"/>
          <p:cNvSpPr>
            <a:spLocks noChangeShapeType="1"/>
          </p:cNvSpPr>
          <p:nvPr/>
        </p:nvSpPr>
        <p:spPr bwMode="auto">
          <a:xfrm flipH="1">
            <a:off x="5016500" y="3429001"/>
            <a:ext cx="503238"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5249" name="Oval 17"/>
          <p:cNvSpPr>
            <a:spLocks noChangeArrowheads="1"/>
          </p:cNvSpPr>
          <p:nvPr/>
        </p:nvSpPr>
        <p:spPr bwMode="auto">
          <a:xfrm>
            <a:off x="5591175" y="2492376"/>
            <a:ext cx="1081088" cy="1008063"/>
          </a:xfrm>
          <a:prstGeom prst="ellipse">
            <a:avLst/>
          </a:prstGeom>
          <a:solidFill>
            <a:srgbClr val="00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5" name="TextBox 14"/>
          <p:cNvSpPr txBox="1"/>
          <p:nvPr/>
        </p:nvSpPr>
        <p:spPr>
          <a:xfrm>
            <a:off x="3810000" y="5231607"/>
            <a:ext cx="4953000" cy="584775"/>
          </a:xfrm>
          <a:prstGeom prst="rect">
            <a:avLst/>
          </a:prstGeom>
          <a:noFill/>
        </p:spPr>
        <p:txBody>
          <a:bodyPr wrap="square" rtlCol="0">
            <a:spAutoFit/>
          </a:bodyPr>
          <a:lstStyle/>
          <a:p>
            <a:pPr algn="ctr"/>
            <a:r>
              <a:rPr lang="en-GB" sz="3200" b="1" dirty="0">
                <a:solidFill>
                  <a:srgbClr val="FFFF00"/>
                </a:solidFill>
              </a:rPr>
              <a:t>Constricted</a:t>
            </a:r>
          </a:p>
        </p:txBody>
      </p:sp>
      <p:sp>
        <p:nvSpPr>
          <p:cNvPr id="2" name="Slide Number Placeholder 1">
            <a:extLst>
              <a:ext uri="{FF2B5EF4-FFF2-40B4-BE49-F238E27FC236}">
                <a16:creationId xmlns:a16="http://schemas.microsoft.com/office/drawing/2014/main" id="{6C4BDB83-B9D4-318F-E0A3-D9E1115EF9E0}"/>
              </a:ext>
            </a:extLst>
          </p:cNvPr>
          <p:cNvSpPr>
            <a:spLocks noGrp="1"/>
          </p:cNvSpPr>
          <p:nvPr>
            <p:ph type="sldNum" sz="quarter" idx="12"/>
          </p:nvPr>
        </p:nvSpPr>
        <p:spPr/>
        <p:txBody>
          <a:bodyPr/>
          <a:lstStyle/>
          <a:p>
            <a:fld id="{25F4D205-A511-4D9F-BF18-0E193C9B365C}" type="slidenum">
              <a:rPr lang="en-GB" smtClean="0"/>
              <a:t>77</a:t>
            </a:fld>
            <a:endParaRPr lang="en-GB"/>
          </a:p>
        </p:txBody>
      </p:sp>
    </p:spTree>
    <p:extLst>
      <p:ext uri="{BB962C8B-B14F-4D97-AF65-F5344CB8AC3E}">
        <p14:creationId xmlns:p14="http://schemas.microsoft.com/office/powerpoint/2010/main" val="38821703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5235"/>
                                        </p:tgtEl>
                                        <p:attrNameLst>
                                          <p:attrName>style.visibility</p:attrName>
                                        </p:attrNameLst>
                                      </p:cBhvr>
                                      <p:to>
                                        <p:strVal val="visible"/>
                                      </p:to>
                                    </p:set>
                                    <p:animEffect transition="in" filter="fade">
                                      <p:cBhvr>
                                        <p:cTn id="7" dur="2000"/>
                                        <p:tgtEl>
                                          <p:spTgt spid="9523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5236"/>
                                        </p:tgtEl>
                                        <p:attrNameLst>
                                          <p:attrName>style.visibility</p:attrName>
                                        </p:attrNameLst>
                                      </p:cBhvr>
                                      <p:to>
                                        <p:strVal val="visible"/>
                                      </p:to>
                                    </p:set>
                                    <p:animEffect transition="in" filter="fade">
                                      <p:cBhvr>
                                        <p:cTn id="10" dur="2000"/>
                                        <p:tgtEl>
                                          <p:spTgt spid="9523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5249"/>
                                        </p:tgtEl>
                                        <p:attrNameLst>
                                          <p:attrName>style.visibility</p:attrName>
                                        </p:attrNameLst>
                                      </p:cBhvr>
                                      <p:to>
                                        <p:strVal val="visible"/>
                                      </p:to>
                                    </p:set>
                                    <p:animEffect transition="in" filter="fade">
                                      <p:cBhvr>
                                        <p:cTn id="13" dur="2000"/>
                                        <p:tgtEl>
                                          <p:spTgt spid="95249"/>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xit" presetSubtype="0" fill="hold" grpId="0" nodeType="clickEffect">
                                  <p:stCondLst>
                                    <p:cond delay="0"/>
                                  </p:stCondLst>
                                  <p:childTnLst>
                                    <p:animEffect transition="out" filter="fade">
                                      <p:cBhvr>
                                        <p:cTn id="17" dur="5000"/>
                                        <p:tgtEl>
                                          <p:spTgt spid="95237"/>
                                        </p:tgtEl>
                                      </p:cBhvr>
                                    </p:animEffect>
                                    <p:set>
                                      <p:cBhvr>
                                        <p:cTn id="18" dur="1" fill="hold">
                                          <p:stCondLst>
                                            <p:cond delay="4999"/>
                                          </p:stCondLst>
                                        </p:cTn>
                                        <p:tgtEl>
                                          <p:spTgt spid="95237"/>
                                        </p:tgtEl>
                                        <p:attrNameLst>
                                          <p:attrName>style.visibility</p:attrName>
                                        </p:attrNameLst>
                                      </p:cBhvr>
                                      <p:to>
                                        <p:strVal val="hidden"/>
                                      </p:to>
                                    </p:set>
                                  </p:childTnLst>
                                </p:cTn>
                              </p:par>
                              <p:par>
                                <p:cTn id="19" presetID="10" presetClass="entr" presetSubtype="0" fill="hold" grpId="0" nodeType="withEffect">
                                  <p:stCondLst>
                                    <p:cond delay="0"/>
                                  </p:stCondLst>
                                  <p:childTnLst>
                                    <p:set>
                                      <p:cBhvr>
                                        <p:cTn id="20" dur="1" fill="hold">
                                          <p:stCondLst>
                                            <p:cond delay="0"/>
                                          </p:stCondLst>
                                        </p:cTn>
                                        <p:tgtEl>
                                          <p:spTgt spid="95234"/>
                                        </p:tgtEl>
                                        <p:attrNameLst>
                                          <p:attrName>style.visibility</p:attrName>
                                        </p:attrNameLst>
                                      </p:cBhvr>
                                      <p:to>
                                        <p:strVal val="visible"/>
                                      </p:to>
                                    </p:set>
                                    <p:animEffect transition="in" filter="fade">
                                      <p:cBhvr>
                                        <p:cTn id="21" dur="5000"/>
                                        <p:tgtEl>
                                          <p:spTgt spid="9523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95239"/>
                                        </p:tgtEl>
                                        <p:attrNameLst>
                                          <p:attrName>style.visibility</p:attrName>
                                        </p:attrNameLst>
                                      </p:cBhvr>
                                      <p:to>
                                        <p:strVal val="visible"/>
                                      </p:to>
                                    </p:set>
                                    <p:animEffect transition="in" filter="fade">
                                      <p:cBhvr>
                                        <p:cTn id="26" dur="2000"/>
                                        <p:tgtEl>
                                          <p:spTgt spid="95239"/>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95238"/>
                                        </p:tgtEl>
                                        <p:attrNameLst>
                                          <p:attrName>style.visibility</p:attrName>
                                        </p:attrNameLst>
                                      </p:cBhvr>
                                      <p:to>
                                        <p:strVal val="visible"/>
                                      </p:to>
                                    </p:set>
                                    <p:animEffect transition="in" filter="fade">
                                      <p:cBhvr>
                                        <p:cTn id="29" dur="2000"/>
                                        <p:tgtEl>
                                          <p:spTgt spid="9523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95242"/>
                                        </p:tgtEl>
                                        <p:attrNameLst>
                                          <p:attrName>style.visibility</p:attrName>
                                        </p:attrNameLst>
                                      </p:cBhvr>
                                      <p:to>
                                        <p:strVal val="visible"/>
                                      </p:to>
                                    </p:set>
                                    <p:animEffect transition="in" filter="fade">
                                      <p:cBhvr>
                                        <p:cTn id="32" dur="2000"/>
                                        <p:tgtEl>
                                          <p:spTgt spid="9524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95244"/>
                                        </p:tgtEl>
                                        <p:attrNameLst>
                                          <p:attrName>style.visibility</p:attrName>
                                        </p:attrNameLst>
                                      </p:cBhvr>
                                      <p:to>
                                        <p:strVal val="visible"/>
                                      </p:to>
                                    </p:set>
                                    <p:animEffect transition="in" filter="fade">
                                      <p:cBhvr>
                                        <p:cTn id="35" dur="2000"/>
                                        <p:tgtEl>
                                          <p:spTgt spid="95244"/>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95243"/>
                                        </p:tgtEl>
                                        <p:attrNameLst>
                                          <p:attrName>style.visibility</p:attrName>
                                        </p:attrNameLst>
                                      </p:cBhvr>
                                      <p:to>
                                        <p:strVal val="visible"/>
                                      </p:to>
                                    </p:set>
                                    <p:animEffect transition="in" filter="fade">
                                      <p:cBhvr>
                                        <p:cTn id="38" dur="2000"/>
                                        <p:tgtEl>
                                          <p:spTgt spid="9524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95245"/>
                                        </p:tgtEl>
                                        <p:attrNameLst>
                                          <p:attrName>style.visibility</p:attrName>
                                        </p:attrNameLst>
                                      </p:cBhvr>
                                      <p:to>
                                        <p:strVal val="visible"/>
                                      </p:to>
                                    </p:set>
                                    <p:animEffect transition="in" filter="fade">
                                      <p:cBhvr>
                                        <p:cTn id="41" dur="2000"/>
                                        <p:tgtEl>
                                          <p:spTgt spid="95245"/>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95241"/>
                                        </p:tgtEl>
                                        <p:attrNameLst>
                                          <p:attrName>style.visibility</p:attrName>
                                        </p:attrNameLst>
                                      </p:cBhvr>
                                      <p:to>
                                        <p:strVal val="visible"/>
                                      </p:to>
                                    </p:set>
                                    <p:animEffect transition="in" filter="fade">
                                      <p:cBhvr>
                                        <p:cTn id="44" dur="2000"/>
                                        <p:tgtEl>
                                          <p:spTgt spid="95241"/>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95240"/>
                                        </p:tgtEl>
                                        <p:attrNameLst>
                                          <p:attrName>style.visibility</p:attrName>
                                        </p:attrNameLst>
                                      </p:cBhvr>
                                      <p:to>
                                        <p:strVal val="visible"/>
                                      </p:to>
                                    </p:set>
                                    <p:animEffect transition="in" filter="fade">
                                      <p:cBhvr>
                                        <p:cTn id="47" dur="2000"/>
                                        <p:tgtEl>
                                          <p:spTgt spid="95240"/>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6" presetClass="emph" presetSubtype="0" fill="hold" grpId="1" nodeType="clickEffect">
                                  <p:stCondLst>
                                    <p:cond delay="0"/>
                                  </p:stCondLst>
                                  <p:childTnLst>
                                    <p:animScale>
                                      <p:cBhvr>
                                        <p:cTn id="51" dur="2000" fill="hold"/>
                                        <p:tgtEl>
                                          <p:spTgt spid="95249"/>
                                        </p:tgtEl>
                                      </p:cBhvr>
                                      <p:by x="200000" y="200000"/>
                                    </p:animScale>
                                  </p:childTnLst>
                                </p:cTn>
                              </p:par>
                              <p:par>
                                <p:cTn id="52" presetID="10" presetClass="exit" presetSubtype="0" fill="hold" grpId="1" nodeType="withEffect">
                                  <p:stCondLst>
                                    <p:cond delay="0"/>
                                  </p:stCondLst>
                                  <p:childTnLst>
                                    <p:animEffect transition="out" filter="fade">
                                      <p:cBhvr>
                                        <p:cTn id="53" dur="2000"/>
                                        <p:tgtEl>
                                          <p:spTgt spid="95239"/>
                                        </p:tgtEl>
                                      </p:cBhvr>
                                    </p:animEffect>
                                    <p:set>
                                      <p:cBhvr>
                                        <p:cTn id="54" dur="1" fill="hold">
                                          <p:stCondLst>
                                            <p:cond delay="1999"/>
                                          </p:stCondLst>
                                        </p:cTn>
                                        <p:tgtEl>
                                          <p:spTgt spid="95239"/>
                                        </p:tgtEl>
                                        <p:attrNameLst>
                                          <p:attrName>style.visibility</p:attrName>
                                        </p:attrNameLst>
                                      </p:cBhvr>
                                      <p:to>
                                        <p:strVal val="hidden"/>
                                      </p:to>
                                    </p:set>
                                  </p:childTnLst>
                                </p:cTn>
                              </p:par>
                              <p:par>
                                <p:cTn id="55" presetID="10" presetClass="exit" presetSubtype="0" fill="hold" grpId="1" nodeType="withEffect">
                                  <p:stCondLst>
                                    <p:cond delay="0"/>
                                  </p:stCondLst>
                                  <p:childTnLst>
                                    <p:animEffect transition="out" filter="fade">
                                      <p:cBhvr>
                                        <p:cTn id="56" dur="2000"/>
                                        <p:tgtEl>
                                          <p:spTgt spid="95238"/>
                                        </p:tgtEl>
                                      </p:cBhvr>
                                    </p:animEffect>
                                    <p:set>
                                      <p:cBhvr>
                                        <p:cTn id="57" dur="1" fill="hold">
                                          <p:stCondLst>
                                            <p:cond delay="1999"/>
                                          </p:stCondLst>
                                        </p:cTn>
                                        <p:tgtEl>
                                          <p:spTgt spid="95238"/>
                                        </p:tgtEl>
                                        <p:attrNameLst>
                                          <p:attrName>style.visibility</p:attrName>
                                        </p:attrNameLst>
                                      </p:cBhvr>
                                      <p:to>
                                        <p:strVal val="hidden"/>
                                      </p:to>
                                    </p:set>
                                  </p:childTnLst>
                                </p:cTn>
                              </p:par>
                              <p:par>
                                <p:cTn id="58" presetID="10" presetClass="exit" presetSubtype="0" fill="hold" grpId="1" nodeType="withEffect">
                                  <p:stCondLst>
                                    <p:cond delay="0"/>
                                  </p:stCondLst>
                                  <p:childTnLst>
                                    <p:animEffect transition="out" filter="fade">
                                      <p:cBhvr>
                                        <p:cTn id="59" dur="2000"/>
                                        <p:tgtEl>
                                          <p:spTgt spid="95242"/>
                                        </p:tgtEl>
                                      </p:cBhvr>
                                    </p:animEffect>
                                    <p:set>
                                      <p:cBhvr>
                                        <p:cTn id="60" dur="1" fill="hold">
                                          <p:stCondLst>
                                            <p:cond delay="1999"/>
                                          </p:stCondLst>
                                        </p:cTn>
                                        <p:tgtEl>
                                          <p:spTgt spid="95242"/>
                                        </p:tgtEl>
                                        <p:attrNameLst>
                                          <p:attrName>style.visibility</p:attrName>
                                        </p:attrNameLst>
                                      </p:cBhvr>
                                      <p:to>
                                        <p:strVal val="hidden"/>
                                      </p:to>
                                    </p:set>
                                  </p:childTnLst>
                                </p:cTn>
                              </p:par>
                              <p:par>
                                <p:cTn id="61" presetID="10" presetClass="exit" presetSubtype="0" fill="hold" grpId="1" nodeType="withEffect">
                                  <p:stCondLst>
                                    <p:cond delay="0"/>
                                  </p:stCondLst>
                                  <p:childTnLst>
                                    <p:animEffect transition="out" filter="fade">
                                      <p:cBhvr>
                                        <p:cTn id="62" dur="2000"/>
                                        <p:tgtEl>
                                          <p:spTgt spid="95244"/>
                                        </p:tgtEl>
                                      </p:cBhvr>
                                    </p:animEffect>
                                    <p:set>
                                      <p:cBhvr>
                                        <p:cTn id="63" dur="1" fill="hold">
                                          <p:stCondLst>
                                            <p:cond delay="1999"/>
                                          </p:stCondLst>
                                        </p:cTn>
                                        <p:tgtEl>
                                          <p:spTgt spid="95244"/>
                                        </p:tgtEl>
                                        <p:attrNameLst>
                                          <p:attrName>style.visibility</p:attrName>
                                        </p:attrNameLst>
                                      </p:cBhvr>
                                      <p:to>
                                        <p:strVal val="hidden"/>
                                      </p:to>
                                    </p:set>
                                  </p:childTnLst>
                                </p:cTn>
                              </p:par>
                              <p:par>
                                <p:cTn id="64" presetID="10" presetClass="exit" presetSubtype="0" fill="hold" grpId="1" nodeType="withEffect">
                                  <p:stCondLst>
                                    <p:cond delay="0"/>
                                  </p:stCondLst>
                                  <p:childTnLst>
                                    <p:animEffect transition="out" filter="fade">
                                      <p:cBhvr>
                                        <p:cTn id="65" dur="2000"/>
                                        <p:tgtEl>
                                          <p:spTgt spid="95243"/>
                                        </p:tgtEl>
                                      </p:cBhvr>
                                    </p:animEffect>
                                    <p:set>
                                      <p:cBhvr>
                                        <p:cTn id="66" dur="1" fill="hold">
                                          <p:stCondLst>
                                            <p:cond delay="1999"/>
                                          </p:stCondLst>
                                        </p:cTn>
                                        <p:tgtEl>
                                          <p:spTgt spid="95243"/>
                                        </p:tgtEl>
                                        <p:attrNameLst>
                                          <p:attrName>style.visibility</p:attrName>
                                        </p:attrNameLst>
                                      </p:cBhvr>
                                      <p:to>
                                        <p:strVal val="hidden"/>
                                      </p:to>
                                    </p:set>
                                  </p:childTnLst>
                                </p:cTn>
                              </p:par>
                              <p:par>
                                <p:cTn id="67" presetID="10" presetClass="exit" presetSubtype="0" fill="hold" grpId="1" nodeType="withEffect">
                                  <p:stCondLst>
                                    <p:cond delay="0"/>
                                  </p:stCondLst>
                                  <p:childTnLst>
                                    <p:animEffect transition="out" filter="fade">
                                      <p:cBhvr>
                                        <p:cTn id="68" dur="2000"/>
                                        <p:tgtEl>
                                          <p:spTgt spid="95245"/>
                                        </p:tgtEl>
                                      </p:cBhvr>
                                    </p:animEffect>
                                    <p:set>
                                      <p:cBhvr>
                                        <p:cTn id="69" dur="1" fill="hold">
                                          <p:stCondLst>
                                            <p:cond delay="1999"/>
                                          </p:stCondLst>
                                        </p:cTn>
                                        <p:tgtEl>
                                          <p:spTgt spid="95245"/>
                                        </p:tgtEl>
                                        <p:attrNameLst>
                                          <p:attrName>style.visibility</p:attrName>
                                        </p:attrNameLst>
                                      </p:cBhvr>
                                      <p:to>
                                        <p:strVal val="hidden"/>
                                      </p:to>
                                    </p:set>
                                  </p:childTnLst>
                                </p:cTn>
                              </p:par>
                              <p:par>
                                <p:cTn id="70" presetID="10" presetClass="exit" presetSubtype="0" fill="hold" grpId="1" nodeType="withEffect">
                                  <p:stCondLst>
                                    <p:cond delay="0"/>
                                  </p:stCondLst>
                                  <p:childTnLst>
                                    <p:animEffect transition="out" filter="fade">
                                      <p:cBhvr>
                                        <p:cTn id="71" dur="2000"/>
                                        <p:tgtEl>
                                          <p:spTgt spid="95241"/>
                                        </p:tgtEl>
                                      </p:cBhvr>
                                    </p:animEffect>
                                    <p:set>
                                      <p:cBhvr>
                                        <p:cTn id="72" dur="1" fill="hold">
                                          <p:stCondLst>
                                            <p:cond delay="1999"/>
                                          </p:stCondLst>
                                        </p:cTn>
                                        <p:tgtEl>
                                          <p:spTgt spid="95241"/>
                                        </p:tgtEl>
                                        <p:attrNameLst>
                                          <p:attrName>style.visibility</p:attrName>
                                        </p:attrNameLst>
                                      </p:cBhvr>
                                      <p:to>
                                        <p:strVal val="hidden"/>
                                      </p:to>
                                    </p:set>
                                  </p:childTnLst>
                                </p:cTn>
                              </p:par>
                              <p:par>
                                <p:cTn id="73" presetID="10" presetClass="exit" presetSubtype="0" fill="hold" grpId="1" nodeType="withEffect">
                                  <p:stCondLst>
                                    <p:cond delay="0"/>
                                  </p:stCondLst>
                                  <p:childTnLst>
                                    <p:animEffect transition="out" filter="fade">
                                      <p:cBhvr>
                                        <p:cTn id="74" dur="2000"/>
                                        <p:tgtEl>
                                          <p:spTgt spid="95240"/>
                                        </p:tgtEl>
                                      </p:cBhvr>
                                    </p:animEffect>
                                    <p:set>
                                      <p:cBhvr>
                                        <p:cTn id="75" dur="1" fill="hold">
                                          <p:stCondLst>
                                            <p:cond delay="1999"/>
                                          </p:stCondLst>
                                        </p:cTn>
                                        <p:tgtEl>
                                          <p:spTgt spid="95240"/>
                                        </p:tgtEl>
                                        <p:attrNameLst>
                                          <p:attrName>style.visibility</p:attrName>
                                        </p:attrNameLst>
                                      </p:cBhvr>
                                      <p:to>
                                        <p:strVal val="hidden"/>
                                      </p:to>
                                    </p:set>
                                  </p:childTnLst>
                                </p:cTn>
                              </p:par>
                            </p:childTnLst>
                          </p:cTn>
                        </p:par>
                      </p:childTnLst>
                    </p:cTn>
                  </p:par>
                  <p:par>
                    <p:cTn id="76" fill="hold" nodeType="clickPar">
                      <p:stCondLst>
                        <p:cond delay="indefinite"/>
                      </p:stCondLst>
                      <p:childTnLst>
                        <p:par>
                          <p:cTn id="77" fill="hold" nodeType="withGroup">
                            <p:stCondLst>
                              <p:cond delay="0"/>
                            </p:stCondLst>
                            <p:childTnLst>
                              <p:par>
                                <p:cTn id="78" presetID="10" presetClass="exit" presetSubtype="0" fill="hold" grpId="1" nodeType="clickEffect">
                                  <p:stCondLst>
                                    <p:cond delay="0"/>
                                  </p:stCondLst>
                                  <p:childTnLst>
                                    <p:animEffect transition="out" filter="fade">
                                      <p:cBhvr>
                                        <p:cTn id="79" dur="2000"/>
                                        <p:tgtEl>
                                          <p:spTgt spid="95234"/>
                                        </p:tgtEl>
                                      </p:cBhvr>
                                    </p:animEffect>
                                    <p:set>
                                      <p:cBhvr>
                                        <p:cTn id="80" dur="1" fill="hold">
                                          <p:stCondLst>
                                            <p:cond delay="1999"/>
                                          </p:stCondLst>
                                        </p:cTn>
                                        <p:tgtEl>
                                          <p:spTgt spid="95234"/>
                                        </p:tgtEl>
                                        <p:attrNameLst>
                                          <p:attrName>style.visibility</p:attrName>
                                        </p:attrNameLst>
                                      </p:cBhvr>
                                      <p:to>
                                        <p:strVal val="hidden"/>
                                      </p:to>
                                    </p:set>
                                  </p:childTnLst>
                                </p:cTn>
                              </p:par>
                            </p:childTnLst>
                          </p:cTn>
                        </p:par>
                      </p:childTnLst>
                    </p:cTn>
                  </p:par>
                  <p:par>
                    <p:cTn id="81" fill="hold" nodeType="clickPar">
                      <p:stCondLst>
                        <p:cond delay="indefinite"/>
                      </p:stCondLst>
                      <p:childTnLst>
                        <p:par>
                          <p:cTn id="82" fill="hold" nodeType="withGroup">
                            <p:stCondLst>
                              <p:cond delay="0"/>
                            </p:stCondLst>
                            <p:childTnLst>
                              <p:par>
                                <p:cTn id="83" presetID="10" presetClass="entr" presetSubtype="0" fill="hold" grpId="2" nodeType="clickEffect">
                                  <p:stCondLst>
                                    <p:cond delay="0"/>
                                  </p:stCondLst>
                                  <p:childTnLst>
                                    <p:set>
                                      <p:cBhvr>
                                        <p:cTn id="84" dur="1" fill="hold">
                                          <p:stCondLst>
                                            <p:cond delay="0"/>
                                          </p:stCondLst>
                                        </p:cTn>
                                        <p:tgtEl>
                                          <p:spTgt spid="95242"/>
                                        </p:tgtEl>
                                        <p:attrNameLst>
                                          <p:attrName>style.visibility</p:attrName>
                                        </p:attrNameLst>
                                      </p:cBhvr>
                                      <p:to>
                                        <p:strVal val="visible"/>
                                      </p:to>
                                    </p:set>
                                    <p:animEffect transition="in" filter="fade">
                                      <p:cBhvr>
                                        <p:cTn id="85" dur="2000"/>
                                        <p:tgtEl>
                                          <p:spTgt spid="95242"/>
                                        </p:tgtEl>
                                      </p:cBhvr>
                                    </p:animEffect>
                                  </p:childTnLst>
                                </p:cTn>
                              </p:par>
                              <p:par>
                                <p:cTn id="86" presetID="10" presetClass="entr" presetSubtype="0" fill="hold" grpId="2" nodeType="withEffect">
                                  <p:stCondLst>
                                    <p:cond delay="0"/>
                                  </p:stCondLst>
                                  <p:childTnLst>
                                    <p:set>
                                      <p:cBhvr>
                                        <p:cTn id="87" dur="1" fill="hold">
                                          <p:stCondLst>
                                            <p:cond delay="0"/>
                                          </p:stCondLst>
                                        </p:cTn>
                                        <p:tgtEl>
                                          <p:spTgt spid="95238"/>
                                        </p:tgtEl>
                                        <p:attrNameLst>
                                          <p:attrName>style.visibility</p:attrName>
                                        </p:attrNameLst>
                                      </p:cBhvr>
                                      <p:to>
                                        <p:strVal val="visible"/>
                                      </p:to>
                                    </p:set>
                                    <p:animEffect transition="in" filter="fade">
                                      <p:cBhvr>
                                        <p:cTn id="88" dur="2000"/>
                                        <p:tgtEl>
                                          <p:spTgt spid="95238"/>
                                        </p:tgtEl>
                                      </p:cBhvr>
                                    </p:animEffect>
                                  </p:childTnLst>
                                </p:cTn>
                              </p:par>
                              <p:par>
                                <p:cTn id="89" presetID="10" presetClass="entr" presetSubtype="0" fill="hold" grpId="2" nodeType="withEffect">
                                  <p:stCondLst>
                                    <p:cond delay="0"/>
                                  </p:stCondLst>
                                  <p:childTnLst>
                                    <p:set>
                                      <p:cBhvr>
                                        <p:cTn id="90" dur="1" fill="hold">
                                          <p:stCondLst>
                                            <p:cond delay="0"/>
                                          </p:stCondLst>
                                        </p:cTn>
                                        <p:tgtEl>
                                          <p:spTgt spid="95239"/>
                                        </p:tgtEl>
                                        <p:attrNameLst>
                                          <p:attrName>style.visibility</p:attrName>
                                        </p:attrNameLst>
                                      </p:cBhvr>
                                      <p:to>
                                        <p:strVal val="visible"/>
                                      </p:to>
                                    </p:set>
                                    <p:animEffect transition="in" filter="fade">
                                      <p:cBhvr>
                                        <p:cTn id="91" dur="2000"/>
                                        <p:tgtEl>
                                          <p:spTgt spid="95239"/>
                                        </p:tgtEl>
                                      </p:cBhvr>
                                    </p:animEffect>
                                  </p:childTnLst>
                                </p:cTn>
                              </p:par>
                              <p:par>
                                <p:cTn id="92" presetID="10" presetClass="entr" presetSubtype="0" fill="hold" grpId="2" nodeType="withEffect">
                                  <p:stCondLst>
                                    <p:cond delay="0"/>
                                  </p:stCondLst>
                                  <p:childTnLst>
                                    <p:set>
                                      <p:cBhvr>
                                        <p:cTn id="93" dur="1" fill="hold">
                                          <p:stCondLst>
                                            <p:cond delay="0"/>
                                          </p:stCondLst>
                                        </p:cTn>
                                        <p:tgtEl>
                                          <p:spTgt spid="95240"/>
                                        </p:tgtEl>
                                        <p:attrNameLst>
                                          <p:attrName>style.visibility</p:attrName>
                                        </p:attrNameLst>
                                      </p:cBhvr>
                                      <p:to>
                                        <p:strVal val="visible"/>
                                      </p:to>
                                    </p:set>
                                    <p:animEffect transition="in" filter="fade">
                                      <p:cBhvr>
                                        <p:cTn id="94" dur="2000"/>
                                        <p:tgtEl>
                                          <p:spTgt spid="95240"/>
                                        </p:tgtEl>
                                      </p:cBhvr>
                                    </p:animEffect>
                                  </p:childTnLst>
                                </p:cTn>
                              </p:par>
                              <p:par>
                                <p:cTn id="95" presetID="10" presetClass="entr" presetSubtype="0" fill="hold" grpId="2" nodeType="withEffect">
                                  <p:stCondLst>
                                    <p:cond delay="0"/>
                                  </p:stCondLst>
                                  <p:childTnLst>
                                    <p:set>
                                      <p:cBhvr>
                                        <p:cTn id="96" dur="1" fill="hold">
                                          <p:stCondLst>
                                            <p:cond delay="0"/>
                                          </p:stCondLst>
                                        </p:cTn>
                                        <p:tgtEl>
                                          <p:spTgt spid="95241"/>
                                        </p:tgtEl>
                                        <p:attrNameLst>
                                          <p:attrName>style.visibility</p:attrName>
                                        </p:attrNameLst>
                                      </p:cBhvr>
                                      <p:to>
                                        <p:strVal val="visible"/>
                                      </p:to>
                                    </p:set>
                                    <p:animEffect transition="in" filter="fade">
                                      <p:cBhvr>
                                        <p:cTn id="97" dur="2000"/>
                                        <p:tgtEl>
                                          <p:spTgt spid="95241"/>
                                        </p:tgtEl>
                                      </p:cBhvr>
                                    </p:animEffect>
                                  </p:childTnLst>
                                </p:cTn>
                              </p:par>
                              <p:par>
                                <p:cTn id="98" presetID="10" presetClass="entr" presetSubtype="0" fill="hold" grpId="2" nodeType="withEffect">
                                  <p:stCondLst>
                                    <p:cond delay="0"/>
                                  </p:stCondLst>
                                  <p:childTnLst>
                                    <p:set>
                                      <p:cBhvr>
                                        <p:cTn id="99" dur="1" fill="hold">
                                          <p:stCondLst>
                                            <p:cond delay="0"/>
                                          </p:stCondLst>
                                        </p:cTn>
                                        <p:tgtEl>
                                          <p:spTgt spid="95245"/>
                                        </p:tgtEl>
                                        <p:attrNameLst>
                                          <p:attrName>style.visibility</p:attrName>
                                        </p:attrNameLst>
                                      </p:cBhvr>
                                      <p:to>
                                        <p:strVal val="visible"/>
                                      </p:to>
                                    </p:set>
                                    <p:animEffect transition="in" filter="fade">
                                      <p:cBhvr>
                                        <p:cTn id="100" dur="2000"/>
                                        <p:tgtEl>
                                          <p:spTgt spid="95245"/>
                                        </p:tgtEl>
                                      </p:cBhvr>
                                    </p:animEffect>
                                  </p:childTnLst>
                                </p:cTn>
                              </p:par>
                              <p:par>
                                <p:cTn id="101" presetID="10" presetClass="entr" presetSubtype="0" fill="hold" grpId="2" nodeType="withEffect">
                                  <p:stCondLst>
                                    <p:cond delay="0"/>
                                  </p:stCondLst>
                                  <p:childTnLst>
                                    <p:set>
                                      <p:cBhvr>
                                        <p:cTn id="102" dur="1" fill="hold">
                                          <p:stCondLst>
                                            <p:cond delay="0"/>
                                          </p:stCondLst>
                                        </p:cTn>
                                        <p:tgtEl>
                                          <p:spTgt spid="95243"/>
                                        </p:tgtEl>
                                        <p:attrNameLst>
                                          <p:attrName>style.visibility</p:attrName>
                                        </p:attrNameLst>
                                      </p:cBhvr>
                                      <p:to>
                                        <p:strVal val="visible"/>
                                      </p:to>
                                    </p:set>
                                    <p:animEffect transition="in" filter="fade">
                                      <p:cBhvr>
                                        <p:cTn id="103" dur="2000"/>
                                        <p:tgtEl>
                                          <p:spTgt spid="95243"/>
                                        </p:tgtEl>
                                      </p:cBhvr>
                                    </p:animEffect>
                                  </p:childTnLst>
                                </p:cTn>
                              </p:par>
                              <p:par>
                                <p:cTn id="104" presetID="10" presetClass="entr" presetSubtype="0" fill="hold" grpId="2" nodeType="withEffect">
                                  <p:stCondLst>
                                    <p:cond delay="0"/>
                                  </p:stCondLst>
                                  <p:childTnLst>
                                    <p:set>
                                      <p:cBhvr>
                                        <p:cTn id="105" dur="1" fill="hold">
                                          <p:stCondLst>
                                            <p:cond delay="0"/>
                                          </p:stCondLst>
                                        </p:cTn>
                                        <p:tgtEl>
                                          <p:spTgt spid="95244"/>
                                        </p:tgtEl>
                                        <p:attrNameLst>
                                          <p:attrName>style.visibility</p:attrName>
                                        </p:attrNameLst>
                                      </p:cBhvr>
                                      <p:to>
                                        <p:strVal val="visible"/>
                                      </p:to>
                                    </p:set>
                                    <p:animEffect transition="in" filter="fade">
                                      <p:cBhvr>
                                        <p:cTn id="106" dur="2000"/>
                                        <p:tgtEl>
                                          <p:spTgt spid="95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4" grpId="0" animBg="1"/>
      <p:bldP spid="95234" grpId="1" animBg="1"/>
      <p:bldP spid="95235" grpId="0" animBg="1"/>
      <p:bldP spid="95236" grpId="0" animBg="1"/>
      <p:bldP spid="95237" grpId="0" animBg="1"/>
      <p:bldP spid="95238" grpId="0" animBg="1"/>
      <p:bldP spid="95238" grpId="1" animBg="1"/>
      <p:bldP spid="95238" grpId="2" animBg="1"/>
      <p:bldP spid="95239" grpId="0" animBg="1"/>
      <p:bldP spid="95239" grpId="1" animBg="1"/>
      <p:bldP spid="95239" grpId="2" animBg="1"/>
      <p:bldP spid="95240" grpId="0" animBg="1"/>
      <p:bldP spid="95240" grpId="1" animBg="1"/>
      <p:bldP spid="95240" grpId="2" animBg="1"/>
      <p:bldP spid="95241" grpId="0" animBg="1"/>
      <p:bldP spid="95241" grpId="1" animBg="1"/>
      <p:bldP spid="95241" grpId="2" animBg="1"/>
      <p:bldP spid="95242" grpId="0" animBg="1"/>
      <p:bldP spid="95242" grpId="1" animBg="1"/>
      <p:bldP spid="95242" grpId="2" animBg="1"/>
      <p:bldP spid="95243" grpId="0" animBg="1"/>
      <p:bldP spid="95243" grpId="1" animBg="1"/>
      <p:bldP spid="95243" grpId="2" animBg="1"/>
      <p:bldP spid="95244" grpId="0" animBg="1"/>
      <p:bldP spid="95244" grpId="1" animBg="1"/>
      <p:bldP spid="95244" grpId="2" animBg="1"/>
      <p:bldP spid="95245" grpId="0" animBg="1"/>
      <p:bldP spid="95245" grpId="1" animBg="1"/>
      <p:bldP spid="95245" grpId="2" animBg="1"/>
      <p:bldP spid="95249" grpId="0" animBg="1"/>
      <p:bldP spid="95249" grpId="1"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Oval 2" descr="Parchment"/>
          <p:cNvSpPr>
            <a:spLocks noChangeArrowheads="1"/>
          </p:cNvSpPr>
          <p:nvPr/>
        </p:nvSpPr>
        <p:spPr bwMode="auto">
          <a:xfrm>
            <a:off x="2782889" y="1341439"/>
            <a:ext cx="6696075" cy="3455987"/>
          </a:xfrm>
          <a:prstGeom prst="ellipse">
            <a:avLst/>
          </a:prstGeom>
          <a:blipFill dpi="0" rotWithShape="1">
            <a:blip r:embed="rId2" cstate="print"/>
            <a:srcRect/>
            <a:tile tx="0" ty="0" sx="100000" sy="100000" flip="none" algn="tl"/>
          </a:blipFill>
          <a:ln w="76200">
            <a:solidFill>
              <a:srgbClr val="FFFF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9331" name="Oval 3"/>
          <p:cNvSpPr>
            <a:spLocks noChangeArrowheads="1"/>
          </p:cNvSpPr>
          <p:nvPr/>
        </p:nvSpPr>
        <p:spPr bwMode="auto">
          <a:xfrm>
            <a:off x="4440238" y="1484314"/>
            <a:ext cx="3313112" cy="3024187"/>
          </a:xfrm>
          <a:prstGeom prst="ellipse">
            <a:avLst/>
          </a:prstGeom>
          <a:blipFill dpi="0" rotWithShape="1">
            <a:blip r:embed="rId3" cstate="print"/>
            <a:srcRect/>
            <a:tile tx="0" ty="0" sx="100000" sy="100000" flip="none" algn="tl"/>
          </a:blip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9332" name="Litebulb"/>
          <p:cNvSpPr>
            <a:spLocks noEditPoints="1" noChangeArrowheads="1"/>
          </p:cNvSpPr>
          <p:nvPr/>
        </p:nvSpPr>
        <p:spPr bwMode="auto">
          <a:xfrm>
            <a:off x="1847850" y="4076701"/>
            <a:ext cx="1511300" cy="2309813"/>
          </a:xfrm>
          <a:custGeom>
            <a:avLst/>
            <a:gdLst>
              <a:gd name="T0" fmla="*/ 10800 w 21600"/>
              <a:gd name="T1" fmla="*/ 0 h 21600"/>
              <a:gd name="T2" fmla="*/ 21600 w 21600"/>
              <a:gd name="T3" fmla="*/ 7782 h 21600"/>
              <a:gd name="T4" fmla="*/ 0 w 21600"/>
              <a:gd name="T5" fmla="*/ 7782 h 21600"/>
              <a:gd name="T6" fmla="*/ 10800 w 21600"/>
              <a:gd name="T7" fmla="*/ 21600 h 21600"/>
              <a:gd name="T8" fmla="*/ 3556 w 21600"/>
              <a:gd name="T9" fmla="*/ 2188 h 21600"/>
              <a:gd name="T10" fmla="*/ 18277 w 21600"/>
              <a:gd name="T11" fmla="*/ 9282 h 21600"/>
            </a:gdLst>
            <a:ahLst/>
            <a:cxnLst>
              <a:cxn ang="0">
                <a:pos x="T0" y="T1"/>
              </a:cxn>
              <a:cxn ang="0">
                <a:pos x="T2" y="T3"/>
              </a:cxn>
              <a:cxn ang="0">
                <a:pos x="T4" y="T5"/>
              </a:cxn>
              <a:cxn ang="0">
                <a:pos x="T6" y="T7"/>
              </a:cxn>
            </a:cxnLst>
            <a:rect l="T8" t="T9" r="T10" b="T11"/>
            <a:pathLst>
              <a:path w="21600" h="21600" extrusionOk="0">
                <a:moveTo>
                  <a:pt x="10825" y="21723"/>
                </a:moveTo>
                <a:lnTo>
                  <a:pt x="11215" y="21723"/>
                </a:lnTo>
                <a:lnTo>
                  <a:pt x="11552" y="21688"/>
                </a:lnTo>
                <a:lnTo>
                  <a:pt x="11916" y="21617"/>
                </a:lnTo>
                <a:lnTo>
                  <a:pt x="12253" y="21547"/>
                </a:lnTo>
                <a:lnTo>
                  <a:pt x="12617" y="21441"/>
                </a:lnTo>
                <a:lnTo>
                  <a:pt x="12902" y="21317"/>
                </a:lnTo>
                <a:lnTo>
                  <a:pt x="13162" y="21176"/>
                </a:lnTo>
                <a:lnTo>
                  <a:pt x="13396" y="21000"/>
                </a:lnTo>
                <a:lnTo>
                  <a:pt x="13655" y="20841"/>
                </a:lnTo>
                <a:lnTo>
                  <a:pt x="13863" y="20629"/>
                </a:lnTo>
                <a:lnTo>
                  <a:pt x="14045" y="20435"/>
                </a:lnTo>
                <a:lnTo>
                  <a:pt x="14200" y="20223"/>
                </a:lnTo>
                <a:lnTo>
                  <a:pt x="14356" y="19994"/>
                </a:lnTo>
                <a:lnTo>
                  <a:pt x="14460" y="19747"/>
                </a:lnTo>
                <a:lnTo>
                  <a:pt x="14512" y="19482"/>
                </a:lnTo>
                <a:lnTo>
                  <a:pt x="14512" y="19235"/>
                </a:lnTo>
                <a:lnTo>
                  <a:pt x="14512" y="19147"/>
                </a:lnTo>
                <a:lnTo>
                  <a:pt x="14512" y="18900"/>
                </a:lnTo>
                <a:lnTo>
                  <a:pt x="14512" y="18529"/>
                </a:lnTo>
                <a:lnTo>
                  <a:pt x="14512" y="18052"/>
                </a:lnTo>
                <a:lnTo>
                  <a:pt x="14512" y="17505"/>
                </a:lnTo>
                <a:lnTo>
                  <a:pt x="14512" y="16976"/>
                </a:lnTo>
                <a:lnTo>
                  <a:pt x="14512" y="16464"/>
                </a:lnTo>
                <a:lnTo>
                  <a:pt x="14512" y="15952"/>
                </a:lnTo>
                <a:lnTo>
                  <a:pt x="14512" y="15758"/>
                </a:lnTo>
                <a:lnTo>
                  <a:pt x="14616" y="15547"/>
                </a:lnTo>
                <a:lnTo>
                  <a:pt x="14694" y="15352"/>
                </a:lnTo>
                <a:lnTo>
                  <a:pt x="14798" y="15141"/>
                </a:lnTo>
                <a:lnTo>
                  <a:pt x="15161" y="14735"/>
                </a:lnTo>
                <a:lnTo>
                  <a:pt x="15602" y="14329"/>
                </a:lnTo>
                <a:lnTo>
                  <a:pt x="16745" y="13552"/>
                </a:lnTo>
                <a:lnTo>
                  <a:pt x="18043" y="12670"/>
                </a:lnTo>
                <a:lnTo>
                  <a:pt x="18744" y="12194"/>
                </a:lnTo>
                <a:lnTo>
                  <a:pt x="19341" y="11647"/>
                </a:lnTo>
                <a:lnTo>
                  <a:pt x="19938" y="11099"/>
                </a:lnTo>
                <a:lnTo>
                  <a:pt x="20483" y="10464"/>
                </a:lnTo>
                <a:lnTo>
                  <a:pt x="20743" y="10164"/>
                </a:lnTo>
                <a:lnTo>
                  <a:pt x="20950" y="9794"/>
                </a:lnTo>
                <a:lnTo>
                  <a:pt x="21132" y="9441"/>
                </a:lnTo>
                <a:lnTo>
                  <a:pt x="21288" y="9035"/>
                </a:lnTo>
                <a:lnTo>
                  <a:pt x="21444" y="8664"/>
                </a:lnTo>
                <a:lnTo>
                  <a:pt x="21548" y="8223"/>
                </a:lnTo>
                <a:lnTo>
                  <a:pt x="21600" y="7782"/>
                </a:lnTo>
                <a:lnTo>
                  <a:pt x="21600" y="7341"/>
                </a:lnTo>
                <a:lnTo>
                  <a:pt x="21600" y="6935"/>
                </a:lnTo>
                <a:lnTo>
                  <a:pt x="21548" y="6564"/>
                </a:lnTo>
                <a:lnTo>
                  <a:pt x="21496" y="6229"/>
                </a:lnTo>
                <a:lnTo>
                  <a:pt x="21392" y="5858"/>
                </a:lnTo>
                <a:lnTo>
                  <a:pt x="21288" y="5523"/>
                </a:lnTo>
                <a:lnTo>
                  <a:pt x="21132" y="5135"/>
                </a:lnTo>
                <a:lnTo>
                  <a:pt x="20950" y="4800"/>
                </a:lnTo>
                <a:lnTo>
                  <a:pt x="20743" y="4464"/>
                </a:lnTo>
                <a:lnTo>
                  <a:pt x="20535" y="4164"/>
                </a:lnTo>
                <a:lnTo>
                  <a:pt x="20301" y="3847"/>
                </a:lnTo>
                <a:lnTo>
                  <a:pt x="20042" y="3547"/>
                </a:lnTo>
                <a:lnTo>
                  <a:pt x="19782" y="3247"/>
                </a:lnTo>
                <a:lnTo>
                  <a:pt x="19133" y="2664"/>
                </a:lnTo>
                <a:lnTo>
                  <a:pt x="18458" y="2152"/>
                </a:lnTo>
                <a:lnTo>
                  <a:pt x="17705" y="1694"/>
                </a:lnTo>
                <a:lnTo>
                  <a:pt x="16849" y="1252"/>
                </a:lnTo>
                <a:lnTo>
                  <a:pt x="16407" y="1076"/>
                </a:lnTo>
                <a:lnTo>
                  <a:pt x="15940" y="900"/>
                </a:lnTo>
                <a:lnTo>
                  <a:pt x="15499" y="741"/>
                </a:lnTo>
                <a:lnTo>
                  <a:pt x="15057" y="600"/>
                </a:lnTo>
                <a:lnTo>
                  <a:pt x="14564" y="458"/>
                </a:lnTo>
                <a:lnTo>
                  <a:pt x="14045" y="335"/>
                </a:lnTo>
                <a:lnTo>
                  <a:pt x="13500" y="229"/>
                </a:lnTo>
                <a:lnTo>
                  <a:pt x="13006" y="158"/>
                </a:lnTo>
                <a:lnTo>
                  <a:pt x="12461" y="88"/>
                </a:lnTo>
                <a:lnTo>
                  <a:pt x="11968" y="52"/>
                </a:lnTo>
                <a:lnTo>
                  <a:pt x="11423" y="17"/>
                </a:lnTo>
                <a:lnTo>
                  <a:pt x="10825" y="17"/>
                </a:lnTo>
                <a:lnTo>
                  <a:pt x="10254" y="17"/>
                </a:lnTo>
                <a:lnTo>
                  <a:pt x="9709" y="52"/>
                </a:lnTo>
                <a:lnTo>
                  <a:pt x="9216" y="88"/>
                </a:lnTo>
                <a:lnTo>
                  <a:pt x="8671" y="158"/>
                </a:lnTo>
                <a:lnTo>
                  <a:pt x="8177" y="229"/>
                </a:lnTo>
                <a:lnTo>
                  <a:pt x="7632" y="335"/>
                </a:lnTo>
                <a:lnTo>
                  <a:pt x="7113" y="458"/>
                </a:lnTo>
                <a:lnTo>
                  <a:pt x="6620" y="600"/>
                </a:lnTo>
                <a:lnTo>
                  <a:pt x="6178" y="741"/>
                </a:lnTo>
                <a:lnTo>
                  <a:pt x="5737" y="900"/>
                </a:lnTo>
                <a:lnTo>
                  <a:pt x="5270" y="1076"/>
                </a:lnTo>
                <a:lnTo>
                  <a:pt x="4828" y="1252"/>
                </a:lnTo>
                <a:lnTo>
                  <a:pt x="3972" y="1694"/>
                </a:lnTo>
                <a:lnTo>
                  <a:pt x="3219" y="2152"/>
                </a:lnTo>
                <a:lnTo>
                  <a:pt x="2544" y="2664"/>
                </a:lnTo>
                <a:lnTo>
                  <a:pt x="1895" y="3247"/>
                </a:lnTo>
                <a:lnTo>
                  <a:pt x="1635" y="3547"/>
                </a:lnTo>
                <a:lnTo>
                  <a:pt x="1375" y="3847"/>
                </a:lnTo>
                <a:lnTo>
                  <a:pt x="1142" y="4164"/>
                </a:lnTo>
                <a:lnTo>
                  <a:pt x="934" y="4464"/>
                </a:lnTo>
                <a:lnTo>
                  <a:pt x="726" y="4800"/>
                </a:lnTo>
                <a:lnTo>
                  <a:pt x="545" y="5135"/>
                </a:lnTo>
                <a:lnTo>
                  <a:pt x="389" y="5523"/>
                </a:lnTo>
                <a:lnTo>
                  <a:pt x="285" y="5858"/>
                </a:lnTo>
                <a:lnTo>
                  <a:pt x="181" y="6229"/>
                </a:lnTo>
                <a:lnTo>
                  <a:pt x="129" y="6564"/>
                </a:lnTo>
                <a:lnTo>
                  <a:pt x="77" y="6935"/>
                </a:lnTo>
                <a:lnTo>
                  <a:pt x="77" y="7341"/>
                </a:lnTo>
                <a:lnTo>
                  <a:pt x="77" y="7782"/>
                </a:lnTo>
                <a:lnTo>
                  <a:pt x="129" y="8223"/>
                </a:lnTo>
                <a:lnTo>
                  <a:pt x="233" y="8664"/>
                </a:lnTo>
                <a:lnTo>
                  <a:pt x="389" y="9035"/>
                </a:lnTo>
                <a:lnTo>
                  <a:pt x="545" y="9441"/>
                </a:lnTo>
                <a:lnTo>
                  <a:pt x="726" y="9794"/>
                </a:lnTo>
                <a:lnTo>
                  <a:pt x="934" y="10164"/>
                </a:lnTo>
                <a:lnTo>
                  <a:pt x="1194" y="10464"/>
                </a:lnTo>
                <a:lnTo>
                  <a:pt x="1739" y="11099"/>
                </a:lnTo>
                <a:lnTo>
                  <a:pt x="2336" y="11647"/>
                </a:lnTo>
                <a:lnTo>
                  <a:pt x="2933" y="12194"/>
                </a:lnTo>
                <a:lnTo>
                  <a:pt x="3634" y="12670"/>
                </a:lnTo>
                <a:lnTo>
                  <a:pt x="4932" y="13552"/>
                </a:lnTo>
                <a:lnTo>
                  <a:pt x="6075" y="14329"/>
                </a:lnTo>
                <a:lnTo>
                  <a:pt x="6516" y="14735"/>
                </a:lnTo>
                <a:lnTo>
                  <a:pt x="6879" y="15141"/>
                </a:lnTo>
                <a:lnTo>
                  <a:pt x="6983" y="15352"/>
                </a:lnTo>
                <a:lnTo>
                  <a:pt x="7061" y="15547"/>
                </a:lnTo>
                <a:lnTo>
                  <a:pt x="7165" y="15758"/>
                </a:lnTo>
                <a:lnTo>
                  <a:pt x="7165" y="15952"/>
                </a:lnTo>
                <a:lnTo>
                  <a:pt x="7165" y="16464"/>
                </a:lnTo>
                <a:lnTo>
                  <a:pt x="7165" y="16976"/>
                </a:lnTo>
                <a:lnTo>
                  <a:pt x="7165" y="17505"/>
                </a:lnTo>
                <a:lnTo>
                  <a:pt x="7165" y="18052"/>
                </a:lnTo>
                <a:lnTo>
                  <a:pt x="7165" y="18529"/>
                </a:lnTo>
                <a:lnTo>
                  <a:pt x="7165" y="18900"/>
                </a:lnTo>
                <a:lnTo>
                  <a:pt x="7165" y="19147"/>
                </a:lnTo>
                <a:lnTo>
                  <a:pt x="7165" y="19235"/>
                </a:lnTo>
                <a:lnTo>
                  <a:pt x="7165" y="19482"/>
                </a:lnTo>
                <a:lnTo>
                  <a:pt x="7217" y="19747"/>
                </a:lnTo>
                <a:lnTo>
                  <a:pt x="7321" y="19994"/>
                </a:lnTo>
                <a:lnTo>
                  <a:pt x="7476" y="20223"/>
                </a:lnTo>
                <a:lnTo>
                  <a:pt x="7632" y="20435"/>
                </a:lnTo>
                <a:lnTo>
                  <a:pt x="7814" y="20629"/>
                </a:lnTo>
                <a:lnTo>
                  <a:pt x="8022" y="20841"/>
                </a:lnTo>
                <a:lnTo>
                  <a:pt x="8281" y="21000"/>
                </a:lnTo>
                <a:lnTo>
                  <a:pt x="8515" y="21176"/>
                </a:lnTo>
                <a:lnTo>
                  <a:pt x="8775" y="21317"/>
                </a:lnTo>
                <a:lnTo>
                  <a:pt x="9060" y="21441"/>
                </a:lnTo>
                <a:lnTo>
                  <a:pt x="9424" y="21547"/>
                </a:lnTo>
                <a:lnTo>
                  <a:pt x="9761" y="21617"/>
                </a:lnTo>
                <a:lnTo>
                  <a:pt x="10125" y="21688"/>
                </a:lnTo>
                <a:lnTo>
                  <a:pt x="10462" y="21723"/>
                </a:lnTo>
                <a:lnTo>
                  <a:pt x="10825" y="21723"/>
                </a:lnTo>
                <a:close/>
              </a:path>
              <a:path w="21600" h="21600" extrusionOk="0">
                <a:moveTo>
                  <a:pt x="9242" y="14417"/>
                </a:moveTo>
                <a:lnTo>
                  <a:pt x="8541" y="12035"/>
                </a:lnTo>
                <a:lnTo>
                  <a:pt x="7295" y="10129"/>
                </a:lnTo>
                <a:lnTo>
                  <a:pt x="6905" y="9652"/>
                </a:lnTo>
                <a:lnTo>
                  <a:pt x="8541" y="10182"/>
                </a:lnTo>
                <a:lnTo>
                  <a:pt x="9787" y="9547"/>
                </a:lnTo>
                <a:lnTo>
                  <a:pt x="11189" y="10129"/>
                </a:lnTo>
                <a:lnTo>
                  <a:pt x="12279" y="9547"/>
                </a:lnTo>
                <a:lnTo>
                  <a:pt x="13370" y="10076"/>
                </a:lnTo>
                <a:lnTo>
                  <a:pt x="14850" y="9652"/>
                </a:lnTo>
                <a:lnTo>
                  <a:pt x="12902" y="12247"/>
                </a:lnTo>
                <a:lnTo>
                  <a:pt x="12357" y="14417"/>
                </a:lnTo>
                <a:moveTo>
                  <a:pt x="7191" y="15952"/>
                </a:moveTo>
                <a:lnTo>
                  <a:pt x="14512" y="15952"/>
                </a:lnTo>
                <a:lnTo>
                  <a:pt x="14512" y="17064"/>
                </a:lnTo>
                <a:lnTo>
                  <a:pt x="7191" y="17047"/>
                </a:lnTo>
                <a:lnTo>
                  <a:pt x="7191" y="18123"/>
                </a:lnTo>
                <a:lnTo>
                  <a:pt x="14512" y="18158"/>
                </a:lnTo>
                <a:lnTo>
                  <a:pt x="14538" y="19182"/>
                </a:lnTo>
                <a:lnTo>
                  <a:pt x="7217" y="19182"/>
                </a:lnTo>
              </a:path>
            </a:pathLst>
          </a:custGeom>
          <a:solidFill>
            <a:srgbClr val="FFFFCC"/>
          </a:solidFill>
          <a:ln w="57150">
            <a:solidFill>
              <a:srgbClr val="000000"/>
            </a:solidFill>
            <a:miter lim="800000"/>
            <a:headEnd/>
            <a:tailEnd/>
          </a:ln>
        </p:spPr>
        <p:txBody>
          <a:bodyPr/>
          <a:lstStyle/>
          <a:p>
            <a:endParaRPr lang="en-GB"/>
          </a:p>
        </p:txBody>
      </p:sp>
      <p:sp>
        <p:nvSpPr>
          <p:cNvPr id="99333" name="Oval 5"/>
          <p:cNvSpPr>
            <a:spLocks noChangeArrowheads="1"/>
          </p:cNvSpPr>
          <p:nvPr/>
        </p:nvSpPr>
        <p:spPr bwMode="auto">
          <a:xfrm>
            <a:off x="5303838" y="2205038"/>
            <a:ext cx="1655762" cy="1511300"/>
          </a:xfrm>
          <a:prstGeom prst="ellipse">
            <a:avLst/>
          </a:prstGeom>
          <a:solidFill>
            <a:srgbClr val="00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9334" name="Oval 6"/>
          <p:cNvSpPr>
            <a:spLocks noChangeArrowheads="1"/>
          </p:cNvSpPr>
          <p:nvPr/>
        </p:nvSpPr>
        <p:spPr bwMode="auto">
          <a:xfrm>
            <a:off x="4583114" y="1628776"/>
            <a:ext cx="3025775" cy="2663825"/>
          </a:xfrm>
          <a:prstGeom prst="ellipse">
            <a:avLst/>
          </a:prstGeom>
          <a:noFill/>
          <a:ln w="28575" cap="rnd">
            <a:solidFill>
              <a:schemeClr val="tx1"/>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9335" name="Oval 7"/>
          <p:cNvSpPr>
            <a:spLocks noChangeArrowheads="1"/>
          </p:cNvSpPr>
          <p:nvPr/>
        </p:nvSpPr>
        <p:spPr bwMode="auto">
          <a:xfrm>
            <a:off x="4943475" y="1844675"/>
            <a:ext cx="2305050" cy="2160588"/>
          </a:xfrm>
          <a:prstGeom prst="ellipse">
            <a:avLst/>
          </a:prstGeom>
          <a:noFill/>
          <a:ln w="28575" cap="rnd">
            <a:solidFill>
              <a:schemeClr val="tx1"/>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9336" name="Oval 8"/>
          <p:cNvSpPr>
            <a:spLocks noChangeArrowheads="1"/>
          </p:cNvSpPr>
          <p:nvPr/>
        </p:nvSpPr>
        <p:spPr bwMode="auto">
          <a:xfrm>
            <a:off x="5232401" y="2060576"/>
            <a:ext cx="1800225" cy="1800225"/>
          </a:xfrm>
          <a:prstGeom prst="ellipse">
            <a:avLst/>
          </a:prstGeom>
          <a:noFill/>
          <a:ln w="28575" cap="rnd">
            <a:solidFill>
              <a:schemeClr val="tx1"/>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9337" name="Oval 9"/>
          <p:cNvSpPr>
            <a:spLocks noChangeArrowheads="1"/>
          </p:cNvSpPr>
          <p:nvPr/>
        </p:nvSpPr>
        <p:spPr bwMode="auto">
          <a:xfrm>
            <a:off x="5519739" y="2276475"/>
            <a:ext cx="1296987" cy="1295400"/>
          </a:xfrm>
          <a:prstGeom prst="ellipse">
            <a:avLst/>
          </a:prstGeom>
          <a:noFill/>
          <a:ln w="28575" cap="rnd">
            <a:solidFill>
              <a:schemeClr val="tx1"/>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 name="Slide Number Placeholder 2">
            <a:extLst>
              <a:ext uri="{FF2B5EF4-FFF2-40B4-BE49-F238E27FC236}">
                <a16:creationId xmlns:a16="http://schemas.microsoft.com/office/drawing/2014/main" id="{EDC19F6E-78D0-D3B3-BFAE-F400E8F9F0CF}"/>
              </a:ext>
            </a:extLst>
          </p:cNvPr>
          <p:cNvSpPr>
            <a:spLocks noGrp="1"/>
          </p:cNvSpPr>
          <p:nvPr>
            <p:ph type="sldNum" sz="quarter" idx="12"/>
          </p:nvPr>
        </p:nvSpPr>
        <p:spPr/>
        <p:txBody>
          <a:bodyPr/>
          <a:lstStyle/>
          <a:p>
            <a:fld id="{25F4D205-A511-4D9F-BF18-0E193C9B365C}" type="slidenum">
              <a:rPr lang="en-GB" smtClean="0"/>
              <a:t>78</a:t>
            </a:fld>
            <a:endParaRPr lang="en-GB"/>
          </a:p>
        </p:txBody>
      </p:sp>
      <p:sp>
        <p:nvSpPr>
          <p:cNvPr id="13" name="TextBox 12">
            <a:extLst>
              <a:ext uri="{FF2B5EF4-FFF2-40B4-BE49-F238E27FC236}">
                <a16:creationId xmlns:a16="http://schemas.microsoft.com/office/drawing/2014/main" id="{0970719E-7CBC-F24C-C2F7-6BE5B6059D6A}"/>
              </a:ext>
            </a:extLst>
          </p:cNvPr>
          <p:cNvSpPr txBox="1"/>
          <p:nvPr/>
        </p:nvSpPr>
        <p:spPr>
          <a:xfrm>
            <a:off x="3082149" y="5696505"/>
            <a:ext cx="6097554" cy="646331"/>
          </a:xfrm>
          <a:prstGeom prst="rect">
            <a:avLst/>
          </a:prstGeom>
          <a:noFill/>
        </p:spPr>
        <p:txBody>
          <a:bodyPr wrap="square">
            <a:spAutoFit/>
          </a:bodyPr>
          <a:lstStyle/>
          <a:p>
            <a:pPr algn="ctr"/>
            <a:r>
              <a:rPr lang="en-GB" sz="3600" b="1" dirty="0"/>
              <a:t>Dilated</a:t>
            </a:r>
          </a:p>
        </p:txBody>
      </p:sp>
    </p:spTree>
    <p:extLst>
      <p:ext uri="{BB962C8B-B14F-4D97-AF65-F5344CB8AC3E}">
        <p14:creationId xmlns:p14="http://schemas.microsoft.com/office/powerpoint/2010/main" val="29050491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mph" presetSubtype="0" repeatCount="10000" fill="hold" grpId="0" nodeType="clickEffect">
                                  <p:stCondLst>
                                    <p:cond delay="0"/>
                                  </p:stCondLst>
                                  <p:childTnLst>
                                    <p:animEffect transition="out" filter="fade">
                                      <p:cBhvr>
                                        <p:cTn id="6" dur="1000" tmFilter="0, 0; .2, .5; .8, .5; 1, 0"/>
                                        <p:tgtEl>
                                          <p:spTgt spid="99332"/>
                                        </p:tgtEl>
                                      </p:cBhvr>
                                    </p:animEffect>
                                    <p:animScale>
                                      <p:cBhvr>
                                        <p:cTn id="7" dur="500" autoRev="1" fill="hold"/>
                                        <p:tgtEl>
                                          <p:spTgt spid="99332"/>
                                        </p:tgtEl>
                                      </p:cBhvr>
                                      <p:by x="105000" y="105000"/>
                                    </p:animScale>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9334"/>
                                        </p:tgtEl>
                                        <p:attrNameLst>
                                          <p:attrName>style.visibility</p:attrName>
                                        </p:attrNameLst>
                                      </p:cBhvr>
                                      <p:to>
                                        <p:strVal val="visible"/>
                                      </p:to>
                                    </p:set>
                                    <p:animEffect transition="in" filter="fade">
                                      <p:cBhvr>
                                        <p:cTn id="12" dur="1000"/>
                                        <p:tgtEl>
                                          <p:spTgt spid="99334"/>
                                        </p:tgtEl>
                                      </p:cBhvr>
                                    </p:animEffect>
                                  </p:childTnLst>
                                </p:cTn>
                              </p:par>
                              <p:par>
                                <p:cTn id="13" presetID="6" presetClass="emph" presetSubtype="0" fill="hold" grpId="0" nodeType="withEffect">
                                  <p:stCondLst>
                                    <p:cond delay="0"/>
                                  </p:stCondLst>
                                  <p:childTnLst>
                                    <p:animScale>
                                      <p:cBhvr>
                                        <p:cTn id="14" dur="5000" fill="hold"/>
                                        <p:tgtEl>
                                          <p:spTgt spid="99333"/>
                                        </p:tgtEl>
                                      </p:cBhvr>
                                      <p:by x="50000" y="50000"/>
                                    </p:animScale>
                                  </p:childTnLst>
                                </p:cTn>
                              </p:par>
                              <p:par>
                                <p:cTn id="15" presetID="10" presetClass="entr" presetSubtype="0" fill="hold" grpId="0" nodeType="withEffect">
                                  <p:stCondLst>
                                    <p:cond delay="1000"/>
                                  </p:stCondLst>
                                  <p:childTnLst>
                                    <p:set>
                                      <p:cBhvr>
                                        <p:cTn id="16" dur="1" fill="hold">
                                          <p:stCondLst>
                                            <p:cond delay="0"/>
                                          </p:stCondLst>
                                        </p:cTn>
                                        <p:tgtEl>
                                          <p:spTgt spid="99335"/>
                                        </p:tgtEl>
                                        <p:attrNameLst>
                                          <p:attrName>style.visibility</p:attrName>
                                        </p:attrNameLst>
                                      </p:cBhvr>
                                      <p:to>
                                        <p:strVal val="visible"/>
                                      </p:to>
                                    </p:set>
                                    <p:animEffect transition="in" filter="fade">
                                      <p:cBhvr>
                                        <p:cTn id="17" dur="1000"/>
                                        <p:tgtEl>
                                          <p:spTgt spid="99335"/>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99336"/>
                                        </p:tgtEl>
                                        <p:attrNameLst>
                                          <p:attrName>style.visibility</p:attrName>
                                        </p:attrNameLst>
                                      </p:cBhvr>
                                      <p:to>
                                        <p:strVal val="visible"/>
                                      </p:to>
                                    </p:set>
                                    <p:animEffect transition="in" filter="fade">
                                      <p:cBhvr>
                                        <p:cTn id="20" dur="1000"/>
                                        <p:tgtEl>
                                          <p:spTgt spid="99336"/>
                                        </p:tgtEl>
                                      </p:cBhvr>
                                    </p:animEffect>
                                  </p:childTnLst>
                                </p:cTn>
                              </p:par>
                              <p:par>
                                <p:cTn id="21" presetID="10" presetClass="entr" presetSubtype="0" fill="hold" grpId="0" nodeType="withEffect">
                                  <p:stCondLst>
                                    <p:cond delay="1000"/>
                                  </p:stCondLst>
                                  <p:childTnLst>
                                    <p:set>
                                      <p:cBhvr>
                                        <p:cTn id="22" dur="1" fill="hold">
                                          <p:stCondLst>
                                            <p:cond delay="0"/>
                                          </p:stCondLst>
                                        </p:cTn>
                                        <p:tgtEl>
                                          <p:spTgt spid="99337"/>
                                        </p:tgtEl>
                                        <p:attrNameLst>
                                          <p:attrName>style.visibility</p:attrName>
                                        </p:attrNameLst>
                                      </p:cBhvr>
                                      <p:to>
                                        <p:strVal val="visible"/>
                                      </p:to>
                                    </p:set>
                                    <p:animEffect transition="in" filter="fade">
                                      <p:cBhvr>
                                        <p:cTn id="23" dur="1000"/>
                                        <p:tgtEl>
                                          <p:spTgt spid="993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2" grpId="0" animBg="1"/>
      <p:bldP spid="99333" grpId="0" animBg="1"/>
      <p:bldP spid="99334" grpId="0" animBg="1"/>
      <p:bldP spid="99335" grpId="0" animBg="1"/>
      <p:bldP spid="99336" grpId="0" animBg="1"/>
      <p:bldP spid="99337"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2" name="Picture 2">
            <a:extLst>
              <a:ext uri="{FF2B5EF4-FFF2-40B4-BE49-F238E27FC236}">
                <a16:creationId xmlns:a16="http://schemas.microsoft.com/office/drawing/2014/main" id="{25496B42-CC46-4183-B481-887CD3E8C72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765E2D7E-B7BD-404F-9F71-D6620D37B9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6" name="Rectangle 15">
            <a:extLst>
              <a:ext uri="{FF2B5EF4-FFF2-40B4-BE49-F238E27FC236}">
                <a16:creationId xmlns:a16="http://schemas.microsoft.com/office/drawing/2014/main" id="{446F2B05-D14A-46C1-B94D-81BAFA34CA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0D2C9493-CFEE-4167-056E-6E1892922C94}"/>
              </a:ext>
            </a:extLst>
          </p:cNvPr>
          <p:cNvSpPr txBox="1"/>
          <p:nvPr/>
        </p:nvSpPr>
        <p:spPr>
          <a:xfrm>
            <a:off x="720853" y="161315"/>
            <a:ext cx="5855416" cy="970799"/>
          </a:xfrm>
          <a:prstGeom prst="rect">
            <a:avLst/>
          </a:prstGeom>
          <a:solidFill>
            <a:schemeClr val="accent1">
              <a:lumMod val="40000"/>
              <a:lumOff val="60000"/>
            </a:schemeClr>
          </a:solidFill>
        </p:spPr>
        <p:txBody>
          <a:bodyPr vert="horz" lIns="91440" tIns="45720" rIns="91440" bIns="45720" rtlCol="0" anchor="ctr">
            <a:normAutofit/>
          </a:bodyPr>
          <a:lstStyle/>
          <a:p>
            <a:pPr algn="ctr">
              <a:lnSpc>
                <a:spcPct val="90000"/>
              </a:lnSpc>
              <a:spcBef>
                <a:spcPct val="0"/>
              </a:spcBef>
              <a:spcAft>
                <a:spcPts val="600"/>
              </a:spcAft>
            </a:pPr>
            <a:r>
              <a:rPr lang="en-US" sz="3600" cap="all" dirty="0">
                <a:latin typeface="+mj-lt"/>
                <a:ea typeface="+mj-ea"/>
                <a:cs typeface="+mj-cs"/>
              </a:rPr>
              <a:t>Checking your blind spot</a:t>
            </a:r>
          </a:p>
        </p:txBody>
      </p:sp>
      <p:sp>
        <p:nvSpPr>
          <p:cNvPr id="7" name="TextBox 6">
            <a:extLst>
              <a:ext uri="{FF2B5EF4-FFF2-40B4-BE49-F238E27FC236}">
                <a16:creationId xmlns:a16="http://schemas.microsoft.com/office/drawing/2014/main" id="{F3B71B16-2C02-8695-E724-CB56F0EB36C4}"/>
              </a:ext>
            </a:extLst>
          </p:cNvPr>
          <p:cNvSpPr txBox="1"/>
          <p:nvPr/>
        </p:nvSpPr>
        <p:spPr>
          <a:xfrm>
            <a:off x="488634" y="1132114"/>
            <a:ext cx="10789592" cy="3847444"/>
          </a:xfrm>
          <a:prstGeom prst="rect">
            <a:avLst/>
          </a:prstGeom>
        </p:spPr>
        <p:txBody>
          <a:bodyPr vert="horz" lIns="91440" tIns="45720" rIns="91440" bIns="45720" rtlCol="0">
            <a:noAutofit/>
          </a:bodyPr>
          <a:lstStyle/>
          <a:p>
            <a:pPr>
              <a:lnSpc>
                <a:spcPct val="110000"/>
              </a:lnSpc>
              <a:spcAft>
                <a:spcPts val="600"/>
              </a:spcAft>
              <a:buClr>
                <a:schemeClr val="tx1"/>
              </a:buClr>
            </a:pPr>
            <a:r>
              <a:rPr lang="en-US" sz="2400" b="0" i="0" dirty="0"/>
              <a:t>To do and notice</a:t>
            </a:r>
          </a:p>
          <a:p>
            <a:pPr indent="-228600">
              <a:lnSpc>
                <a:spcPct val="110000"/>
              </a:lnSpc>
              <a:spcAft>
                <a:spcPts val="600"/>
              </a:spcAft>
              <a:buClr>
                <a:schemeClr val="tx1"/>
              </a:buClr>
              <a:buFont typeface="Arial" panose="020B0604020202020204" pitchFamily="34" charset="0"/>
              <a:buChar char="•"/>
            </a:pPr>
            <a:r>
              <a:rPr lang="en-US" sz="2400" b="0" i="0" dirty="0"/>
              <a:t>Hold the card at eye level about an arm’s length away. Make sure that the cross is on the right.</a:t>
            </a:r>
          </a:p>
          <a:p>
            <a:pPr indent="-228600">
              <a:lnSpc>
                <a:spcPct val="110000"/>
              </a:lnSpc>
              <a:spcAft>
                <a:spcPts val="600"/>
              </a:spcAft>
              <a:buClr>
                <a:schemeClr val="tx1"/>
              </a:buClr>
              <a:buFont typeface="Arial" panose="020B0604020202020204" pitchFamily="34" charset="0"/>
              <a:buChar char="•"/>
            </a:pPr>
            <a:r>
              <a:rPr lang="en-US" sz="2400" b="0" i="0" dirty="0"/>
              <a:t>Close your right eye and look directly at the cross with your left eye. Notice that you can also see the dot.</a:t>
            </a:r>
          </a:p>
          <a:p>
            <a:pPr indent="-228600">
              <a:lnSpc>
                <a:spcPct val="110000"/>
              </a:lnSpc>
              <a:spcAft>
                <a:spcPts val="600"/>
              </a:spcAft>
              <a:buClr>
                <a:schemeClr val="tx1"/>
              </a:buClr>
              <a:buFont typeface="Arial" panose="020B0604020202020204" pitchFamily="34" charset="0"/>
              <a:buChar char="•"/>
            </a:pPr>
            <a:r>
              <a:rPr lang="en-US" sz="2400" b="0" i="0" dirty="0"/>
              <a:t>Focus on the cross, but be aware of the dot as you slowly bring the card toward your face. The dot will disappear, and then reappear, as you bring the card toward your face. Try moving the card closer and farther to pinpoint exactly where this happens.</a:t>
            </a:r>
          </a:p>
          <a:p>
            <a:pPr indent="-228600">
              <a:lnSpc>
                <a:spcPct val="110000"/>
              </a:lnSpc>
              <a:spcAft>
                <a:spcPts val="600"/>
              </a:spcAft>
              <a:buClr>
                <a:schemeClr val="tx1"/>
              </a:buClr>
              <a:buFont typeface="Arial" panose="020B0604020202020204" pitchFamily="34" charset="0"/>
              <a:buChar char="•"/>
            </a:pPr>
            <a:r>
              <a:rPr lang="en-US" sz="2400" b="0" i="0" dirty="0"/>
              <a:t>Now close your left eye and look directly at the dot with your right eye. This time the cross will disappear and reappear as you bring the card slowly toward your face.</a:t>
            </a:r>
          </a:p>
          <a:p>
            <a:pPr indent="-228600">
              <a:lnSpc>
                <a:spcPct val="110000"/>
              </a:lnSpc>
              <a:spcAft>
                <a:spcPts val="600"/>
              </a:spcAft>
              <a:buClr>
                <a:schemeClr val="tx1"/>
              </a:buClr>
              <a:buFont typeface="Arial" panose="020B0604020202020204" pitchFamily="34" charset="0"/>
              <a:buChar char="•"/>
            </a:pPr>
            <a:r>
              <a:rPr lang="en-US" sz="2400" b="0" i="0" dirty="0"/>
              <a:t>Try the activity again, this time rotating the card so that the dot and cross are not directly across from each other. Are the results the same?</a:t>
            </a:r>
          </a:p>
        </p:txBody>
      </p:sp>
      <p:pic>
        <p:nvPicPr>
          <p:cNvPr id="5" name="Picture 4">
            <a:extLst>
              <a:ext uri="{FF2B5EF4-FFF2-40B4-BE49-F238E27FC236}">
                <a16:creationId xmlns:a16="http://schemas.microsoft.com/office/drawing/2014/main" id="{ABECE41B-1E30-0566-73BD-4E7A15595995}"/>
              </a:ext>
            </a:extLst>
          </p:cNvPr>
          <p:cNvPicPr>
            <a:picLocks noChangeAspect="1"/>
          </p:cNvPicPr>
          <p:nvPr/>
        </p:nvPicPr>
        <p:blipFill>
          <a:blip r:embed="rId4"/>
          <a:stretch>
            <a:fillRect/>
          </a:stretch>
        </p:blipFill>
        <p:spPr>
          <a:xfrm>
            <a:off x="7463727" y="318121"/>
            <a:ext cx="3840815" cy="1152244"/>
          </a:xfrm>
          <a:prstGeom prst="rect">
            <a:avLst/>
          </a:prstGeom>
        </p:spPr>
      </p:pic>
      <p:pic>
        <p:nvPicPr>
          <p:cNvPr id="18" name="Picture 17">
            <a:extLst>
              <a:ext uri="{FF2B5EF4-FFF2-40B4-BE49-F238E27FC236}">
                <a16:creationId xmlns:a16="http://schemas.microsoft.com/office/drawing/2014/main" id="{DC21F734-A85A-4FEA-8CB8-6C72B8195C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Slide Number Placeholder 1">
            <a:extLst>
              <a:ext uri="{FF2B5EF4-FFF2-40B4-BE49-F238E27FC236}">
                <a16:creationId xmlns:a16="http://schemas.microsoft.com/office/drawing/2014/main" id="{175C00FA-A2A3-1C0B-7345-1B7935C47BFF}"/>
              </a:ext>
            </a:extLst>
          </p:cNvPr>
          <p:cNvSpPr>
            <a:spLocks noGrp="1"/>
          </p:cNvSpPr>
          <p:nvPr>
            <p:ph type="sldNum" sz="quarter" idx="12"/>
          </p:nvPr>
        </p:nvSpPr>
        <p:spPr>
          <a:xfrm>
            <a:off x="10514011" y="6171142"/>
            <a:ext cx="764215" cy="365125"/>
          </a:xfrm>
        </p:spPr>
        <p:txBody>
          <a:bodyPr vert="horz" lIns="91440" tIns="45720" rIns="91440" bIns="45720" rtlCol="0" anchor="ctr">
            <a:normAutofit/>
          </a:bodyPr>
          <a:lstStyle/>
          <a:p>
            <a:pPr>
              <a:spcAft>
                <a:spcPts val="600"/>
              </a:spcAft>
            </a:pPr>
            <a:fld id="{25F4D205-A511-4D9F-BF18-0E193C9B365C}" type="slidenum">
              <a:rPr lang="en-US" smtClean="0"/>
              <a:pPr>
                <a:spcAft>
                  <a:spcPts val="600"/>
                </a:spcAft>
              </a:pPr>
              <a:t>79</a:t>
            </a:fld>
            <a:endParaRPr lang="en-US"/>
          </a:p>
        </p:txBody>
      </p:sp>
    </p:spTree>
    <p:extLst>
      <p:ext uri="{BB962C8B-B14F-4D97-AF65-F5344CB8AC3E}">
        <p14:creationId xmlns:p14="http://schemas.microsoft.com/office/powerpoint/2010/main" val="11932074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D3FFB-6D4B-0178-8339-2CD67672946F}"/>
              </a:ext>
            </a:extLst>
          </p:cNvPr>
          <p:cNvSpPr>
            <a:spLocks noGrp="1"/>
          </p:cNvSpPr>
          <p:nvPr>
            <p:ph type="title"/>
          </p:nvPr>
        </p:nvSpPr>
        <p:spPr>
          <a:xfrm>
            <a:off x="838199" y="4428000"/>
            <a:ext cx="6143626" cy="861176"/>
          </a:xfrm>
        </p:spPr>
        <p:txBody>
          <a:bodyPr vert="horz" wrap="square" lIns="91440" tIns="45720" rIns="91440" bIns="45720" rtlCol="0" anchor="b">
            <a:normAutofit/>
          </a:bodyPr>
          <a:lstStyle/>
          <a:p>
            <a:r>
              <a:rPr lang="en-US" sz="5600" kern="1200" dirty="0">
                <a:solidFill>
                  <a:schemeClr val="bg1"/>
                </a:solidFill>
                <a:latin typeface="+mj-lt"/>
                <a:ea typeface="+mj-ea"/>
                <a:cs typeface="+mj-cs"/>
              </a:rPr>
              <a:t>Describing Waves</a:t>
            </a:r>
          </a:p>
        </p:txBody>
      </p:sp>
      <p:pic>
        <p:nvPicPr>
          <p:cNvPr id="8" name="Picture 2" descr="2006-02-04 Metal spiral.jpg">
            <a:extLst>
              <a:ext uri="{FF2B5EF4-FFF2-40B4-BE49-F238E27FC236}">
                <a16:creationId xmlns:a16="http://schemas.microsoft.com/office/drawing/2014/main" id="{93B7A649-95B3-DAF6-38B1-5EDA7D81010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6517" r="1" b="9359"/>
          <a:stretch/>
        </p:blipFill>
        <p:spPr bwMode="auto">
          <a:xfrm>
            <a:off x="6191245" y="-1"/>
            <a:ext cx="6000750" cy="3988028"/>
          </a:xfrm>
          <a:custGeom>
            <a:avLst/>
            <a:gdLst/>
            <a:ahLst/>
            <a:cxnLst/>
            <a:rect l="l" t="t" r="r" b="b"/>
            <a:pathLst>
              <a:path w="6000750" h="3988028">
                <a:moveTo>
                  <a:pt x="0" y="0"/>
                </a:moveTo>
                <a:lnTo>
                  <a:pt x="6000750" y="0"/>
                </a:lnTo>
                <a:lnTo>
                  <a:pt x="6000750" y="797153"/>
                </a:lnTo>
                <a:lnTo>
                  <a:pt x="6000750" y="2634343"/>
                </a:lnTo>
                <a:lnTo>
                  <a:pt x="6000750" y="3911828"/>
                </a:lnTo>
                <a:lnTo>
                  <a:pt x="3248025" y="3988028"/>
                </a:lnTo>
                <a:lnTo>
                  <a:pt x="0" y="3780026"/>
                </a:lnTo>
                <a:close/>
              </a:path>
            </a:pathLst>
          </a:cu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C8CB1B50-AB33-6CC9-C6B0-E7788AB472C8}"/>
              </a:ext>
            </a:extLst>
          </p:cNvPr>
          <p:cNvSpPr>
            <a:spLocks noGrp="1"/>
          </p:cNvSpPr>
          <p:nvPr>
            <p:ph type="sldNum" sz="quarter" idx="12"/>
          </p:nvPr>
        </p:nvSpPr>
        <p:spPr>
          <a:xfrm>
            <a:off x="8737600" y="466933"/>
            <a:ext cx="2635250" cy="707886"/>
          </a:xfrm>
        </p:spPr>
        <p:txBody>
          <a:bodyPr vert="horz" lIns="91440" tIns="45720" rIns="91440" bIns="45720" rtlCol="0" anchor="ctr">
            <a:normAutofit/>
          </a:bodyPr>
          <a:lstStyle/>
          <a:p>
            <a:pPr algn="r">
              <a:lnSpc>
                <a:spcPct val="90000"/>
              </a:lnSpc>
              <a:spcAft>
                <a:spcPts val="600"/>
              </a:spcAft>
              <a:defRPr/>
            </a:pPr>
            <a:fld id="{25F4D205-A511-4D9F-BF18-0E193C9B365C}" type="slidenum">
              <a:rPr lang="en-US" sz="4400">
                <a:solidFill>
                  <a:srgbClr val="FFFFFF"/>
                </a:solidFill>
                <a:latin typeface="+mn-lt"/>
                <a:cs typeface="+mn-cs"/>
              </a:rPr>
              <a:pPr algn="r">
                <a:lnSpc>
                  <a:spcPct val="90000"/>
                </a:lnSpc>
                <a:spcAft>
                  <a:spcPts val="600"/>
                </a:spcAft>
                <a:defRPr/>
              </a:pPr>
              <a:t>8</a:t>
            </a:fld>
            <a:endParaRPr lang="en-US" sz="4400">
              <a:solidFill>
                <a:srgbClr val="FFFFFF"/>
              </a:solidFill>
              <a:latin typeface="+mn-lt"/>
              <a:cs typeface="+mn-cs"/>
            </a:endParaRPr>
          </a:p>
        </p:txBody>
      </p:sp>
      <p:pic>
        <p:nvPicPr>
          <p:cNvPr id="6" name="Picture 5" descr="Large ocean wave">
            <a:extLst>
              <a:ext uri="{FF2B5EF4-FFF2-40B4-BE49-F238E27FC236}">
                <a16:creationId xmlns:a16="http://schemas.microsoft.com/office/drawing/2014/main" id="{A9336810-0D62-5BD1-1ED3-4AEFFAD32866}"/>
              </a:ext>
            </a:extLst>
          </p:cNvPr>
          <p:cNvPicPr>
            <a:picLocks noChangeAspect="1"/>
          </p:cNvPicPr>
          <p:nvPr/>
        </p:nvPicPr>
        <p:blipFill rotWithShape="1">
          <a:blip r:embed="rId3"/>
          <a:srcRect t="2339" r="1" b="1"/>
          <a:stretch/>
        </p:blipFill>
        <p:spPr>
          <a:xfrm>
            <a:off x="6" y="-1"/>
            <a:ext cx="6000749" cy="3911828"/>
          </a:xfrm>
          <a:custGeom>
            <a:avLst/>
            <a:gdLst/>
            <a:ahLst/>
            <a:cxnLst/>
            <a:rect l="l" t="t" r="r" b="b"/>
            <a:pathLst>
              <a:path w="6000749" h="3911828">
                <a:moveTo>
                  <a:pt x="0" y="0"/>
                </a:moveTo>
                <a:lnTo>
                  <a:pt x="6000749" y="0"/>
                </a:lnTo>
                <a:lnTo>
                  <a:pt x="6000749" y="3767827"/>
                </a:lnTo>
                <a:lnTo>
                  <a:pt x="5572124" y="3740378"/>
                </a:lnTo>
                <a:lnTo>
                  <a:pt x="0" y="3911828"/>
                </a:lnTo>
                <a:close/>
              </a:path>
            </a:pathLst>
          </a:custGeom>
        </p:spPr>
      </p:pic>
      <p:sp>
        <p:nvSpPr>
          <p:cNvPr id="14" name="TextBox 13">
            <a:extLst>
              <a:ext uri="{FF2B5EF4-FFF2-40B4-BE49-F238E27FC236}">
                <a16:creationId xmlns:a16="http://schemas.microsoft.com/office/drawing/2014/main" id="{F0B6EB16-52D6-503E-3FCC-4691505985F7}"/>
              </a:ext>
            </a:extLst>
          </p:cNvPr>
          <p:cNvSpPr txBox="1"/>
          <p:nvPr/>
        </p:nvSpPr>
        <p:spPr>
          <a:xfrm>
            <a:off x="6990111" y="4712928"/>
            <a:ext cx="6481482" cy="1477328"/>
          </a:xfrm>
          <a:prstGeom prst="rect">
            <a:avLst/>
          </a:prstGeom>
          <a:noFill/>
        </p:spPr>
        <p:txBody>
          <a:bodyPr wrap="square">
            <a:spAutoFit/>
          </a:bodyPr>
          <a:lstStyle/>
          <a:p>
            <a:r>
              <a:rPr lang="en-GB" dirty="0">
                <a:solidFill>
                  <a:schemeClr val="bg1"/>
                </a:solidFill>
              </a:rPr>
              <a:t>Using the slinky, lets go and make some waves:</a:t>
            </a:r>
          </a:p>
          <a:p>
            <a:r>
              <a:rPr lang="en-GB" dirty="0">
                <a:solidFill>
                  <a:schemeClr val="bg1"/>
                </a:solidFill>
              </a:rPr>
              <a:t>You should </a:t>
            </a:r>
          </a:p>
          <a:p>
            <a:pPr marL="285750" indent="-285750">
              <a:buFont typeface="Arial" panose="020B0604020202020204" pitchFamily="34" charset="0"/>
              <a:buChar char="•"/>
            </a:pPr>
            <a:r>
              <a:rPr lang="en-GB" dirty="0">
                <a:solidFill>
                  <a:schemeClr val="bg1"/>
                </a:solidFill>
              </a:rPr>
              <a:t>Draw and explain transverse waves</a:t>
            </a:r>
          </a:p>
          <a:p>
            <a:pPr marL="285750" indent="-285750">
              <a:buFont typeface="Arial" panose="020B0604020202020204" pitchFamily="34" charset="0"/>
              <a:buChar char="•"/>
            </a:pPr>
            <a:r>
              <a:rPr lang="en-GB" dirty="0">
                <a:solidFill>
                  <a:schemeClr val="bg1"/>
                </a:solidFill>
              </a:rPr>
              <a:t>Draw and explain longitudinal waves</a:t>
            </a:r>
          </a:p>
          <a:p>
            <a:pPr marL="285750" indent="-285750">
              <a:buFont typeface="Arial" panose="020B0604020202020204" pitchFamily="34" charset="0"/>
              <a:buChar char="•"/>
            </a:pPr>
            <a:r>
              <a:rPr lang="en-GB" dirty="0">
                <a:solidFill>
                  <a:schemeClr val="bg1"/>
                </a:solidFill>
              </a:rPr>
              <a:t>See waves reflecting from an end</a:t>
            </a:r>
          </a:p>
        </p:txBody>
      </p:sp>
      <p:sp>
        <p:nvSpPr>
          <p:cNvPr id="11" name="Rectangle 10">
            <a:extLst>
              <a:ext uri="{FF2B5EF4-FFF2-40B4-BE49-F238E27FC236}">
                <a16:creationId xmlns:a16="http://schemas.microsoft.com/office/drawing/2014/main" id="{872BA434-8780-6BB1-E8E6-D06925810B38}"/>
              </a:ext>
            </a:extLst>
          </p:cNvPr>
          <p:cNvSpPr/>
          <p:nvPr/>
        </p:nvSpPr>
        <p:spPr>
          <a:xfrm>
            <a:off x="362795" y="4504200"/>
            <a:ext cx="10416367" cy="2092881"/>
          </a:xfrm>
          <a:prstGeom prst="rect">
            <a:avLst/>
          </a:prstGeom>
        </p:spPr>
        <p:txBody>
          <a:bodyPr wrap="square">
            <a:spAutoFit/>
          </a:bodyPr>
          <a:lstStyle/>
          <a:p>
            <a:r>
              <a:rPr lang="en-GB" sz="4000" dirty="0">
                <a:effectLst>
                  <a:outerShdw blurRad="38100" dist="38100" dir="2700000" algn="tl">
                    <a:srgbClr val="000000">
                      <a:alpha val="43137"/>
                    </a:srgbClr>
                  </a:outerShdw>
                </a:effectLst>
              </a:rPr>
              <a:t>Longitude and transverse wave animations</a:t>
            </a:r>
          </a:p>
          <a:p>
            <a:endParaRPr lang="en-GB" dirty="0">
              <a:hlinkClick r:id="" action="ppaction://noaction"/>
            </a:endParaRPr>
          </a:p>
          <a:p>
            <a:r>
              <a:rPr lang="en-GB" dirty="0">
                <a:hlinkClick r:id="rId4"/>
              </a:rPr>
              <a:t>https://physicsflashrepo.cyou/flash/physics-2-15/physics-2-15.html</a:t>
            </a:r>
            <a:endParaRPr lang="en-GB" dirty="0"/>
          </a:p>
          <a:p>
            <a:endParaRPr lang="en-GB" dirty="0"/>
          </a:p>
          <a:p>
            <a:r>
              <a:rPr lang="en-GB" dirty="0">
                <a:hlinkClick r:id="rId5"/>
              </a:rPr>
              <a:t>https://physicsflashrepo.cyou/flash/int2/int2-wavesandoptics.html</a:t>
            </a:r>
            <a:endParaRPr lang="en-GB" dirty="0"/>
          </a:p>
          <a:p>
            <a:endParaRPr lang="en-GB" dirty="0"/>
          </a:p>
        </p:txBody>
      </p:sp>
    </p:spTree>
    <p:extLst>
      <p:ext uri="{BB962C8B-B14F-4D97-AF65-F5344CB8AC3E}">
        <p14:creationId xmlns:p14="http://schemas.microsoft.com/office/powerpoint/2010/main" val="236539166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1631504" y="980728"/>
            <a:ext cx="9001000" cy="3046988"/>
          </a:xfrm>
          <a:prstGeom prst="rect">
            <a:avLst/>
          </a:prstGeom>
          <a:noFill/>
        </p:spPr>
        <p:txBody>
          <a:bodyPr wrap="square" rtlCol="0">
            <a:spAutoFit/>
          </a:bodyPr>
          <a:lstStyle/>
          <a:p>
            <a:pPr algn="ctr"/>
            <a:r>
              <a:rPr lang="en-GB" sz="3200" dirty="0" err="1"/>
              <a:t>Sama</a:t>
            </a:r>
            <a:r>
              <a:rPr lang="en-GB" sz="3200" dirty="0"/>
              <a:t> is walking along an unlit street at night. A car comes round the corner, 200 m away, with its headlights on.</a:t>
            </a:r>
          </a:p>
          <a:p>
            <a:pPr algn="ctr"/>
            <a:endParaRPr lang="en-GB" sz="3200" dirty="0"/>
          </a:p>
          <a:p>
            <a:pPr algn="ctr"/>
            <a:r>
              <a:rPr lang="en-GB" sz="3200" dirty="0"/>
              <a:t>Explain, in detail, how </a:t>
            </a:r>
            <a:r>
              <a:rPr lang="en-GB" sz="3200" dirty="0" err="1"/>
              <a:t>Sama’s</a:t>
            </a:r>
            <a:r>
              <a:rPr lang="en-GB" sz="3200" dirty="0"/>
              <a:t> eyes will react as the car drives directly towards her. </a:t>
            </a:r>
          </a:p>
        </p:txBody>
      </p:sp>
      <p:pic>
        <p:nvPicPr>
          <p:cNvPr id="7172" name="Picture 4" descr="Car _headlights"/>
          <p:cNvPicPr>
            <a:picLocks noChangeAspect="1" noChangeArrowheads="1"/>
          </p:cNvPicPr>
          <p:nvPr/>
        </p:nvPicPr>
        <p:blipFill>
          <a:blip r:embed="rId3" cstate="print"/>
          <a:srcRect/>
          <a:stretch>
            <a:fillRect/>
          </a:stretch>
        </p:blipFill>
        <p:spPr bwMode="auto">
          <a:xfrm>
            <a:off x="1524000" y="4725144"/>
            <a:ext cx="9154583" cy="2160240"/>
          </a:xfrm>
          <a:prstGeom prst="rect">
            <a:avLst/>
          </a:prstGeom>
          <a:noFill/>
        </p:spPr>
      </p:pic>
      <p:sp>
        <p:nvSpPr>
          <p:cNvPr id="3" name="Slide Number Placeholder 2">
            <a:extLst>
              <a:ext uri="{FF2B5EF4-FFF2-40B4-BE49-F238E27FC236}">
                <a16:creationId xmlns:a16="http://schemas.microsoft.com/office/drawing/2014/main" id="{5CC68B22-8B72-D1BB-E703-8C282352AC2A}"/>
              </a:ext>
            </a:extLst>
          </p:cNvPr>
          <p:cNvSpPr>
            <a:spLocks noGrp="1"/>
          </p:cNvSpPr>
          <p:nvPr>
            <p:ph type="sldNum" sz="quarter" idx="12"/>
          </p:nvPr>
        </p:nvSpPr>
        <p:spPr/>
        <p:txBody>
          <a:bodyPr/>
          <a:lstStyle/>
          <a:p>
            <a:fld id="{25F4D205-A511-4D9F-BF18-0E193C9B365C}" type="slidenum">
              <a:rPr lang="en-GB" smtClean="0"/>
              <a:t>80</a:t>
            </a:fld>
            <a:endParaRPr lang="en-GB"/>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1E734-34CA-08EC-642E-C62A151F4496}"/>
              </a:ext>
            </a:extLst>
          </p:cNvPr>
          <p:cNvSpPr>
            <a:spLocks noGrp="1"/>
          </p:cNvSpPr>
          <p:nvPr>
            <p:ph type="title"/>
          </p:nvPr>
        </p:nvSpPr>
        <p:spPr>
          <a:xfrm>
            <a:off x="4715933" y="256530"/>
            <a:ext cx="6562293" cy="706139"/>
          </a:xfrm>
          <a:solidFill>
            <a:srgbClr val="0F9AA1"/>
          </a:solidFill>
        </p:spPr>
        <p:txBody>
          <a:bodyPr/>
          <a:lstStyle/>
          <a:p>
            <a:r>
              <a:rPr lang="en-GB" dirty="0"/>
              <a:t>EYE bingo</a:t>
            </a:r>
          </a:p>
        </p:txBody>
      </p:sp>
      <p:sp>
        <p:nvSpPr>
          <p:cNvPr id="3" name="Content Placeholder 2">
            <a:extLst>
              <a:ext uri="{FF2B5EF4-FFF2-40B4-BE49-F238E27FC236}">
                <a16:creationId xmlns:a16="http://schemas.microsoft.com/office/drawing/2014/main" id="{3C7CCC71-B873-2FBC-E7D6-8E99C2DBB6C3}"/>
              </a:ext>
            </a:extLst>
          </p:cNvPr>
          <p:cNvSpPr>
            <a:spLocks noGrp="1"/>
          </p:cNvSpPr>
          <p:nvPr>
            <p:ph idx="1"/>
          </p:nvPr>
        </p:nvSpPr>
        <p:spPr>
          <a:xfrm>
            <a:off x="338374" y="962669"/>
            <a:ext cx="11148582" cy="1586839"/>
          </a:xfrm>
        </p:spPr>
        <p:txBody>
          <a:bodyPr/>
          <a:lstStyle/>
          <a:p>
            <a:r>
              <a:rPr lang="en-GB" dirty="0"/>
              <a:t>Make a grid as shown, choose 9 words to put in the grid. Your teacher will give you some definitions, cross off the ones that the teacher describes and put your hand up when you get a row.</a:t>
            </a:r>
          </a:p>
        </p:txBody>
      </p:sp>
      <p:sp>
        <p:nvSpPr>
          <p:cNvPr id="4" name="Slide Number Placeholder 3">
            <a:extLst>
              <a:ext uri="{FF2B5EF4-FFF2-40B4-BE49-F238E27FC236}">
                <a16:creationId xmlns:a16="http://schemas.microsoft.com/office/drawing/2014/main" id="{33DC1BF7-AE23-34B0-CD8C-4E91BAD9FD58}"/>
              </a:ext>
            </a:extLst>
          </p:cNvPr>
          <p:cNvSpPr>
            <a:spLocks noGrp="1"/>
          </p:cNvSpPr>
          <p:nvPr>
            <p:ph type="sldNum" sz="quarter" idx="12"/>
          </p:nvPr>
        </p:nvSpPr>
        <p:spPr/>
        <p:txBody>
          <a:bodyPr/>
          <a:lstStyle/>
          <a:p>
            <a:fld id="{25F4D205-A511-4D9F-BF18-0E193C9B365C}" type="slidenum">
              <a:rPr lang="en-GB" smtClean="0"/>
              <a:pPr/>
              <a:t>81</a:t>
            </a:fld>
            <a:endParaRPr lang="en-GB" dirty="0"/>
          </a:p>
        </p:txBody>
      </p:sp>
      <p:pic>
        <p:nvPicPr>
          <p:cNvPr id="5" name="Picture 4">
            <a:extLst>
              <a:ext uri="{FF2B5EF4-FFF2-40B4-BE49-F238E27FC236}">
                <a16:creationId xmlns:a16="http://schemas.microsoft.com/office/drawing/2014/main" id="{08825E38-35EE-6754-1AD0-76E152BB39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341" y="2140111"/>
            <a:ext cx="2857500" cy="4762500"/>
          </a:xfrm>
          <a:prstGeom prst="rect">
            <a:avLst/>
          </a:prstGeom>
        </p:spPr>
      </p:pic>
      <p:sp>
        <p:nvSpPr>
          <p:cNvPr id="6" name="Rectangle 5">
            <a:extLst>
              <a:ext uri="{FF2B5EF4-FFF2-40B4-BE49-F238E27FC236}">
                <a16:creationId xmlns:a16="http://schemas.microsoft.com/office/drawing/2014/main" id="{CDAE3EB6-877E-FC61-C1FD-8311D7D97B42}"/>
              </a:ext>
            </a:extLst>
          </p:cNvPr>
          <p:cNvSpPr/>
          <p:nvPr/>
        </p:nvSpPr>
        <p:spPr>
          <a:xfrm>
            <a:off x="507707" y="156852"/>
            <a:ext cx="2686954" cy="923330"/>
          </a:xfrm>
          <a:prstGeom prst="rect">
            <a:avLst/>
          </a:prstGeom>
          <a:noFill/>
        </p:spPr>
        <p:txBody>
          <a:bodyPr wrap="none" lIns="91440" tIns="45720" rIns="91440" bIns="45720">
            <a:spAutoFit/>
          </a:bodyPr>
          <a:lstStyle/>
          <a:p>
            <a:pPr algn="ctr">
              <a:spcAft>
                <a:spcPts val="600"/>
              </a:spcAft>
            </a:pP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Lesson </a:t>
            </a:r>
            <a:r>
              <a:rPr lang="en-US" sz="5400" b="1" cap="none" spc="0" dirty="0">
                <a:ln w="13462">
                  <a:solidFill>
                    <a:schemeClr val="bg1"/>
                  </a:solidFill>
                  <a:prstDash val="solid"/>
                </a:ln>
                <a:solidFill>
                  <a:schemeClr val="accent2"/>
                </a:solidFill>
                <a:effectLst>
                  <a:outerShdw dist="38100" dir="2700000" algn="bl" rotWithShape="0">
                    <a:schemeClr val="accent5"/>
                  </a:outerShdw>
                </a:effectLst>
              </a:rPr>
              <a:t>6</a:t>
            </a:r>
          </a:p>
        </p:txBody>
      </p:sp>
      <p:sp>
        <p:nvSpPr>
          <p:cNvPr id="7" name="Content Placeholder 2">
            <a:extLst>
              <a:ext uri="{FF2B5EF4-FFF2-40B4-BE49-F238E27FC236}">
                <a16:creationId xmlns:a16="http://schemas.microsoft.com/office/drawing/2014/main" id="{3EA474B6-2AFC-A713-FEDA-922BA1286FAA}"/>
              </a:ext>
            </a:extLst>
          </p:cNvPr>
          <p:cNvSpPr txBox="1">
            <a:spLocks/>
          </p:cNvSpPr>
          <p:nvPr/>
        </p:nvSpPr>
        <p:spPr>
          <a:xfrm>
            <a:off x="2843807" y="2133599"/>
            <a:ext cx="2498659" cy="4359615"/>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r>
              <a:rPr lang="en-GB" dirty="0"/>
              <a:t>Retina</a:t>
            </a:r>
          </a:p>
          <a:p>
            <a:r>
              <a:rPr lang="en-GB" dirty="0"/>
              <a:t>Sclera</a:t>
            </a:r>
          </a:p>
          <a:p>
            <a:r>
              <a:rPr lang="en-GB" dirty="0"/>
              <a:t>Fovea</a:t>
            </a:r>
          </a:p>
          <a:p>
            <a:r>
              <a:rPr lang="en-GB" dirty="0"/>
              <a:t>Cornea</a:t>
            </a:r>
          </a:p>
          <a:p>
            <a:r>
              <a:rPr lang="en-GB" dirty="0"/>
              <a:t>Iris</a:t>
            </a:r>
          </a:p>
          <a:p>
            <a:r>
              <a:rPr lang="en-GB" dirty="0"/>
              <a:t>Pupil</a:t>
            </a:r>
          </a:p>
          <a:p>
            <a:r>
              <a:rPr lang="en-GB" dirty="0"/>
              <a:t>Lens</a:t>
            </a:r>
          </a:p>
          <a:p>
            <a:r>
              <a:rPr lang="en-GB" dirty="0"/>
              <a:t>Optic nerve</a:t>
            </a:r>
          </a:p>
          <a:p>
            <a:endParaRPr lang="en-GB" dirty="0"/>
          </a:p>
        </p:txBody>
      </p:sp>
      <p:sp>
        <p:nvSpPr>
          <p:cNvPr id="8" name="Content Placeholder 2">
            <a:extLst>
              <a:ext uri="{FF2B5EF4-FFF2-40B4-BE49-F238E27FC236}">
                <a16:creationId xmlns:a16="http://schemas.microsoft.com/office/drawing/2014/main" id="{1F13A6AA-DED2-34F8-3620-4B67B967024D}"/>
              </a:ext>
            </a:extLst>
          </p:cNvPr>
          <p:cNvSpPr txBox="1">
            <a:spLocks/>
          </p:cNvSpPr>
          <p:nvPr/>
        </p:nvSpPr>
        <p:spPr>
          <a:xfrm>
            <a:off x="5096933" y="2140111"/>
            <a:ext cx="3191933" cy="4359615"/>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r>
              <a:rPr lang="en-GB" dirty="0"/>
              <a:t>Tear duct</a:t>
            </a:r>
          </a:p>
          <a:p>
            <a:r>
              <a:rPr lang="en-GB" dirty="0"/>
              <a:t>Aqueous humour</a:t>
            </a:r>
          </a:p>
          <a:p>
            <a:r>
              <a:rPr lang="en-GB" dirty="0"/>
              <a:t>Vitreous humour</a:t>
            </a:r>
          </a:p>
          <a:p>
            <a:r>
              <a:rPr lang="en-GB" dirty="0"/>
              <a:t>Eyelid</a:t>
            </a:r>
          </a:p>
          <a:p>
            <a:r>
              <a:rPr lang="en-GB" dirty="0"/>
              <a:t>Eye brow</a:t>
            </a:r>
          </a:p>
          <a:p>
            <a:r>
              <a:rPr lang="en-GB" dirty="0"/>
              <a:t>Ciliary muscle</a:t>
            </a:r>
          </a:p>
          <a:p>
            <a:r>
              <a:rPr lang="en-GB" dirty="0"/>
              <a:t>brain</a:t>
            </a:r>
          </a:p>
          <a:p>
            <a:endParaRPr lang="en-GB" dirty="0"/>
          </a:p>
        </p:txBody>
      </p:sp>
      <p:graphicFrame>
        <p:nvGraphicFramePr>
          <p:cNvPr id="10" name="Table 5">
            <a:extLst>
              <a:ext uri="{FF2B5EF4-FFF2-40B4-BE49-F238E27FC236}">
                <a16:creationId xmlns:a16="http://schemas.microsoft.com/office/drawing/2014/main" id="{2EC0BEE2-2196-0AE6-8419-41AD80F4DF32}"/>
              </a:ext>
            </a:extLst>
          </p:cNvPr>
          <p:cNvGraphicFramePr>
            <a:graphicFrameLocks noGrp="1"/>
          </p:cNvGraphicFramePr>
          <p:nvPr>
            <p:extLst>
              <p:ext uri="{D42A27DB-BD31-4B8C-83A1-F6EECF244321}">
                <p14:modId xmlns:p14="http://schemas.microsoft.com/office/powerpoint/2010/main" val="3318222943"/>
              </p:ext>
            </p:extLst>
          </p:nvPr>
        </p:nvGraphicFramePr>
        <p:xfrm>
          <a:off x="7847899" y="2781843"/>
          <a:ext cx="3744417" cy="1944216"/>
        </p:xfrm>
        <a:graphic>
          <a:graphicData uri="http://schemas.openxmlformats.org/drawingml/2006/table">
            <a:tbl>
              <a:tblPr firstRow="1" bandRow="1">
                <a:tableStyleId>{5C22544A-7EE6-4342-B048-85BDC9FD1C3A}</a:tableStyleId>
              </a:tblPr>
              <a:tblGrid>
                <a:gridCol w="1248139">
                  <a:extLst>
                    <a:ext uri="{9D8B030D-6E8A-4147-A177-3AD203B41FA5}">
                      <a16:colId xmlns:a16="http://schemas.microsoft.com/office/drawing/2014/main" val="2730464235"/>
                    </a:ext>
                  </a:extLst>
                </a:gridCol>
                <a:gridCol w="1248139">
                  <a:extLst>
                    <a:ext uri="{9D8B030D-6E8A-4147-A177-3AD203B41FA5}">
                      <a16:colId xmlns:a16="http://schemas.microsoft.com/office/drawing/2014/main" val="1833098380"/>
                    </a:ext>
                  </a:extLst>
                </a:gridCol>
                <a:gridCol w="1248139">
                  <a:extLst>
                    <a:ext uri="{9D8B030D-6E8A-4147-A177-3AD203B41FA5}">
                      <a16:colId xmlns:a16="http://schemas.microsoft.com/office/drawing/2014/main" val="3671347708"/>
                    </a:ext>
                  </a:extLst>
                </a:gridCol>
              </a:tblGrid>
              <a:tr h="648072">
                <a:tc>
                  <a:txBody>
                    <a:bodyPr/>
                    <a:lstStyle/>
                    <a:p>
                      <a:endParaRPr lang="en-GB"/>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50774941"/>
                  </a:ext>
                </a:extLst>
              </a:tr>
              <a:tr h="648072">
                <a:tc>
                  <a:txBody>
                    <a:bodyPr/>
                    <a:lstStyle/>
                    <a:p>
                      <a:endParaRPr lang="en-GB"/>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10593195"/>
                  </a:ext>
                </a:extLst>
              </a:tr>
              <a:tr h="648072">
                <a:tc>
                  <a:txBody>
                    <a:bodyPr/>
                    <a:lstStyle/>
                    <a:p>
                      <a:endParaRPr lang="en-GB"/>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dirty="0"/>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94800233"/>
                  </a:ext>
                </a:extLst>
              </a:tr>
            </a:tbl>
          </a:graphicData>
        </a:graphic>
      </p:graphicFrame>
    </p:spTree>
    <p:extLst>
      <p:ext uri="{BB962C8B-B14F-4D97-AF65-F5344CB8AC3E}">
        <p14:creationId xmlns:p14="http://schemas.microsoft.com/office/powerpoint/2010/main" val="166009185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25496B42-CC46-4183-B481-887CD3E8C72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765E2D7E-B7BD-404F-9F71-D6620D37B9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5" name="Rectangle 14">
            <a:extLst>
              <a:ext uri="{FF2B5EF4-FFF2-40B4-BE49-F238E27FC236}">
                <a16:creationId xmlns:a16="http://schemas.microsoft.com/office/drawing/2014/main" id="{48FE65CB-EFD8-497D-A30A-093E20EACB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2510BF5-7941-E7ED-1428-B567B3CBC7FA}"/>
              </a:ext>
            </a:extLst>
          </p:cNvPr>
          <p:cNvPicPr>
            <a:picLocks noChangeAspect="1"/>
          </p:cNvPicPr>
          <p:nvPr/>
        </p:nvPicPr>
        <p:blipFill>
          <a:blip r:embed="rId4"/>
          <a:stretch>
            <a:fillRect/>
          </a:stretch>
        </p:blipFill>
        <p:spPr>
          <a:xfrm>
            <a:off x="433245" y="2556079"/>
            <a:ext cx="4541852" cy="2100606"/>
          </a:xfrm>
          <a:prstGeom prst="roundRect">
            <a:avLst>
              <a:gd name="adj" fmla="val 298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7" name="Picture 16">
            <a:extLst>
              <a:ext uri="{FF2B5EF4-FFF2-40B4-BE49-F238E27FC236}">
                <a16:creationId xmlns:a16="http://schemas.microsoft.com/office/drawing/2014/main" id="{E3265C2A-0A58-43AD-A406-8F4478E2875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DDD54FB3-9482-4E37-0BD3-4214DC2F57FE}"/>
              </a:ext>
            </a:extLst>
          </p:cNvPr>
          <p:cNvSpPr txBox="1"/>
          <p:nvPr/>
        </p:nvSpPr>
        <p:spPr>
          <a:xfrm>
            <a:off x="1639229" y="640831"/>
            <a:ext cx="9909307" cy="819979"/>
          </a:xfrm>
          <a:prstGeom prst="rect">
            <a:avLst/>
          </a:prstGeom>
          <a:solidFill>
            <a:schemeClr val="accent2">
              <a:lumMod val="75000"/>
            </a:schemeClr>
          </a:solidFill>
        </p:spPr>
        <p:txBody>
          <a:bodyPr vert="horz" lIns="91440" tIns="45720" rIns="91440" bIns="45720" rtlCol="0" anchor="ctr">
            <a:normAutofit/>
          </a:bodyPr>
          <a:lstStyle/>
          <a:p>
            <a:pPr>
              <a:lnSpc>
                <a:spcPct val="90000"/>
              </a:lnSpc>
              <a:spcBef>
                <a:spcPct val="0"/>
              </a:spcBef>
              <a:spcAft>
                <a:spcPts val="600"/>
              </a:spcAft>
            </a:pPr>
            <a:r>
              <a:rPr lang="en-US" sz="2500" cap="all" dirty="0" err="1">
                <a:latin typeface="+mj-lt"/>
                <a:ea typeface="+mj-ea"/>
                <a:cs typeface="+mj-cs"/>
              </a:rPr>
              <a:t>Colour</a:t>
            </a:r>
            <a:r>
              <a:rPr lang="en-US" sz="2500" cap="all" dirty="0">
                <a:latin typeface="+mj-lt"/>
                <a:ea typeface="+mj-ea"/>
                <a:cs typeface="+mj-cs"/>
              </a:rPr>
              <a:t> perception/ persistence and the eye</a:t>
            </a:r>
          </a:p>
        </p:txBody>
      </p:sp>
      <p:sp>
        <p:nvSpPr>
          <p:cNvPr id="4" name="TextBox 3">
            <a:extLst>
              <a:ext uri="{FF2B5EF4-FFF2-40B4-BE49-F238E27FC236}">
                <a16:creationId xmlns:a16="http://schemas.microsoft.com/office/drawing/2014/main" id="{684DB76F-43DB-B275-E751-D5AB49F1BB2D}"/>
              </a:ext>
            </a:extLst>
          </p:cNvPr>
          <p:cNvSpPr txBox="1"/>
          <p:nvPr/>
        </p:nvSpPr>
        <p:spPr>
          <a:xfrm>
            <a:off x="5116945" y="1865746"/>
            <a:ext cx="6431591" cy="2595418"/>
          </a:xfrm>
          <a:prstGeom prst="rect">
            <a:avLst/>
          </a:prstGeom>
        </p:spPr>
        <p:txBody>
          <a:bodyPr vert="horz" lIns="91440" tIns="45720" rIns="91440" bIns="45720" rtlCol="0">
            <a:noAutofit/>
          </a:bodyPr>
          <a:lstStyle/>
          <a:p>
            <a:pPr indent="-228600">
              <a:lnSpc>
                <a:spcPct val="110000"/>
              </a:lnSpc>
              <a:spcAft>
                <a:spcPts val="600"/>
              </a:spcAft>
              <a:buClr>
                <a:schemeClr val="tx1"/>
              </a:buClr>
              <a:buFont typeface="Arial" panose="020B0604020202020204" pitchFamily="34" charset="0"/>
              <a:buChar char="•"/>
            </a:pPr>
            <a:r>
              <a:rPr lang="en-US" sz="2000" cap="all" dirty="0"/>
              <a:t>For each of the next few slides </a:t>
            </a:r>
          </a:p>
          <a:p>
            <a:pPr marL="342900" indent="-228600">
              <a:lnSpc>
                <a:spcPct val="110000"/>
              </a:lnSpc>
              <a:spcAft>
                <a:spcPts val="600"/>
              </a:spcAft>
              <a:buClr>
                <a:schemeClr val="tx1"/>
              </a:buClr>
              <a:buFont typeface="Arial" panose="020B0604020202020204" pitchFamily="34" charset="0"/>
              <a:buChar char="•"/>
            </a:pPr>
            <a:r>
              <a:rPr lang="en-US" sz="2000" cap="all" dirty="0"/>
              <a:t>Record the </a:t>
            </a:r>
            <a:r>
              <a:rPr lang="en-US" sz="2000" cap="all" dirty="0" err="1"/>
              <a:t>colour</a:t>
            </a:r>
            <a:r>
              <a:rPr lang="en-US" sz="2000" cap="all" dirty="0"/>
              <a:t> of the dot, they will appear in the order RED, BLUE, GREEN</a:t>
            </a:r>
          </a:p>
          <a:p>
            <a:pPr marL="342900" indent="-228600">
              <a:lnSpc>
                <a:spcPct val="110000"/>
              </a:lnSpc>
              <a:spcAft>
                <a:spcPts val="600"/>
              </a:spcAft>
              <a:buClr>
                <a:schemeClr val="tx1"/>
              </a:buClr>
              <a:buFont typeface="Arial" panose="020B0604020202020204" pitchFamily="34" charset="0"/>
              <a:buChar char="•"/>
            </a:pPr>
            <a:r>
              <a:rPr lang="en-US" sz="2000" cap="all" dirty="0"/>
              <a:t>Stare and focus on the dot for the full 30 seconds</a:t>
            </a:r>
          </a:p>
          <a:p>
            <a:pPr marL="342900" indent="-228600">
              <a:lnSpc>
                <a:spcPct val="110000"/>
              </a:lnSpc>
              <a:spcAft>
                <a:spcPts val="600"/>
              </a:spcAft>
              <a:buClr>
                <a:schemeClr val="tx1"/>
              </a:buClr>
              <a:buFont typeface="Arial" panose="020B0604020202020204" pitchFamily="34" charset="0"/>
              <a:buChar char="•"/>
            </a:pPr>
            <a:r>
              <a:rPr lang="en-US" sz="2000" cap="all" dirty="0"/>
              <a:t>When the blank slide pops up, record what you appear to see on the screen (note the </a:t>
            </a:r>
            <a:r>
              <a:rPr lang="en-US" sz="2000" cap="all" dirty="0" err="1"/>
              <a:t>colour</a:t>
            </a:r>
            <a:r>
              <a:rPr lang="en-US" sz="2000" cap="all" dirty="0"/>
              <a:t>)</a:t>
            </a:r>
          </a:p>
        </p:txBody>
      </p:sp>
      <p:sp>
        <p:nvSpPr>
          <p:cNvPr id="2" name="Slide Number Placeholder 1">
            <a:extLst>
              <a:ext uri="{FF2B5EF4-FFF2-40B4-BE49-F238E27FC236}">
                <a16:creationId xmlns:a16="http://schemas.microsoft.com/office/drawing/2014/main" id="{6C7EDA9F-1A1B-70FA-A5BC-C90AAEDD2A6E}"/>
              </a:ext>
            </a:extLst>
          </p:cNvPr>
          <p:cNvSpPr>
            <a:spLocks noGrp="1"/>
          </p:cNvSpPr>
          <p:nvPr>
            <p:ph type="sldNum" sz="quarter" idx="12"/>
          </p:nvPr>
        </p:nvSpPr>
        <p:spPr>
          <a:xfrm>
            <a:off x="10514011" y="6265130"/>
            <a:ext cx="764215" cy="365125"/>
          </a:xfrm>
        </p:spPr>
        <p:txBody>
          <a:bodyPr vert="horz" lIns="91440" tIns="45720" rIns="91440" bIns="45720" rtlCol="0" anchor="ctr">
            <a:normAutofit/>
          </a:bodyPr>
          <a:lstStyle/>
          <a:p>
            <a:pPr>
              <a:spcAft>
                <a:spcPts val="600"/>
              </a:spcAft>
            </a:pPr>
            <a:fld id="{25F4D205-A511-4D9F-BF18-0E193C9B365C}" type="slidenum">
              <a:rPr lang="en-US" smtClean="0"/>
              <a:pPr>
                <a:spcAft>
                  <a:spcPts val="600"/>
                </a:spcAft>
              </a:pPr>
              <a:t>82</a:t>
            </a:fld>
            <a:endParaRPr lang="en-US"/>
          </a:p>
        </p:txBody>
      </p:sp>
      <p:sp>
        <p:nvSpPr>
          <p:cNvPr id="8" name="TextBox 7">
            <a:extLst>
              <a:ext uri="{FF2B5EF4-FFF2-40B4-BE49-F238E27FC236}">
                <a16:creationId xmlns:a16="http://schemas.microsoft.com/office/drawing/2014/main" id="{3FD01791-C315-0ADD-3EC6-7E563A600783}"/>
              </a:ext>
            </a:extLst>
          </p:cNvPr>
          <p:cNvSpPr txBox="1"/>
          <p:nvPr/>
        </p:nvSpPr>
        <p:spPr>
          <a:xfrm>
            <a:off x="879056" y="5030587"/>
            <a:ext cx="10017062" cy="1066446"/>
          </a:xfrm>
          <a:prstGeom prst="rect">
            <a:avLst/>
          </a:prstGeom>
          <a:noFill/>
        </p:spPr>
        <p:txBody>
          <a:bodyPr wrap="square">
            <a:spAutoFit/>
          </a:bodyPr>
          <a:lstStyle/>
          <a:p>
            <a:pPr marL="342900" indent="-228600">
              <a:lnSpc>
                <a:spcPct val="110000"/>
              </a:lnSpc>
              <a:spcAft>
                <a:spcPts val="600"/>
              </a:spcAft>
              <a:buClr>
                <a:schemeClr val="tx1"/>
              </a:buClr>
              <a:buFont typeface="Arial" panose="020B0604020202020204" pitchFamily="34" charset="0"/>
              <a:buChar char="•"/>
            </a:pPr>
            <a:r>
              <a:rPr lang="en-US" sz="1800" cap="all" dirty="0"/>
              <a:t>This is why it is important not to stare at screens on the sun for long periods </a:t>
            </a:r>
          </a:p>
          <a:p>
            <a:pPr marL="342900" indent="-228600">
              <a:lnSpc>
                <a:spcPct val="110000"/>
              </a:lnSpc>
              <a:spcAft>
                <a:spcPts val="600"/>
              </a:spcAft>
              <a:buClr>
                <a:schemeClr val="tx1"/>
              </a:buClr>
              <a:buFont typeface="Arial" panose="020B0604020202020204" pitchFamily="34" charset="0"/>
              <a:buChar char="•"/>
            </a:pPr>
            <a:r>
              <a:rPr lang="en-US" sz="1800" cap="all" dirty="0"/>
              <a:t>This is occurring as you have “overloaded” your sense cells and the signals are still being sent to the brain, even though the image is no longer there.</a:t>
            </a:r>
          </a:p>
        </p:txBody>
      </p:sp>
    </p:spTree>
    <p:extLst>
      <p:ext uri="{BB962C8B-B14F-4D97-AF65-F5344CB8AC3E}">
        <p14:creationId xmlns:p14="http://schemas.microsoft.com/office/powerpoint/2010/main" val="203072977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Oval 2">
            <a:extLst>
              <a:ext uri="{FF2B5EF4-FFF2-40B4-BE49-F238E27FC236}">
                <a16:creationId xmlns:a16="http://schemas.microsoft.com/office/drawing/2014/main" id="{037EACC6-7C1D-2356-8490-E81266FC5E1A}"/>
              </a:ext>
            </a:extLst>
          </p:cNvPr>
          <p:cNvSpPr>
            <a:spLocks noChangeArrowheads="1"/>
          </p:cNvSpPr>
          <p:nvPr/>
        </p:nvSpPr>
        <p:spPr bwMode="auto">
          <a:xfrm>
            <a:off x="4876800" y="2133600"/>
            <a:ext cx="2286000" cy="22098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 name="Slide Number Placeholder 1">
            <a:extLst>
              <a:ext uri="{FF2B5EF4-FFF2-40B4-BE49-F238E27FC236}">
                <a16:creationId xmlns:a16="http://schemas.microsoft.com/office/drawing/2014/main" id="{D6BF73F0-FDEA-1F9C-CEC4-FD77FDC84B30}"/>
              </a:ext>
            </a:extLst>
          </p:cNvPr>
          <p:cNvSpPr>
            <a:spLocks noGrp="1"/>
          </p:cNvSpPr>
          <p:nvPr>
            <p:ph type="sldNum" sz="quarter" idx="12"/>
          </p:nvPr>
        </p:nvSpPr>
        <p:spPr/>
        <p:txBody>
          <a:bodyPr/>
          <a:lstStyle/>
          <a:p>
            <a:fld id="{25F4D205-A511-4D9F-BF18-0E193C9B365C}" type="slidenum">
              <a:rPr lang="en-GB" smtClean="0"/>
              <a:t>83</a:t>
            </a:fld>
            <a:endParaRPr lang="en-GB"/>
          </a:p>
        </p:txBody>
      </p:sp>
    </p:spTree>
    <p:extLst>
      <p:ext uri="{BB962C8B-B14F-4D97-AF65-F5344CB8AC3E}">
        <p14:creationId xmlns:p14="http://schemas.microsoft.com/office/powerpoint/2010/main" val="1130748404"/>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A4A5FC-56AF-898B-1156-372D5103E6AA}"/>
              </a:ext>
            </a:extLst>
          </p:cNvPr>
          <p:cNvSpPr>
            <a:spLocks noGrp="1"/>
          </p:cNvSpPr>
          <p:nvPr>
            <p:ph type="sldNum" sz="quarter" idx="12"/>
          </p:nvPr>
        </p:nvSpPr>
        <p:spPr/>
        <p:txBody>
          <a:bodyPr/>
          <a:lstStyle/>
          <a:p>
            <a:fld id="{25F4D205-A511-4D9F-BF18-0E193C9B365C}" type="slidenum">
              <a:rPr lang="en-GB" smtClean="0"/>
              <a:t>84</a:t>
            </a:fld>
            <a:endParaRPr lang="en-GB"/>
          </a:p>
        </p:txBody>
      </p:sp>
    </p:spTree>
    <p:extLst>
      <p:ext uri="{BB962C8B-B14F-4D97-AF65-F5344CB8AC3E}">
        <p14:creationId xmlns:p14="http://schemas.microsoft.com/office/powerpoint/2010/main" val="1744464533"/>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Oval 4">
            <a:extLst>
              <a:ext uri="{FF2B5EF4-FFF2-40B4-BE49-F238E27FC236}">
                <a16:creationId xmlns:a16="http://schemas.microsoft.com/office/drawing/2014/main" id="{A745A190-6120-B9D4-697F-05423820259F}"/>
              </a:ext>
            </a:extLst>
          </p:cNvPr>
          <p:cNvSpPr>
            <a:spLocks noChangeArrowheads="1"/>
          </p:cNvSpPr>
          <p:nvPr/>
        </p:nvSpPr>
        <p:spPr bwMode="auto">
          <a:xfrm>
            <a:off x="4876800" y="2133600"/>
            <a:ext cx="2286000" cy="2209800"/>
          </a:xfrm>
          <a:prstGeom prst="ellipse">
            <a:avLst/>
          </a:prstGeom>
          <a:solidFill>
            <a:srgbClr val="0066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 name="Slide Number Placeholder 1">
            <a:extLst>
              <a:ext uri="{FF2B5EF4-FFF2-40B4-BE49-F238E27FC236}">
                <a16:creationId xmlns:a16="http://schemas.microsoft.com/office/drawing/2014/main" id="{D1A11506-14F0-E718-AC3F-DB1AE2657BAD}"/>
              </a:ext>
            </a:extLst>
          </p:cNvPr>
          <p:cNvSpPr>
            <a:spLocks noGrp="1"/>
          </p:cNvSpPr>
          <p:nvPr>
            <p:ph type="sldNum" sz="quarter" idx="12"/>
          </p:nvPr>
        </p:nvSpPr>
        <p:spPr/>
        <p:txBody>
          <a:bodyPr/>
          <a:lstStyle/>
          <a:p>
            <a:fld id="{25F4D205-A511-4D9F-BF18-0E193C9B365C}" type="slidenum">
              <a:rPr lang="en-GB" smtClean="0"/>
              <a:t>85</a:t>
            </a:fld>
            <a:endParaRPr lang="en-GB"/>
          </a:p>
        </p:txBody>
      </p:sp>
    </p:spTree>
    <p:extLst>
      <p:ext uri="{BB962C8B-B14F-4D97-AF65-F5344CB8AC3E}">
        <p14:creationId xmlns:p14="http://schemas.microsoft.com/office/powerpoint/2010/main" val="1843299676"/>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71F093-80CB-71F4-3F23-208025E7D6F0}"/>
              </a:ext>
            </a:extLst>
          </p:cNvPr>
          <p:cNvSpPr>
            <a:spLocks noGrp="1"/>
          </p:cNvSpPr>
          <p:nvPr>
            <p:ph type="sldNum" sz="quarter" idx="12"/>
          </p:nvPr>
        </p:nvSpPr>
        <p:spPr/>
        <p:txBody>
          <a:bodyPr/>
          <a:lstStyle/>
          <a:p>
            <a:fld id="{25F4D205-A511-4D9F-BF18-0E193C9B365C}" type="slidenum">
              <a:rPr lang="en-GB" smtClean="0"/>
              <a:t>86</a:t>
            </a:fld>
            <a:endParaRPr lang="en-GB"/>
          </a:p>
        </p:txBody>
      </p:sp>
    </p:spTree>
    <p:extLst>
      <p:ext uri="{BB962C8B-B14F-4D97-AF65-F5344CB8AC3E}">
        <p14:creationId xmlns:p14="http://schemas.microsoft.com/office/powerpoint/2010/main" val="63392882"/>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E5595E-7118-5077-65F5-430664CB0261}"/>
              </a:ext>
            </a:extLst>
          </p:cNvPr>
          <p:cNvSpPr>
            <a:spLocks noGrp="1"/>
          </p:cNvSpPr>
          <p:nvPr>
            <p:ph type="sldNum" sz="quarter" idx="12"/>
          </p:nvPr>
        </p:nvSpPr>
        <p:spPr/>
        <p:txBody>
          <a:bodyPr/>
          <a:lstStyle/>
          <a:p>
            <a:fld id="{25F4D205-A511-4D9F-BF18-0E193C9B365C}" type="slidenum">
              <a:rPr lang="en-GB" smtClean="0"/>
              <a:t>87</a:t>
            </a:fld>
            <a:endParaRPr lang="en-GB"/>
          </a:p>
        </p:txBody>
      </p:sp>
      <p:sp>
        <p:nvSpPr>
          <p:cNvPr id="6147" name="Oval 5">
            <a:extLst>
              <a:ext uri="{FF2B5EF4-FFF2-40B4-BE49-F238E27FC236}">
                <a16:creationId xmlns:a16="http://schemas.microsoft.com/office/drawing/2014/main" id="{A09BAC16-59A4-2E7A-E5B9-9BE7E2A63CC2}"/>
              </a:ext>
            </a:extLst>
          </p:cNvPr>
          <p:cNvSpPr>
            <a:spLocks noChangeArrowheads="1"/>
          </p:cNvSpPr>
          <p:nvPr/>
        </p:nvSpPr>
        <p:spPr bwMode="auto">
          <a:xfrm>
            <a:off x="4876800" y="2133600"/>
            <a:ext cx="2286000" cy="2209800"/>
          </a:xfrm>
          <a:prstGeom prst="ellipse">
            <a:avLst/>
          </a:prstGeom>
          <a:solidFill>
            <a:srgbClr val="00FF00"/>
          </a:solidFill>
          <a:ln w="9525">
            <a:solidFill>
              <a:schemeClr val="tx1"/>
            </a:solidFill>
            <a:round/>
            <a:headEnd/>
            <a:tailEnd/>
          </a:ln>
          <a:effectLst/>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Tree>
    <p:extLst>
      <p:ext uri="{BB962C8B-B14F-4D97-AF65-F5344CB8AC3E}">
        <p14:creationId xmlns:p14="http://schemas.microsoft.com/office/powerpoint/2010/main" val="3151216935"/>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66829D-07BD-70A6-1975-A7F124DDD8CD}"/>
              </a:ext>
            </a:extLst>
          </p:cNvPr>
          <p:cNvSpPr>
            <a:spLocks noGrp="1"/>
          </p:cNvSpPr>
          <p:nvPr>
            <p:ph type="sldNum" sz="quarter" idx="12"/>
          </p:nvPr>
        </p:nvSpPr>
        <p:spPr/>
        <p:txBody>
          <a:bodyPr/>
          <a:lstStyle/>
          <a:p>
            <a:fld id="{25F4D205-A511-4D9F-BF18-0E193C9B365C}" type="slidenum">
              <a:rPr lang="en-GB" smtClean="0"/>
              <a:t>88</a:t>
            </a:fld>
            <a:endParaRPr lang="en-GB"/>
          </a:p>
        </p:txBody>
      </p:sp>
    </p:spTree>
    <p:extLst>
      <p:ext uri="{BB962C8B-B14F-4D97-AF65-F5344CB8AC3E}">
        <p14:creationId xmlns:p14="http://schemas.microsoft.com/office/powerpoint/2010/main" val="3173857205"/>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C11662D-8EEC-90E8-86AB-872D6595CFA1}"/>
              </a:ext>
            </a:extLst>
          </p:cNvPr>
          <p:cNvSpPr>
            <a:spLocks noGrp="1"/>
          </p:cNvSpPr>
          <p:nvPr>
            <p:ph type="sldNum" sz="quarter" idx="12"/>
          </p:nvPr>
        </p:nvSpPr>
        <p:spPr/>
        <p:txBody>
          <a:bodyPr/>
          <a:lstStyle/>
          <a:p>
            <a:fld id="{25F4D205-A511-4D9F-BF18-0E193C9B365C}" type="slidenum">
              <a:rPr lang="en-GB" smtClean="0"/>
              <a:t>89</a:t>
            </a:fld>
            <a:endParaRPr lang="en-GB"/>
          </a:p>
        </p:txBody>
      </p:sp>
      <p:sp>
        <p:nvSpPr>
          <p:cNvPr id="8195" name="Oval 5">
            <a:extLst>
              <a:ext uri="{FF2B5EF4-FFF2-40B4-BE49-F238E27FC236}">
                <a16:creationId xmlns:a16="http://schemas.microsoft.com/office/drawing/2014/main" id="{778D18E7-B8EA-211F-AED9-F3413A701AE4}"/>
              </a:ext>
            </a:extLst>
          </p:cNvPr>
          <p:cNvSpPr>
            <a:spLocks noChangeArrowheads="1"/>
          </p:cNvSpPr>
          <p:nvPr/>
        </p:nvSpPr>
        <p:spPr bwMode="auto">
          <a:xfrm>
            <a:off x="6096000" y="1524000"/>
            <a:ext cx="2286000" cy="2209800"/>
          </a:xfrm>
          <a:prstGeom prst="ellipse">
            <a:avLst/>
          </a:prstGeom>
          <a:solidFill>
            <a:srgbClr val="00FF00"/>
          </a:solidFill>
          <a:ln w="9525">
            <a:solidFill>
              <a:schemeClr val="tx1"/>
            </a:solidFill>
            <a:round/>
            <a:headEnd/>
            <a:tailEnd/>
          </a:ln>
          <a:effectLst/>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196" name="Oval 6">
            <a:extLst>
              <a:ext uri="{FF2B5EF4-FFF2-40B4-BE49-F238E27FC236}">
                <a16:creationId xmlns:a16="http://schemas.microsoft.com/office/drawing/2014/main" id="{6D07C361-1FFC-250E-34CC-5826B688FD77}"/>
              </a:ext>
            </a:extLst>
          </p:cNvPr>
          <p:cNvSpPr>
            <a:spLocks noChangeArrowheads="1"/>
          </p:cNvSpPr>
          <p:nvPr/>
        </p:nvSpPr>
        <p:spPr bwMode="auto">
          <a:xfrm>
            <a:off x="3810000" y="1447800"/>
            <a:ext cx="2286000" cy="22098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197" name="Oval 8">
            <a:extLst>
              <a:ext uri="{FF2B5EF4-FFF2-40B4-BE49-F238E27FC236}">
                <a16:creationId xmlns:a16="http://schemas.microsoft.com/office/drawing/2014/main" id="{77851117-F1DC-0A68-C8D0-D2BF87E45D11}"/>
              </a:ext>
            </a:extLst>
          </p:cNvPr>
          <p:cNvSpPr>
            <a:spLocks noChangeArrowheads="1"/>
          </p:cNvSpPr>
          <p:nvPr/>
        </p:nvSpPr>
        <p:spPr bwMode="auto">
          <a:xfrm>
            <a:off x="4876800" y="3429000"/>
            <a:ext cx="2286000" cy="2209800"/>
          </a:xfrm>
          <a:prstGeom prst="ellipse">
            <a:avLst/>
          </a:prstGeom>
          <a:solidFill>
            <a:srgbClr val="0066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Tree>
    <p:extLst>
      <p:ext uri="{BB962C8B-B14F-4D97-AF65-F5344CB8AC3E}">
        <p14:creationId xmlns:p14="http://schemas.microsoft.com/office/powerpoint/2010/main" val="1042250414"/>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68" y="642315"/>
            <a:ext cx="12207168" cy="547981"/>
          </a:xfrm>
          <a:solidFill>
            <a:srgbClr val="FF0000"/>
          </a:solidFill>
        </p:spPr>
        <p:style>
          <a:lnRef idx="1">
            <a:schemeClr val="accent2"/>
          </a:lnRef>
          <a:fillRef idx="3">
            <a:schemeClr val="accent2"/>
          </a:fillRef>
          <a:effectRef idx="2">
            <a:schemeClr val="accent2"/>
          </a:effectRef>
          <a:fontRef idx="minor">
            <a:schemeClr val="lt1"/>
          </a:fontRef>
        </p:style>
        <p:txBody>
          <a:bodyPr>
            <a:normAutofit fontScale="90000"/>
          </a:bodyPr>
          <a:lstStyle/>
          <a:p>
            <a:r>
              <a:rPr lang="en-GB" b="1" dirty="0">
                <a:ln w="9525">
                  <a:solidFill>
                    <a:schemeClr val="bg1"/>
                  </a:solidFill>
                  <a:prstDash val="solid"/>
                </a:ln>
                <a:solidFill>
                  <a:schemeClr val="tx1"/>
                </a:solidFill>
                <a:effectLst>
                  <a:outerShdw blurRad="12700" dist="38100" dir="2700000" algn="tl" rotWithShape="0">
                    <a:schemeClr val="bg1">
                      <a:lumMod val="50000"/>
                    </a:schemeClr>
                  </a:outerShdw>
                </a:effectLst>
              </a:rPr>
              <a:t>Types of Waves</a:t>
            </a:r>
          </a:p>
        </p:txBody>
      </p:sp>
      <p:pic>
        <p:nvPicPr>
          <p:cNvPr id="2050" name="Picture 2" descr="2006-02-04 Metal spiral.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690688"/>
            <a:ext cx="2009146" cy="15872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25115" y="3429000"/>
            <a:ext cx="4584781" cy="1477328"/>
          </a:xfrm>
          <a:prstGeom prst="rect">
            <a:avLst/>
          </a:prstGeom>
          <a:noFill/>
        </p:spPr>
        <p:txBody>
          <a:bodyPr wrap="none" rtlCol="0">
            <a:spAutoFit/>
          </a:bodyPr>
          <a:lstStyle/>
          <a:p>
            <a:r>
              <a:rPr lang="en-GB" dirty="0"/>
              <a:t>Using the slinky, lets go and make some waves:</a:t>
            </a:r>
          </a:p>
          <a:p>
            <a:r>
              <a:rPr lang="en-GB" dirty="0"/>
              <a:t>You should </a:t>
            </a:r>
          </a:p>
          <a:p>
            <a:pPr marL="285750" indent="-285750">
              <a:buFont typeface="Arial" panose="020B0604020202020204" pitchFamily="34" charset="0"/>
              <a:buChar char="•"/>
            </a:pPr>
            <a:r>
              <a:rPr lang="en-GB" dirty="0"/>
              <a:t>Draw and explain transverse waves</a:t>
            </a:r>
          </a:p>
          <a:p>
            <a:pPr marL="285750" indent="-285750">
              <a:buFont typeface="Arial" panose="020B0604020202020204" pitchFamily="34" charset="0"/>
              <a:buChar char="•"/>
            </a:pPr>
            <a:r>
              <a:rPr lang="en-GB" dirty="0"/>
              <a:t>Draw and explain longitudinal waves</a:t>
            </a:r>
          </a:p>
          <a:p>
            <a:pPr marL="285750" indent="-285750">
              <a:buFont typeface="Arial" panose="020B0604020202020204" pitchFamily="34" charset="0"/>
              <a:buChar char="•"/>
            </a:pPr>
            <a:r>
              <a:rPr lang="en-GB" dirty="0"/>
              <a:t>See waves reflecting from an end</a:t>
            </a:r>
          </a:p>
        </p:txBody>
      </p:sp>
      <p:sp>
        <p:nvSpPr>
          <p:cNvPr id="5" name="Rectangle 4"/>
          <p:cNvSpPr/>
          <p:nvPr/>
        </p:nvSpPr>
        <p:spPr>
          <a:xfrm>
            <a:off x="425115" y="5139172"/>
            <a:ext cx="7431505" cy="1477328"/>
          </a:xfrm>
          <a:prstGeom prst="rect">
            <a:avLst/>
          </a:prstGeom>
        </p:spPr>
        <p:txBody>
          <a:bodyPr wrap="square">
            <a:spAutoFit/>
          </a:bodyPr>
          <a:lstStyle/>
          <a:p>
            <a:r>
              <a:rPr lang="en-GB" dirty="0"/>
              <a:t>Longitude and transverse wave animations</a:t>
            </a:r>
          </a:p>
          <a:p>
            <a:endParaRPr lang="en-GB" dirty="0">
              <a:hlinkClick r:id="" action="ppaction://noaction"/>
            </a:endParaRPr>
          </a:p>
          <a:p>
            <a:r>
              <a:rPr lang="en-GB" dirty="0">
                <a:hlinkClick r:id="" action="ppaction://noaction"/>
              </a:rPr>
              <a:t>https</a:t>
            </a:r>
            <a:r>
              <a:rPr lang="en-GB" dirty="0">
                <a:hlinkClick r:id="rId3"/>
              </a:rPr>
              <a:t>://physicsflashrepo.cyou/flash/physics-2-15/physics-2-15.html</a:t>
            </a:r>
            <a:endParaRPr lang="en-GB" dirty="0"/>
          </a:p>
          <a:p>
            <a:r>
              <a:rPr lang="en-GB" dirty="0">
                <a:hlinkClick r:id="rId4"/>
              </a:rPr>
              <a:t>https://physicsflashrepo.cyou/flash/int2/int2-wavesandoptics.html</a:t>
            </a:r>
            <a:endParaRPr lang="en-GB" dirty="0"/>
          </a:p>
          <a:p>
            <a:endParaRPr lang="en-GB" dirty="0"/>
          </a:p>
        </p:txBody>
      </p:sp>
      <p:sp>
        <p:nvSpPr>
          <p:cNvPr id="6" name="Rectangle 5"/>
          <p:cNvSpPr/>
          <p:nvPr/>
        </p:nvSpPr>
        <p:spPr>
          <a:xfrm>
            <a:off x="6838841" y="6004849"/>
            <a:ext cx="1017779" cy="369332"/>
          </a:xfrm>
          <a:prstGeom prst="rect">
            <a:avLst/>
          </a:prstGeom>
        </p:spPr>
        <p:txBody>
          <a:bodyPr wrap="none">
            <a:spAutoFit/>
          </a:bodyPr>
          <a:lstStyle/>
          <a:p>
            <a:r>
              <a:rPr lang="en-GB" dirty="0"/>
              <a:t>with text</a:t>
            </a:r>
          </a:p>
        </p:txBody>
      </p:sp>
      <p:sp>
        <p:nvSpPr>
          <p:cNvPr id="7" name="Rectangle 6"/>
          <p:cNvSpPr/>
          <p:nvPr/>
        </p:nvSpPr>
        <p:spPr>
          <a:xfrm>
            <a:off x="6878916" y="5635517"/>
            <a:ext cx="977704" cy="369332"/>
          </a:xfrm>
          <a:prstGeom prst="rect">
            <a:avLst/>
          </a:prstGeom>
        </p:spPr>
        <p:txBody>
          <a:bodyPr wrap="none">
            <a:spAutoFit/>
          </a:bodyPr>
          <a:lstStyle/>
          <a:p>
            <a:r>
              <a:rPr lang="en-GB" dirty="0"/>
              <a:t>No text  </a:t>
            </a:r>
          </a:p>
        </p:txBody>
      </p:sp>
      <p:pic>
        <p:nvPicPr>
          <p:cNvPr id="1026" name="Picture 2" descr="Longitudinal and Transverse Waves">
            <a:extLst>
              <a:ext uri="{FF2B5EF4-FFF2-40B4-BE49-F238E27FC236}">
                <a16:creationId xmlns:a16="http://schemas.microsoft.com/office/drawing/2014/main" id="{B8D03B3C-AE0A-37AB-4362-822580C99D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2178" y="1585798"/>
            <a:ext cx="5514193" cy="3353994"/>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DA7CB98B-AF8D-7E8E-7344-C02B93D6D134}"/>
              </a:ext>
            </a:extLst>
          </p:cNvPr>
          <p:cNvSpPr>
            <a:spLocks noGrp="1"/>
          </p:cNvSpPr>
          <p:nvPr>
            <p:ph type="sldNum" sz="quarter" idx="12"/>
          </p:nvPr>
        </p:nvSpPr>
        <p:spPr/>
        <p:txBody>
          <a:bodyPr/>
          <a:lstStyle/>
          <a:p>
            <a:fld id="{25F4D205-A511-4D9F-BF18-0E193C9B365C}" type="slidenum">
              <a:rPr lang="en-GB" smtClean="0"/>
              <a:pPr/>
              <a:t>9</a:t>
            </a:fld>
            <a:endParaRPr lang="en-GB" dirty="0"/>
          </a:p>
        </p:txBody>
      </p:sp>
    </p:spTree>
    <p:extLst>
      <p:ext uri="{BB962C8B-B14F-4D97-AF65-F5344CB8AC3E}">
        <p14:creationId xmlns:p14="http://schemas.microsoft.com/office/powerpoint/2010/main" val="216369083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58D7099-102D-9CF4-3055-4E16D5145AFB}"/>
              </a:ext>
            </a:extLst>
          </p:cNvPr>
          <p:cNvSpPr>
            <a:spLocks noGrp="1"/>
          </p:cNvSpPr>
          <p:nvPr>
            <p:ph type="sldNum" sz="quarter" idx="12"/>
          </p:nvPr>
        </p:nvSpPr>
        <p:spPr/>
        <p:txBody>
          <a:bodyPr/>
          <a:lstStyle/>
          <a:p>
            <a:fld id="{25F4D205-A511-4D9F-BF18-0E193C9B365C}" type="slidenum">
              <a:rPr lang="en-GB" smtClean="0"/>
              <a:t>90</a:t>
            </a:fld>
            <a:endParaRPr lang="en-GB"/>
          </a:p>
        </p:txBody>
      </p:sp>
    </p:spTree>
    <p:extLst>
      <p:ext uri="{BB962C8B-B14F-4D97-AF65-F5344CB8AC3E}">
        <p14:creationId xmlns:p14="http://schemas.microsoft.com/office/powerpoint/2010/main" val="3237248947"/>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57E607C4-A0A1-44FA-981D-EA3B813963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7487EF7-7125-3140-70DA-3A763BE59A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2066" y="643466"/>
            <a:ext cx="5571067" cy="5571067"/>
          </a:xfrm>
          <a:prstGeom prst="rect">
            <a:avLst/>
          </a:prstGeom>
        </p:spPr>
      </p:pic>
      <p:pic>
        <p:nvPicPr>
          <p:cNvPr id="14" name="Picture 10">
            <a:extLst>
              <a:ext uri="{FF2B5EF4-FFF2-40B4-BE49-F238E27FC236}">
                <a16:creationId xmlns:a16="http://schemas.microsoft.com/office/drawing/2014/main" id="{08D97526-B9D9-4257-B6A9-9D798897492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Slide Number Placeholder 1">
            <a:extLst>
              <a:ext uri="{FF2B5EF4-FFF2-40B4-BE49-F238E27FC236}">
                <a16:creationId xmlns:a16="http://schemas.microsoft.com/office/drawing/2014/main" id="{B18CAFC3-F54F-E73F-AEE8-ABCE5A3B6E02}"/>
              </a:ext>
            </a:extLst>
          </p:cNvPr>
          <p:cNvSpPr>
            <a:spLocks noGrp="1"/>
          </p:cNvSpPr>
          <p:nvPr>
            <p:ph type="sldNum" sz="quarter" idx="12"/>
          </p:nvPr>
        </p:nvSpPr>
        <p:spPr>
          <a:xfrm>
            <a:off x="10514011" y="6431916"/>
            <a:ext cx="953392" cy="365125"/>
          </a:xfrm>
        </p:spPr>
        <p:txBody>
          <a:bodyPr>
            <a:normAutofit/>
          </a:bodyPr>
          <a:lstStyle/>
          <a:p>
            <a:pPr>
              <a:spcAft>
                <a:spcPts val="600"/>
              </a:spcAft>
            </a:pPr>
            <a:fld id="{25F4D205-A511-4D9F-BF18-0E193C9B365C}" type="slidenum">
              <a:rPr lang="en-GB" smtClean="0"/>
              <a:pPr>
                <a:spcAft>
                  <a:spcPts val="600"/>
                </a:spcAft>
              </a:pPr>
              <a:t>91</a:t>
            </a:fld>
            <a:endParaRPr lang="en-GB"/>
          </a:p>
        </p:txBody>
      </p:sp>
      <p:sp>
        <p:nvSpPr>
          <p:cNvPr id="5" name="TextBox 4">
            <a:extLst>
              <a:ext uri="{FF2B5EF4-FFF2-40B4-BE49-F238E27FC236}">
                <a16:creationId xmlns:a16="http://schemas.microsoft.com/office/drawing/2014/main" id="{32473D94-CB19-3355-3CAF-00A7ADA8826D}"/>
              </a:ext>
            </a:extLst>
          </p:cNvPr>
          <p:cNvSpPr txBox="1"/>
          <p:nvPr/>
        </p:nvSpPr>
        <p:spPr>
          <a:xfrm>
            <a:off x="7315199" y="959005"/>
            <a:ext cx="4419602" cy="4154984"/>
          </a:xfrm>
          <a:prstGeom prst="rect">
            <a:avLst/>
          </a:prstGeom>
          <a:noFill/>
        </p:spPr>
        <p:txBody>
          <a:bodyPr wrap="square" rtlCol="0">
            <a:spAutoFit/>
          </a:bodyPr>
          <a:lstStyle/>
          <a:p>
            <a:r>
              <a:rPr lang="en-GB" sz="2400" b="0" i="0" dirty="0">
                <a:solidFill>
                  <a:srgbClr val="00B050"/>
                </a:solidFill>
                <a:effectLst/>
                <a:latin typeface="Helvetica Neue"/>
              </a:rPr>
              <a:t>If you follow the pink dot moving, the dots will remain pink, but if you stare at the plus sign in the centre, the rotating dot will turn green. That's cool, but now try this... focus on the plus sign in the centre for a short period and all the pink dots will disappear and all you will see is the green dot going around! cool huh?</a:t>
            </a:r>
            <a:endParaRPr lang="en-GB" sz="2400" dirty="0">
              <a:solidFill>
                <a:srgbClr val="00B050"/>
              </a:solidFill>
            </a:endParaRPr>
          </a:p>
        </p:txBody>
      </p:sp>
    </p:spTree>
    <p:extLst>
      <p:ext uri="{BB962C8B-B14F-4D97-AF65-F5344CB8AC3E}">
        <p14:creationId xmlns:p14="http://schemas.microsoft.com/office/powerpoint/2010/main" val="2689619859"/>
      </p:ext>
    </p:extLst>
  </p:cSld>
  <p:clrMapOvr>
    <a:overrideClrMapping bg1="dk1" tx1="lt1" bg2="dk2" tx2="lt2" accent1="accent1" accent2="accent2" accent3="accent3" accent4="accent4" accent5="accent5" accent6="accent6" hlink="hlink" folHlink="folHlink"/>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7E738AA-16CD-61C7-FB7C-F1DE0FBAD54C}"/>
              </a:ext>
            </a:extLst>
          </p:cNvPr>
          <p:cNvSpPr>
            <a:spLocks noGrp="1"/>
          </p:cNvSpPr>
          <p:nvPr>
            <p:ph type="sldNum" sz="quarter" idx="12"/>
          </p:nvPr>
        </p:nvSpPr>
        <p:spPr/>
        <p:txBody>
          <a:bodyPr/>
          <a:lstStyle/>
          <a:p>
            <a:fld id="{25F4D205-A511-4D9F-BF18-0E193C9B365C}" type="slidenum">
              <a:rPr lang="en-GB" smtClean="0"/>
              <a:t>92</a:t>
            </a:fld>
            <a:endParaRPr lang="en-GB" dirty="0"/>
          </a:p>
        </p:txBody>
      </p:sp>
      <p:sp>
        <p:nvSpPr>
          <p:cNvPr id="3" name="TextBox 2">
            <a:extLst>
              <a:ext uri="{FF2B5EF4-FFF2-40B4-BE49-F238E27FC236}">
                <a16:creationId xmlns:a16="http://schemas.microsoft.com/office/drawing/2014/main" id="{38D36277-A89C-8855-AA9E-F805FB78F7EF}"/>
              </a:ext>
            </a:extLst>
          </p:cNvPr>
          <p:cNvSpPr txBox="1"/>
          <p:nvPr/>
        </p:nvSpPr>
        <p:spPr>
          <a:xfrm>
            <a:off x="701963" y="443345"/>
            <a:ext cx="3297634" cy="461665"/>
          </a:xfrm>
          <a:prstGeom prst="rect">
            <a:avLst/>
          </a:prstGeom>
          <a:solidFill>
            <a:schemeClr val="accent1">
              <a:lumMod val="60000"/>
              <a:lumOff val="40000"/>
            </a:schemeClr>
          </a:solidFill>
        </p:spPr>
        <p:txBody>
          <a:bodyPr wrap="none" rtlCol="0">
            <a:spAutoFit/>
          </a:bodyPr>
          <a:lstStyle/>
          <a:p>
            <a:r>
              <a:rPr lang="en-GB" sz="2400" dirty="0"/>
              <a:t>Why do we have 2 eyes?</a:t>
            </a:r>
          </a:p>
        </p:txBody>
      </p:sp>
      <p:grpSp>
        <p:nvGrpSpPr>
          <p:cNvPr id="13" name="Group 12">
            <a:extLst>
              <a:ext uri="{FF2B5EF4-FFF2-40B4-BE49-F238E27FC236}">
                <a16:creationId xmlns:a16="http://schemas.microsoft.com/office/drawing/2014/main" id="{54AF8270-B40D-3B31-1E5B-3CADBAB2908F}"/>
              </a:ext>
            </a:extLst>
          </p:cNvPr>
          <p:cNvGrpSpPr/>
          <p:nvPr/>
        </p:nvGrpSpPr>
        <p:grpSpPr>
          <a:xfrm>
            <a:off x="7082940" y="0"/>
            <a:ext cx="4500563" cy="6858000"/>
            <a:chOff x="7092176" y="-33315"/>
            <a:chExt cx="4500563" cy="6858000"/>
          </a:xfrm>
        </p:grpSpPr>
        <p:grpSp>
          <p:nvGrpSpPr>
            <p:cNvPr id="12" name="Group 11">
              <a:extLst>
                <a:ext uri="{FF2B5EF4-FFF2-40B4-BE49-F238E27FC236}">
                  <a16:creationId xmlns:a16="http://schemas.microsoft.com/office/drawing/2014/main" id="{10B74C80-AFE9-CB0D-D923-280523B9EA6E}"/>
                </a:ext>
              </a:extLst>
            </p:cNvPr>
            <p:cNvGrpSpPr/>
            <p:nvPr/>
          </p:nvGrpSpPr>
          <p:grpSpPr>
            <a:xfrm>
              <a:off x="7092176" y="-33315"/>
              <a:ext cx="4500563" cy="6858000"/>
              <a:chOff x="7449465" y="840507"/>
              <a:chExt cx="4500563" cy="6858000"/>
            </a:xfrm>
          </p:grpSpPr>
          <p:pic>
            <p:nvPicPr>
              <p:cNvPr id="5" name="Picture 4">
                <a:extLst>
                  <a:ext uri="{FF2B5EF4-FFF2-40B4-BE49-F238E27FC236}">
                    <a16:creationId xmlns:a16="http://schemas.microsoft.com/office/drawing/2014/main" id="{0507324D-4292-07B7-844C-19A71FA518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9465" y="840507"/>
                <a:ext cx="4500563" cy="6858000"/>
              </a:xfrm>
              <a:prstGeom prst="rect">
                <a:avLst/>
              </a:prstGeom>
            </p:spPr>
          </p:pic>
          <p:sp>
            <p:nvSpPr>
              <p:cNvPr id="10" name="Rectangle 9">
                <a:extLst>
                  <a:ext uri="{FF2B5EF4-FFF2-40B4-BE49-F238E27FC236}">
                    <a16:creationId xmlns:a16="http://schemas.microsoft.com/office/drawing/2014/main" id="{8C191C25-D191-3173-4429-0D63B98B3682}"/>
                  </a:ext>
                </a:extLst>
              </p:cNvPr>
              <p:cNvSpPr/>
              <p:nvPr/>
            </p:nvSpPr>
            <p:spPr>
              <a:xfrm>
                <a:off x="8445190" y="4005283"/>
                <a:ext cx="283398" cy="2978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5550FC37-17C6-F2AC-2763-0531E50BAEB9}"/>
                  </a:ext>
                </a:extLst>
              </p:cNvPr>
              <p:cNvSpPr/>
              <p:nvPr/>
            </p:nvSpPr>
            <p:spPr>
              <a:xfrm>
                <a:off x="8422888" y="3103082"/>
                <a:ext cx="101600" cy="1108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 name="Group 8">
              <a:extLst>
                <a:ext uri="{FF2B5EF4-FFF2-40B4-BE49-F238E27FC236}">
                  <a16:creationId xmlns:a16="http://schemas.microsoft.com/office/drawing/2014/main" id="{839BF10E-EBD6-88B6-0257-683A7125B8C5}"/>
                </a:ext>
              </a:extLst>
            </p:cNvPr>
            <p:cNvGrpSpPr/>
            <p:nvPr/>
          </p:nvGrpSpPr>
          <p:grpSpPr>
            <a:xfrm>
              <a:off x="7092176" y="3429000"/>
              <a:ext cx="2230244" cy="2195945"/>
              <a:chOff x="7092176" y="3429000"/>
              <a:chExt cx="2230244" cy="2195945"/>
            </a:xfrm>
          </p:grpSpPr>
          <p:sp>
            <p:nvSpPr>
              <p:cNvPr id="6" name="Rectangle 5">
                <a:extLst>
                  <a:ext uri="{FF2B5EF4-FFF2-40B4-BE49-F238E27FC236}">
                    <a16:creationId xmlns:a16="http://schemas.microsoft.com/office/drawing/2014/main" id="{374C06B5-91D5-F1B3-2262-CE8C0D777AAD}"/>
                  </a:ext>
                </a:extLst>
              </p:cNvPr>
              <p:cNvSpPr/>
              <p:nvPr/>
            </p:nvSpPr>
            <p:spPr>
              <a:xfrm>
                <a:off x="7092176" y="3429000"/>
                <a:ext cx="2230244" cy="2843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E7D4D47D-BFCE-F511-9518-8E716FF4398C}"/>
                  </a:ext>
                </a:extLst>
              </p:cNvPr>
              <p:cNvSpPr/>
              <p:nvPr/>
            </p:nvSpPr>
            <p:spPr>
              <a:xfrm>
                <a:off x="7232073" y="3713357"/>
                <a:ext cx="1995054" cy="19115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3465ACA-2E4C-B6FB-921B-528DB96A0FA7}"/>
                  </a:ext>
                </a:extLst>
              </p:cNvPr>
              <p:cNvSpPr/>
              <p:nvPr/>
            </p:nvSpPr>
            <p:spPr>
              <a:xfrm>
                <a:off x="7555345" y="3713356"/>
                <a:ext cx="1394691" cy="19115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14" name="TextBox 13">
            <a:extLst>
              <a:ext uri="{FF2B5EF4-FFF2-40B4-BE49-F238E27FC236}">
                <a16:creationId xmlns:a16="http://schemas.microsoft.com/office/drawing/2014/main" id="{F9CB9F92-33C9-3343-5508-1CF3FB0F6F88}"/>
              </a:ext>
            </a:extLst>
          </p:cNvPr>
          <p:cNvSpPr txBox="1"/>
          <p:nvPr/>
        </p:nvSpPr>
        <p:spPr>
          <a:xfrm>
            <a:off x="359814" y="1228437"/>
            <a:ext cx="7564986" cy="3416320"/>
          </a:xfrm>
          <a:prstGeom prst="rect">
            <a:avLst/>
          </a:prstGeom>
          <a:noFill/>
        </p:spPr>
        <p:txBody>
          <a:bodyPr wrap="square" rtlCol="0">
            <a:spAutoFit/>
          </a:bodyPr>
          <a:lstStyle/>
          <a:p>
            <a:r>
              <a:rPr lang="en-GB" dirty="0"/>
              <a:t>In pairs</a:t>
            </a:r>
          </a:p>
          <a:p>
            <a:pPr marL="342900" indent="-342900">
              <a:buAutoNum type="arabicPeriod"/>
            </a:pPr>
            <a:r>
              <a:rPr lang="en-GB" dirty="0"/>
              <a:t>Place a plastic beaker on the desk</a:t>
            </a:r>
          </a:p>
          <a:p>
            <a:pPr marL="342900" indent="-342900">
              <a:buAutoNum type="arabicPeriod"/>
            </a:pPr>
            <a:r>
              <a:rPr lang="en-GB" dirty="0"/>
              <a:t>Student one move to the far side of the classroom and cover one eye</a:t>
            </a:r>
          </a:p>
          <a:p>
            <a:pPr marL="342900" indent="-342900">
              <a:buAutoNum type="arabicPeriod"/>
            </a:pPr>
            <a:r>
              <a:rPr lang="en-GB" dirty="0"/>
              <a:t>The other student extend their arm with an eraser or coin</a:t>
            </a:r>
          </a:p>
          <a:p>
            <a:pPr marL="342900" indent="-342900">
              <a:buAutoNum type="arabicPeriod"/>
            </a:pPr>
            <a:r>
              <a:rPr lang="en-GB" dirty="0"/>
              <a:t>Get student one to direct the person until their arm is directly over the beaker. (Their arm should be at </a:t>
            </a:r>
            <a:r>
              <a:rPr lang="en-GB" b="1" dirty="0"/>
              <a:t>least 60 cm above the cup or it wont work</a:t>
            </a:r>
            <a:r>
              <a:rPr lang="en-GB" dirty="0"/>
              <a:t>)</a:t>
            </a:r>
          </a:p>
          <a:p>
            <a:pPr marL="342900" indent="-342900">
              <a:buAutoNum type="arabicPeriod"/>
            </a:pPr>
            <a:r>
              <a:rPr lang="en-GB" dirty="0"/>
              <a:t>When student one thinks student 2’s arm is directly above the cup they can say drop.</a:t>
            </a:r>
          </a:p>
          <a:p>
            <a:pPr marL="342900" indent="-342900">
              <a:buAutoNum type="arabicPeriod"/>
            </a:pPr>
            <a:r>
              <a:rPr lang="en-GB" dirty="0"/>
              <a:t>Does the eraser fall into the cup?</a:t>
            </a:r>
          </a:p>
          <a:p>
            <a:pPr marL="342900" indent="-342900">
              <a:buAutoNum type="arabicPeriod"/>
            </a:pPr>
            <a:r>
              <a:rPr lang="en-GB" dirty="0"/>
              <a:t>Repeat covering the other eye, and then </a:t>
            </a:r>
          </a:p>
          <a:p>
            <a:pPr marL="342900" indent="-342900">
              <a:buAutoNum type="arabicPeriod"/>
            </a:pPr>
            <a:r>
              <a:rPr lang="en-GB" dirty="0"/>
              <a:t>repeat with both eyes open</a:t>
            </a:r>
          </a:p>
          <a:p>
            <a:pPr marL="342900" indent="-342900">
              <a:buAutoNum type="arabicPeriod"/>
            </a:pPr>
            <a:r>
              <a:rPr lang="en-GB" dirty="0"/>
              <a:t>Why do we have 2 eyes?</a:t>
            </a:r>
          </a:p>
        </p:txBody>
      </p:sp>
    </p:spTree>
    <p:extLst>
      <p:ext uri="{BB962C8B-B14F-4D97-AF65-F5344CB8AC3E}">
        <p14:creationId xmlns:p14="http://schemas.microsoft.com/office/powerpoint/2010/main" val="206839092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7E738AA-16CD-61C7-FB7C-F1DE0FBAD54C}"/>
              </a:ext>
            </a:extLst>
          </p:cNvPr>
          <p:cNvSpPr>
            <a:spLocks noGrp="1"/>
          </p:cNvSpPr>
          <p:nvPr>
            <p:ph type="sldNum" sz="quarter" idx="12"/>
          </p:nvPr>
        </p:nvSpPr>
        <p:spPr/>
        <p:txBody>
          <a:bodyPr/>
          <a:lstStyle/>
          <a:p>
            <a:fld id="{25F4D205-A511-4D9F-BF18-0E193C9B365C}" type="slidenum">
              <a:rPr lang="en-GB" smtClean="0"/>
              <a:t>93</a:t>
            </a:fld>
            <a:endParaRPr lang="en-GB" dirty="0"/>
          </a:p>
        </p:txBody>
      </p:sp>
      <p:sp>
        <p:nvSpPr>
          <p:cNvPr id="3" name="TextBox 2">
            <a:extLst>
              <a:ext uri="{FF2B5EF4-FFF2-40B4-BE49-F238E27FC236}">
                <a16:creationId xmlns:a16="http://schemas.microsoft.com/office/drawing/2014/main" id="{38D36277-A89C-8855-AA9E-F805FB78F7EF}"/>
              </a:ext>
            </a:extLst>
          </p:cNvPr>
          <p:cNvSpPr txBox="1"/>
          <p:nvPr/>
        </p:nvSpPr>
        <p:spPr>
          <a:xfrm>
            <a:off x="701963" y="443345"/>
            <a:ext cx="2235868" cy="461665"/>
          </a:xfrm>
          <a:prstGeom prst="rect">
            <a:avLst/>
          </a:prstGeom>
          <a:solidFill>
            <a:schemeClr val="accent1">
              <a:lumMod val="60000"/>
              <a:lumOff val="40000"/>
            </a:schemeClr>
          </a:solidFill>
        </p:spPr>
        <p:txBody>
          <a:bodyPr wrap="none" rtlCol="0">
            <a:spAutoFit/>
          </a:bodyPr>
          <a:lstStyle/>
          <a:p>
            <a:r>
              <a:rPr lang="en-GB" sz="2400" dirty="0"/>
              <a:t>Peripheral Vision</a:t>
            </a:r>
          </a:p>
        </p:txBody>
      </p:sp>
      <p:sp>
        <p:nvSpPr>
          <p:cNvPr id="14" name="TextBox 13">
            <a:extLst>
              <a:ext uri="{FF2B5EF4-FFF2-40B4-BE49-F238E27FC236}">
                <a16:creationId xmlns:a16="http://schemas.microsoft.com/office/drawing/2014/main" id="{F9CB9F92-33C9-3343-5508-1CF3FB0F6F88}"/>
              </a:ext>
            </a:extLst>
          </p:cNvPr>
          <p:cNvSpPr txBox="1"/>
          <p:nvPr/>
        </p:nvSpPr>
        <p:spPr>
          <a:xfrm>
            <a:off x="359814" y="1228437"/>
            <a:ext cx="6918441" cy="5016758"/>
          </a:xfrm>
          <a:prstGeom prst="rect">
            <a:avLst/>
          </a:prstGeom>
          <a:noFill/>
        </p:spPr>
        <p:txBody>
          <a:bodyPr wrap="square" rtlCol="0">
            <a:spAutoFit/>
          </a:bodyPr>
          <a:lstStyle/>
          <a:p>
            <a:pPr marL="342900" indent="-342900">
              <a:buAutoNum type="arabicPeriod"/>
            </a:pPr>
            <a:r>
              <a:rPr lang="en-GB" sz="3200" dirty="0"/>
              <a:t>Extend your arms and raise your index finger</a:t>
            </a:r>
          </a:p>
          <a:p>
            <a:pPr marL="342900" indent="-342900">
              <a:buAutoNum type="arabicPeriod"/>
            </a:pPr>
            <a:r>
              <a:rPr lang="en-GB" sz="3200" dirty="0"/>
              <a:t>Move your arms around in front of your body and notice where you can see your index finger pointing up.</a:t>
            </a:r>
          </a:p>
          <a:p>
            <a:pPr marL="342900" indent="-342900">
              <a:buAutoNum type="arabicPeriod"/>
            </a:pPr>
            <a:r>
              <a:rPr lang="en-GB" sz="3200" dirty="0"/>
              <a:t>Where is your field of vision?</a:t>
            </a:r>
          </a:p>
          <a:p>
            <a:pPr marL="342900" indent="-342900">
              <a:buAutoNum type="arabicPeriod"/>
            </a:pPr>
            <a:r>
              <a:rPr lang="en-GB" sz="3200" dirty="0"/>
              <a:t>Repeat this with one eye closed</a:t>
            </a:r>
          </a:p>
          <a:p>
            <a:pPr marL="342900" indent="-342900">
              <a:buAutoNum type="arabicPeriod"/>
            </a:pPr>
            <a:r>
              <a:rPr lang="en-GB" sz="3200" dirty="0"/>
              <a:t>Repeat with the other eye closed?</a:t>
            </a:r>
          </a:p>
          <a:p>
            <a:pPr marL="342900" indent="-342900">
              <a:buAutoNum type="arabicPeriod"/>
            </a:pPr>
            <a:r>
              <a:rPr lang="en-GB" sz="3200" dirty="0"/>
              <a:t>Are you surprised how your field of vision changes with one eye closed?</a:t>
            </a:r>
          </a:p>
        </p:txBody>
      </p:sp>
      <p:pic>
        <p:nvPicPr>
          <p:cNvPr id="15" name="Picture 14">
            <a:extLst>
              <a:ext uri="{FF2B5EF4-FFF2-40B4-BE49-F238E27FC236}">
                <a16:creationId xmlns:a16="http://schemas.microsoft.com/office/drawing/2014/main" id="{9863A2AA-5111-09B8-4378-BA87A54BF1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2760" y="129309"/>
            <a:ext cx="5349240" cy="6858000"/>
          </a:xfrm>
          <a:prstGeom prst="rect">
            <a:avLst/>
          </a:prstGeom>
        </p:spPr>
      </p:pic>
    </p:spTree>
    <p:extLst>
      <p:ext uri="{BB962C8B-B14F-4D97-AF65-F5344CB8AC3E}">
        <p14:creationId xmlns:p14="http://schemas.microsoft.com/office/powerpoint/2010/main" val="32798355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84414" y="840433"/>
            <a:ext cx="5257800" cy="461665"/>
          </a:xfrm>
          <a:prstGeom prst="rect">
            <a:avLst/>
          </a:prstGeom>
          <a:noFill/>
        </p:spPr>
        <p:txBody>
          <a:bodyPr wrap="square" rtlCol="0">
            <a:spAutoFit/>
          </a:bodyPr>
          <a:lstStyle/>
          <a:p>
            <a:r>
              <a:rPr lang="en-GB" sz="2400" b="1" dirty="0"/>
              <a:t>Accommodation</a:t>
            </a:r>
          </a:p>
        </p:txBody>
      </p:sp>
      <p:sp>
        <p:nvSpPr>
          <p:cNvPr id="5" name="TextBox 4"/>
          <p:cNvSpPr txBox="1"/>
          <p:nvPr/>
        </p:nvSpPr>
        <p:spPr>
          <a:xfrm>
            <a:off x="4169229" y="1071266"/>
            <a:ext cx="7848600" cy="5632311"/>
          </a:xfrm>
          <a:prstGeom prst="rect">
            <a:avLst/>
          </a:prstGeom>
          <a:noFill/>
        </p:spPr>
        <p:txBody>
          <a:bodyPr wrap="square" rtlCol="0">
            <a:spAutoFit/>
          </a:bodyPr>
          <a:lstStyle/>
          <a:p>
            <a:r>
              <a:rPr lang="en-GB" sz="2400" dirty="0"/>
              <a:t>When objects are near, the lens needs to be </a:t>
            </a:r>
            <a:r>
              <a:rPr lang="en-GB" sz="2400" b="1" dirty="0">
                <a:solidFill>
                  <a:srgbClr val="FF0000"/>
                </a:solidFill>
              </a:rPr>
              <a:t>thicker</a:t>
            </a:r>
          </a:p>
          <a:p>
            <a:endParaRPr lang="en-GB" sz="2400" dirty="0"/>
          </a:p>
          <a:p>
            <a:r>
              <a:rPr lang="en-GB" sz="2400" dirty="0"/>
              <a:t>The </a:t>
            </a:r>
            <a:r>
              <a:rPr lang="en-GB" sz="2400" dirty="0" err="1"/>
              <a:t>ciliary</a:t>
            </a:r>
            <a:r>
              <a:rPr lang="en-GB" sz="2400" dirty="0"/>
              <a:t> muscles </a:t>
            </a:r>
            <a:r>
              <a:rPr lang="en-GB" sz="2400" b="1" dirty="0">
                <a:solidFill>
                  <a:srgbClr val="FF0000"/>
                </a:solidFill>
              </a:rPr>
              <a:t>contract</a:t>
            </a:r>
            <a:r>
              <a:rPr lang="en-GB" sz="2400" b="1" dirty="0">
                <a:solidFill>
                  <a:schemeClr val="tx2"/>
                </a:solidFill>
              </a:rPr>
              <a:t> </a:t>
            </a:r>
            <a:r>
              <a:rPr lang="en-GB" sz="2400" dirty="0"/>
              <a:t>which</a:t>
            </a:r>
            <a:r>
              <a:rPr lang="en-GB" sz="2400" b="1" dirty="0">
                <a:solidFill>
                  <a:schemeClr val="tx2"/>
                </a:solidFill>
              </a:rPr>
              <a:t> </a:t>
            </a:r>
            <a:r>
              <a:rPr lang="en-GB" sz="2400" b="1" dirty="0">
                <a:solidFill>
                  <a:srgbClr val="FF0000"/>
                </a:solidFill>
              </a:rPr>
              <a:t>loosens</a:t>
            </a:r>
            <a:r>
              <a:rPr lang="en-GB" sz="2400" b="1" dirty="0">
                <a:solidFill>
                  <a:schemeClr val="tx2"/>
                </a:solidFill>
              </a:rPr>
              <a:t> </a:t>
            </a:r>
            <a:r>
              <a:rPr lang="en-GB" sz="2400" dirty="0"/>
              <a:t>the</a:t>
            </a:r>
            <a:r>
              <a:rPr lang="en-GB" sz="2400" b="1" dirty="0">
                <a:solidFill>
                  <a:schemeClr val="tx2"/>
                </a:solidFill>
              </a:rPr>
              <a:t> </a:t>
            </a:r>
            <a:r>
              <a:rPr lang="en-GB" sz="2400" dirty="0"/>
              <a:t>suspensory ligaments</a:t>
            </a:r>
          </a:p>
          <a:p>
            <a:endParaRPr lang="en-GB" sz="2400" dirty="0"/>
          </a:p>
          <a:p>
            <a:r>
              <a:rPr lang="en-GB" sz="2400" dirty="0"/>
              <a:t>The more rounded lens enables light to focus correctly on the  </a:t>
            </a:r>
            <a:r>
              <a:rPr lang="en-GB" sz="2400" b="1" dirty="0">
                <a:solidFill>
                  <a:srgbClr val="FF0000"/>
                </a:solidFill>
              </a:rPr>
              <a:t>retina</a:t>
            </a:r>
          </a:p>
          <a:p>
            <a:endParaRPr lang="en-GB" sz="2400" dirty="0"/>
          </a:p>
          <a:p>
            <a:r>
              <a:rPr lang="en-GB" sz="2400" dirty="0">
                <a:solidFill>
                  <a:srgbClr val="FF0000"/>
                </a:solidFill>
              </a:rPr>
              <a:t>When objects are far, the lens needs to be </a:t>
            </a:r>
            <a:r>
              <a:rPr lang="en-GB" sz="2400" b="1" dirty="0">
                <a:solidFill>
                  <a:schemeClr val="tx2"/>
                </a:solidFill>
              </a:rPr>
              <a:t>thinner</a:t>
            </a:r>
          </a:p>
          <a:p>
            <a:endParaRPr lang="en-GB" sz="2400" dirty="0">
              <a:solidFill>
                <a:srgbClr val="FF0000"/>
              </a:solidFill>
            </a:endParaRPr>
          </a:p>
          <a:p>
            <a:r>
              <a:rPr lang="en-GB" sz="2400" dirty="0">
                <a:solidFill>
                  <a:srgbClr val="FF0000"/>
                </a:solidFill>
              </a:rPr>
              <a:t>The </a:t>
            </a:r>
            <a:r>
              <a:rPr lang="en-GB" sz="2400" dirty="0" err="1">
                <a:solidFill>
                  <a:srgbClr val="FF0000"/>
                </a:solidFill>
              </a:rPr>
              <a:t>ciliary</a:t>
            </a:r>
            <a:r>
              <a:rPr lang="en-GB" sz="2400" dirty="0">
                <a:solidFill>
                  <a:srgbClr val="FF0000"/>
                </a:solidFill>
              </a:rPr>
              <a:t> muscles </a:t>
            </a:r>
            <a:r>
              <a:rPr lang="en-GB" sz="2400" b="1" dirty="0">
                <a:solidFill>
                  <a:schemeClr val="tx2"/>
                </a:solidFill>
              </a:rPr>
              <a:t>relax</a:t>
            </a:r>
            <a:r>
              <a:rPr lang="en-GB" sz="2400" b="1" dirty="0">
                <a:solidFill>
                  <a:srgbClr val="FF0000"/>
                </a:solidFill>
              </a:rPr>
              <a:t> </a:t>
            </a:r>
            <a:r>
              <a:rPr lang="en-GB" sz="2400" dirty="0">
                <a:solidFill>
                  <a:srgbClr val="FF0000"/>
                </a:solidFill>
              </a:rPr>
              <a:t>which</a:t>
            </a:r>
            <a:r>
              <a:rPr lang="en-GB" sz="2400" b="1" dirty="0">
                <a:solidFill>
                  <a:srgbClr val="FF0000"/>
                </a:solidFill>
              </a:rPr>
              <a:t> </a:t>
            </a:r>
            <a:r>
              <a:rPr lang="en-GB" sz="2400" b="1" dirty="0">
                <a:solidFill>
                  <a:schemeClr val="tx2"/>
                </a:solidFill>
              </a:rPr>
              <a:t>tightens</a:t>
            </a:r>
            <a:r>
              <a:rPr lang="en-GB" sz="2400" b="1" dirty="0">
                <a:solidFill>
                  <a:srgbClr val="FF0000"/>
                </a:solidFill>
              </a:rPr>
              <a:t> </a:t>
            </a:r>
            <a:r>
              <a:rPr lang="en-GB" sz="2400" dirty="0">
                <a:solidFill>
                  <a:srgbClr val="FF0000"/>
                </a:solidFill>
              </a:rPr>
              <a:t>the</a:t>
            </a:r>
            <a:r>
              <a:rPr lang="en-GB" sz="2400" b="1" dirty="0">
                <a:solidFill>
                  <a:srgbClr val="FF0000"/>
                </a:solidFill>
              </a:rPr>
              <a:t> </a:t>
            </a:r>
            <a:r>
              <a:rPr lang="en-GB" sz="2400" dirty="0">
                <a:solidFill>
                  <a:srgbClr val="FF0000"/>
                </a:solidFill>
              </a:rPr>
              <a:t>suspensory ligaments</a:t>
            </a:r>
          </a:p>
          <a:p>
            <a:endParaRPr lang="en-GB" sz="2400" dirty="0">
              <a:solidFill>
                <a:srgbClr val="FF0000"/>
              </a:solidFill>
            </a:endParaRPr>
          </a:p>
          <a:p>
            <a:r>
              <a:rPr lang="en-GB" sz="2400" dirty="0">
                <a:solidFill>
                  <a:srgbClr val="FF0000"/>
                </a:solidFill>
              </a:rPr>
              <a:t>The less rounded lens enables light to focus correctly on the  </a:t>
            </a:r>
            <a:r>
              <a:rPr lang="en-GB" sz="2400" b="1" dirty="0">
                <a:solidFill>
                  <a:schemeClr val="tx2"/>
                </a:solidFill>
              </a:rPr>
              <a:t>retina</a:t>
            </a:r>
          </a:p>
        </p:txBody>
      </p:sp>
      <p:pic>
        <p:nvPicPr>
          <p:cNvPr id="2052" name="Picture 4" descr="http://hyperphysics.phy-astr.gsu.edu/hbase/geoopt/imggo/eyeacc.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6700" y="3929379"/>
            <a:ext cx="3352800" cy="292862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hyperphysics.phy-astr.gsu.edu/hbase/vision/imgvis/accom2.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6700" y="1071266"/>
            <a:ext cx="3124200" cy="2971801"/>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DAA8D717-11E2-59E1-3FA5-93A6D9E5009E}"/>
              </a:ext>
            </a:extLst>
          </p:cNvPr>
          <p:cNvSpPr>
            <a:spLocks noGrp="1"/>
          </p:cNvSpPr>
          <p:nvPr>
            <p:ph type="sldNum" sz="quarter" idx="12"/>
          </p:nvPr>
        </p:nvSpPr>
        <p:spPr/>
        <p:txBody>
          <a:bodyPr/>
          <a:lstStyle/>
          <a:p>
            <a:fld id="{25F4D205-A511-4D9F-BF18-0E193C9B365C}" type="slidenum">
              <a:rPr lang="en-GB" smtClean="0"/>
              <a:pPr/>
              <a:t>94</a:t>
            </a:fld>
            <a:endParaRPr lang="en-GB"/>
          </a:p>
        </p:txBody>
      </p:sp>
      <p:sp>
        <p:nvSpPr>
          <p:cNvPr id="3" name="TextBox 2">
            <a:extLst>
              <a:ext uri="{FF2B5EF4-FFF2-40B4-BE49-F238E27FC236}">
                <a16:creationId xmlns:a16="http://schemas.microsoft.com/office/drawing/2014/main" id="{2C59BC02-CA67-DFCD-E930-30FE181FEB60}"/>
              </a:ext>
            </a:extLst>
          </p:cNvPr>
          <p:cNvSpPr txBox="1"/>
          <p:nvPr/>
        </p:nvSpPr>
        <p:spPr>
          <a:xfrm>
            <a:off x="484414" y="154423"/>
            <a:ext cx="11010900" cy="646331"/>
          </a:xfrm>
          <a:prstGeom prst="rect">
            <a:avLst/>
          </a:prstGeom>
          <a:noFill/>
        </p:spPr>
        <p:txBody>
          <a:bodyPr wrap="square" rtlCol="0">
            <a:spAutoFit/>
          </a:bodyPr>
          <a:lstStyle/>
          <a:p>
            <a:r>
              <a:rPr lang="en-GB" dirty="0"/>
              <a:t>Put your finger in front of your nose and focus on your finger. The focus on a distant object out of the window. Why does your vision blur for a second or so?</a:t>
            </a:r>
          </a:p>
        </p:txBody>
      </p:sp>
    </p:spTree>
    <p:extLst>
      <p:ext uri="{BB962C8B-B14F-4D97-AF65-F5344CB8AC3E}">
        <p14:creationId xmlns:p14="http://schemas.microsoft.com/office/powerpoint/2010/main" val="257558615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31504" y="548681"/>
            <a:ext cx="8964488" cy="2554545"/>
          </a:xfrm>
          <a:prstGeom prst="rect">
            <a:avLst/>
          </a:prstGeom>
          <a:noFill/>
        </p:spPr>
        <p:txBody>
          <a:bodyPr wrap="square" rtlCol="0">
            <a:spAutoFit/>
          </a:bodyPr>
          <a:lstStyle/>
          <a:p>
            <a:r>
              <a:rPr lang="en-GB" sz="3200" dirty="0"/>
              <a:t>For anyone not wishing to do the dissection:</a:t>
            </a:r>
          </a:p>
          <a:p>
            <a:r>
              <a:rPr lang="en-GB" sz="3200" dirty="0"/>
              <a:t>Watch the video </a:t>
            </a:r>
            <a:r>
              <a:rPr lang="en-GB" sz="3200" dirty="0">
                <a:hlinkClick r:id="rId2"/>
              </a:rPr>
              <a:t>https://www.youtube.com/watch?v=YcedXDN6a88</a:t>
            </a:r>
            <a:endParaRPr lang="en-GB" sz="3200" dirty="0"/>
          </a:p>
          <a:p>
            <a:endParaRPr lang="en-GB" sz="3200" dirty="0"/>
          </a:p>
          <a:p>
            <a:r>
              <a:rPr lang="en-GB" sz="3200" dirty="0"/>
              <a:t>Or complete the following worksheet</a:t>
            </a:r>
          </a:p>
        </p:txBody>
      </p:sp>
      <p:sp>
        <p:nvSpPr>
          <p:cNvPr id="4" name="Slide Number Placeholder 3">
            <a:extLst>
              <a:ext uri="{FF2B5EF4-FFF2-40B4-BE49-F238E27FC236}">
                <a16:creationId xmlns:a16="http://schemas.microsoft.com/office/drawing/2014/main" id="{37526CB8-A605-59D5-94F0-1E2C385CCCAB}"/>
              </a:ext>
            </a:extLst>
          </p:cNvPr>
          <p:cNvSpPr>
            <a:spLocks noGrp="1"/>
          </p:cNvSpPr>
          <p:nvPr>
            <p:ph type="sldNum" sz="quarter" idx="12"/>
          </p:nvPr>
        </p:nvSpPr>
        <p:spPr/>
        <p:txBody>
          <a:bodyPr/>
          <a:lstStyle/>
          <a:p>
            <a:fld id="{25F4D205-A511-4D9F-BF18-0E193C9B365C}" type="slidenum">
              <a:rPr lang="en-GB" smtClean="0"/>
              <a:t>95</a:t>
            </a:fld>
            <a:endParaRPr lang="en-GB"/>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30" name="Text Box 10"/>
          <p:cNvSpPr txBox="1">
            <a:spLocks noChangeArrowheads="1"/>
          </p:cNvSpPr>
          <p:nvPr/>
        </p:nvSpPr>
        <p:spPr bwMode="auto">
          <a:xfrm>
            <a:off x="3578226" y="1619250"/>
            <a:ext cx="6232525"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buFontTx/>
              <a:buAutoNum type="arabicPeriod"/>
            </a:pPr>
            <a:r>
              <a:rPr lang="en-GB" altLang="en-US" sz="2400" b="1">
                <a:solidFill>
                  <a:srgbClr val="FFFFFF"/>
                </a:solidFill>
              </a:rPr>
              <a:t>The brain can only understand electrical impulses</a:t>
            </a:r>
          </a:p>
          <a:p>
            <a:pPr fontAlgn="base">
              <a:spcBef>
                <a:spcPct val="0"/>
              </a:spcBef>
              <a:spcAft>
                <a:spcPct val="0"/>
              </a:spcAft>
              <a:buFontTx/>
              <a:buAutoNum type="arabicPeriod"/>
            </a:pPr>
            <a:r>
              <a:rPr lang="en-GB" altLang="en-US" sz="2400" b="1">
                <a:solidFill>
                  <a:srgbClr val="FFFFFF"/>
                </a:solidFill>
              </a:rPr>
              <a:t>Receptors in the eyes change light into electrical impulses</a:t>
            </a:r>
          </a:p>
          <a:p>
            <a:pPr fontAlgn="base">
              <a:spcBef>
                <a:spcPct val="0"/>
              </a:spcBef>
              <a:spcAft>
                <a:spcPct val="0"/>
              </a:spcAft>
              <a:buFontTx/>
              <a:buAutoNum type="arabicPeriod"/>
            </a:pPr>
            <a:r>
              <a:rPr lang="en-GB" altLang="en-US" sz="2400" b="1">
                <a:solidFill>
                  <a:srgbClr val="FFFFFF"/>
                </a:solidFill>
              </a:rPr>
              <a:t>Receptors in the ears change sound into electrical impulses</a:t>
            </a:r>
          </a:p>
          <a:p>
            <a:pPr fontAlgn="base">
              <a:spcBef>
                <a:spcPct val="0"/>
              </a:spcBef>
              <a:spcAft>
                <a:spcPct val="0"/>
              </a:spcAft>
              <a:buFontTx/>
              <a:buAutoNum type="arabicPeriod"/>
            </a:pPr>
            <a:r>
              <a:rPr lang="en-GB" altLang="en-US" sz="2400" b="1">
                <a:solidFill>
                  <a:srgbClr val="FFFFFF"/>
                </a:solidFill>
              </a:rPr>
              <a:t>The iris can change the size of the pupil depending on light intensity</a:t>
            </a:r>
          </a:p>
          <a:p>
            <a:pPr fontAlgn="base">
              <a:spcBef>
                <a:spcPct val="0"/>
              </a:spcBef>
              <a:spcAft>
                <a:spcPct val="0"/>
              </a:spcAft>
              <a:buFontTx/>
              <a:buAutoNum type="arabicPeriod"/>
            </a:pPr>
            <a:endParaRPr lang="en-GB" altLang="en-US" sz="2400" b="1">
              <a:solidFill>
                <a:srgbClr val="FFFFFF"/>
              </a:solidFill>
            </a:endParaRPr>
          </a:p>
        </p:txBody>
      </p:sp>
      <p:sp>
        <p:nvSpPr>
          <p:cNvPr id="56331" name="AutoShape 11"/>
          <p:cNvSpPr>
            <a:spLocks noChangeArrowheads="1"/>
          </p:cNvSpPr>
          <p:nvPr/>
        </p:nvSpPr>
        <p:spPr bwMode="auto">
          <a:xfrm>
            <a:off x="3695700" y="38101"/>
            <a:ext cx="4611688" cy="466725"/>
          </a:xfrm>
          <a:prstGeom prst="flowChartAlternateProcess">
            <a:avLst/>
          </a:prstGeom>
          <a:gradFill rotWithShape="1">
            <a:gsLst>
              <a:gs pos="0">
                <a:srgbClr val="6C92F2"/>
              </a:gs>
              <a:gs pos="100000">
                <a:srgbClr val="819BDD">
                  <a:alpha val="33000"/>
                </a:srgbClr>
              </a:gs>
            </a:gsLst>
            <a:lin ang="5400000" scaled="1"/>
          </a:gradFill>
          <a:ln>
            <a:noFill/>
          </a:ln>
          <a:effectLst>
            <a:prstShdw prst="shdw18" dist="17961" dir="13500000">
              <a:srgbClr val="6C92F2">
                <a:gamma/>
                <a:shade val="60000"/>
                <a:invGamma/>
              </a:srgbClr>
            </a:prst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algn="ctr" fontAlgn="base">
              <a:spcBef>
                <a:spcPct val="0"/>
              </a:spcBef>
              <a:spcAft>
                <a:spcPct val="0"/>
              </a:spcAft>
            </a:pPr>
            <a:r>
              <a:rPr lang="en-GB" altLang="en-US" sz="2400" b="1" i="1">
                <a:solidFill>
                  <a:srgbClr val="FFFFFF"/>
                </a:solidFill>
                <a:effectLst>
                  <a:outerShdw blurRad="38100" dist="38100" dir="2700000" algn="tl">
                    <a:srgbClr val="000000"/>
                  </a:outerShdw>
                </a:effectLst>
                <a:latin typeface="Arial" panose="020B0604020202020204" pitchFamily="34" charset="0"/>
              </a:rPr>
              <a:t>Sense Organs</a:t>
            </a:r>
            <a:endParaRPr lang="en-GB" altLang="en-US" b="1">
              <a:solidFill>
                <a:srgbClr val="FFFFFF"/>
              </a:solidFill>
              <a:effectLst>
                <a:outerShdw blurRad="38100" dist="38100" dir="2700000" algn="tl">
                  <a:srgbClr val="000000"/>
                </a:outerShdw>
              </a:effectLst>
              <a:latin typeface="Arial" panose="020B0604020202020204" pitchFamily="34" charset="0"/>
            </a:endParaRPr>
          </a:p>
        </p:txBody>
      </p:sp>
      <p:sp>
        <p:nvSpPr>
          <p:cNvPr id="56333" name="Rectangle 13"/>
          <p:cNvSpPr>
            <a:spLocks noGrp="1" noChangeArrowheads="1"/>
          </p:cNvSpPr>
          <p:nvPr>
            <p:ph type="ctrTitle"/>
          </p:nvPr>
        </p:nvSpPr>
        <p:spPr bwMode="auto">
          <a:xfrm>
            <a:off x="4237038" y="6842126"/>
            <a:ext cx="990600" cy="17462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GB" altLang="en-US" sz="800">
                <a:solidFill>
                  <a:srgbClr val="3333CC"/>
                </a:solidFill>
              </a:rPr>
              <a:t>Sense organs</a:t>
            </a:r>
          </a:p>
        </p:txBody>
      </p:sp>
    </p:spTree>
    <p:extLst>
      <p:ext uri="{BB962C8B-B14F-4D97-AF65-F5344CB8AC3E}">
        <p14:creationId xmlns:p14="http://schemas.microsoft.com/office/powerpoint/2010/main" val="150954527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accel="50000" decel="50000" fill="hold" grpId="0" nodeType="clickEffect">
                                  <p:stCondLst>
                                    <p:cond delay="0"/>
                                  </p:stCondLst>
                                  <p:childTnLst>
                                    <p:set>
                                      <p:cBhvr>
                                        <p:cTn id="6" dur="1" fill="hold">
                                          <p:stCondLst>
                                            <p:cond delay="0"/>
                                          </p:stCondLst>
                                        </p:cTn>
                                        <p:tgtEl>
                                          <p:spTgt spid="56330">
                                            <p:txEl>
                                              <p:pRg st="0" end="0"/>
                                            </p:txEl>
                                          </p:spTgt>
                                        </p:tgtEl>
                                        <p:attrNameLst>
                                          <p:attrName>style.visibility</p:attrName>
                                        </p:attrNameLst>
                                      </p:cBhvr>
                                      <p:to>
                                        <p:strVal val="visible"/>
                                      </p:to>
                                    </p:set>
                                    <p:anim calcmode="lin" valueType="num">
                                      <p:cBhvr additive="base">
                                        <p:cTn id="7" dur="500" fill="hold"/>
                                        <p:tgtEl>
                                          <p:spTgt spid="56330">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633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accel="50000" decel="50000" fill="hold" grpId="0" nodeType="clickEffect">
                                  <p:stCondLst>
                                    <p:cond delay="0"/>
                                  </p:stCondLst>
                                  <p:childTnLst>
                                    <p:set>
                                      <p:cBhvr>
                                        <p:cTn id="12" dur="1" fill="hold">
                                          <p:stCondLst>
                                            <p:cond delay="0"/>
                                          </p:stCondLst>
                                        </p:cTn>
                                        <p:tgtEl>
                                          <p:spTgt spid="56330">
                                            <p:txEl>
                                              <p:pRg st="1" end="1"/>
                                            </p:txEl>
                                          </p:spTgt>
                                        </p:tgtEl>
                                        <p:attrNameLst>
                                          <p:attrName>style.visibility</p:attrName>
                                        </p:attrNameLst>
                                      </p:cBhvr>
                                      <p:to>
                                        <p:strVal val="visible"/>
                                      </p:to>
                                    </p:set>
                                    <p:anim calcmode="lin" valueType="num">
                                      <p:cBhvr additive="base">
                                        <p:cTn id="13" dur="500" fill="hold"/>
                                        <p:tgtEl>
                                          <p:spTgt spid="56330">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633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accel="50000" decel="50000" fill="hold" grpId="0" nodeType="clickEffect">
                                  <p:stCondLst>
                                    <p:cond delay="0"/>
                                  </p:stCondLst>
                                  <p:childTnLst>
                                    <p:set>
                                      <p:cBhvr>
                                        <p:cTn id="18" dur="1" fill="hold">
                                          <p:stCondLst>
                                            <p:cond delay="0"/>
                                          </p:stCondLst>
                                        </p:cTn>
                                        <p:tgtEl>
                                          <p:spTgt spid="56330">
                                            <p:txEl>
                                              <p:pRg st="2" end="2"/>
                                            </p:txEl>
                                          </p:spTgt>
                                        </p:tgtEl>
                                        <p:attrNameLst>
                                          <p:attrName>style.visibility</p:attrName>
                                        </p:attrNameLst>
                                      </p:cBhvr>
                                      <p:to>
                                        <p:strVal val="visible"/>
                                      </p:to>
                                    </p:set>
                                    <p:anim calcmode="lin" valueType="num">
                                      <p:cBhvr additive="base">
                                        <p:cTn id="19" dur="500" fill="hold"/>
                                        <p:tgtEl>
                                          <p:spTgt spid="56330">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6330">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accel="50000" decel="50000" fill="hold" grpId="0" nodeType="clickEffect">
                                  <p:stCondLst>
                                    <p:cond delay="0"/>
                                  </p:stCondLst>
                                  <p:childTnLst>
                                    <p:set>
                                      <p:cBhvr>
                                        <p:cTn id="24" dur="1" fill="hold">
                                          <p:stCondLst>
                                            <p:cond delay="0"/>
                                          </p:stCondLst>
                                        </p:cTn>
                                        <p:tgtEl>
                                          <p:spTgt spid="56330">
                                            <p:txEl>
                                              <p:pRg st="3" end="3"/>
                                            </p:txEl>
                                          </p:spTgt>
                                        </p:tgtEl>
                                        <p:attrNameLst>
                                          <p:attrName>style.visibility</p:attrName>
                                        </p:attrNameLst>
                                      </p:cBhvr>
                                      <p:to>
                                        <p:strVal val="visible"/>
                                      </p:to>
                                    </p:set>
                                    <p:anim calcmode="lin" valueType="num">
                                      <p:cBhvr additive="base">
                                        <p:cTn id="25" dur="500" fill="hold"/>
                                        <p:tgtEl>
                                          <p:spTgt spid="56330">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6330">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30" grpId="0" build="p"/>
    </p:bldLst>
  </p:timing>
</p:sld>
</file>

<file path=ppt/slides/slide9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20" name="Rectangle 22">
            <a:extLst>
              <a:ext uri="{FF2B5EF4-FFF2-40B4-BE49-F238E27FC236}">
                <a16:creationId xmlns:a16="http://schemas.microsoft.com/office/drawing/2014/main" id="{A911E254-2ACD-43AC-A820-8CBB17050D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
            <a:extLst>
              <a:ext uri="{FF2B5EF4-FFF2-40B4-BE49-F238E27FC236}">
                <a16:creationId xmlns:a16="http://schemas.microsoft.com/office/drawing/2014/main" id="{5A5877A2-973E-4D6B-B2E1-C8B1C54374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7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4" name="Rounded Rectangle 13">
            <a:extLst>
              <a:ext uri="{FF2B5EF4-FFF2-40B4-BE49-F238E27FC236}">
                <a16:creationId xmlns:a16="http://schemas.microsoft.com/office/drawing/2014/main" id="{AE3D3859-5D0C-4E3E-8215-E246D3E2E0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3" y="635245"/>
            <a:ext cx="6909478" cy="5613156"/>
          </a:xfrm>
          <a:prstGeom prst="roundRect">
            <a:avLst>
              <a:gd name="adj" fmla="val 2274"/>
            </a:avLst>
          </a:prstGeom>
          <a:solidFill>
            <a:srgbClr val="FFFFFF"/>
          </a:solid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Diagram&#10;&#10;Description automatically generated">
            <a:extLst>
              <a:ext uri="{FF2B5EF4-FFF2-40B4-BE49-F238E27FC236}">
                <a16:creationId xmlns:a16="http://schemas.microsoft.com/office/drawing/2014/main" id="{F79C6830-AAF1-D6BC-0AA4-587ECB1EAB98}"/>
              </a:ext>
            </a:extLst>
          </p:cNvPr>
          <p:cNvPicPr>
            <a:picLocks noChangeAspect="1"/>
          </p:cNvPicPr>
          <p:nvPr/>
        </p:nvPicPr>
        <p:blipFill>
          <a:blip r:embed="rId3"/>
          <a:stretch>
            <a:fillRect/>
          </a:stretch>
        </p:blipFill>
        <p:spPr>
          <a:xfrm>
            <a:off x="807186" y="912943"/>
            <a:ext cx="3209144" cy="2318606"/>
          </a:xfrm>
          <a:prstGeom prst="roundRect">
            <a:avLst>
              <a:gd name="adj" fmla="val 0"/>
            </a:avLst>
          </a:prstGeom>
          <a:ln w="82550" cap="sq">
            <a:noFill/>
            <a:miter lim="800000"/>
          </a:ln>
          <a:effectLst/>
        </p:spPr>
      </p:pic>
      <p:pic>
        <p:nvPicPr>
          <p:cNvPr id="11" name="Picture 10" descr="Graphical user interface, text&#10;&#10;Description automatically generated with medium confidence">
            <a:extLst>
              <a:ext uri="{FF2B5EF4-FFF2-40B4-BE49-F238E27FC236}">
                <a16:creationId xmlns:a16="http://schemas.microsoft.com/office/drawing/2014/main" id="{89A27B91-D047-C774-846B-78D3B4686ADE}"/>
              </a:ext>
            </a:extLst>
          </p:cNvPr>
          <p:cNvPicPr>
            <a:picLocks noChangeAspect="1"/>
          </p:cNvPicPr>
          <p:nvPr/>
        </p:nvPicPr>
        <p:blipFill>
          <a:blip r:embed="rId4"/>
          <a:stretch>
            <a:fillRect/>
          </a:stretch>
        </p:blipFill>
        <p:spPr>
          <a:xfrm>
            <a:off x="4180059" y="916952"/>
            <a:ext cx="3209153" cy="2310590"/>
          </a:xfrm>
          <a:prstGeom prst="roundRect">
            <a:avLst>
              <a:gd name="adj" fmla="val 0"/>
            </a:avLst>
          </a:prstGeom>
          <a:ln w="82550" cap="sq">
            <a:noFill/>
            <a:miter lim="800000"/>
          </a:ln>
          <a:effectLst/>
        </p:spPr>
      </p:pic>
      <p:pic>
        <p:nvPicPr>
          <p:cNvPr id="7" name="Picture 6" descr="Diagram&#10;&#10;Description automatically generated">
            <a:extLst>
              <a:ext uri="{FF2B5EF4-FFF2-40B4-BE49-F238E27FC236}">
                <a16:creationId xmlns:a16="http://schemas.microsoft.com/office/drawing/2014/main" id="{5F63F155-ABCF-EAF2-0717-04F5B373B4F3}"/>
              </a:ext>
            </a:extLst>
          </p:cNvPr>
          <p:cNvPicPr>
            <a:picLocks noChangeAspect="1"/>
          </p:cNvPicPr>
          <p:nvPr/>
        </p:nvPicPr>
        <p:blipFill>
          <a:blip r:embed="rId5"/>
          <a:stretch>
            <a:fillRect/>
          </a:stretch>
        </p:blipFill>
        <p:spPr>
          <a:xfrm>
            <a:off x="807186" y="3629202"/>
            <a:ext cx="3209144" cy="2334652"/>
          </a:xfrm>
          <a:prstGeom prst="roundRect">
            <a:avLst>
              <a:gd name="adj" fmla="val 0"/>
            </a:avLst>
          </a:prstGeom>
          <a:ln w="82550" cap="sq">
            <a:noFill/>
            <a:miter lim="800000"/>
          </a:ln>
          <a:effectLst/>
        </p:spPr>
      </p:pic>
      <p:pic>
        <p:nvPicPr>
          <p:cNvPr id="18" name="Picture 17" descr="Diagram&#10;&#10;Description automatically generated">
            <a:extLst>
              <a:ext uri="{FF2B5EF4-FFF2-40B4-BE49-F238E27FC236}">
                <a16:creationId xmlns:a16="http://schemas.microsoft.com/office/drawing/2014/main" id="{EA49BF44-973B-D7D9-BD26-C47BD15D7140}"/>
              </a:ext>
            </a:extLst>
          </p:cNvPr>
          <p:cNvPicPr>
            <a:picLocks noChangeAspect="1"/>
          </p:cNvPicPr>
          <p:nvPr/>
        </p:nvPicPr>
        <p:blipFill>
          <a:blip r:embed="rId6"/>
          <a:stretch>
            <a:fillRect/>
          </a:stretch>
        </p:blipFill>
        <p:spPr>
          <a:xfrm>
            <a:off x="4180059" y="3622032"/>
            <a:ext cx="3209153" cy="2302567"/>
          </a:xfrm>
          <a:prstGeom prst="roundRect">
            <a:avLst>
              <a:gd name="adj" fmla="val 0"/>
            </a:avLst>
          </a:prstGeom>
          <a:ln w="82550" cap="sq">
            <a:noFill/>
            <a:miter lim="800000"/>
          </a:ln>
          <a:effectLst/>
        </p:spPr>
      </p:pic>
      <p:pic>
        <p:nvPicPr>
          <p:cNvPr id="26" name="Picture 28">
            <a:extLst>
              <a:ext uri="{FF2B5EF4-FFF2-40B4-BE49-F238E27FC236}">
                <a16:creationId xmlns:a16="http://schemas.microsoft.com/office/drawing/2014/main" id="{B673DE9B-32B1-488A-88A1-1CAF6E676F3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700A7A77-8041-07C9-CCED-1868436C6374}"/>
              </a:ext>
            </a:extLst>
          </p:cNvPr>
          <p:cNvSpPr>
            <a:spLocks noGrp="1"/>
          </p:cNvSpPr>
          <p:nvPr>
            <p:ph type="sldNum" sz="quarter" idx="12"/>
          </p:nvPr>
        </p:nvSpPr>
        <p:spPr>
          <a:xfrm>
            <a:off x="10514011" y="6265130"/>
            <a:ext cx="764215" cy="365125"/>
          </a:xfrm>
        </p:spPr>
        <p:txBody>
          <a:bodyPr vert="horz" lIns="91440" tIns="45720" rIns="91440" bIns="45720" rtlCol="0">
            <a:normAutofit/>
          </a:bodyPr>
          <a:lstStyle/>
          <a:p>
            <a:pPr>
              <a:spcAft>
                <a:spcPts val="600"/>
              </a:spcAft>
            </a:pPr>
            <a:fld id="{25F4D205-A511-4D9F-BF18-0E193C9B365C}" type="slidenum">
              <a:rPr lang="en-US" smtClean="0"/>
              <a:pPr>
                <a:spcAft>
                  <a:spcPts val="600"/>
                </a:spcAft>
              </a:pPr>
              <a:t>97</a:t>
            </a:fld>
            <a:endParaRPr lang="en-US"/>
          </a:p>
        </p:txBody>
      </p:sp>
      <p:sp>
        <p:nvSpPr>
          <p:cNvPr id="3" name="Content Placeholder 2">
            <a:extLst>
              <a:ext uri="{FF2B5EF4-FFF2-40B4-BE49-F238E27FC236}">
                <a16:creationId xmlns:a16="http://schemas.microsoft.com/office/drawing/2014/main" id="{695E633B-DBD9-07A8-D0A8-5120AEFDA8DF}"/>
              </a:ext>
            </a:extLst>
          </p:cNvPr>
          <p:cNvSpPr>
            <a:spLocks noGrp="1"/>
          </p:cNvSpPr>
          <p:nvPr>
            <p:ph idx="1"/>
          </p:nvPr>
        </p:nvSpPr>
        <p:spPr>
          <a:xfrm>
            <a:off x="8091377" y="2367092"/>
            <a:ext cx="3457159" cy="3881309"/>
          </a:xfrm>
        </p:spPr>
        <p:txBody>
          <a:bodyPr vert="horz" lIns="91440" tIns="45720" rIns="91440" bIns="45720" rtlCol="0">
            <a:normAutofit/>
          </a:bodyPr>
          <a:lstStyle/>
          <a:p>
            <a:pPr marL="0" indent="0">
              <a:buNone/>
            </a:pPr>
            <a:r>
              <a:rPr lang="en-US" sz="1600" dirty="0"/>
              <a:t>There are some great examples of reflection in the footprint science students could try these</a:t>
            </a:r>
          </a:p>
          <a:p>
            <a:pPr marL="0" indent="0">
              <a:buNone/>
            </a:pPr>
            <a:endParaRPr lang="en-US" sz="1600" dirty="0"/>
          </a:p>
        </p:txBody>
      </p:sp>
      <p:sp>
        <p:nvSpPr>
          <p:cNvPr id="2" name="Title 1">
            <a:extLst>
              <a:ext uri="{FF2B5EF4-FFF2-40B4-BE49-F238E27FC236}">
                <a16:creationId xmlns:a16="http://schemas.microsoft.com/office/drawing/2014/main" id="{77A56FFB-3885-94C2-B75A-091AB892EA13}"/>
              </a:ext>
            </a:extLst>
          </p:cNvPr>
          <p:cNvSpPr>
            <a:spLocks noGrp="1"/>
          </p:cNvSpPr>
          <p:nvPr>
            <p:ph type="title"/>
          </p:nvPr>
        </p:nvSpPr>
        <p:spPr>
          <a:xfrm>
            <a:off x="8091377" y="640831"/>
            <a:ext cx="3889014" cy="1573863"/>
          </a:xfrm>
        </p:spPr>
        <p:txBody>
          <a:bodyPr vert="horz" lIns="91440" tIns="45720" rIns="91440" bIns="45720" rtlCol="0">
            <a:normAutofit/>
          </a:bodyPr>
          <a:lstStyle/>
          <a:p>
            <a:pPr algn="l"/>
            <a:r>
              <a:rPr lang="en-US" sz="3200" b="1" cap="none"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FOOTPRINT SCIENCE</a:t>
            </a:r>
          </a:p>
        </p:txBody>
      </p:sp>
      <p:sp>
        <p:nvSpPr>
          <p:cNvPr id="30" name="TextBox 29">
            <a:extLst>
              <a:ext uri="{FF2B5EF4-FFF2-40B4-BE49-F238E27FC236}">
                <a16:creationId xmlns:a16="http://schemas.microsoft.com/office/drawing/2014/main" id="{EA8D1215-C76E-DAEA-9ECE-256E8C10569F}"/>
              </a:ext>
            </a:extLst>
          </p:cNvPr>
          <p:cNvSpPr txBox="1"/>
          <p:nvPr/>
        </p:nvSpPr>
        <p:spPr>
          <a:xfrm>
            <a:off x="7875449" y="3755412"/>
            <a:ext cx="3889014" cy="1661993"/>
          </a:xfrm>
          <a:prstGeom prst="rect">
            <a:avLst/>
          </a:prstGeom>
          <a:noFill/>
        </p:spPr>
        <p:txBody>
          <a:bodyPr wrap="square">
            <a:spAutoFit/>
          </a:bodyPr>
          <a:lstStyle/>
          <a:p>
            <a:r>
              <a:rPr lang="en-GB" sz="1400" dirty="0">
                <a:hlinkClick r:id="rId8"/>
              </a:rPr>
              <a:t>https://glowscotland.sharepoint.com/:p:/r/sites/LCKAS2Science/Shared%20Documents/General/CLASS%20RESOURCES/Footprints%20Science/Life%20Processes%20and%20Living%20Things/Sense%20Organs.ppt?d=w3b711d4f3f734cc4a006817c0b127fa5&amp;csf=1&amp;web=1&amp;e=0s1QuM</a:t>
            </a:r>
            <a:endParaRPr lang="en-GB" sz="1400" dirty="0"/>
          </a:p>
          <a:p>
            <a:endParaRPr lang="en-GB" dirty="0"/>
          </a:p>
        </p:txBody>
      </p:sp>
    </p:spTree>
    <p:extLst>
      <p:ext uri="{BB962C8B-B14F-4D97-AF65-F5344CB8AC3E}">
        <p14:creationId xmlns:p14="http://schemas.microsoft.com/office/powerpoint/2010/main" val="105673478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35952-5E21-0365-843A-696D15E93ABC}"/>
              </a:ext>
            </a:extLst>
          </p:cNvPr>
          <p:cNvSpPr>
            <a:spLocks noGrp="1"/>
          </p:cNvSpPr>
          <p:nvPr>
            <p:ph type="title"/>
          </p:nvPr>
        </p:nvSpPr>
        <p:spPr>
          <a:xfrm>
            <a:off x="217714" y="618518"/>
            <a:ext cx="11734799" cy="785740"/>
          </a:xfrm>
          <a:solidFill>
            <a:schemeClr val="accent1">
              <a:lumMod val="40000"/>
              <a:lumOff val="60000"/>
            </a:schemeClr>
          </a:solidFill>
        </p:spPr>
        <p:txBody>
          <a:bodyPr/>
          <a:lstStyle/>
          <a:p>
            <a:r>
              <a:rPr lang="en-GB" dirty="0"/>
              <a:t>Homework research task</a:t>
            </a:r>
          </a:p>
        </p:txBody>
      </p:sp>
      <p:sp>
        <p:nvSpPr>
          <p:cNvPr id="3" name="Content Placeholder 2">
            <a:extLst>
              <a:ext uri="{FF2B5EF4-FFF2-40B4-BE49-F238E27FC236}">
                <a16:creationId xmlns:a16="http://schemas.microsoft.com/office/drawing/2014/main" id="{48F5AABD-6CEB-20DE-A54C-E611DBE19CE3}"/>
              </a:ext>
            </a:extLst>
          </p:cNvPr>
          <p:cNvSpPr>
            <a:spLocks noGrp="1"/>
          </p:cNvSpPr>
          <p:nvPr>
            <p:ph idx="1"/>
          </p:nvPr>
        </p:nvSpPr>
        <p:spPr>
          <a:xfrm>
            <a:off x="913775" y="2367093"/>
            <a:ext cx="10364452" cy="4196993"/>
          </a:xfrm>
        </p:spPr>
        <p:txBody>
          <a:bodyPr>
            <a:normAutofit fontScale="92500" lnSpcReduction="10000"/>
          </a:bodyPr>
          <a:lstStyle/>
          <a:p>
            <a:pPr marL="0" indent="0">
              <a:buNone/>
            </a:pPr>
            <a:r>
              <a:rPr lang="en-GB" dirty="0"/>
              <a:t>Further work</a:t>
            </a:r>
          </a:p>
          <a:p>
            <a:r>
              <a:rPr lang="en-GB" dirty="0"/>
              <a:t>Find out and write about one or two the following:</a:t>
            </a:r>
          </a:p>
          <a:p>
            <a:pPr marL="0" indent="0">
              <a:buNone/>
            </a:pPr>
            <a:r>
              <a:rPr lang="en-GB" dirty="0"/>
              <a:t>(a)	animals and insects eyes</a:t>
            </a:r>
          </a:p>
          <a:p>
            <a:pPr marL="0" indent="0">
              <a:buNone/>
            </a:pPr>
            <a:r>
              <a:rPr lang="en-GB" dirty="0"/>
              <a:t>(b)	playing sport with only one eye</a:t>
            </a:r>
          </a:p>
          <a:p>
            <a:pPr marL="0" indent="0">
              <a:buNone/>
            </a:pPr>
            <a:r>
              <a:rPr lang="en-GB" dirty="0"/>
              <a:t>(c)	eye make up</a:t>
            </a:r>
          </a:p>
          <a:p>
            <a:pPr marL="0" indent="0">
              <a:buNone/>
            </a:pPr>
            <a:r>
              <a:rPr lang="en-GB" dirty="0"/>
              <a:t>(d)	 eye protection in work</a:t>
            </a:r>
          </a:p>
          <a:p>
            <a:pPr marL="0" indent="0">
              <a:buNone/>
            </a:pPr>
            <a:r>
              <a:rPr lang="en-GB" dirty="0"/>
              <a:t>(e)	perspective in art</a:t>
            </a:r>
          </a:p>
          <a:p>
            <a:pPr marL="0" indent="0">
              <a:buNone/>
            </a:pPr>
            <a:r>
              <a:rPr lang="en-GB" dirty="0"/>
              <a:t>(f)	Braille and problems for the blind</a:t>
            </a:r>
          </a:p>
          <a:p>
            <a:pPr marL="0" indent="0">
              <a:buNone/>
            </a:pPr>
            <a:r>
              <a:rPr lang="en-GB" dirty="0"/>
              <a:t>(g)         communicating with our eyes</a:t>
            </a:r>
          </a:p>
          <a:p>
            <a:endParaRPr lang="en-GB" dirty="0"/>
          </a:p>
        </p:txBody>
      </p:sp>
      <p:sp>
        <p:nvSpPr>
          <p:cNvPr id="4" name="Slide Number Placeholder 3">
            <a:extLst>
              <a:ext uri="{FF2B5EF4-FFF2-40B4-BE49-F238E27FC236}">
                <a16:creationId xmlns:a16="http://schemas.microsoft.com/office/drawing/2014/main" id="{5803F568-7F97-26BC-00F7-A78D62EA770E}"/>
              </a:ext>
            </a:extLst>
          </p:cNvPr>
          <p:cNvSpPr>
            <a:spLocks noGrp="1"/>
          </p:cNvSpPr>
          <p:nvPr>
            <p:ph type="sldNum" sz="quarter" idx="12"/>
          </p:nvPr>
        </p:nvSpPr>
        <p:spPr/>
        <p:txBody>
          <a:bodyPr/>
          <a:lstStyle/>
          <a:p>
            <a:fld id="{25F4D205-A511-4D9F-BF18-0E193C9B365C}" type="slidenum">
              <a:rPr lang="en-GB" smtClean="0"/>
              <a:pPr/>
              <a:t>98</a:t>
            </a:fld>
            <a:endParaRPr lang="en-GB" dirty="0"/>
          </a:p>
        </p:txBody>
      </p:sp>
    </p:spTree>
    <p:extLst>
      <p:ext uri="{BB962C8B-B14F-4D97-AF65-F5344CB8AC3E}">
        <p14:creationId xmlns:p14="http://schemas.microsoft.com/office/powerpoint/2010/main" val="386226964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73D02-B46D-634B-2459-625F12B80551}"/>
              </a:ext>
            </a:extLst>
          </p:cNvPr>
          <p:cNvSpPr>
            <a:spLocks noGrp="1"/>
          </p:cNvSpPr>
          <p:nvPr>
            <p:ph type="title"/>
          </p:nvPr>
        </p:nvSpPr>
        <p:spPr>
          <a:xfrm>
            <a:off x="1036685" y="1152145"/>
            <a:ext cx="3794760" cy="1373342"/>
          </a:xfrm>
        </p:spPr>
        <p:txBody>
          <a:bodyPr vert="horz" lIns="91440" tIns="45720" rIns="91440" bIns="45720" rtlCol="0" anchor="b">
            <a:normAutofit fontScale="90000"/>
          </a:bodyPr>
          <a:lstStyle/>
          <a:p>
            <a:r>
              <a:rPr lang="en-US" sz="5600" kern="1200" dirty="0">
                <a:solidFill>
                  <a:schemeClr val="tx1"/>
                </a:solidFill>
                <a:latin typeface="+mj-lt"/>
                <a:ea typeface="+mj-ea"/>
                <a:cs typeface="+mj-cs"/>
              </a:rPr>
              <a:t>Exit Pass</a:t>
            </a:r>
            <a:br>
              <a:rPr lang="en-US" sz="5600" kern="1200" dirty="0">
                <a:solidFill>
                  <a:schemeClr val="tx1"/>
                </a:solidFill>
                <a:latin typeface="+mj-lt"/>
                <a:ea typeface="+mj-ea"/>
                <a:cs typeface="+mj-cs"/>
              </a:rPr>
            </a:br>
            <a:endParaRPr lang="en-US" sz="5600" kern="1200" dirty="0">
              <a:solidFill>
                <a:schemeClr val="tx1"/>
              </a:solidFill>
              <a:latin typeface="+mj-lt"/>
              <a:ea typeface="+mj-ea"/>
              <a:cs typeface="+mj-cs"/>
            </a:endParaRPr>
          </a:p>
        </p:txBody>
      </p:sp>
      <p:sp>
        <p:nvSpPr>
          <p:cNvPr id="4" name="Slide Number Placeholder 3">
            <a:extLst>
              <a:ext uri="{FF2B5EF4-FFF2-40B4-BE49-F238E27FC236}">
                <a16:creationId xmlns:a16="http://schemas.microsoft.com/office/drawing/2014/main" id="{95D380E0-1CA4-4A28-D823-25D35F845C99}"/>
              </a:ext>
            </a:extLst>
          </p:cNvPr>
          <p:cNvSpPr>
            <a:spLocks noGrp="1"/>
          </p:cNvSpPr>
          <p:nvPr>
            <p:ph type="sldNum" sz="quarter" idx="12"/>
          </p:nvPr>
        </p:nvSpPr>
        <p:spPr/>
        <p:txBody>
          <a:bodyPr/>
          <a:lstStyle/>
          <a:p>
            <a:fld id="{25F4D205-A511-4D9F-BF18-0E193C9B365C}" type="slidenum">
              <a:rPr lang="en-GB" smtClean="0"/>
              <a:pPr/>
              <a:t>99</a:t>
            </a:fld>
            <a:endParaRPr lang="en-GB"/>
          </a:p>
        </p:txBody>
      </p:sp>
      <p:pic>
        <p:nvPicPr>
          <p:cNvPr id="17" name="Picture 16" descr="A picture containing text&#10;&#10;Description automatically generated">
            <a:extLst>
              <a:ext uri="{FF2B5EF4-FFF2-40B4-BE49-F238E27FC236}">
                <a16:creationId xmlns:a16="http://schemas.microsoft.com/office/drawing/2014/main" id="{D7BDE295-E688-636F-A46F-C761EE074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8515" y="0"/>
            <a:ext cx="4886541" cy="6108176"/>
          </a:xfrm>
          <a:prstGeom prst="rect">
            <a:avLst/>
          </a:prstGeom>
        </p:spPr>
      </p:pic>
      <p:grpSp>
        <p:nvGrpSpPr>
          <p:cNvPr id="18" name="Group 17">
            <a:extLst>
              <a:ext uri="{FF2B5EF4-FFF2-40B4-BE49-F238E27FC236}">
                <a16:creationId xmlns:a16="http://schemas.microsoft.com/office/drawing/2014/main" id="{83BE1B8B-8289-0C8F-5C8E-718A79575E88}"/>
              </a:ext>
            </a:extLst>
          </p:cNvPr>
          <p:cNvGrpSpPr/>
          <p:nvPr/>
        </p:nvGrpSpPr>
        <p:grpSpPr>
          <a:xfrm>
            <a:off x="474362" y="2199263"/>
            <a:ext cx="6254153" cy="4479618"/>
            <a:chOff x="2606213" y="3090002"/>
            <a:chExt cx="6254153" cy="4479618"/>
          </a:xfrm>
        </p:grpSpPr>
        <p:pic>
          <p:nvPicPr>
            <p:cNvPr id="19" name="Picture 4" descr="http://images.clipartpanda.com/post-it-notes-clipart-7eTMnGXin.png">
              <a:extLst>
                <a:ext uri="{FF2B5EF4-FFF2-40B4-BE49-F238E27FC236}">
                  <a16:creationId xmlns:a16="http://schemas.microsoft.com/office/drawing/2014/main" id="{D90F9F2D-16A0-40AD-B33C-CF47DEB5FC8B}"/>
                </a:ext>
              </a:extLst>
            </p:cNvPr>
            <p:cNvPicPr>
              <a:picLocks noChangeAspect="1" noChangeArrowheads="1"/>
            </p:cNvPicPr>
            <p:nvPr/>
          </p:nvPicPr>
          <p:blipFill>
            <a:blip r:embed="rId3" cstate="print"/>
            <a:srcRect/>
            <a:stretch>
              <a:fillRect/>
            </a:stretch>
          </p:blipFill>
          <p:spPr bwMode="auto">
            <a:xfrm>
              <a:off x="2606213" y="3090002"/>
              <a:ext cx="6254153" cy="4479618"/>
            </a:xfrm>
            <a:prstGeom prst="rect">
              <a:avLst/>
            </a:prstGeom>
            <a:noFill/>
          </p:spPr>
        </p:pic>
        <p:sp>
          <p:nvSpPr>
            <p:cNvPr id="20" name="TextBox 19">
              <a:extLst>
                <a:ext uri="{FF2B5EF4-FFF2-40B4-BE49-F238E27FC236}">
                  <a16:creationId xmlns:a16="http://schemas.microsoft.com/office/drawing/2014/main" id="{E39CDAA6-C97C-5243-204E-ACFB2235C83C}"/>
                </a:ext>
              </a:extLst>
            </p:cNvPr>
            <p:cNvSpPr txBox="1"/>
            <p:nvPr/>
          </p:nvSpPr>
          <p:spPr>
            <a:xfrm rot="20832804">
              <a:off x="3856631" y="4475726"/>
              <a:ext cx="3499411" cy="2062103"/>
            </a:xfrm>
            <a:prstGeom prst="rect">
              <a:avLst/>
            </a:prstGeom>
            <a:noFill/>
          </p:spPr>
          <p:txBody>
            <a:bodyPr wrap="square" rtlCol="0">
              <a:spAutoFit/>
            </a:bodyPr>
            <a:lstStyle/>
            <a:p>
              <a:pPr algn="ctr"/>
              <a:r>
                <a:rPr lang="en-GB" sz="3200" dirty="0">
                  <a:solidFill>
                    <a:srgbClr val="FF0000"/>
                  </a:solidFill>
                  <a:latin typeface="Abadi" panose="020B0604020104020204" pitchFamily="34" charset="0"/>
                </a:rPr>
                <a:t>Exit Ticket</a:t>
              </a:r>
            </a:p>
            <a:p>
              <a:pPr algn="ctr"/>
              <a:r>
                <a:rPr lang="en-GB" sz="3200" dirty="0">
                  <a:latin typeface="Abadi" panose="020B0604020104020204" pitchFamily="34" charset="0"/>
                </a:rPr>
                <a:t>State 2 parts of the eye and give their function</a:t>
              </a:r>
            </a:p>
          </p:txBody>
        </p:sp>
      </p:grpSp>
    </p:spTree>
    <p:extLst>
      <p:ext uri="{BB962C8B-B14F-4D97-AF65-F5344CB8AC3E}">
        <p14:creationId xmlns:p14="http://schemas.microsoft.com/office/powerpoint/2010/main" val="4183203952"/>
      </p:ext>
    </p:extLst>
  </p:cSld>
  <p:clrMapOvr>
    <a:masterClrMapping/>
  </p:clrMapOvr>
</p:sld>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altLang="en-US" sz="1800" b="1"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altLang="en-US" sz="1800" b="1"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altLang="en-US" sz="1800" b="1"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altLang="en-US" sz="1800" b="1"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elf_Registration_Enabled xmlns="346219e1-681e-4c5f-baa7-59e01490ad14" xsi:nil="true"/>
    <Templates xmlns="346219e1-681e-4c5f-baa7-59e01490ad14" xsi:nil="true"/>
    <Teachers xmlns="346219e1-681e-4c5f-baa7-59e01490ad14">
      <UserInfo>
        <DisplayName/>
        <AccountId xsi:nil="true"/>
        <AccountType/>
      </UserInfo>
    </Teachers>
    <Students xmlns="346219e1-681e-4c5f-baa7-59e01490ad14">
      <UserInfo>
        <DisplayName/>
        <AccountId xsi:nil="true"/>
        <AccountType/>
      </UserInfo>
    </Students>
    <Student_Groups xmlns="346219e1-681e-4c5f-baa7-59e01490ad14">
      <UserInfo>
        <DisplayName/>
        <AccountId xsi:nil="true"/>
        <AccountType/>
      </UserInfo>
    </Student_Groups>
    <Math_Settings xmlns="346219e1-681e-4c5f-baa7-59e01490ad14" xsi:nil="true"/>
    <Has_Teacher_Only_SectionGroup xmlns="346219e1-681e-4c5f-baa7-59e01490ad14" xsi:nil="true"/>
    <Is_Collaboration_Space_Locked xmlns="346219e1-681e-4c5f-baa7-59e01490ad14" xsi:nil="true"/>
    <Teams_Channel_Section_Location xmlns="346219e1-681e-4c5f-baa7-59e01490ad14" xsi:nil="true"/>
    <FolderType xmlns="346219e1-681e-4c5f-baa7-59e01490ad14" xsi:nil="true"/>
    <Owner xmlns="346219e1-681e-4c5f-baa7-59e01490ad14">
      <UserInfo>
        <DisplayName/>
        <AccountId xsi:nil="true"/>
        <AccountType/>
      </UserInfo>
    </Owner>
    <Distribution_Groups xmlns="346219e1-681e-4c5f-baa7-59e01490ad14" xsi:nil="true"/>
    <IMAddress xmlns="http://schemas.microsoft.com/sharepoint/v3" xsi:nil="true"/>
    <Invited_Teachers xmlns="346219e1-681e-4c5f-baa7-59e01490ad14" xsi:nil="true"/>
    <LMS_Mappings xmlns="346219e1-681e-4c5f-baa7-59e01490ad14" xsi:nil="true"/>
    <Self_Registration_Enabled0 xmlns="346219e1-681e-4c5f-baa7-59e01490ad14" xsi:nil="true"/>
    <NotebookType xmlns="346219e1-681e-4c5f-baa7-59e01490ad14" xsi:nil="true"/>
    <AppVersion xmlns="346219e1-681e-4c5f-baa7-59e01490ad14" xsi:nil="true"/>
    <TeamsChannelId xmlns="346219e1-681e-4c5f-baa7-59e01490ad14" xsi:nil="true"/>
    <DefaultSectionNames xmlns="346219e1-681e-4c5f-baa7-59e01490ad14" xsi:nil="true"/>
    <CultureName xmlns="346219e1-681e-4c5f-baa7-59e01490ad14" xsi:nil="true"/>
    <Invited_Students xmlns="346219e1-681e-4c5f-baa7-59e01490ad14" xsi:nil="true"/>
    <IsNotebookLocked xmlns="346219e1-681e-4c5f-baa7-59e01490ad1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FF9E95D84F5204C82A817EFF84E160C" ma:contentTypeVersion="37" ma:contentTypeDescription="Create a new document." ma:contentTypeScope="" ma:versionID="f3075e8e098f4a0ff7ec52ae7731d45b">
  <xsd:schema xmlns:xsd="http://www.w3.org/2001/XMLSchema" xmlns:xs="http://www.w3.org/2001/XMLSchema" xmlns:p="http://schemas.microsoft.com/office/2006/metadata/properties" xmlns:ns1="http://schemas.microsoft.com/sharepoint/v3" xmlns:ns3="047d31ed-db1b-45f8-951b-70f32d0d50e7" xmlns:ns4="346219e1-681e-4c5f-baa7-59e01490ad14" targetNamespace="http://schemas.microsoft.com/office/2006/metadata/properties" ma:root="true" ma:fieldsID="c5f230b722b9f75a495f836c524f0184" ns1:_="" ns3:_="" ns4:_="">
    <xsd:import namespace="http://schemas.microsoft.com/sharepoint/v3"/>
    <xsd:import namespace="047d31ed-db1b-45f8-951b-70f32d0d50e7"/>
    <xsd:import namespace="346219e1-681e-4c5f-baa7-59e01490ad14"/>
    <xsd:element name="properties">
      <xsd:complexType>
        <xsd:sequence>
          <xsd:element name="documentManagement">
            <xsd:complexType>
              <xsd:all>
                <xsd:element ref="ns3:SharedWithUsers" minOccurs="0"/>
                <xsd:element ref="ns1:IMAddress" minOccurs="0"/>
                <xsd:element ref="ns3:SharingHintHash" minOccurs="0"/>
                <xsd:element ref="ns3:SharedWithDetails" minOccurs="0"/>
                <xsd:element ref="ns4:NotebookType" minOccurs="0"/>
                <xsd:element ref="ns4:FolderType" minOccurs="0"/>
                <xsd:element ref="ns4:Owner" minOccurs="0"/>
                <xsd:element ref="ns4:DefaultSectionNames" minOccurs="0"/>
                <xsd:element ref="ns4:AppVersion" minOccurs="0"/>
                <xsd:element ref="ns4:Teachers" minOccurs="0"/>
                <xsd:element ref="ns4:Students" minOccurs="0"/>
                <xsd:element ref="ns4:Student_Groups" minOccurs="0"/>
                <xsd:element ref="ns4:Invited_Teachers" minOccurs="0"/>
                <xsd:element ref="ns4:Invited_Students" minOccurs="0"/>
                <xsd:element ref="ns4:Self_Registration_Enabled"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MediaServiceAutoKeyPoints" minOccurs="0"/>
                <xsd:element ref="ns4:MediaServiceKeyPoints" minOccurs="0"/>
                <xsd:element ref="ns4:CultureName" minOccurs="0"/>
                <xsd:element ref="ns4:TeamsChannelId" minOccurs="0"/>
                <xsd:element ref="ns4:Math_Settings" minOccurs="0"/>
                <xsd:element ref="ns4:Templates" minOccurs="0"/>
                <xsd:element ref="ns4:Distribution_Groups" minOccurs="0"/>
                <xsd:element ref="ns4:LMS_Mappings" minOccurs="0"/>
                <xsd:element ref="ns4:Self_Registration_Enabled0" minOccurs="0"/>
                <xsd:element ref="ns4:Has_Teacher_Only_SectionGroup" minOccurs="0"/>
                <xsd:element ref="ns4:Is_Collaboration_Space_Locked" minOccurs="0"/>
                <xsd:element ref="ns4:IsNotebookLocked" minOccurs="0"/>
                <xsd:element ref="ns4:Teams_Channel_Section_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IMAddress" ma:index="9" nillable="true" ma:displayName="IM Address" ma:internalName="IMAddres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47d31ed-db1b-45f8-951b-70f32d0d50e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0" nillable="true" ma:displayName="Sharing Hint Hash" ma:internalName="SharingHintHash" ma:readOnly="true">
      <xsd:simpleType>
        <xsd:restriction base="dms:Text"/>
      </xsd:simple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6219e1-681e-4c5f-baa7-59e01490ad14" elementFormDefault="qualified">
    <xsd:import namespace="http://schemas.microsoft.com/office/2006/documentManagement/types"/>
    <xsd:import namespace="http://schemas.microsoft.com/office/infopath/2007/PartnerControls"/>
    <xsd:element name="NotebookType" ma:index="12" nillable="true" ma:displayName="Notebook Type" ma:indexed="true" ma:internalName="NotebookType">
      <xsd:simpleType>
        <xsd:restriction base="dms:Text"/>
      </xsd:simpleType>
    </xsd:element>
    <xsd:element name="FolderType" ma:index="13" nillable="true" ma:displayName="Folder Type" ma:internalName="FolderType">
      <xsd:simpleType>
        <xsd:restriction base="dms:Text"/>
      </xsd:simpleType>
    </xsd:element>
    <xsd:element name="Owner" ma:index="14"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faultSectionNames" ma:index="15" nillable="true" ma:displayName="Default Section Names" ma:internalName="DefaultSectionNames">
      <xsd:simpleType>
        <xsd:restriction base="dms:Note">
          <xsd:maxLength value="255"/>
        </xsd:restriction>
      </xsd:simpleType>
    </xsd:element>
    <xsd:element name="AppVersion" ma:index="16" nillable="true" ma:displayName="App Version" ma:internalName="AppVersion">
      <xsd:simpleType>
        <xsd:restriction base="dms:Text"/>
      </xsd:simpleType>
    </xsd:element>
    <xsd:element name="Teachers" ma:index="17"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18"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19"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20" nillable="true" ma:displayName="Invited Teachers" ma:internalName="Invited_Teachers">
      <xsd:simpleType>
        <xsd:restriction base="dms:Note">
          <xsd:maxLength value="255"/>
        </xsd:restriction>
      </xsd:simpleType>
    </xsd:element>
    <xsd:element name="Invited_Students" ma:index="21" nillable="true" ma:displayName="Invited Students" ma:internalName="Invited_Students">
      <xsd:simpleType>
        <xsd:restriction base="dms:Note">
          <xsd:maxLength value="255"/>
        </xsd:restriction>
      </xsd:simpleType>
    </xsd:element>
    <xsd:element name="Self_Registration_Enabled" ma:index="22" nillable="true" ma:displayName="Self_Registration_Enabled" ma:internalName="Self_Registration_Enabled">
      <xsd:simpleType>
        <xsd:restriction base="dms:Boolean"/>
      </xsd:simpleType>
    </xsd:element>
    <xsd:element name="MediaServiceMetadata" ma:index="23" nillable="true" ma:displayName="MediaServiceMetadata" ma:description="" ma:hidden="true" ma:internalName="MediaServiceMetadata" ma:readOnly="true">
      <xsd:simpleType>
        <xsd:restriction base="dms:Note"/>
      </xsd:simpleType>
    </xsd:element>
    <xsd:element name="MediaServiceFastMetadata" ma:index="24" nillable="true" ma:displayName="MediaServiceFastMetadata" ma:description="" ma:hidden="true" ma:internalName="MediaServiceFastMetadata" ma:readOnly="true">
      <xsd:simpleType>
        <xsd:restriction base="dms:Note"/>
      </xsd:simpleType>
    </xsd:element>
    <xsd:element name="MediaServiceDateTaken" ma:index="25" nillable="true" ma:displayName="MediaServiceDateTaken" ma:hidden="true" ma:internalName="MediaServiceDateTaken" ma:readOnly="true">
      <xsd:simpleType>
        <xsd:restriction base="dms:Text"/>
      </xsd:simpleType>
    </xsd:element>
    <xsd:element name="MediaServiceAutoTags" ma:index="26" nillable="true" ma:displayName="MediaServiceAutoTags" ma:internalName="MediaServiceAutoTags" ma:readOnly="true">
      <xsd:simpleType>
        <xsd:restriction base="dms:Text"/>
      </xsd:simpleType>
    </xsd:element>
    <xsd:element name="MediaServiceOCR" ma:index="27" nillable="true" ma:displayName="MediaServiceOCR" ma:internalName="MediaServiceOCR" ma:readOnly="true">
      <xsd:simpleType>
        <xsd:restriction base="dms:Note">
          <xsd:maxLength value="255"/>
        </xsd:restriction>
      </xsd:simpleType>
    </xsd:element>
    <xsd:element name="MediaServiceGenerationTime" ma:index="28" nillable="true" ma:displayName="MediaServiceGenerationTime" ma:hidden="true" ma:internalName="MediaServiceGenerationTime" ma:readOnly="true">
      <xsd:simpleType>
        <xsd:restriction base="dms:Text"/>
      </xsd:simpleType>
    </xsd:element>
    <xsd:element name="MediaServiceEventHashCode" ma:index="29" nillable="true" ma:displayName="MediaServiceEventHashCode" ma:hidden="true" ma:internalName="MediaServiceEventHashCode" ma:readOnly="true">
      <xsd:simpleType>
        <xsd:restriction base="dms:Text"/>
      </xsd:simpleType>
    </xsd:element>
    <xsd:element name="MediaServiceLocation" ma:index="30" nillable="true" ma:displayName="Location" ma:internalName="MediaServiceLocation" ma:readOnly="true">
      <xsd:simpleType>
        <xsd:restriction base="dms:Text"/>
      </xsd:simpleType>
    </xsd:element>
    <xsd:element name="MediaServiceAutoKeyPoints" ma:index="31" nillable="true" ma:displayName="MediaServiceAutoKeyPoints" ma:hidden="true" ma:internalName="MediaServiceAutoKeyPoints" ma:readOnly="true">
      <xsd:simpleType>
        <xsd:restriction base="dms:Note"/>
      </xsd:simpleType>
    </xsd:element>
    <xsd:element name="MediaServiceKeyPoints" ma:index="32" nillable="true" ma:displayName="KeyPoints" ma:internalName="MediaServiceKeyPoints" ma:readOnly="true">
      <xsd:simpleType>
        <xsd:restriction base="dms:Note">
          <xsd:maxLength value="255"/>
        </xsd:restriction>
      </xsd:simpleType>
    </xsd:element>
    <xsd:element name="CultureName" ma:index="33" nillable="true" ma:displayName="Culture Name" ma:internalName="CultureName">
      <xsd:simpleType>
        <xsd:restriction base="dms:Text"/>
      </xsd:simpleType>
    </xsd:element>
    <xsd:element name="TeamsChannelId" ma:index="34" nillable="true" ma:displayName="Teams Channel Id" ma:internalName="TeamsChannelId">
      <xsd:simpleType>
        <xsd:restriction base="dms:Text"/>
      </xsd:simpleType>
    </xsd:element>
    <xsd:element name="Math_Settings" ma:index="35" nillable="true" ma:displayName="Math Settings" ma:internalName="Math_Settings">
      <xsd:simpleType>
        <xsd:restriction base="dms:Text"/>
      </xsd:simpleType>
    </xsd:element>
    <xsd:element name="Templates" ma:index="36" nillable="true" ma:displayName="Templates" ma:internalName="Templates">
      <xsd:simpleType>
        <xsd:restriction base="dms:Note">
          <xsd:maxLength value="255"/>
        </xsd:restriction>
      </xsd:simpleType>
    </xsd:element>
    <xsd:element name="Distribution_Groups" ma:index="37" nillable="true" ma:displayName="Distribution Groups" ma:internalName="Distribution_Groups">
      <xsd:simpleType>
        <xsd:restriction base="dms:Note">
          <xsd:maxLength value="255"/>
        </xsd:restriction>
      </xsd:simpleType>
    </xsd:element>
    <xsd:element name="LMS_Mappings" ma:index="38" nillable="true" ma:displayName="LMS Mappings" ma:internalName="LMS_Mappings">
      <xsd:simpleType>
        <xsd:restriction base="dms:Note">
          <xsd:maxLength value="255"/>
        </xsd:restriction>
      </xsd:simpleType>
    </xsd:element>
    <xsd:element name="Self_Registration_Enabled0" ma:index="39" nillable="true" ma:displayName="Self Registration Enabled" ma:internalName="Self_Registration_Enabled0">
      <xsd:simpleType>
        <xsd:restriction base="dms:Boolean"/>
      </xsd:simpleType>
    </xsd:element>
    <xsd:element name="Has_Teacher_Only_SectionGroup" ma:index="40" nillable="true" ma:displayName="Has Teacher Only SectionGroup" ma:internalName="Has_Teacher_Only_SectionGroup">
      <xsd:simpleType>
        <xsd:restriction base="dms:Boolean"/>
      </xsd:simpleType>
    </xsd:element>
    <xsd:element name="Is_Collaboration_Space_Locked" ma:index="41" nillable="true" ma:displayName="Is Collaboration Space Locked" ma:internalName="Is_Collaboration_Space_Locked">
      <xsd:simpleType>
        <xsd:restriction base="dms:Boolean"/>
      </xsd:simpleType>
    </xsd:element>
    <xsd:element name="IsNotebookLocked" ma:index="42" nillable="true" ma:displayName="Is Notebook Locked" ma:internalName="IsNotebookLocked">
      <xsd:simpleType>
        <xsd:restriction base="dms:Boolean"/>
      </xsd:simpleType>
    </xsd:element>
    <xsd:element name="Teams_Channel_Section_Location" ma:index="43" nillable="true" ma:displayName="Teams Channel Section Location" ma:internalName="Teams_Channel_Section_Location">
      <xsd:simpleType>
        <xsd:restriction base="dms:Text"/>
      </xsd:simpleType>
    </xsd:element>
    <xsd:element name="MediaLengthInSeconds" ma:index="44"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A64CEC8-35F7-433D-BE8F-0EEC601E292F}">
  <ds:schemaRefs>
    <ds:schemaRef ds:uri="http://schemas.microsoft.com/office/2006/documentManagement/types"/>
    <ds:schemaRef ds:uri="http://schemas.openxmlformats.org/package/2006/metadata/core-properties"/>
    <ds:schemaRef ds:uri="047d31ed-db1b-45f8-951b-70f32d0d50e7"/>
    <ds:schemaRef ds:uri="http://schemas.microsoft.com/office/2006/metadata/properties"/>
    <ds:schemaRef ds:uri="http://schemas.microsoft.com/sharepoint/v3"/>
    <ds:schemaRef ds:uri="346219e1-681e-4c5f-baa7-59e01490ad14"/>
    <ds:schemaRef ds:uri="http://purl.org/dc/dcmitype/"/>
    <ds:schemaRef ds:uri="http://purl.org/dc/terms/"/>
    <ds:schemaRef ds:uri="http://purl.org/dc/elements/1.1/"/>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D9F55E0B-0762-42EB-A713-4034D7FF61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47d31ed-db1b-45f8-951b-70f32d0d50e7"/>
    <ds:schemaRef ds:uri="346219e1-681e-4c5f-baa7-59e01490ad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3CB1FF9-7EE6-47A7-9E01-DACF5C0BE44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6070</Words>
  <Application>Microsoft Office PowerPoint</Application>
  <PresentationFormat>Widescreen</PresentationFormat>
  <Paragraphs>834</Paragraphs>
  <Slides>112</Slides>
  <Notes>13</Notes>
  <HiddenSlides>1</HiddenSlides>
  <MMClips>9</MMClips>
  <ScaleCrop>false</ScaleCrop>
  <HeadingPairs>
    <vt:vector size="6" baseType="variant">
      <vt:variant>
        <vt:lpstr>Fonts Used</vt:lpstr>
      </vt:variant>
      <vt:variant>
        <vt:i4>16</vt:i4>
      </vt:variant>
      <vt:variant>
        <vt:lpstr>Theme</vt:lpstr>
      </vt:variant>
      <vt:variant>
        <vt:i4>3</vt:i4>
      </vt:variant>
      <vt:variant>
        <vt:lpstr>Slide Titles</vt:lpstr>
      </vt:variant>
      <vt:variant>
        <vt:i4>112</vt:i4>
      </vt:variant>
    </vt:vector>
  </HeadingPairs>
  <TitlesOfParts>
    <vt:vector size="131" baseType="lpstr">
      <vt:lpstr>Abadi</vt:lpstr>
      <vt:lpstr>Arial</vt:lpstr>
      <vt:lpstr>Arial</vt:lpstr>
      <vt:lpstr>Arial Black</vt:lpstr>
      <vt:lpstr>Calibri</vt:lpstr>
      <vt:lpstr>Calibri Light</vt:lpstr>
      <vt:lpstr>Cambria Math</vt:lpstr>
      <vt:lpstr>Century Gothic</vt:lpstr>
      <vt:lpstr>Comic Sans MS</vt:lpstr>
      <vt:lpstr>Helvetica Neue</vt:lpstr>
      <vt:lpstr>Inherit</vt:lpstr>
      <vt:lpstr>Symbol</vt:lpstr>
      <vt:lpstr>Tahoma</vt:lpstr>
      <vt:lpstr>Times New Roman</vt:lpstr>
      <vt:lpstr>Trebuchet MS</vt:lpstr>
      <vt:lpstr>Tw Cen MT</vt:lpstr>
      <vt:lpstr>1_Default Design</vt:lpstr>
      <vt:lpstr>2_Default Design</vt:lpstr>
      <vt:lpstr>Droplet</vt:lpstr>
      <vt:lpstr>Ready Respectful Safe</vt:lpstr>
      <vt:lpstr>PowerPoint Presentation</vt:lpstr>
      <vt:lpstr>The Visible and Beyond!</vt:lpstr>
      <vt:lpstr>       Learning Intentions: Describing Waves             </vt:lpstr>
      <vt:lpstr>Describing Waves: Revision from Physics 1</vt:lpstr>
      <vt:lpstr>PowerPoint Presentation</vt:lpstr>
      <vt:lpstr>PowerPoint Presentation</vt:lpstr>
      <vt:lpstr>Describing Waves</vt:lpstr>
      <vt:lpstr>Types of Waves</vt:lpstr>
      <vt:lpstr>PowerPoint Presentation</vt:lpstr>
      <vt:lpstr>PowerPoint Presentation</vt:lpstr>
      <vt:lpstr>Frequency and period</vt:lpstr>
      <vt:lpstr>Can you find the number of waves passing a point per second (frequency)?</vt:lpstr>
      <vt:lpstr>Now a little bit of maths</vt:lpstr>
      <vt:lpstr>Replace the numbers in our example with those for wave A</vt:lpstr>
      <vt:lpstr>Find the frequency and period for Wave B</vt:lpstr>
      <vt:lpstr>Questions on frequency and period.</vt:lpstr>
      <vt:lpstr>Transverse/Longitudinal waves</vt:lpstr>
      <vt:lpstr>Transverse &amp; Longitudinal</vt:lpstr>
      <vt:lpstr>Transverse &amp; Longitudinal</vt:lpstr>
      <vt:lpstr>Exit Ticket: </vt:lpstr>
      <vt:lpstr>Starter Questions</vt:lpstr>
      <vt:lpstr>Visible Light  Learning Intentions</vt:lpstr>
      <vt:lpstr>PowerPoint Presentation</vt:lpstr>
      <vt:lpstr>PowerPoint Presentation</vt:lpstr>
      <vt:lpstr>Only for the most curious!</vt:lpstr>
      <vt:lpstr>Yes things that burn or get hot give off light</vt:lpstr>
      <vt:lpstr>Colour Mixing</vt:lpstr>
      <vt:lpstr>Who’s right? ….both</vt:lpstr>
      <vt:lpstr>Your teacher has Set up the colour mixer</vt:lpstr>
      <vt:lpstr>https://physicsflashrepo.cyou/flash/physics-2-15/physics-2-15.html </vt:lpstr>
      <vt:lpstr> The Primary LIGHT Colours are </vt:lpstr>
      <vt:lpstr>Colour Vision Simulator</vt:lpstr>
      <vt:lpstr>Colour Mixing</vt:lpstr>
      <vt:lpstr>Exit Pass</vt:lpstr>
      <vt:lpstr>PowerPoint Presentation</vt:lpstr>
      <vt:lpstr>PowerPoint Presentation</vt:lpstr>
      <vt:lpstr>Reflection of Light</vt:lpstr>
      <vt:lpstr>Wordbank</vt:lpstr>
      <vt:lpstr>Wordbank (continued)</vt:lpstr>
      <vt:lpstr>Reflection</vt:lpstr>
      <vt:lpstr>Reflection of Light</vt:lpstr>
      <vt:lpstr>Reflection of Light</vt:lpstr>
      <vt:lpstr>Conclusion</vt:lpstr>
      <vt:lpstr>Footprint SCIENCE</vt:lpstr>
      <vt:lpstr>Reflection of Light- homework</vt:lpstr>
      <vt:lpstr>PowerPoint Presentation</vt:lpstr>
      <vt:lpstr>PowerPoint Presentation</vt:lpstr>
      <vt:lpstr>Extension</vt:lpstr>
      <vt:lpstr>  Exit Pass</vt:lpstr>
      <vt:lpstr>Starter Questions</vt:lpstr>
      <vt:lpstr>PowerPoint Presentation</vt:lpstr>
      <vt:lpstr>Why?</vt:lpstr>
      <vt:lpstr>Refraction</vt:lpstr>
      <vt:lpstr>PowerPoint Presentation</vt:lpstr>
      <vt:lpstr>Refraction- definition </vt:lpstr>
      <vt:lpstr>You’ll even see refraction and bending in text books!</vt:lpstr>
      <vt:lpstr>Experiment</vt:lpstr>
      <vt:lpstr>Lenses (NB singular is lens!!)</vt:lpstr>
      <vt:lpstr>Lenses</vt:lpstr>
      <vt:lpstr>Uses of concave and convex lenses</vt:lpstr>
      <vt:lpstr>A model to explain refraction</vt:lpstr>
      <vt:lpstr>    Extension</vt:lpstr>
      <vt:lpstr>Footprint SCIENCE</vt:lpstr>
      <vt:lpstr>Exit PASS</vt:lpstr>
      <vt:lpstr>Starter bingo</vt:lpstr>
      <vt:lpstr>The EYE</vt:lpstr>
      <vt:lpstr>BRAINPOP THE EYE</vt:lpstr>
      <vt:lpstr>PowerPoint Presentation</vt:lpstr>
      <vt:lpstr>PowerPoint Presentation</vt:lpstr>
      <vt:lpstr>Look at the model eye</vt:lpstr>
      <vt:lpstr>https://www.youtube.com/watch?v=2DVTgEvZBrA </vt:lpstr>
      <vt:lpstr>PowerPoint Presentation</vt:lpstr>
      <vt:lpstr>PARTS of the Eye and their function</vt:lpstr>
      <vt:lpstr>PowerPoint Presentation</vt:lpstr>
      <vt:lpstr>PowerPoint Presentation</vt:lpstr>
      <vt:lpstr>PowerPoint Presentation</vt:lpstr>
      <vt:lpstr>PowerPoint Presentation</vt:lpstr>
      <vt:lpstr>PowerPoint Presentation</vt:lpstr>
      <vt:lpstr>PowerPoint Presentation</vt:lpstr>
      <vt:lpstr>EYE bingo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Sense organs</vt:lpstr>
      <vt:lpstr>FOOTPRINT SCIENCE</vt:lpstr>
      <vt:lpstr>Homework research task</vt:lpstr>
      <vt:lpstr>Exit Pass </vt:lpstr>
      <vt:lpstr>EYE bingo</vt:lpstr>
      <vt:lpstr>Eye defects</vt:lpstr>
      <vt:lpstr>PowerPoint Presentation</vt:lpstr>
      <vt:lpstr>Short-sightedness/ myopia</vt:lpstr>
      <vt:lpstr>long-sightedness/ hyperopia</vt:lpstr>
      <vt:lpstr>Colour deficiency</vt:lpstr>
      <vt:lpstr>PowerPoint Presentation</vt:lpstr>
      <vt:lpstr>PowerPoint Presentation</vt:lpstr>
      <vt:lpstr>Exit Pass </vt:lpstr>
      <vt:lpstr>Let’s start with a song to set the scene!</vt:lpstr>
      <vt:lpstr>Starter thinkers</vt:lpstr>
      <vt:lpstr>THE REST OF THE BLOCK IS IN THE NEXT POWER POINT ELECTOMAGNETIC SPECTRUM</vt:lpstr>
      <vt:lpstr>Exit Pass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Visible and Beyond!</dc:title>
  <dc:creator>Mrs Hargreaves</dc:creator>
  <cp:lastModifiedBy>Mrs Hargreaves</cp:lastModifiedBy>
  <cp:revision>48</cp:revision>
  <dcterms:created xsi:type="dcterms:W3CDTF">2022-05-19T17:33:06Z</dcterms:created>
  <dcterms:modified xsi:type="dcterms:W3CDTF">2022-10-21T15:02:06Z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0x0101006FF9E95D84F5204C82A817EFF84E160C</vt:lpwstr>
  </property>
</Properties>
</file>