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69" r:id="rId3"/>
    <p:sldId id="257" r:id="rId4"/>
    <p:sldId id="259" r:id="rId5"/>
    <p:sldId id="260" r:id="rId6"/>
    <p:sldId id="258" r:id="rId7"/>
    <p:sldId id="261" r:id="rId8"/>
    <p:sldId id="294" r:id="rId9"/>
    <p:sldId id="262" r:id="rId10"/>
    <p:sldId id="263" r:id="rId11"/>
    <p:sldId id="264" r:id="rId12"/>
    <p:sldId id="268" r:id="rId13"/>
    <p:sldId id="270" r:id="rId14"/>
    <p:sldId id="267" r:id="rId15"/>
    <p:sldId id="271" r:id="rId16"/>
    <p:sldId id="272" r:id="rId17"/>
    <p:sldId id="273" r:id="rId18"/>
    <p:sldId id="274" r:id="rId19"/>
    <p:sldId id="295" r:id="rId20"/>
    <p:sldId id="296" r:id="rId21"/>
    <p:sldId id="297" r:id="rId22"/>
    <p:sldId id="275" r:id="rId23"/>
    <p:sldId id="298" r:id="rId24"/>
    <p:sldId id="276" r:id="rId25"/>
    <p:sldId id="277" r:id="rId26"/>
    <p:sldId id="278" r:id="rId27"/>
    <p:sldId id="279" r:id="rId28"/>
    <p:sldId id="280" r:id="rId29"/>
    <p:sldId id="301" r:id="rId30"/>
    <p:sldId id="300" r:id="rId31"/>
    <p:sldId id="281" r:id="rId32"/>
    <p:sldId id="302" r:id="rId33"/>
    <p:sldId id="282" r:id="rId34"/>
    <p:sldId id="283" r:id="rId35"/>
    <p:sldId id="304" r:id="rId36"/>
    <p:sldId id="305" r:id="rId37"/>
    <p:sldId id="306" r:id="rId38"/>
    <p:sldId id="303" r:id="rId39"/>
    <p:sldId id="284" r:id="rId40"/>
    <p:sldId id="266" r:id="rId41"/>
    <p:sldId id="285" r:id="rId42"/>
    <p:sldId id="286" r:id="rId43"/>
    <p:sldId id="307" r:id="rId44"/>
    <p:sldId id="308" r:id="rId45"/>
    <p:sldId id="289" r:id="rId46"/>
    <p:sldId id="291" r:id="rId47"/>
    <p:sldId id="309" r:id="rId48"/>
    <p:sldId id="310" r:id="rId49"/>
    <p:sldId id="311" r:id="rId50"/>
    <p:sldId id="312" r:id="rId51"/>
    <p:sldId id="313" r:id="rId52"/>
    <p:sldId id="315" r:id="rId53"/>
    <p:sldId id="314" r:id="rId54"/>
    <p:sldId id="316" r:id="rId55"/>
    <p:sldId id="318" r:id="rId56"/>
    <p:sldId id="317" r:id="rId57"/>
    <p:sldId id="319" r:id="rId58"/>
    <p:sldId id="320" r:id="rId59"/>
    <p:sldId id="321" r:id="rId60"/>
    <p:sldId id="322" r:id="rId61"/>
    <p:sldId id="299" r:id="rId62"/>
    <p:sldId id="287" r:id="rId63"/>
    <p:sldId id="292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>
        <p:scale>
          <a:sx n="70" d="100"/>
          <a:sy n="70" d="100"/>
        </p:scale>
        <p:origin x="1572" y="6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07EF6-DD72-46E8-A2F5-9D1ECF6124C6}" type="datetimeFigureOut">
              <a:rPr lang="en-GB" smtClean="0"/>
              <a:t>12/01/2025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E2CBF-81A5-40C7-B924-FB583EA11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740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DE2CBF-81A5-40C7-B924-FB583EA118C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829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AAD47-3CCB-D528-52EE-A0D0E8039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BA596-8225-1C30-6CE1-82ECB5E63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2FC17-922A-BF00-998D-5B3326D7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92F38-EBC1-C2D8-E518-B485E5B83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CF0FE-1FBB-F3A8-CA0A-5994C8667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3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78805-C7A0-7E4B-6111-19B5E139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C59C0F-655B-2DF6-716D-F37F82F95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CEFF3-7F9D-BF27-5E4B-40C9EFFE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4528C-BF73-94C3-FDCE-B670D54B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BB89-979A-56B3-85B7-E003CB23C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BEC69F28-360A-8072-CC0D-D957C14909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" y="86005"/>
            <a:ext cx="1816575" cy="15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6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696D96-EAA2-5711-0CEA-FB4DF3E02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55B7E4-9833-B7CB-A5B9-62ECD99C87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B3C83-D745-CEE4-7857-737BC40C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68193-3F1F-7A5B-5DF5-2A08BC091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C1A75-0F23-520B-7FE8-3AD8DCA0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57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A6B3-29C3-E567-E3DC-C0852921E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D641B-468A-1EAA-6D84-FF7574668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7E2AC-B2FE-7952-34C2-13631002E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11FA6-61CC-D125-E86E-F4DF1B13F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DFCDC-A8B8-2CF0-C77F-F720F896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0F1231AF-F50B-C782-4F4B-3B08331F76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" y="86005"/>
            <a:ext cx="1816575" cy="15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89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C7EE3-D46B-DEC2-7FF2-6C36ACBE0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6E433-DBEC-D539-8A31-AEB9CC8D6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5AFEE-EFD5-C945-5951-CD83C349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899C1-5750-F5A0-A216-59834DA38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A0921-BAC6-5D3A-E6DD-35769A539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2EDFC454-2AB3-083B-C18A-1E6BA4A252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" y="86005"/>
            <a:ext cx="1816575" cy="15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6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A3136-FE9E-8768-50A1-D2BD7270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F3F42-9725-2A41-55A0-A81416E76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EC744-7D77-0F33-496C-A169E2145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D79165-7F23-D754-3C87-852FB6D38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B33B8E-903F-3AA8-91FE-5DCC5D39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CC2BF-1580-643E-BE31-25FF778B8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0BDDDB03-9225-43CC-0CE7-55F8BEB018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" y="86005"/>
            <a:ext cx="1816575" cy="15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3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DE5A0-924A-EFC2-E791-5CE45DDD2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85855-729E-417F-1A04-226BE5CED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35E87A-7CE4-D7FF-F152-BA2C60854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EA5E04-74A4-340A-0D87-BB7AED2924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145D67-AAD8-EEDC-CA9C-9388A17602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813735-5286-3327-F491-1D406D3A3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252133-CD8B-FDB2-10EC-4260A79DF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333ED-B35A-6754-6DF2-B1DAF3407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A3444276-AC37-6664-E9D6-4F285F1EC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" y="86005"/>
            <a:ext cx="1816575" cy="15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033C7-199C-9E5F-03BE-92C99AA88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A944E8-FEE5-92F2-8F43-8C01ED7D5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C8ABC3-E70B-BAE6-371A-99057BC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355C7-841C-39E9-690A-4D2960720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FBE1BCE7-A3F1-EB47-3DBB-69C6FACE28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" y="86005"/>
            <a:ext cx="1816575" cy="15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05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8DCBC-652E-3A91-6229-A65B9EC73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5D00A7-2F40-7359-C26D-0CE224C55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231D9-9978-7DA9-B42A-A6E3C898D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89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24EB5-06FB-4A39-071C-C776D601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CBCED-0298-B561-9087-0B3DB4185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41576A-CEEC-ACA7-A854-2D7175FC0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B5433-26F9-6CB4-CCD9-2769BAF4D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6DA9E-24A8-31F3-8F43-CD0F06068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2C48B4-43C3-9403-6D47-C68BCDFF1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3A102C1A-4E79-8A0F-B4A2-B437305A93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" y="86005"/>
            <a:ext cx="1816575" cy="15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1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A512D-B295-F4AC-91E2-988F5118C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2819F-38D0-8196-D842-1A85F4048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967E5A-13C5-4BF5-39FF-CB2EE2076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D0AA-AB0B-F9AB-5B91-5261E252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98BEA2-0744-A6B4-4561-A39C665A8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50036-3AFD-95B4-427D-5D126513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435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1E8A7E-0837-C952-7670-6833AC0C9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BDD83-A6BA-4206-142E-D19BE1459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86D01-5C75-B2B4-8A92-E3CA5DA43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4B1182-7737-4A6F-B80E-E86B2A4A717D}" type="datetimeFigureOut">
              <a:rPr lang="en-GB" smtClean="0"/>
              <a:t>10/01/2025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890B3-3DAB-71CD-E17E-282C5F8581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829C5-C3E0-85D1-788C-B579B35C7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85CB25-278E-4917-AA37-B4E2EB5121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7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qa.org.uk/sqa/files_ccc/general-marking-principles-physics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0" y="2458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7B3B8A-BCA0-CAE2-3585-49E7355C4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B0F0"/>
                </a:solidFill>
              </a:rPr>
              <a:t>From 2022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BDC50D-B3A9-309F-BE72-9DDF425EB1D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 rot="1326939">
            <a:off x="1752997" y="196719"/>
            <a:ext cx="4931356" cy="6858000"/>
          </a:xfrm>
          <a:prstGeom prst="rect">
            <a:avLst/>
          </a:prstGeom>
        </p:spPr>
      </p:pic>
      <p:pic>
        <p:nvPicPr>
          <p:cNvPr id="5" name="Picture 4" descr="A drawing of a child pointing&#10;&#10;Description automatically generated">
            <a:extLst>
              <a:ext uri="{FF2B5EF4-FFF2-40B4-BE49-F238E27FC236}">
                <a16:creationId xmlns:a16="http://schemas.microsoft.com/office/drawing/2014/main" id="{72604118-5009-6B0B-A692-53DB11B7F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0" r="-1" b="15861"/>
          <a:stretch/>
        </p:blipFill>
        <p:spPr>
          <a:xfrm>
            <a:off x="6225997" y="-2458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8008D9-D21A-C327-4C5F-EFC995AC1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251" y="850500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>
                <a:solidFill>
                  <a:srgbClr val="00B0F0"/>
                </a:solidFill>
              </a:rPr>
              <a:t>General Marking Principles</a:t>
            </a:r>
          </a:p>
        </p:txBody>
      </p:sp>
    </p:spTree>
    <p:extLst>
      <p:ext uri="{BB962C8B-B14F-4D97-AF65-F5344CB8AC3E}">
        <p14:creationId xmlns:p14="http://schemas.microsoft.com/office/powerpoint/2010/main" val="1385571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ABB6-86AE-3DB0-ACD2-1E8EB018E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662B10-DB12-D93E-22D7-175C956DD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239" y="1362561"/>
            <a:ext cx="4385798" cy="52558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5E302E-2C7F-0958-4839-DBCB53150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1f. Omission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B1FA6F-BE52-1777-F45D-B0A0D21E6A83}"/>
              </a:ext>
            </a:extLst>
          </p:cNvPr>
          <p:cNvSpPr/>
          <p:nvPr/>
        </p:nvSpPr>
        <p:spPr>
          <a:xfrm>
            <a:off x="5022850" y="382539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312755-560E-52A8-18C0-C903BC6CE26A}"/>
              </a:ext>
            </a:extLst>
          </p:cNvPr>
          <p:cNvSpPr/>
          <p:nvPr/>
        </p:nvSpPr>
        <p:spPr>
          <a:xfrm flipH="1">
            <a:off x="4883341" y="5387476"/>
            <a:ext cx="6611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CB3DBA40-C719-B4FD-B799-1A2EE47DC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75036" y="1403818"/>
            <a:ext cx="4546529" cy="5270756"/>
          </a:xfr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7667876-C7BA-986E-A7E0-1760AB962B3A}"/>
              </a:ext>
            </a:extLst>
          </p:cNvPr>
          <p:cNvSpPr/>
          <p:nvPr/>
        </p:nvSpPr>
        <p:spPr>
          <a:xfrm>
            <a:off x="5687198" y="1383675"/>
            <a:ext cx="4938130" cy="193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310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E1ED7-4D85-6D7E-9606-1E539EB6D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E0A22D-3DEC-D69D-EE1E-C21A64292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937" y="1758170"/>
            <a:ext cx="4807197" cy="1587582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558E5DE7-4A36-E301-B320-1B34D4D84E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2272" y="1476874"/>
            <a:ext cx="4633544" cy="532217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F8B-38BF-7AEA-6893-FB815751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1f. (</a:t>
            </a:r>
            <a:r>
              <a:rPr lang="en-GB" dirty="0" err="1"/>
              <a:t>cont</a:t>
            </a:r>
            <a:r>
              <a:rPr lang="en-GB" dirty="0"/>
              <a:t>) Omission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42E4D8-E531-4A01-1C73-62E8A2F26E53}"/>
              </a:ext>
            </a:extLst>
          </p:cNvPr>
          <p:cNvSpPr/>
          <p:nvPr/>
        </p:nvSpPr>
        <p:spPr>
          <a:xfrm>
            <a:off x="4410577" y="222532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C17A1-907E-D8D1-2AA4-14AE6BDD4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937" y="1442146"/>
            <a:ext cx="4807197" cy="5356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ED78C8-6F13-9FD5-1483-594E5B48F45A}"/>
              </a:ext>
            </a:extLst>
          </p:cNvPr>
          <p:cNvSpPr/>
          <p:nvPr/>
        </p:nvSpPr>
        <p:spPr>
          <a:xfrm>
            <a:off x="4410577" y="380417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D31DC7-7CAD-D383-8AC2-2BC73D143390}"/>
              </a:ext>
            </a:extLst>
          </p:cNvPr>
          <p:cNvSpPr/>
          <p:nvPr/>
        </p:nvSpPr>
        <p:spPr>
          <a:xfrm>
            <a:off x="4358872" y="5513523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44487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D8707-F2ED-B63D-F94D-781E64ADF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08973E17-0FA2-7FCF-A163-07CBE29A9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172" y="1240275"/>
            <a:ext cx="5052521" cy="520754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E152FF-148C-53BC-AC1E-523F36BE2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593" y="220867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2. Use of ‘magic’ triangle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195E21-CA5C-0D87-E334-3385B10FF9EF}"/>
              </a:ext>
            </a:extLst>
          </p:cNvPr>
          <p:cNvSpPr/>
          <p:nvPr/>
        </p:nvSpPr>
        <p:spPr>
          <a:xfrm>
            <a:off x="5028675" y="515590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CE2CC0-50A8-96C7-18B9-69B393EF6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693" y="1240275"/>
            <a:ext cx="5199436" cy="526914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CE5E41F-6965-6466-D956-2D9C4EBA635E}"/>
              </a:ext>
            </a:extLst>
          </p:cNvPr>
          <p:cNvSpPr/>
          <p:nvPr/>
        </p:nvSpPr>
        <p:spPr>
          <a:xfrm>
            <a:off x="6391656" y="1508760"/>
            <a:ext cx="4262172" cy="1024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054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45479-6EBB-CF22-93EA-B596BA120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08E3BF-904F-51A4-FFD6-5932C77F5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6642" y="1771735"/>
            <a:ext cx="4443019" cy="1204051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716AEBBE-3A33-026D-2919-F8F35B276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2005" y="1651417"/>
            <a:ext cx="4916898" cy="49393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0C51FD-3FFD-657A-3F6C-116DCBC2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593" y="220867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2. (</a:t>
            </a:r>
            <a:r>
              <a:rPr lang="en-GB" dirty="0" err="1"/>
              <a:t>cont</a:t>
            </a:r>
            <a:r>
              <a:rPr lang="en-GB" dirty="0"/>
              <a:t>) Use of ‘magic’ triangle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B804F5-D085-80CB-4B60-8D7D1884660B}"/>
              </a:ext>
            </a:extLst>
          </p:cNvPr>
          <p:cNvSpPr/>
          <p:nvPr/>
        </p:nvSpPr>
        <p:spPr>
          <a:xfrm>
            <a:off x="5028675" y="515590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52AE20-38E8-FA9C-C9A7-5F9203C5313B}"/>
              </a:ext>
            </a:extLst>
          </p:cNvPr>
          <p:cNvSpPr/>
          <p:nvPr/>
        </p:nvSpPr>
        <p:spPr>
          <a:xfrm>
            <a:off x="4980036" y="342900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3DF21F-BF5E-9593-783A-A15D04AE7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2148" y="1651418"/>
            <a:ext cx="5082039" cy="495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37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49EB9-AEE6-AF6D-B335-0F8D0A189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75D978-2929-C53D-FCF5-57FDE7EF6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964" y="1325792"/>
            <a:ext cx="4397559" cy="4961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8B7269-D369-C5BB-4912-895183DAB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3. Squaring or powers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037F80-06C3-3A7F-609E-AA76CEBC0A53}"/>
              </a:ext>
            </a:extLst>
          </p:cNvPr>
          <p:cNvSpPr/>
          <p:nvPr/>
        </p:nvSpPr>
        <p:spPr>
          <a:xfrm>
            <a:off x="2449314" y="3210948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29B7F766-0104-A7F2-CC55-85E8ADC023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3520" y="1342418"/>
            <a:ext cx="4539280" cy="494511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E2EF5D-1908-09A5-11B0-F6771505052A}"/>
              </a:ext>
            </a:extLst>
          </p:cNvPr>
          <p:cNvSpPr/>
          <p:nvPr/>
        </p:nvSpPr>
        <p:spPr>
          <a:xfrm>
            <a:off x="2449313" y="4867893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72513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A97C9-20B1-7DB9-9111-34295C36D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675EE3C0-E755-E23E-B93E-1315E1F94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76" y="1997933"/>
            <a:ext cx="4788136" cy="466593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97083E-DD10-E4A1-662C-F59BE7592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3. (</a:t>
            </a:r>
            <a:r>
              <a:rPr lang="en-GB" dirty="0" err="1"/>
              <a:t>cont</a:t>
            </a:r>
            <a:r>
              <a:rPr lang="en-GB" dirty="0"/>
              <a:t>) Squaring or powers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191B99-242F-6A3A-EFDA-B857059B17CD}"/>
              </a:ext>
            </a:extLst>
          </p:cNvPr>
          <p:cNvSpPr/>
          <p:nvPr/>
        </p:nvSpPr>
        <p:spPr>
          <a:xfrm>
            <a:off x="1856120" y="269537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1C213C-7168-A050-8062-B31E3671682E}"/>
              </a:ext>
            </a:extLst>
          </p:cNvPr>
          <p:cNvSpPr/>
          <p:nvPr/>
        </p:nvSpPr>
        <p:spPr>
          <a:xfrm>
            <a:off x="1927393" y="479980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679363-B040-7C1F-8537-49CBFA7403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715" t="548" r="1884" b="60471"/>
          <a:stretch/>
        </p:blipFill>
        <p:spPr>
          <a:xfrm>
            <a:off x="6145491" y="1967350"/>
            <a:ext cx="4925840" cy="12513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0126A-4E72-84E0-3808-008673C26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491" y="1967351"/>
            <a:ext cx="5013756" cy="47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56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F1D0D-E815-DBC3-D2AB-D5E475F21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91BFC9E1-943A-75E7-9F7B-E073B4192B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1108" y="1194582"/>
            <a:ext cx="4578257" cy="519324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06919-92BB-F2DE-5B2D-649143272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4. Incorrect sub of a physical quantity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DD9BC9-43C6-2539-BDFC-64029B5F6537}"/>
              </a:ext>
            </a:extLst>
          </p:cNvPr>
          <p:cNvSpPr/>
          <p:nvPr/>
        </p:nvSpPr>
        <p:spPr>
          <a:xfrm>
            <a:off x="2564376" y="2813713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A6EF71-BF81-2C27-0C04-D71D7C231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088" y="1194583"/>
            <a:ext cx="4712532" cy="52660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1D3F04-D229-119C-BFEF-9D3C53D69503}"/>
              </a:ext>
            </a:extLst>
          </p:cNvPr>
          <p:cNvSpPr/>
          <p:nvPr/>
        </p:nvSpPr>
        <p:spPr>
          <a:xfrm>
            <a:off x="2463857" y="4740088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37757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BA83C-64D5-F959-D3C1-692884F65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5F64C86E-885E-CFE3-8829-0CC83B3BF4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878" t="1726" r="1988"/>
          <a:stretch/>
        </p:blipFill>
        <p:spPr>
          <a:xfrm>
            <a:off x="1900136" y="1251626"/>
            <a:ext cx="9356387" cy="554009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E01D4-40DE-3CC3-9667-F135318DE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5a. Unit conversion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0354BF-C316-8391-B51E-2AC1822ED0AA}"/>
              </a:ext>
            </a:extLst>
          </p:cNvPr>
          <p:cNvSpPr/>
          <p:nvPr/>
        </p:nvSpPr>
        <p:spPr>
          <a:xfrm>
            <a:off x="2535434" y="402167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ADBAE0-1514-FA54-053C-B6F1C4499183}"/>
              </a:ext>
            </a:extLst>
          </p:cNvPr>
          <p:cNvSpPr/>
          <p:nvPr/>
        </p:nvSpPr>
        <p:spPr>
          <a:xfrm>
            <a:off x="6705600" y="2632953"/>
            <a:ext cx="4682247" cy="41587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76B91F-333E-520F-0C9D-1BE13F936A78}"/>
              </a:ext>
            </a:extLst>
          </p:cNvPr>
          <p:cNvSpPr/>
          <p:nvPr/>
        </p:nvSpPr>
        <p:spPr>
          <a:xfrm>
            <a:off x="2535435" y="560637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404C9E92-2201-A3C7-99EB-6503A5F66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651" y="2652704"/>
            <a:ext cx="4559534" cy="398800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5BDE283-178F-E978-5121-31E4BFDF1584}"/>
              </a:ext>
            </a:extLst>
          </p:cNvPr>
          <p:cNvSpPr/>
          <p:nvPr/>
        </p:nvSpPr>
        <p:spPr>
          <a:xfrm>
            <a:off x="6364224" y="1251832"/>
            <a:ext cx="5063494" cy="1857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54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CFE3A-5323-7315-E6ED-56FB9F19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0EDD0D90-0D1F-CC81-3B04-EE40CF3D4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538" y="1703475"/>
            <a:ext cx="5473981" cy="404515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113910-EFDE-1582-D524-84E0B794B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5b. Unit conversion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4F2B40-B830-7AEF-825F-5B8E447DDA2B}"/>
              </a:ext>
            </a:extLst>
          </p:cNvPr>
          <p:cNvSpPr/>
          <p:nvPr/>
        </p:nvSpPr>
        <p:spPr>
          <a:xfrm>
            <a:off x="4906458" y="4363638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9FB882-F9D0-8070-BDD7-36B26547C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303" y="1732051"/>
            <a:ext cx="5658141" cy="398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20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9F0F2-4EA5-8739-FE40-5C3C79CAC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72B9E07B-D77C-4FF5-20A3-9DC58857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262" y="1251278"/>
            <a:ext cx="4908776" cy="53375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0366C9-CF24-93CD-4DA5-958C2E845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5c. Unit conversion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72CBC7-7A3D-BBFD-6EE3-CE839F2DC87A}"/>
              </a:ext>
            </a:extLst>
          </p:cNvPr>
          <p:cNvSpPr/>
          <p:nvPr/>
        </p:nvSpPr>
        <p:spPr>
          <a:xfrm>
            <a:off x="5403674" y="497159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C13897-EA0A-7DF8-C340-ADDBD1C23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037" y="1209572"/>
            <a:ext cx="5056966" cy="543113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0B1244B-EE15-AAE3-DC35-04236A83B654}"/>
              </a:ext>
            </a:extLst>
          </p:cNvPr>
          <p:cNvSpPr/>
          <p:nvPr/>
        </p:nvSpPr>
        <p:spPr>
          <a:xfrm>
            <a:off x="5881311" y="1692614"/>
            <a:ext cx="5375212" cy="6809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429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554C-7698-67C1-40D1-97CD3945C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7" y="131662"/>
            <a:ext cx="9051587" cy="905956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Make the most of this </a:t>
            </a:r>
            <a:r>
              <a:rPr lang="en-GB" dirty="0" err="1"/>
              <a:t>powerpoint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ACE0B-5C05-D66B-A2DD-FB8CB4935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81" y="1491574"/>
            <a:ext cx="11759119" cy="5518826"/>
          </a:xfrm>
        </p:spPr>
        <p:txBody>
          <a:bodyPr>
            <a:normAutofit lnSpcReduction="10000"/>
          </a:bodyPr>
          <a:lstStyle/>
          <a:p>
            <a:r>
              <a:rPr lang="en-GB" b="1" i="1" dirty="0">
                <a:latin typeface="Bierstadt" panose="020B0004020202020204" pitchFamily="34" charset="0"/>
              </a:rPr>
              <a:t>This </a:t>
            </a:r>
            <a:r>
              <a:rPr lang="en-GB" b="1" i="1" dirty="0" err="1">
                <a:latin typeface="Bierstadt" panose="020B0004020202020204" pitchFamily="34" charset="0"/>
              </a:rPr>
              <a:t>powerpoint</a:t>
            </a:r>
            <a:r>
              <a:rPr lang="en-GB" b="1" i="1" dirty="0">
                <a:latin typeface="Bierstadt" panose="020B0004020202020204" pitchFamily="34" charset="0"/>
              </a:rPr>
              <a:t> has been produced by cutting and pasting the General Marking Principles 2022 (GMP). </a:t>
            </a:r>
            <a:r>
              <a:rPr lang="en-GB" b="1" i="1" dirty="0">
                <a:latin typeface="Bierstadt" panose="020B0004020202020204" pitchFamily="34" charset="0"/>
                <a:hlinkClick r:id="rId2"/>
              </a:rPr>
              <a:t>https://www.sqa.org.uk/sqa/files_ccc/general-marking-principles-physics.pdf</a:t>
            </a:r>
            <a:endParaRPr lang="en-GB" b="1" i="1" dirty="0">
              <a:latin typeface="Bierstadt" panose="020B0004020202020204" pitchFamily="34" charset="0"/>
            </a:endParaRPr>
          </a:p>
          <a:p>
            <a:r>
              <a:rPr lang="en-GB" b="1" i="1" dirty="0">
                <a:latin typeface="Bierstadt" panose="020B0004020202020204" pitchFamily="34" charset="0"/>
              </a:rPr>
              <a:t>This document is used by all SQA markers and is the basis on which your exam script will be marked</a:t>
            </a:r>
          </a:p>
          <a:p>
            <a:r>
              <a:rPr lang="en-GB" b="1" i="1" dirty="0">
                <a:latin typeface="Bierstadt" panose="020B0004020202020204" pitchFamily="34" charset="0"/>
              </a:rPr>
              <a:t>Play the </a:t>
            </a:r>
            <a:r>
              <a:rPr lang="en-GB" b="1" i="1" dirty="0" err="1">
                <a:latin typeface="Bierstadt" panose="020B0004020202020204" pitchFamily="34" charset="0"/>
              </a:rPr>
              <a:t>powerpoint</a:t>
            </a:r>
            <a:r>
              <a:rPr lang="en-GB" b="1" i="1" dirty="0">
                <a:latin typeface="Bierstadt" panose="020B0004020202020204" pitchFamily="34" charset="0"/>
              </a:rPr>
              <a:t> through, one click at a time! After each response comes up award marks according to what you think the responses is worth.</a:t>
            </a:r>
          </a:p>
          <a:p>
            <a:r>
              <a:rPr lang="en-GB" b="1" i="1" dirty="0">
                <a:latin typeface="Bierstadt" panose="020B0004020202020204" pitchFamily="34" charset="0"/>
              </a:rPr>
              <a:t>Check your answers against the GMP, by clicking to forward the presentation, if you disagree ask your teacher/ tutor why this mark was awarded.</a:t>
            </a:r>
          </a:p>
          <a:p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  <a:latin typeface="Bradley Hand ITC" panose="03070402050302030203" pitchFamily="66" charset="0"/>
              </a:rPr>
              <a:t>So grab yourself a paper and pen and see how well you know the marking instructions!</a:t>
            </a:r>
          </a:p>
        </p:txBody>
      </p:sp>
    </p:spTree>
    <p:extLst>
      <p:ext uri="{BB962C8B-B14F-4D97-AF65-F5344CB8AC3E}">
        <p14:creationId xmlns:p14="http://schemas.microsoft.com/office/powerpoint/2010/main" val="1563727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452E3-2C4E-FF7B-7743-2EBABC944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26536C-5AB3-6687-8C13-E38E4B187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22" y="1150047"/>
            <a:ext cx="5543835" cy="55501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2E9A02-8E36-C18F-00E9-51FBEE56A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5c. (cont’d)  Unit conversion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77656D-F2A1-39F3-A6E4-55CE175844AA}"/>
              </a:ext>
            </a:extLst>
          </p:cNvPr>
          <p:cNvSpPr/>
          <p:nvPr/>
        </p:nvSpPr>
        <p:spPr>
          <a:xfrm>
            <a:off x="5403674" y="497159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E02F6B-237E-BB9A-5DA4-E60CBC953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557" y="1194583"/>
            <a:ext cx="5780909" cy="555018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B2F7917-DA08-8108-07A3-7D6CF64E23F5}"/>
              </a:ext>
            </a:extLst>
          </p:cNvPr>
          <p:cNvSpPr/>
          <p:nvPr/>
        </p:nvSpPr>
        <p:spPr>
          <a:xfrm>
            <a:off x="5860934" y="1242688"/>
            <a:ext cx="6119532" cy="22241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832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05838-CFCF-D8DE-44BA-38ECD6DE9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C3B1DB-3BAA-3F74-D330-D3F37C879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79" y="1298700"/>
            <a:ext cx="5432722" cy="53420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4FD398-A670-3117-DA79-B9B7DFEBA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5d. Unit conversion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4EC6EC-6F90-E162-82DC-824B4ADB2ABD}"/>
              </a:ext>
            </a:extLst>
          </p:cNvPr>
          <p:cNvSpPr/>
          <p:nvPr/>
        </p:nvSpPr>
        <p:spPr>
          <a:xfrm>
            <a:off x="5403674" y="497159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13E9C8-FB09-F90A-B2F2-6D129FB2F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18106"/>
            <a:ext cx="5715046" cy="542672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F6A6122-63C1-1CF6-CF79-E04D1A2A97D4}"/>
              </a:ext>
            </a:extLst>
          </p:cNvPr>
          <p:cNvSpPr/>
          <p:nvPr/>
        </p:nvSpPr>
        <p:spPr>
          <a:xfrm>
            <a:off x="5860934" y="1618488"/>
            <a:ext cx="6181714" cy="16276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484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66DAA-5A0B-B410-1631-BBDF932A1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CBFB80-9A14-2739-E6D1-BCD1129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280" y="1194583"/>
            <a:ext cx="4897809" cy="558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8F7EB2-F516-7CA7-0108-B1984E660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6. Sig fig in final answer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C3B874-D9CD-DCE8-3E53-223DD45B6A54}"/>
              </a:ext>
            </a:extLst>
          </p:cNvPr>
          <p:cNvSpPr/>
          <p:nvPr/>
        </p:nvSpPr>
        <p:spPr>
          <a:xfrm>
            <a:off x="1437391" y="5828748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044E2C-0D4C-EB5E-5221-AC4AB0D7685E}"/>
              </a:ext>
            </a:extLst>
          </p:cNvPr>
          <p:cNvSpPr/>
          <p:nvPr/>
        </p:nvSpPr>
        <p:spPr>
          <a:xfrm>
            <a:off x="1427223" y="422243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42FD87-3D24-C599-8C06-F50580BDB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089" y="1194583"/>
            <a:ext cx="5087239" cy="568144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6261C9A-8E48-2D8D-EB0F-9BCF8ADB1582}"/>
              </a:ext>
            </a:extLst>
          </p:cNvPr>
          <p:cNvSpPr/>
          <p:nvPr/>
        </p:nvSpPr>
        <p:spPr>
          <a:xfrm>
            <a:off x="5468112" y="1251832"/>
            <a:ext cx="5959606" cy="266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314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B07F6-7BD5-1AB0-A149-C61196B3A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243D57-C2BD-200F-86E4-5FD874E8F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314" y="1194583"/>
            <a:ext cx="4996823" cy="5628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76C4BD-7740-DB27-7080-47339E2A5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6. (</a:t>
            </a:r>
            <a:r>
              <a:rPr lang="en-GB" dirty="0" err="1"/>
              <a:t>cont</a:t>
            </a:r>
            <a:r>
              <a:rPr lang="en-GB" dirty="0"/>
              <a:t>)  Sig fig in final answer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DF86FD-2C28-5A0E-E8AD-CD6D11F4C725}"/>
              </a:ext>
            </a:extLst>
          </p:cNvPr>
          <p:cNvSpPr/>
          <p:nvPr/>
        </p:nvSpPr>
        <p:spPr>
          <a:xfrm>
            <a:off x="1933061" y="504609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175620-2BB3-A7A6-35BA-0C8B64E7BC75}"/>
              </a:ext>
            </a:extLst>
          </p:cNvPr>
          <p:cNvSpPr/>
          <p:nvPr/>
        </p:nvSpPr>
        <p:spPr>
          <a:xfrm>
            <a:off x="1894151" y="312033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E21379-F5E5-BA6A-FF73-8C08CB6D2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046" y="1194583"/>
            <a:ext cx="5193882" cy="559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71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09D88-8BC7-4DCC-6E85-DE61D2DDD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2E0D4C-33A3-2B9C-AFED-CDF6C728A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878" y="1194583"/>
            <a:ext cx="4852184" cy="5663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CB53A0-BC29-AD3F-B004-326C96754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7. Sig fig intermediate calculations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66733A-448D-CF59-4CEE-BB984B3F5A5B}"/>
              </a:ext>
            </a:extLst>
          </p:cNvPr>
          <p:cNvSpPr/>
          <p:nvPr/>
        </p:nvSpPr>
        <p:spPr>
          <a:xfrm>
            <a:off x="5094993" y="5239843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60C2B5-A9DB-5D99-2E4C-75766E1F8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062" y="1194582"/>
            <a:ext cx="4911325" cy="566341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80E7500-1905-2FB7-37A5-AEFE686A9AC0}"/>
              </a:ext>
            </a:extLst>
          </p:cNvPr>
          <p:cNvSpPr/>
          <p:nvPr/>
        </p:nvSpPr>
        <p:spPr>
          <a:xfrm>
            <a:off x="5860934" y="1251832"/>
            <a:ext cx="5566784" cy="17565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947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7CA25-0348-5DF9-BF8D-69C9C52AE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64383C-12F0-9B99-A929-1CF768DB4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078" y="1202799"/>
            <a:ext cx="4777883" cy="5663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A3DD88-B530-3C1F-AD0C-40B026BD5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8. Rounding Errors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91ED8D-761F-2B9F-500D-CE00A0B34844}"/>
              </a:ext>
            </a:extLst>
          </p:cNvPr>
          <p:cNvSpPr/>
          <p:nvPr/>
        </p:nvSpPr>
        <p:spPr>
          <a:xfrm>
            <a:off x="5293427" y="5717379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47B7CB-9103-F63A-2535-44FBCEB6B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961" y="1191382"/>
            <a:ext cx="4884664" cy="568624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25193CB-8587-1B8E-DE2D-C3B55649F08F}"/>
              </a:ext>
            </a:extLst>
          </p:cNvPr>
          <p:cNvSpPr/>
          <p:nvPr/>
        </p:nvSpPr>
        <p:spPr>
          <a:xfrm>
            <a:off x="6339734" y="1204814"/>
            <a:ext cx="5566784" cy="24619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895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A8077-12B5-F748-226A-2B78A2A42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F10665-41FA-4B85-903E-D65248C0D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44" y="1251831"/>
            <a:ext cx="5110981" cy="5320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ACD43A-51D1-0CCA-1674-4F9B22BEF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9. Vulgar Fractions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DD607-D5D4-33AA-A8A3-E625F05BBFD6}"/>
              </a:ext>
            </a:extLst>
          </p:cNvPr>
          <p:cNvSpPr/>
          <p:nvPr/>
        </p:nvSpPr>
        <p:spPr>
          <a:xfrm>
            <a:off x="5237523" y="476629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8F7FEF-DFC2-9DB4-7ED1-60ADE521C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696" y="1251831"/>
            <a:ext cx="5325987" cy="532058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6740B40-43A0-F2A3-FB75-8D9FFA075F87}"/>
              </a:ext>
            </a:extLst>
          </p:cNvPr>
          <p:cNvSpPr/>
          <p:nvPr/>
        </p:nvSpPr>
        <p:spPr>
          <a:xfrm>
            <a:off x="5860934" y="1251832"/>
            <a:ext cx="5566784" cy="22241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06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77938-5BD2-95D1-87D4-5B2D53D22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71288E-0197-BE1E-31D3-32EF7A14F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59" y="1825384"/>
            <a:ext cx="6045511" cy="46674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8E01E-97C4-BADC-2E8E-6AF23101F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10. Incorrect index notation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7D5512-2850-3C1C-3021-7ACF19B42FC6}"/>
              </a:ext>
            </a:extLst>
          </p:cNvPr>
          <p:cNvSpPr/>
          <p:nvPr/>
        </p:nvSpPr>
        <p:spPr>
          <a:xfrm>
            <a:off x="5082267" y="377515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92943B-39B5-6812-4A56-B58D74303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226" y="1825384"/>
            <a:ext cx="6236020" cy="457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7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63EE9-A614-84FF-A792-7EAEDA247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EC8969-0908-E172-A55D-BDC85B111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257" y="1310964"/>
            <a:ext cx="5238970" cy="5304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F0ECB5-6C60-2A05-1072-67839A95D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11. Subscript and superscript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4198F3-9F89-DFFB-CAE5-0E56DA957D62}"/>
              </a:ext>
            </a:extLst>
          </p:cNvPr>
          <p:cNvSpPr/>
          <p:nvPr/>
        </p:nvSpPr>
        <p:spPr>
          <a:xfrm>
            <a:off x="1806901" y="489599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413257-0711-E922-BB4C-C3B6E6085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227" y="1280775"/>
            <a:ext cx="5238970" cy="51852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6CCFA95-0CC1-3E3F-936B-291A778F09D5}"/>
              </a:ext>
            </a:extLst>
          </p:cNvPr>
          <p:cNvSpPr/>
          <p:nvPr/>
        </p:nvSpPr>
        <p:spPr>
          <a:xfrm>
            <a:off x="6336792" y="1526524"/>
            <a:ext cx="5566784" cy="1161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907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BBE0A-2708-E771-4B49-44E438988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01B218-F25B-7650-F744-CEACB446B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98" y="1961503"/>
            <a:ext cx="5939502" cy="40923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ABD92-4F43-299B-2636-3D01ADABA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11. (</a:t>
            </a:r>
            <a:r>
              <a:rPr lang="en-GB" dirty="0" err="1"/>
              <a:t>cont</a:t>
            </a:r>
            <a:r>
              <a:rPr lang="en-GB" dirty="0"/>
              <a:t>) Subscript and superscript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16E672-7F69-52E5-EECB-0AC7C6E006B9}"/>
              </a:ext>
            </a:extLst>
          </p:cNvPr>
          <p:cNvSpPr/>
          <p:nvPr/>
        </p:nvSpPr>
        <p:spPr>
          <a:xfrm>
            <a:off x="555276" y="449392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44BD09-55CB-767F-AB10-AC239EE6D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272" y="1980554"/>
            <a:ext cx="6097451" cy="407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95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613C4298-0864-0B3C-CA61-C61F44122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01" y="1786551"/>
            <a:ext cx="5601960" cy="4408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52543D-0F6D-3D4E-514C-5B92815BA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1. Standard 3 Marker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659445-08E1-0485-4A68-DB9B3ACF4416}"/>
              </a:ext>
            </a:extLst>
          </p:cNvPr>
          <p:cNvSpPr/>
          <p:nvPr/>
        </p:nvSpPr>
        <p:spPr>
          <a:xfrm>
            <a:off x="4826299" y="4984203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E489F0-9823-FE28-C947-D7137E372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498" y="1782633"/>
            <a:ext cx="5752813" cy="441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5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465F9D5-2284-5689-8805-E1209BBA6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710" y="2117138"/>
            <a:ext cx="10948830" cy="177105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AAEAC4C-B18D-219A-54C6-552F9A18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519" y="209483"/>
            <a:ext cx="10115145" cy="1325563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12. Multiple errors in final answer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337EBC-4DE6-5D03-E72E-0C37E982C049}"/>
              </a:ext>
            </a:extLst>
          </p:cNvPr>
          <p:cNvSpPr/>
          <p:nvPr/>
        </p:nvSpPr>
        <p:spPr>
          <a:xfrm>
            <a:off x="679969" y="4597287"/>
            <a:ext cx="4392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 final mark</a:t>
            </a:r>
          </a:p>
        </p:txBody>
      </p:sp>
    </p:spTree>
    <p:extLst>
      <p:ext uri="{BB962C8B-B14F-4D97-AF65-F5344CB8AC3E}">
        <p14:creationId xmlns:p14="http://schemas.microsoft.com/office/powerpoint/2010/main" val="127858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0C1ED-15A9-3BB1-0469-11B869ADF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FD7259-AD42-E468-66E4-A4E0871F4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59" y="2324674"/>
            <a:ext cx="5908368" cy="44374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9969B-FCE3-CE5A-AD29-A6C41A48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1010462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13. Additional Calculations beyond answer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E88CAA-8DC2-B294-9D68-134F15A911C7}"/>
              </a:ext>
            </a:extLst>
          </p:cNvPr>
          <p:cNvSpPr/>
          <p:nvPr/>
        </p:nvSpPr>
        <p:spPr>
          <a:xfrm>
            <a:off x="827401" y="454341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068DA5-EC3E-7668-7D4F-3ABBC93B9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05" y="1628751"/>
            <a:ext cx="11931445" cy="7804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773327-9DF6-7204-8EF5-5CCF6B5FE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627" y="3868573"/>
            <a:ext cx="5830316" cy="254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13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514F0-32CF-78E7-DB20-C3DC02A50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349563-0A4B-6BCB-92D5-F39E736E4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883" y="1252189"/>
            <a:ext cx="5057530" cy="5073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F99C68-5F14-F69A-FC5D-B5624661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14. Application of wrong physics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D46797-8A32-6014-CFCA-394AE7125DEF}"/>
              </a:ext>
            </a:extLst>
          </p:cNvPr>
          <p:cNvSpPr/>
          <p:nvPr/>
        </p:nvSpPr>
        <p:spPr>
          <a:xfrm>
            <a:off x="1881562" y="4914888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F4DB4D-5CF4-4B29-39CC-67BBA8D72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413" y="1252189"/>
            <a:ext cx="5336322" cy="521603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EF212B2-6A9D-B023-616B-7C4EB430B564}"/>
              </a:ext>
            </a:extLst>
          </p:cNvPr>
          <p:cNvSpPr/>
          <p:nvPr/>
        </p:nvSpPr>
        <p:spPr>
          <a:xfrm>
            <a:off x="6288951" y="1409227"/>
            <a:ext cx="5566784" cy="14507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817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63E52-00F3-0F5C-C6F1-AAF774844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4CFC0C-7B99-3013-4037-F23E0A783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65" y="1692712"/>
            <a:ext cx="5824187" cy="40842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E3B4-9503-76B4-76C9-32DD8E8D7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14. Application of wrong physics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43DE97-82EA-A4B8-40F4-65D7D680B8E9}"/>
              </a:ext>
            </a:extLst>
          </p:cNvPr>
          <p:cNvSpPr/>
          <p:nvPr/>
        </p:nvSpPr>
        <p:spPr>
          <a:xfrm>
            <a:off x="655877" y="477177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9964CC-F3DA-1F63-D4B1-F403EF873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652" y="1713379"/>
            <a:ext cx="6004153" cy="40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29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34BF6-67BE-0E2D-BA4C-24D0061D9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B840985-F520-C178-1524-BB42F182E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173" y="1719060"/>
            <a:ext cx="11121957" cy="50074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04F519-F102-8B93-AA87-3F0D145F2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15. Carry forward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D51F20-47FD-E6D0-1E3C-2CE20C083D93}"/>
              </a:ext>
            </a:extLst>
          </p:cNvPr>
          <p:cNvSpPr/>
          <p:nvPr/>
        </p:nvSpPr>
        <p:spPr>
          <a:xfrm>
            <a:off x="5860934" y="1770434"/>
            <a:ext cx="5566784" cy="17055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162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7D5A6-97C8-C6D8-F872-7DB253D3D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3964BB-FFC4-725F-BAA2-FBF157115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20" y="2451953"/>
            <a:ext cx="6115364" cy="42864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92C462-9729-DE7C-B0E4-4D7CAB5F8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561" y="169998"/>
            <a:ext cx="10311319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15. (</a:t>
            </a:r>
            <a:r>
              <a:rPr lang="en-GB" dirty="0" err="1"/>
              <a:t>cont</a:t>
            </a:r>
            <a:r>
              <a:rPr lang="en-GB" dirty="0"/>
              <a:t>) carry forward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68F083-D961-4FE7-CFF3-3C8C5CC7A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41320"/>
            <a:ext cx="5576989" cy="20872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305E27-B576-0222-6D0D-0A7464A5E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774" y="2448778"/>
            <a:ext cx="6178868" cy="42928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F47BE09-1EAA-F19D-99FA-A4A4DCAFBC81}"/>
              </a:ext>
            </a:extLst>
          </p:cNvPr>
          <p:cNvSpPr/>
          <p:nvPr/>
        </p:nvSpPr>
        <p:spPr>
          <a:xfrm>
            <a:off x="571570" y="541424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44687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4DAC8-8687-2033-275E-A8B2D09ED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CE4123-CA5A-2BC6-F4FF-A7586B8CD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53" y="1673687"/>
            <a:ext cx="5490291" cy="5184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E755A1-89A8-23FA-BD85-E294FC30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15. Carry forward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028078-BE68-553C-0FD9-FDB389E1C710}"/>
              </a:ext>
            </a:extLst>
          </p:cNvPr>
          <p:cNvSpPr/>
          <p:nvPr/>
        </p:nvSpPr>
        <p:spPr>
          <a:xfrm>
            <a:off x="571570" y="541424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BA01DF-8FC8-8DEC-1797-E7475C49F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9943" y="1673686"/>
            <a:ext cx="5607605" cy="517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82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2D70B-5AD9-E90B-A6B2-D00A09EB1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2ABEC45-DC54-B811-192C-7D810F1AC4EC}"/>
              </a:ext>
            </a:extLst>
          </p:cNvPr>
          <p:cNvGrpSpPr/>
          <p:nvPr/>
        </p:nvGrpSpPr>
        <p:grpSpPr>
          <a:xfrm>
            <a:off x="1634381" y="1108770"/>
            <a:ext cx="5588519" cy="6208991"/>
            <a:chOff x="1634381" y="1108770"/>
            <a:chExt cx="5588519" cy="620899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CCDA65A-494E-2B9C-3339-549F70454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4381" y="1108770"/>
              <a:ext cx="4085483" cy="46404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4B19940-5665-6ADF-4811-11043AFB3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03073" y="5749230"/>
              <a:ext cx="4419827" cy="1568531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6724E6-34E0-8220-EC27-85CC459CC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16. Carry forward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198C81-2502-BF76-40EF-56A31B362FAB}"/>
              </a:ext>
            </a:extLst>
          </p:cNvPr>
          <p:cNvSpPr/>
          <p:nvPr/>
        </p:nvSpPr>
        <p:spPr>
          <a:xfrm>
            <a:off x="1914384" y="436423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01EFAE-11E7-A609-CD93-6E0E7AFFC666}"/>
              </a:ext>
            </a:extLst>
          </p:cNvPr>
          <p:cNvGrpSpPr/>
          <p:nvPr/>
        </p:nvGrpSpPr>
        <p:grpSpPr>
          <a:xfrm>
            <a:off x="5598006" y="1108770"/>
            <a:ext cx="6159817" cy="5749230"/>
            <a:chOff x="5662014" y="1108770"/>
            <a:chExt cx="6159817" cy="57492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4DC1055-2BDF-788E-E75F-A6EC9F6F6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9864" y="1108770"/>
              <a:ext cx="4137497" cy="462076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367B1B9-14BE-E3EE-1CA1-F0084BD30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19864" y="5607426"/>
              <a:ext cx="5223303" cy="125057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48B319A-1A58-EF6C-0C97-4E8ED6A72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62014" y="1564132"/>
              <a:ext cx="6159817" cy="2406774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1CE18A8-5FD3-7BE7-037F-3EF02302F2DA}"/>
              </a:ext>
            </a:extLst>
          </p:cNvPr>
          <p:cNvSpPr/>
          <p:nvPr/>
        </p:nvSpPr>
        <p:spPr>
          <a:xfrm>
            <a:off x="1878318" y="5729539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66199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AAF0A-E39C-F2E1-AF19-EE5F3C75D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7CFC-E825-C555-AD50-DF7923E5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17. Carry forward incorrect intermediate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54309-7CAA-3B1F-9B01-77E41F940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323" y="1432666"/>
            <a:ext cx="9651139" cy="472418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0092EEF-66F0-9D36-E106-A35A2019F6BF}"/>
              </a:ext>
            </a:extLst>
          </p:cNvPr>
          <p:cNvSpPr/>
          <p:nvPr/>
        </p:nvSpPr>
        <p:spPr>
          <a:xfrm>
            <a:off x="6611112" y="1642419"/>
            <a:ext cx="5076350" cy="13933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715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BDDE9-B143-BB61-4212-FBB6799AB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AD83E5-25D0-A9CC-DFD7-EB03B302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149" y="1159765"/>
            <a:ext cx="4639851" cy="55667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50D783-DFBD-B581-EBDA-9929ABCBD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10002174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17. (</a:t>
            </a:r>
            <a:r>
              <a:rPr lang="en-GB" dirty="0" err="1"/>
              <a:t>cont</a:t>
            </a:r>
            <a:r>
              <a:rPr lang="en-GB" dirty="0"/>
              <a:t>) Carry forward  - intermediate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366FE0-4AAD-E0F6-CCE4-6C3A2131D5C3}"/>
              </a:ext>
            </a:extLst>
          </p:cNvPr>
          <p:cNvSpPr/>
          <p:nvPr/>
        </p:nvSpPr>
        <p:spPr>
          <a:xfrm>
            <a:off x="5052779" y="355502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088BFF-BE7D-114A-33DF-349AD12E0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210" y="1206425"/>
            <a:ext cx="4386662" cy="1874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A58985-1623-AFCC-6D35-02914F482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210" y="1206425"/>
            <a:ext cx="4716641" cy="54734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90C958-A400-10B0-DBE3-5F034A203F66}"/>
              </a:ext>
            </a:extLst>
          </p:cNvPr>
          <p:cNvSpPr/>
          <p:nvPr/>
        </p:nvSpPr>
        <p:spPr>
          <a:xfrm>
            <a:off x="4981036" y="528978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64322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525E3-AE2C-9410-B8BE-0E8BFC7FD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A214CCB8-C0FF-0C8B-6298-8DA8C8C5E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679" y="1342418"/>
            <a:ext cx="4728906" cy="54058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A3EE5-F2F0-2875-D1D3-B3626CED9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1a. No working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EA02B7-1074-0399-0A97-319EA457C918}"/>
              </a:ext>
            </a:extLst>
          </p:cNvPr>
          <p:cNvSpPr/>
          <p:nvPr/>
        </p:nvSpPr>
        <p:spPr>
          <a:xfrm>
            <a:off x="5805176" y="559224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E19DB2-E105-869F-1D29-2000AAC11CC0}"/>
              </a:ext>
            </a:extLst>
          </p:cNvPr>
          <p:cNvSpPr/>
          <p:nvPr/>
        </p:nvSpPr>
        <p:spPr>
          <a:xfrm>
            <a:off x="5831994" y="3176879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7721A8-631F-4C0E-5E6D-9921CFA1A1B9}"/>
              </a:ext>
            </a:extLst>
          </p:cNvPr>
          <p:cNvSpPr/>
          <p:nvPr/>
        </p:nvSpPr>
        <p:spPr>
          <a:xfrm>
            <a:off x="5805177" y="4100209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DE681-DADE-BE19-8E5A-03EAA3CE3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770" y="1342418"/>
            <a:ext cx="473392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05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011D8-3D05-B65A-C137-89F002446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8A7FE8-CED9-8EE0-61AC-F7421BF63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23" y="2209092"/>
            <a:ext cx="5219968" cy="2521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457C3B-D14A-96FF-FC70-FCC5FC679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18. Wrong experiment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3FC849-AF6C-C830-EBAD-FF7E4AEE57F9}"/>
              </a:ext>
            </a:extLst>
          </p:cNvPr>
          <p:cNvSpPr/>
          <p:nvPr/>
        </p:nvSpPr>
        <p:spPr>
          <a:xfrm>
            <a:off x="1483033" y="374272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3A5AE5-6C5B-B9AA-2B7A-C7763F01B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404" y="2209092"/>
            <a:ext cx="5321573" cy="252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9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65405-FF0D-E1EA-DE82-C021DC4DC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AD90B9-7B11-3A19-B20F-D61E46C78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108" y="1529544"/>
            <a:ext cx="5053852" cy="5328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0924CA-589D-93D3-A5E0-5247F203B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19. Solution by diagram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78FADF-D806-701D-111A-30C6E85CA34B}"/>
              </a:ext>
            </a:extLst>
          </p:cNvPr>
          <p:cNvSpPr/>
          <p:nvPr/>
        </p:nvSpPr>
        <p:spPr>
          <a:xfrm>
            <a:off x="1904554" y="486679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35328A-0ADD-1DDC-19D5-95A525DDF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1521778"/>
            <a:ext cx="5182551" cy="532845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791A64E-4E1D-7CB6-20DD-24189E13092F}"/>
              </a:ext>
            </a:extLst>
          </p:cNvPr>
          <p:cNvSpPr/>
          <p:nvPr/>
        </p:nvSpPr>
        <p:spPr>
          <a:xfrm>
            <a:off x="6446520" y="1655064"/>
            <a:ext cx="4981198" cy="1820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595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CE59D-97BE-52C3-E0B6-07C90818E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1AE9DE-EF5F-1DC2-6A58-0D9DD44CD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045" y="1108770"/>
            <a:ext cx="4768953" cy="55144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11B0EA-658D-6460-6794-0A7123720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20. Non-standard symbols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9A72A3-7DB7-B06D-122E-83D6ADADCC8D}"/>
              </a:ext>
            </a:extLst>
          </p:cNvPr>
          <p:cNvSpPr/>
          <p:nvPr/>
        </p:nvSpPr>
        <p:spPr>
          <a:xfrm>
            <a:off x="2066835" y="568213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8261BC-A310-DC5B-70D4-01C1CA3E3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839" y="1108770"/>
            <a:ext cx="4875259" cy="548466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CD139D8-0305-461D-55D3-AA41725A3464}"/>
              </a:ext>
            </a:extLst>
          </p:cNvPr>
          <p:cNvSpPr/>
          <p:nvPr/>
        </p:nvSpPr>
        <p:spPr>
          <a:xfrm>
            <a:off x="5860934" y="1251832"/>
            <a:ext cx="5566784" cy="1829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074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67C84-BB32-43CC-94FB-3194DF2E1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00889E-25CA-280B-B2A1-186DC4CE0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898" y="1129123"/>
            <a:ext cx="4793177" cy="54763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35C3C5-9EDE-ADAE-22D5-20C3AD953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20. (cont’d) Non-standard symbols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F84A9F-1073-98DA-4CE2-78A9D5560FF8}"/>
              </a:ext>
            </a:extLst>
          </p:cNvPr>
          <p:cNvSpPr/>
          <p:nvPr/>
        </p:nvSpPr>
        <p:spPr>
          <a:xfrm>
            <a:off x="2066835" y="568213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74645-7F47-49D7-4901-3E18B8D77F7C}"/>
              </a:ext>
            </a:extLst>
          </p:cNvPr>
          <p:cNvSpPr/>
          <p:nvPr/>
        </p:nvSpPr>
        <p:spPr>
          <a:xfrm>
            <a:off x="2155227" y="294396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C2F771-3563-9978-19EF-7075CF5D9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075" y="1129123"/>
            <a:ext cx="4892694" cy="546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50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16FA3-707D-B133-8623-2F7C0D64B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8C3F0C-258C-63A0-3B36-F03D3D1FF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73" y="2011081"/>
            <a:ext cx="5505733" cy="35307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5F1F60-9A7A-F5C5-EF06-45E4B9237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20. (cont’d) Non-standard symbols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D40FF0-7428-D9A9-8359-0BD5D9AFA07B}"/>
              </a:ext>
            </a:extLst>
          </p:cNvPr>
          <p:cNvSpPr/>
          <p:nvPr/>
        </p:nvSpPr>
        <p:spPr>
          <a:xfrm>
            <a:off x="856779" y="433385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110A9B-349F-9BDA-C6A4-6F25C8B1E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906" y="1998380"/>
            <a:ext cx="5664491" cy="354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44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8F747-9036-2E6F-A857-E1F9A8A94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F6DA37-2561-B673-A01E-DACFCB2AE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846" y="1610932"/>
            <a:ext cx="4606045" cy="5195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595A2D-AA2E-B958-381C-99AC109E2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21. Surplus answers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19E658-0C12-328E-FF5B-DE954896C143}"/>
              </a:ext>
            </a:extLst>
          </p:cNvPr>
          <p:cNvSpPr/>
          <p:nvPr/>
        </p:nvSpPr>
        <p:spPr>
          <a:xfrm>
            <a:off x="1483033" y="374272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A87166-9235-5F1C-EC3E-2144F546C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7631" y="1606857"/>
            <a:ext cx="4706257" cy="519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B43322-FE89-590D-C5EC-F1BDD139B3F7}"/>
              </a:ext>
            </a:extLst>
          </p:cNvPr>
          <p:cNvSpPr/>
          <p:nvPr/>
        </p:nvSpPr>
        <p:spPr>
          <a:xfrm>
            <a:off x="1483033" y="563248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828D65-FF8B-7DD1-EAAF-64F45B878B56}"/>
              </a:ext>
            </a:extLst>
          </p:cNvPr>
          <p:cNvSpPr/>
          <p:nvPr/>
        </p:nvSpPr>
        <p:spPr>
          <a:xfrm>
            <a:off x="5559552" y="1606857"/>
            <a:ext cx="4974336" cy="22241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506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D4536-85EE-BB58-2077-A7858FE08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4855E5-3901-4C43-243C-ECF0570EF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427" y="1543683"/>
            <a:ext cx="5025071" cy="51178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A45247-363F-E3BE-35D6-A6EF861E7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22. Incorrect spelling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D4B26D-E740-603D-F578-DB0D79666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498" y="1478516"/>
            <a:ext cx="5206399" cy="518297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3860B8-A644-0BC4-A974-6E22083B9083}"/>
              </a:ext>
            </a:extLst>
          </p:cNvPr>
          <p:cNvSpPr/>
          <p:nvPr/>
        </p:nvSpPr>
        <p:spPr>
          <a:xfrm>
            <a:off x="1410624" y="6226737"/>
            <a:ext cx="80017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Fusion, fission, reflection, refraction, diffraction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4D7841-DB36-4C8E-2407-6479E5FE918A}"/>
              </a:ext>
            </a:extLst>
          </p:cNvPr>
          <p:cNvSpPr/>
          <p:nvPr/>
        </p:nvSpPr>
        <p:spPr>
          <a:xfrm>
            <a:off x="1323414" y="534937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FC7773-8872-318D-72EC-02486B31D9A0}"/>
              </a:ext>
            </a:extLst>
          </p:cNvPr>
          <p:cNvSpPr/>
          <p:nvPr/>
        </p:nvSpPr>
        <p:spPr>
          <a:xfrm>
            <a:off x="1301787" y="433385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33FCE5E-3D8E-25DE-CA5C-F516414FA5A2}"/>
              </a:ext>
            </a:extLst>
          </p:cNvPr>
          <p:cNvSpPr/>
          <p:nvPr/>
        </p:nvSpPr>
        <p:spPr>
          <a:xfrm>
            <a:off x="4965192" y="1251832"/>
            <a:ext cx="6462526" cy="3082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458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0" grpId="0"/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1B6A8-35AA-5587-C932-1F2D1E253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C5B6B0-FDEC-90EE-EFFE-7E000387A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04" y="1635148"/>
            <a:ext cx="10321196" cy="4857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441BC7-D513-BDE4-B32F-DFC2AB2D2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23. Show questions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97C717-B6E0-6509-6A85-9F08534867F4}"/>
              </a:ext>
            </a:extLst>
          </p:cNvPr>
          <p:cNvSpPr/>
          <p:nvPr/>
        </p:nvSpPr>
        <p:spPr>
          <a:xfrm>
            <a:off x="5358384" y="1642418"/>
            <a:ext cx="6329078" cy="38609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270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0A07-D4B7-AD66-4E31-849DA4172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02DDAC-0226-CBCC-A452-283D5CD77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821" y="1391715"/>
            <a:ext cx="4824871" cy="5227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C8F49B-488E-EE2A-67AB-802C749C6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23. (cont’d) Show questions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63D866-22EA-CF32-D315-6F4D86E89CD9}"/>
              </a:ext>
            </a:extLst>
          </p:cNvPr>
          <p:cNvSpPr/>
          <p:nvPr/>
        </p:nvSpPr>
        <p:spPr>
          <a:xfrm>
            <a:off x="2421363" y="385325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514ED3-CEDF-61B1-CBAD-612A9F68EF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473" t="69116" r="50292"/>
          <a:stretch/>
        </p:blipFill>
        <p:spPr>
          <a:xfrm>
            <a:off x="6916025" y="1836856"/>
            <a:ext cx="4607226" cy="18481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9AEF29-8F68-AB18-B104-CC12B4BF0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692" y="1322933"/>
            <a:ext cx="5207239" cy="529665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8AABAA-1C04-7D44-858E-13E87244D21D}"/>
              </a:ext>
            </a:extLst>
          </p:cNvPr>
          <p:cNvSpPr/>
          <p:nvPr/>
        </p:nvSpPr>
        <p:spPr>
          <a:xfrm>
            <a:off x="2421362" y="536236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039011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FD931-651A-C731-618E-6013DFCEE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DB929F-58AD-60D1-6DF1-8290C327E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402" y="1489761"/>
            <a:ext cx="5044204" cy="53601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17B0CF-4F4E-5546-68BD-C3BBE89328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61" t="42818" b="31995"/>
          <a:stretch/>
        </p:blipFill>
        <p:spPr>
          <a:xfrm>
            <a:off x="6906760" y="1514846"/>
            <a:ext cx="4410673" cy="16390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1E1AB8-BA5E-48DA-6570-9121ADFD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23. (cont’d) Show questions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76B836-84A1-A967-4C3B-491466D4F6AE}"/>
              </a:ext>
            </a:extLst>
          </p:cNvPr>
          <p:cNvSpPr/>
          <p:nvPr/>
        </p:nvSpPr>
        <p:spPr>
          <a:xfrm>
            <a:off x="5541041" y="223058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5830ED-BA7D-A7E7-F833-9B1BD9E881C6}"/>
              </a:ext>
            </a:extLst>
          </p:cNvPr>
          <p:cNvSpPr/>
          <p:nvPr/>
        </p:nvSpPr>
        <p:spPr>
          <a:xfrm>
            <a:off x="5749778" y="546898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42A28E-6487-E524-153D-21247853F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3598" y="1481723"/>
            <a:ext cx="5194327" cy="537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89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E7244-EF8F-20D7-8D3A-559590352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B5E499B1-88AC-E6CC-7281-4DD869B90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6530" y="1120965"/>
            <a:ext cx="4610100" cy="5498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D24914-06C7-D390-0564-F1D692408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2768" y="1923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1b. Arithmetic Error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6D40A9-5276-5AC2-161A-69066FB2E91F}"/>
              </a:ext>
            </a:extLst>
          </p:cNvPr>
          <p:cNvSpPr/>
          <p:nvPr/>
        </p:nvSpPr>
        <p:spPr>
          <a:xfrm>
            <a:off x="5007882" y="323322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997330-1990-00C7-70C4-D787DCAED384}"/>
              </a:ext>
            </a:extLst>
          </p:cNvPr>
          <p:cNvSpPr/>
          <p:nvPr/>
        </p:nvSpPr>
        <p:spPr>
          <a:xfrm>
            <a:off x="5007881" y="520145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309129-6EFD-5839-F04A-F7157B81C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868" y="1074434"/>
            <a:ext cx="4800600" cy="559117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70B7644-283C-59FB-E09A-77A7094C2EF9}"/>
              </a:ext>
            </a:extLst>
          </p:cNvPr>
          <p:cNvSpPr/>
          <p:nvPr/>
        </p:nvSpPr>
        <p:spPr>
          <a:xfrm>
            <a:off x="6327648" y="1251832"/>
            <a:ext cx="4939082" cy="1098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47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330E0-D12F-7E36-6949-5F21F8D4A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60759D-864D-A4C0-BB35-B9C726D17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09" y="1944009"/>
            <a:ext cx="5531134" cy="41404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1C7326-9985-773F-D258-0009F1D52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23. (cont’d) Show questions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2C342D-5AC4-BACA-E739-189711B22BB2}"/>
              </a:ext>
            </a:extLst>
          </p:cNvPr>
          <p:cNvSpPr/>
          <p:nvPr/>
        </p:nvSpPr>
        <p:spPr>
          <a:xfrm>
            <a:off x="621569" y="470860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A5DA86-5C7F-70BE-8881-C18B8FCE0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343" y="1944009"/>
            <a:ext cx="5639090" cy="414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2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4BD3A-5C23-50A7-EF1E-3AFE29C77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E2C251-746C-A447-6D5C-30286E87F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44" y="1792223"/>
            <a:ext cx="4813922" cy="49135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80DD8B-A30B-7B00-D074-3E695F9FD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24. Explain questions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1D5011-5B2F-5B64-6564-1032BF7178B8}"/>
              </a:ext>
            </a:extLst>
          </p:cNvPr>
          <p:cNvSpPr/>
          <p:nvPr/>
        </p:nvSpPr>
        <p:spPr>
          <a:xfrm>
            <a:off x="1151921" y="565043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35A05-E5B9-DB80-87AE-89BF92FA3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067" y="1859222"/>
            <a:ext cx="4813922" cy="484652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F52A59D-DE4B-78BA-C6C8-2189B9DBDB3A}"/>
              </a:ext>
            </a:extLst>
          </p:cNvPr>
          <p:cNvSpPr/>
          <p:nvPr/>
        </p:nvSpPr>
        <p:spPr>
          <a:xfrm>
            <a:off x="5130800" y="1924049"/>
            <a:ext cx="5600700" cy="27495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678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A1183-052B-0D63-037D-8AA7B8F38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A18010-863C-ED4C-82B5-2F8E9D862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56" y="2197394"/>
            <a:ext cx="5493032" cy="33593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13830A-E469-8983-2E4B-736C4ECE2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24. Explain questions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2EB781-C923-F324-6B21-7CF02A4363B1}"/>
              </a:ext>
            </a:extLst>
          </p:cNvPr>
          <p:cNvSpPr/>
          <p:nvPr/>
        </p:nvSpPr>
        <p:spPr>
          <a:xfrm>
            <a:off x="694721" y="439918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A86283-8999-4E64-D662-E9399066E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35470"/>
            <a:ext cx="3949903" cy="12637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F2FCBD-86F6-1D11-E512-75505B4A1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988" y="2197394"/>
            <a:ext cx="5645440" cy="335932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3FDCE1-587A-5313-E176-15DEC79C2EBE}"/>
              </a:ext>
            </a:extLst>
          </p:cNvPr>
          <p:cNvSpPr/>
          <p:nvPr/>
        </p:nvSpPr>
        <p:spPr>
          <a:xfrm>
            <a:off x="694721" y="304836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69802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DBDB6-DD43-B255-BCC3-3EA43FF05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762FD-9B3D-DDFD-0EEB-A280361BD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25. Justify / Must justify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9AA939-A9F4-019B-DD5B-E606057AB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813" y="1829118"/>
            <a:ext cx="9127270" cy="452737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1AAF2C2-6EBD-C6D4-04CD-969F236175D3}"/>
              </a:ext>
            </a:extLst>
          </p:cNvPr>
          <p:cNvSpPr/>
          <p:nvPr/>
        </p:nvSpPr>
        <p:spPr>
          <a:xfrm>
            <a:off x="5575300" y="2755899"/>
            <a:ext cx="5181887" cy="13525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102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06CBD-F9E4-3B79-CF07-EAE00403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F503-7B5C-2AEB-19E8-8BDAF11C3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25a. Justify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4FD8C7-0BFC-39C4-D500-216DDB2DF4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373" t="47540" r="18180" b="2948"/>
          <a:stretch/>
        </p:blipFill>
        <p:spPr>
          <a:xfrm>
            <a:off x="6546849" y="2400300"/>
            <a:ext cx="3358054" cy="2622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6D6462-6C94-14D0-06A4-B31B8304E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08" y="1574800"/>
            <a:ext cx="4995443" cy="528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467E37-F8E2-F319-AB5C-3111B7152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851" y="1512333"/>
            <a:ext cx="5164755" cy="53456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7F93116-6274-F253-AE3F-FC97CE825D7A}"/>
              </a:ext>
            </a:extLst>
          </p:cNvPr>
          <p:cNvSpPr/>
          <p:nvPr/>
        </p:nvSpPr>
        <p:spPr>
          <a:xfrm>
            <a:off x="1177768" y="372732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63A2E5-8E06-E929-5253-9A1F0614C3DB}"/>
              </a:ext>
            </a:extLst>
          </p:cNvPr>
          <p:cNvSpPr/>
          <p:nvPr/>
        </p:nvSpPr>
        <p:spPr>
          <a:xfrm>
            <a:off x="1177767" y="482153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4358E6-C054-E6CB-08E9-B7F83C047CCA}"/>
              </a:ext>
            </a:extLst>
          </p:cNvPr>
          <p:cNvSpPr/>
          <p:nvPr/>
        </p:nvSpPr>
        <p:spPr>
          <a:xfrm>
            <a:off x="1177766" y="580733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62945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B1310-20F6-0F38-1391-953E81FAB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3AE72F-CD1B-F70A-2904-0266583D2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08" y="3609826"/>
            <a:ext cx="5512083" cy="28830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28BA2-C3C2-9B19-6776-E741577E8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25a. Justify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B51BA-03F3-4E06-050A-4231E3429B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373" t="47540" r="18180" b="2948"/>
          <a:stretch/>
        </p:blipFill>
        <p:spPr>
          <a:xfrm>
            <a:off x="7321549" y="3727327"/>
            <a:ext cx="3358054" cy="26225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1102BC-3F07-5AD0-23CE-BBD502265CF6}"/>
              </a:ext>
            </a:extLst>
          </p:cNvPr>
          <p:cNvSpPr/>
          <p:nvPr/>
        </p:nvSpPr>
        <p:spPr>
          <a:xfrm>
            <a:off x="5128503" y="413754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1B0BA4-07A3-2B96-CC10-10B516CC0FF3}"/>
              </a:ext>
            </a:extLst>
          </p:cNvPr>
          <p:cNvSpPr/>
          <p:nvPr/>
        </p:nvSpPr>
        <p:spPr>
          <a:xfrm>
            <a:off x="5197316" y="576923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A21A09-8729-CCC6-22F8-DBD6D76CF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491" y="3609826"/>
            <a:ext cx="5721644" cy="29020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FDEF0C0-6D2F-4825-6CEE-9E842BF1E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396" y="1682181"/>
            <a:ext cx="3962604" cy="1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6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EA07F-92CA-33C3-7D61-F4E63B8F6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1D6D8-09ED-B564-A5D4-35629A14A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25b. Must justify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5CBF11-A70B-BE01-403A-B838B8BD5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06" y="1612900"/>
            <a:ext cx="9038155" cy="516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75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80CBB-F0EC-FDB2-0095-72D36A084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6CC705-545C-68B2-6C1D-93141EF3E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72" y="1325880"/>
            <a:ext cx="4849022" cy="54398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7D1AB4-8BC4-2D3B-04B9-BFF87D1FF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736" y="23385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25b. (cont’d)Must justify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D66656-5CCE-8ABD-9677-46BB9851C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294" y="3134082"/>
            <a:ext cx="4540483" cy="35307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053D4F-42A4-85DA-B2BF-83EE9A6C4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417" y="1471251"/>
            <a:ext cx="4197566" cy="17209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10FE1A-C8D7-A25A-B69B-688C92AD5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4294" y="1325879"/>
            <a:ext cx="5003549" cy="533898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5D1E680-0040-6FEB-75C9-39F8FFD2F380}"/>
              </a:ext>
            </a:extLst>
          </p:cNvPr>
          <p:cNvSpPr/>
          <p:nvPr/>
        </p:nvSpPr>
        <p:spPr>
          <a:xfrm>
            <a:off x="1123135" y="2748039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1BFCC2-FB9F-BEE1-A4F2-64D0460393E2}"/>
              </a:ext>
            </a:extLst>
          </p:cNvPr>
          <p:cNvSpPr/>
          <p:nvPr/>
        </p:nvSpPr>
        <p:spPr>
          <a:xfrm>
            <a:off x="1312642" y="187005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CC34F7-0182-5321-C5B7-44C72E7569AF}"/>
              </a:ext>
            </a:extLst>
          </p:cNvPr>
          <p:cNvSpPr/>
          <p:nvPr/>
        </p:nvSpPr>
        <p:spPr>
          <a:xfrm>
            <a:off x="1139198" y="360295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4E12E2-B965-23DB-00A8-FFF076224C55}"/>
              </a:ext>
            </a:extLst>
          </p:cNvPr>
          <p:cNvSpPr/>
          <p:nvPr/>
        </p:nvSpPr>
        <p:spPr>
          <a:xfrm>
            <a:off x="1139198" y="453385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B32221-8C8F-34A5-A22C-CBB04FB5E180}"/>
              </a:ext>
            </a:extLst>
          </p:cNvPr>
          <p:cNvSpPr/>
          <p:nvPr/>
        </p:nvSpPr>
        <p:spPr>
          <a:xfrm>
            <a:off x="1139198" y="5649777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6854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E3D67-8870-6891-C465-A01584333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88FAE0-69C3-99A5-95F2-D3087288C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477" y="1194583"/>
            <a:ext cx="5493032" cy="54930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195B3F-AE83-BC54-0FDF-8DDF84DAF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26. State what is meant by questions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3BFA3E-C9B2-E190-BB8F-FF3DEF35A85A}"/>
              </a:ext>
            </a:extLst>
          </p:cNvPr>
          <p:cNvSpPr/>
          <p:nvPr/>
        </p:nvSpPr>
        <p:spPr>
          <a:xfrm>
            <a:off x="1267257" y="5536084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9349AB-AA9F-347D-B8F4-61D6A002B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872" y="1194583"/>
            <a:ext cx="5626389" cy="549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38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46874-B88E-EF11-D274-6A67770DB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4A9260-3086-5B39-FCCD-E9B91E586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73" y="1971231"/>
            <a:ext cx="5928883" cy="3248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22B458-754A-F505-6E92-CC9B98DC29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84" t="52829" b="29380"/>
          <a:stretch/>
        </p:blipFill>
        <p:spPr>
          <a:xfrm>
            <a:off x="6766559" y="2963806"/>
            <a:ext cx="4032781" cy="9772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09FC3A-D03D-48EF-684F-5B811003C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26. State what is meant by questions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F6AC0E-5404-2143-4E39-9F173EF1DE7C}"/>
              </a:ext>
            </a:extLst>
          </p:cNvPr>
          <p:cNvSpPr/>
          <p:nvPr/>
        </p:nvSpPr>
        <p:spPr>
          <a:xfrm>
            <a:off x="989777" y="2889373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C3581-D027-FC53-01D4-CDB6010BE763}"/>
              </a:ext>
            </a:extLst>
          </p:cNvPr>
          <p:cNvSpPr/>
          <p:nvPr/>
        </p:nvSpPr>
        <p:spPr>
          <a:xfrm>
            <a:off x="982858" y="398652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76E2B2-B742-7374-F321-C5FA16662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450" y="1971230"/>
            <a:ext cx="6097550" cy="325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61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E523A4-C3F0-AFD5-27F6-F4F9507AE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784" y="2725553"/>
            <a:ext cx="4914492" cy="140689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23B3CF-29AE-F717-C064-0CF3D105E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48" y="2576577"/>
            <a:ext cx="5461936" cy="270304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03B127E-E238-4141-66B4-433EFF4C015C}"/>
              </a:ext>
            </a:extLst>
          </p:cNvPr>
          <p:cNvSpPr txBox="1">
            <a:spLocks/>
          </p:cNvSpPr>
          <p:nvPr/>
        </p:nvSpPr>
        <p:spPr>
          <a:xfrm>
            <a:off x="1942768" y="192391"/>
            <a:ext cx="9220200" cy="97729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1b. Arithmetic Error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0AD109-941B-8FB9-188A-F6828D9BA45B}"/>
              </a:ext>
            </a:extLst>
          </p:cNvPr>
          <p:cNvSpPr/>
          <p:nvPr/>
        </p:nvSpPr>
        <p:spPr>
          <a:xfrm>
            <a:off x="4106452" y="337589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E56E79-3056-ABA0-631D-D74D41C8B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971" y="2576577"/>
            <a:ext cx="5561181" cy="270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7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BF87C-EBD1-11F7-2620-F01049692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128E78-1904-8616-88E5-06FD92CED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25" y="1513196"/>
            <a:ext cx="5543835" cy="53025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6A5DE4-2CC1-9E93-BA86-E914E095F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2" y="217291"/>
            <a:ext cx="10155677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GB" dirty="0"/>
              <a:t>26. (cont’d) State what is meant by questions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5E7FBC-752E-7591-D98C-9169BB826ECD}"/>
              </a:ext>
            </a:extLst>
          </p:cNvPr>
          <p:cNvSpPr/>
          <p:nvPr/>
        </p:nvSpPr>
        <p:spPr>
          <a:xfrm>
            <a:off x="1303231" y="296733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1FF840-4F13-F866-A63C-E54FC740CECB}"/>
              </a:ext>
            </a:extLst>
          </p:cNvPr>
          <p:cNvSpPr/>
          <p:nvPr/>
        </p:nvSpPr>
        <p:spPr>
          <a:xfrm>
            <a:off x="1303231" y="419239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781030-2439-9313-5770-0538D1444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917" y="1513196"/>
            <a:ext cx="5626389" cy="52580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6EC1D1-B5B9-BC15-084D-9F5697C6D6E5}"/>
              </a:ext>
            </a:extLst>
          </p:cNvPr>
          <p:cNvSpPr/>
          <p:nvPr/>
        </p:nvSpPr>
        <p:spPr>
          <a:xfrm>
            <a:off x="1267256" y="5495409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35347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C4CA3-2837-80A0-E0A0-1A6808ED3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746DDC-9FC1-0D81-48FF-F78DF45E4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280" y="1361541"/>
            <a:ext cx="10003440" cy="54964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3D44A2-E7A5-9DDB-63FC-C09FCCB18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23" y="217291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27. Open Ended Questions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D54E20A-D316-69A3-7A7F-A81E7D9E46BC}"/>
              </a:ext>
            </a:extLst>
          </p:cNvPr>
          <p:cNvSpPr/>
          <p:nvPr/>
        </p:nvSpPr>
        <p:spPr>
          <a:xfrm>
            <a:off x="5765260" y="4701702"/>
            <a:ext cx="4176408" cy="15710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824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4F573-9DD4-FAC2-ADD7-A6C64DECB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7B4B8-CEC4-DA75-3F7D-969344C9E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898" y="131478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28. Graph plotting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213FC7-A68C-502D-9A4E-82A4F4506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672" y="1520885"/>
            <a:ext cx="9875933" cy="512669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C51D912-1AF1-B1C1-4341-5943E8618DF9}"/>
              </a:ext>
            </a:extLst>
          </p:cNvPr>
          <p:cNvSpPr/>
          <p:nvPr/>
        </p:nvSpPr>
        <p:spPr>
          <a:xfrm>
            <a:off x="4928616" y="3675887"/>
            <a:ext cx="6409944" cy="1755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D95447E-202B-8D64-D398-E6A5B67CB738}"/>
              </a:ext>
            </a:extLst>
          </p:cNvPr>
          <p:cNvSpPr/>
          <p:nvPr/>
        </p:nvSpPr>
        <p:spPr>
          <a:xfrm>
            <a:off x="5522976" y="5305166"/>
            <a:ext cx="4992624" cy="14213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341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92A3-9C4E-4CFB-19A2-E102FD060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570" y="365126"/>
            <a:ext cx="9207230" cy="1035658"/>
          </a:xfrm>
        </p:spPr>
        <p:txBody>
          <a:bodyPr/>
          <a:lstStyle/>
          <a:p>
            <a:r>
              <a:rPr lang="en-GB" dirty="0"/>
              <a:t>Some comments about 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F0AA-0BA1-3502-B1ED-0347189EB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4042"/>
            <a:ext cx="10515600" cy="437744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In the MI</a:t>
            </a:r>
          </a:p>
          <a:p>
            <a:r>
              <a:rPr lang="en-GB" dirty="0"/>
              <a:t>Bold or underlined– this word must be in your answer</a:t>
            </a:r>
          </a:p>
          <a:p>
            <a:r>
              <a:rPr lang="en-GB" dirty="0"/>
              <a:t>Brackets- part of an ideal answer but not required for the marks</a:t>
            </a:r>
          </a:p>
          <a:p>
            <a:r>
              <a:rPr lang="en-GB" dirty="0"/>
              <a:t>Notice recently to avoid intermediate rounding, the MI are substituting the previous equation, or part of an answer, without working this out. If your rearranging is good, I’d recommend this.</a:t>
            </a:r>
          </a:p>
          <a:p>
            <a:r>
              <a:rPr lang="en-GB" dirty="0"/>
              <a:t>The GMP are summarized at the beginning of the MI- do you just skip this?</a:t>
            </a:r>
          </a:p>
          <a:p>
            <a:r>
              <a:rPr lang="en-GB" dirty="0">
                <a:solidFill>
                  <a:srgbClr val="FF0000"/>
                </a:solidFill>
              </a:rPr>
              <a:t>If you’re a teacher the best way to get to learn about how things are done is to do some marking! Your students will appreciate it no end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8A7E4-02F6-D20D-356B-59EA67303D4D}"/>
              </a:ext>
            </a:extLst>
          </p:cNvPr>
          <p:cNvSpPr txBox="1"/>
          <p:nvPr/>
        </p:nvSpPr>
        <p:spPr>
          <a:xfrm>
            <a:off x="4565515" y="57328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b="1" dirty="0">
              <a:solidFill>
                <a:schemeClr val="tx2">
                  <a:lumMod val="50000"/>
                  <a:lumOff val="50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79A26B-09C9-4427-3F23-E584651DCF96}"/>
              </a:ext>
            </a:extLst>
          </p:cNvPr>
          <p:cNvSpPr txBox="1"/>
          <p:nvPr/>
        </p:nvSpPr>
        <p:spPr>
          <a:xfrm>
            <a:off x="916022" y="602148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  <a:latin typeface="Bradley Hand ITC" panose="03070402050302030203" pitchFamily="66" charset="0"/>
              </a:rPr>
              <a:t>All the best in your tests and exams</a:t>
            </a:r>
          </a:p>
          <a:p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  <a:latin typeface="Bradley Hand ITC" panose="03070402050302030203" pitchFamily="66" charset="0"/>
              </a:rPr>
              <a:t>Mrs Physics</a:t>
            </a:r>
          </a:p>
        </p:txBody>
      </p:sp>
    </p:spTree>
    <p:extLst>
      <p:ext uri="{BB962C8B-B14F-4D97-AF65-F5344CB8AC3E}">
        <p14:creationId xmlns:p14="http://schemas.microsoft.com/office/powerpoint/2010/main" val="772979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50656-A90A-986E-D2E6-E7A519124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0F548051-DBDB-ECDB-D5DF-0F0952F27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996" y="1809367"/>
            <a:ext cx="5492943" cy="4750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C1DC38-EE64-7674-C6BD-4F0CDE9D3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1c. Relationship Only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D261FF-FC62-6ED3-822E-C987A002179B}"/>
              </a:ext>
            </a:extLst>
          </p:cNvPr>
          <p:cNvSpPr/>
          <p:nvPr/>
        </p:nvSpPr>
        <p:spPr>
          <a:xfrm>
            <a:off x="1010577" y="3572535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A7340E-9D73-8818-FC51-63A117C6C7B8}"/>
              </a:ext>
            </a:extLst>
          </p:cNvPr>
          <p:cNvSpPr/>
          <p:nvPr/>
        </p:nvSpPr>
        <p:spPr>
          <a:xfrm>
            <a:off x="1104757" y="5065973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4A8CFE-54A9-5F54-294D-7A6B7B6B9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409" y="1809367"/>
            <a:ext cx="5639090" cy="475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12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0B419-8C8E-38C3-8940-BD0C0D384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0DFFA934-526E-263D-570B-7F300065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01" y="1422256"/>
            <a:ext cx="4686783" cy="53141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82A6DA-9EC2-D812-693B-9209AB46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1d. Incorrect substitution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1A89C6-8991-756B-A0A7-FC2F28ADC17A}"/>
              </a:ext>
            </a:extLst>
          </p:cNvPr>
          <p:cNvSpPr/>
          <p:nvPr/>
        </p:nvSpPr>
        <p:spPr>
          <a:xfrm>
            <a:off x="4723041" y="3014751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501A0E-D5A8-B6D8-BC65-7CB39A423E86}"/>
              </a:ext>
            </a:extLst>
          </p:cNvPr>
          <p:cNvSpPr/>
          <p:nvPr/>
        </p:nvSpPr>
        <p:spPr>
          <a:xfrm>
            <a:off x="4881229" y="5156480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0F3BCD-EB0B-EAF2-6754-D8BEB05C3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845" y="1397104"/>
            <a:ext cx="4796261" cy="531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3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6D730-A91E-A867-775D-37BFD409E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02B53-FC8B-9CAA-7ABF-AB748EC97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850" y="1342418"/>
            <a:ext cx="4433046" cy="52757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5A6B35-2C3D-0B64-6F92-3F4940219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977292"/>
          </a:xfrm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en-GB" dirty="0"/>
              <a:t>1e. Incorrect Transposition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4E4736-7661-525A-189E-161C1A463A15}"/>
              </a:ext>
            </a:extLst>
          </p:cNvPr>
          <p:cNvSpPr/>
          <p:nvPr/>
        </p:nvSpPr>
        <p:spPr>
          <a:xfrm>
            <a:off x="4885307" y="5356696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35CA0E-CC86-5F84-09F9-C756C59D7DB0}"/>
              </a:ext>
            </a:extLst>
          </p:cNvPr>
          <p:cNvSpPr/>
          <p:nvPr/>
        </p:nvSpPr>
        <p:spPr>
          <a:xfrm>
            <a:off x="4755466" y="3651102"/>
            <a:ext cx="554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9E814A88-18C2-A925-FF74-49FA3167A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12670" y="1342418"/>
            <a:ext cx="4523943" cy="5228576"/>
          </a:xfrm>
        </p:spPr>
      </p:pic>
    </p:spTree>
    <p:extLst>
      <p:ext uri="{BB962C8B-B14F-4D97-AF65-F5344CB8AC3E}">
        <p14:creationId xmlns:p14="http://schemas.microsoft.com/office/powerpoint/2010/main" val="1959815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4254</TotalTime>
  <Words>697</Words>
  <Application>Microsoft Office PowerPoint</Application>
  <PresentationFormat>Widescreen</PresentationFormat>
  <Paragraphs>166</Paragraphs>
  <Slides>63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Aptos</vt:lpstr>
      <vt:lpstr>Aptos Display</vt:lpstr>
      <vt:lpstr>Arial</vt:lpstr>
      <vt:lpstr>Bierstadt</vt:lpstr>
      <vt:lpstr>Bradley Hand ITC</vt:lpstr>
      <vt:lpstr>Office Theme</vt:lpstr>
      <vt:lpstr>General Marking Principles</vt:lpstr>
      <vt:lpstr>Make the most of this powerpoint</vt:lpstr>
      <vt:lpstr>1. Standard 3 Marker</vt:lpstr>
      <vt:lpstr>1a. No working</vt:lpstr>
      <vt:lpstr>1b. Arithmetic Error</vt:lpstr>
      <vt:lpstr>PowerPoint Presentation</vt:lpstr>
      <vt:lpstr>1c. Relationship Only</vt:lpstr>
      <vt:lpstr>1d. Incorrect substitution</vt:lpstr>
      <vt:lpstr>1e. Incorrect Transposition</vt:lpstr>
      <vt:lpstr>1f. Omission</vt:lpstr>
      <vt:lpstr>1f. (cont) Omission</vt:lpstr>
      <vt:lpstr>2. Use of ‘magic’ triangle </vt:lpstr>
      <vt:lpstr>2. (cont) Use of ‘magic’ triangle </vt:lpstr>
      <vt:lpstr>3. Squaring or powers</vt:lpstr>
      <vt:lpstr>3. (cont) Squaring or powers</vt:lpstr>
      <vt:lpstr>4. Incorrect sub of a physical quantity</vt:lpstr>
      <vt:lpstr>5a. Unit conversion</vt:lpstr>
      <vt:lpstr>5b. Unit conversion</vt:lpstr>
      <vt:lpstr>5c. Unit conversion</vt:lpstr>
      <vt:lpstr>5c. (cont’d)  Unit conversion</vt:lpstr>
      <vt:lpstr>5d. Unit conversion</vt:lpstr>
      <vt:lpstr>6. Sig fig in final answer</vt:lpstr>
      <vt:lpstr>6. (cont)  Sig fig in final answer</vt:lpstr>
      <vt:lpstr>7. Sig fig intermediate calculations</vt:lpstr>
      <vt:lpstr>8. Rounding Errors</vt:lpstr>
      <vt:lpstr>9. Vulgar Fractions</vt:lpstr>
      <vt:lpstr>10. Incorrect index notation</vt:lpstr>
      <vt:lpstr>11. Subscript and superscript</vt:lpstr>
      <vt:lpstr>11. (cont) Subscript and superscript</vt:lpstr>
      <vt:lpstr>12. Multiple errors in final answer</vt:lpstr>
      <vt:lpstr>13. Additional Calculations beyond answer</vt:lpstr>
      <vt:lpstr>14. Application of wrong physics</vt:lpstr>
      <vt:lpstr>14. Application of wrong physics</vt:lpstr>
      <vt:lpstr>15. Carry forward </vt:lpstr>
      <vt:lpstr>15. (cont) carry forward</vt:lpstr>
      <vt:lpstr>15. Carry forward</vt:lpstr>
      <vt:lpstr>16. Carry forward</vt:lpstr>
      <vt:lpstr>17. Carry forward incorrect intermediate</vt:lpstr>
      <vt:lpstr>17. (cont) Carry forward  - intermediate</vt:lpstr>
      <vt:lpstr>18. Wrong experiment</vt:lpstr>
      <vt:lpstr>19. Solution by diagram</vt:lpstr>
      <vt:lpstr>20. Non-standard symbols</vt:lpstr>
      <vt:lpstr>20. (cont’d) Non-standard symbols</vt:lpstr>
      <vt:lpstr>20. (cont’d) Non-standard symbols</vt:lpstr>
      <vt:lpstr>21. Surplus answers</vt:lpstr>
      <vt:lpstr>22. Incorrect spelling</vt:lpstr>
      <vt:lpstr>23. Show questions </vt:lpstr>
      <vt:lpstr>23. (cont’d) Show questions </vt:lpstr>
      <vt:lpstr>23. (cont’d) Show questions </vt:lpstr>
      <vt:lpstr>23. (cont’d) Show questions </vt:lpstr>
      <vt:lpstr>24. Explain questions </vt:lpstr>
      <vt:lpstr>24. Explain questions </vt:lpstr>
      <vt:lpstr>25. Justify / Must justify</vt:lpstr>
      <vt:lpstr>25a. Justify</vt:lpstr>
      <vt:lpstr>25a. Justify</vt:lpstr>
      <vt:lpstr>25b. Must justify</vt:lpstr>
      <vt:lpstr>25b. (cont’d)Must justify</vt:lpstr>
      <vt:lpstr>26. State what is meant by questions</vt:lpstr>
      <vt:lpstr>26. State what is meant by questions</vt:lpstr>
      <vt:lpstr>26. (cont’d) State what is meant by questions</vt:lpstr>
      <vt:lpstr>27. Open Ended Questions</vt:lpstr>
      <vt:lpstr>28. Graph plotting questions</vt:lpstr>
      <vt:lpstr>Some comments about 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Mrs Hargreaves</dc:creator>
  <cp:lastModifiedBy>Mrs Hargreaves</cp:lastModifiedBy>
  <cp:revision>78</cp:revision>
  <dcterms:created xsi:type="dcterms:W3CDTF">2025-01-04T19:21:27Z</dcterms:created>
  <dcterms:modified xsi:type="dcterms:W3CDTF">2025-01-12T21:42:24Z</dcterms:modified>
</cp:coreProperties>
</file>