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7"/>
  </p:notesMasterIdLst>
  <p:sldIdLst>
    <p:sldId id="256" r:id="rId2"/>
    <p:sldId id="294" r:id="rId3"/>
    <p:sldId id="295" r:id="rId4"/>
    <p:sldId id="287" r:id="rId5"/>
    <p:sldId id="322" r:id="rId6"/>
    <p:sldId id="285" r:id="rId7"/>
    <p:sldId id="286" r:id="rId8"/>
    <p:sldId id="288" r:id="rId9"/>
    <p:sldId id="349" r:id="rId10"/>
    <p:sldId id="351" r:id="rId11"/>
    <p:sldId id="350" r:id="rId12"/>
    <p:sldId id="270" r:id="rId13"/>
    <p:sldId id="275" r:id="rId14"/>
    <p:sldId id="323" r:id="rId15"/>
    <p:sldId id="324" r:id="rId16"/>
    <p:sldId id="328" r:id="rId17"/>
    <p:sldId id="327" r:id="rId18"/>
    <p:sldId id="266" r:id="rId19"/>
    <p:sldId id="343" r:id="rId20"/>
    <p:sldId id="268" r:id="rId21"/>
    <p:sldId id="293" r:id="rId22"/>
    <p:sldId id="330" r:id="rId23"/>
    <p:sldId id="331" r:id="rId24"/>
    <p:sldId id="282" r:id="rId25"/>
    <p:sldId id="278" r:id="rId26"/>
    <p:sldId id="289" r:id="rId27"/>
    <p:sldId id="290" r:id="rId28"/>
    <p:sldId id="291" r:id="rId29"/>
    <p:sldId id="292" r:id="rId30"/>
    <p:sldId id="257" r:id="rId31"/>
    <p:sldId id="333" r:id="rId32"/>
    <p:sldId id="338" r:id="rId33"/>
    <p:sldId id="284" r:id="rId34"/>
    <p:sldId id="352" r:id="rId35"/>
    <p:sldId id="315" r:id="rId36"/>
    <p:sldId id="277" r:id="rId37"/>
    <p:sldId id="332" r:id="rId38"/>
    <p:sldId id="283" r:id="rId39"/>
    <p:sldId id="265" r:id="rId40"/>
    <p:sldId id="260" r:id="rId41"/>
    <p:sldId id="347" r:id="rId42"/>
    <p:sldId id="325" r:id="rId43"/>
    <p:sldId id="261" r:id="rId44"/>
    <p:sldId id="336" r:id="rId45"/>
    <p:sldId id="280" r:id="rId46"/>
    <p:sldId id="276" r:id="rId47"/>
    <p:sldId id="339" r:id="rId48"/>
    <p:sldId id="262" r:id="rId49"/>
    <p:sldId id="340" r:id="rId50"/>
    <p:sldId id="342" r:id="rId51"/>
    <p:sldId id="341" r:id="rId52"/>
    <p:sldId id="344" r:id="rId53"/>
    <p:sldId id="345" r:id="rId54"/>
    <p:sldId id="281" r:id="rId55"/>
    <p:sldId id="335" r:id="rId56"/>
    <p:sldId id="346" r:id="rId57"/>
    <p:sldId id="269" r:id="rId58"/>
    <p:sldId id="279" r:id="rId59"/>
    <p:sldId id="348" r:id="rId60"/>
    <p:sldId id="258" r:id="rId61"/>
    <p:sldId id="263" r:id="rId62"/>
    <p:sldId id="264" r:id="rId63"/>
    <p:sldId id="271" r:id="rId64"/>
    <p:sldId id="273" r:id="rId65"/>
    <p:sldId id="274" r:id="rId6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4FCBE2-FFCF-4475-B7BA-494BB57ACD5B}" v="227" dt="2024-01-12T20:37:01.7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5" d="100"/>
          <a:sy n="85" d="100"/>
        </p:scale>
        <p:origin x="101" y="6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70" d="100"/>
        <a:sy n="70" d="100"/>
      </p:scale>
      <p:origin x="0" y="-6869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rs Hargreaves" userId="16d29ebe-5fd1-4f7c-a551-c4871f6cfdc9" providerId="ADAL" clId="{0C4FCBE2-FFCF-4475-B7BA-494BB57ACD5B}"/>
    <pc:docChg chg="custSel addSld delSld modSld">
      <pc:chgData name="Mrs Hargreaves" userId="16d29ebe-5fd1-4f7c-a551-c4871f6cfdc9" providerId="ADAL" clId="{0C4FCBE2-FFCF-4475-B7BA-494BB57ACD5B}" dt="2024-01-12T20:37:01.767" v="495" actId="20577"/>
      <pc:docMkLst>
        <pc:docMk/>
      </pc:docMkLst>
      <pc:sldChg chg="modSp mod">
        <pc:chgData name="Mrs Hargreaves" userId="16d29ebe-5fd1-4f7c-a551-c4871f6cfdc9" providerId="ADAL" clId="{0C4FCBE2-FFCF-4475-B7BA-494BB57ACD5B}" dt="2024-01-12T20:31:24.287" v="351" actId="27636"/>
        <pc:sldMkLst>
          <pc:docMk/>
          <pc:sldMk cId="1964364993" sldId="256"/>
        </pc:sldMkLst>
        <pc:spChg chg="mod">
          <ac:chgData name="Mrs Hargreaves" userId="16d29ebe-5fd1-4f7c-a551-c4871f6cfdc9" providerId="ADAL" clId="{0C4FCBE2-FFCF-4475-B7BA-494BB57ACD5B}" dt="2024-01-12T20:31:24.287" v="351" actId="27636"/>
          <ac:spMkLst>
            <pc:docMk/>
            <pc:sldMk cId="1964364993" sldId="256"/>
            <ac:spMk id="3" creationId="{0013CB3E-4518-C759-15EF-BA2BC8DB584B}"/>
          </ac:spMkLst>
        </pc:spChg>
      </pc:sldChg>
      <pc:sldChg chg="modSp">
        <pc:chgData name="Mrs Hargreaves" userId="16d29ebe-5fd1-4f7c-a551-c4871f6cfdc9" providerId="ADAL" clId="{0C4FCBE2-FFCF-4475-B7BA-494BB57ACD5B}" dt="2024-01-12T20:36:02.739" v="425" actId="2711"/>
        <pc:sldMkLst>
          <pc:docMk/>
          <pc:sldMk cId="1725343314" sldId="261"/>
        </pc:sldMkLst>
        <pc:spChg chg="mod">
          <ac:chgData name="Mrs Hargreaves" userId="16d29ebe-5fd1-4f7c-a551-c4871f6cfdc9" providerId="ADAL" clId="{0C4FCBE2-FFCF-4475-B7BA-494BB57ACD5B}" dt="2024-01-12T20:36:02.739" v="425" actId="2711"/>
          <ac:spMkLst>
            <pc:docMk/>
            <pc:sldMk cId="1725343314" sldId="261"/>
            <ac:spMk id="2" creationId="{6270A9A8-CC0F-C368-5197-C9D1E9E58591}"/>
          </ac:spMkLst>
        </pc:spChg>
      </pc:sldChg>
      <pc:sldChg chg="modSp mod">
        <pc:chgData name="Mrs Hargreaves" userId="16d29ebe-5fd1-4f7c-a551-c4871f6cfdc9" providerId="ADAL" clId="{0C4FCBE2-FFCF-4475-B7BA-494BB57ACD5B}" dt="2024-01-12T20:25:03.040" v="7" actId="255"/>
        <pc:sldMkLst>
          <pc:docMk/>
          <pc:sldMk cId="4252473751" sldId="263"/>
        </pc:sldMkLst>
        <pc:spChg chg="mod">
          <ac:chgData name="Mrs Hargreaves" userId="16d29ebe-5fd1-4f7c-a551-c4871f6cfdc9" providerId="ADAL" clId="{0C4FCBE2-FFCF-4475-B7BA-494BB57ACD5B}" dt="2024-01-12T20:25:03.040" v="7" actId="255"/>
          <ac:spMkLst>
            <pc:docMk/>
            <pc:sldMk cId="4252473751" sldId="263"/>
            <ac:spMk id="3" creationId="{5AFF107F-6924-B753-333D-21E6D628C3B1}"/>
          </ac:spMkLst>
        </pc:spChg>
      </pc:sldChg>
      <pc:sldChg chg="modSp mod modAnim">
        <pc:chgData name="Mrs Hargreaves" userId="16d29ebe-5fd1-4f7c-a551-c4871f6cfdc9" providerId="ADAL" clId="{0C4FCBE2-FFCF-4475-B7BA-494BB57ACD5B}" dt="2024-01-12T20:32:30.934" v="418" actId="14100"/>
        <pc:sldMkLst>
          <pc:docMk/>
          <pc:sldMk cId="2458698212" sldId="324"/>
        </pc:sldMkLst>
        <pc:spChg chg="mod">
          <ac:chgData name="Mrs Hargreaves" userId="16d29ebe-5fd1-4f7c-a551-c4871f6cfdc9" providerId="ADAL" clId="{0C4FCBE2-FFCF-4475-B7BA-494BB57ACD5B}" dt="2024-01-12T20:32:30.934" v="418" actId="14100"/>
          <ac:spMkLst>
            <pc:docMk/>
            <pc:sldMk cId="2458698212" sldId="324"/>
            <ac:spMk id="3" creationId="{5AFF107F-6924-B753-333D-21E6D628C3B1}"/>
          </ac:spMkLst>
        </pc:spChg>
      </pc:sldChg>
      <pc:sldChg chg="modSp mod modAnim">
        <pc:chgData name="Mrs Hargreaves" userId="16d29ebe-5fd1-4f7c-a551-c4871f6cfdc9" providerId="ADAL" clId="{0C4FCBE2-FFCF-4475-B7BA-494BB57ACD5B}" dt="2024-01-12T20:37:01.767" v="495" actId="20577"/>
        <pc:sldMkLst>
          <pc:docMk/>
          <pc:sldMk cId="1089064976" sldId="336"/>
        </pc:sldMkLst>
        <pc:spChg chg="mod">
          <ac:chgData name="Mrs Hargreaves" userId="16d29ebe-5fd1-4f7c-a551-c4871f6cfdc9" providerId="ADAL" clId="{0C4FCBE2-FFCF-4475-B7BA-494BB57ACD5B}" dt="2024-01-12T20:37:01.767" v="495" actId="20577"/>
          <ac:spMkLst>
            <pc:docMk/>
            <pc:sldMk cId="1089064976" sldId="336"/>
            <ac:spMk id="2" creationId="{6270A9A8-CC0F-C368-5197-C9D1E9E58591}"/>
          </ac:spMkLst>
        </pc:spChg>
        <pc:spChg chg="mod">
          <ac:chgData name="Mrs Hargreaves" userId="16d29ebe-5fd1-4f7c-a551-c4871f6cfdc9" providerId="ADAL" clId="{0C4FCBE2-FFCF-4475-B7BA-494BB57ACD5B}" dt="2024-01-12T20:36:55.114" v="493" actId="27636"/>
          <ac:spMkLst>
            <pc:docMk/>
            <pc:sldMk cId="1089064976" sldId="336"/>
            <ac:spMk id="3" creationId="{5AFF107F-6924-B753-333D-21E6D628C3B1}"/>
          </ac:spMkLst>
        </pc:spChg>
      </pc:sldChg>
      <pc:sldChg chg="modSp add mod modAnim">
        <pc:chgData name="Mrs Hargreaves" userId="16d29ebe-5fd1-4f7c-a551-c4871f6cfdc9" providerId="ADAL" clId="{0C4FCBE2-FFCF-4475-B7BA-494BB57ACD5B}" dt="2024-01-12T20:26:55.539" v="52" actId="6549"/>
        <pc:sldMkLst>
          <pc:docMk/>
          <pc:sldMk cId="3568613782" sldId="348"/>
        </pc:sldMkLst>
        <pc:spChg chg="mod">
          <ac:chgData name="Mrs Hargreaves" userId="16d29ebe-5fd1-4f7c-a551-c4871f6cfdc9" providerId="ADAL" clId="{0C4FCBE2-FFCF-4475-B7BA-494BB57ACD5B}" dt="2024-01-12T20:26:10.386" v="9" actId="20577"/>
          <ac:spMkLst>
            <pc:docMk/>
            <pc:sldMk cId="3568613782" sldId="348"/>
            <ac:spMk id="2" creationId="{6270A9A8-CC0F-C368-5197-C9D1E9E58591}"/>
          </ac:spMkLst>
        </pc:spChg>
        <pc:spChg chg="mod">
          <ac:chgData name="Mrs Hargreaves" userId="16d29ebe-5fd1-4f7c-a551-c4871f6cfdc9" providerId="ADAL" clId="{0C4FCBE2-FFCF-4475-B7BA-494BB57ACD5B}" dt="2024-01-12T20:26:55.539" v="52" actId="6549"/>
          <ac:spMkLst>
            <pc:docMk/>
            <pc:sldMk cId="3568613782" sldId="348"/>
            <ac:spMk id="3" creationId="{5AFF107F-6924-B753-333D-21E6D628C3B1}"/>
          </ac:spMkLst>
        </pc:spChg>
        <pc:spChg chg="mod">
          <ac:chgData name="Mrs Hargreaves" userId="16d29ebe-5fd1-4f7c-a551-c4871f6cfdc9" providerId="ADAL" clId="{0C4FCBE2-FFCF-4475-B7BA-494BB57ACD5B}" dt="2024-01-12T20:26:43.003" v="43" actId="20577"/>
          <ac:spMkLst>
            <pc:docMk/>
            <pc:sldMk cId="3568613782" sldId="348"/>
            <ac:spMk id="5" creationId="{F4442C8A-E045-00C9-3971-7F0BE0831DA1}"/>
          </ac:spMkLst>
        </pc:spChg>
      </pc:sldChg>
      <pc:sldChg chg="modSp add mod">
        <pc:chgData name="Mrs Hargreaves" userId="16d29ebe-5fd1-4f7c-a551-c4871f6cfdc9" providerId="ADAL" clId="{0C4FCBE2-FFCF-4475-B7BA-494BB57ACD5B}" dt="2024-01-12T20:29:26.408" v="81" actId="5793"/>
        <pc:sldMkLst>
          <pc:docMk/>
          <pc:sldMk cId="199721411" sldId="349"/>
        </pc:sldMkLst>
        <pc:spChg chg="mod">
          <ac:chgData name="Mrs Hargreaves" userId="16d29ebe-5fd1-4f7c-a551-c4871f6cfdc9" providerId="ADAL" clId="{0C4FCBE2-FFCF-4475-B7BA-494BB57ACD5B}" dt="2024-01-12T20:29:20.803" v="72" actId="20577"/>
          <ac:spMkLst>
            <pc:docMk/>
            <pc:sldMk cId="199721411" sldId="349"/>
            <ac:spMk id="2" creationId="{6270A9A8-CC0F-C368-5197-C9D1E9E58591}"/>
          </ac:spMkLst>
        </pc:spChg>
        <pc:spChg chg="mod">
          <ac:chgData name="Mrs Hargreaves" userId="16d29ebe-5fd1-4f7c-a551-c4871f6cfdc9" providerId="ADAL" clId="{0C4FCBE2-FFCF-4475-B7BA-494BB57ACD5B}" dt="2024-01-12T20:29:26.408" v="81" actId="5793"/>
          <ac:spMkLst>
            <pc:docMk/>
            <pc:sldMk cId="199721411" sldId="349"/>
            <ac:spMk id="3" creationId="{5AFF107F-6924-B753-333D-21E6D628C3B1}"/>
          </ac:spMkLst>
        </pc:spChg>
      </pc:sldChg>
      <pc:sldChg chg="add">
        <pc:chgData name="Mrs Hargreaves" userId="16d29ebe-5fd1-4f7c-a551-c4871f6cfdc9" providerId="ADAL" clId="{0C4FCBE2-FFCF-4475-B7BA-494BB57ACD5B}" dt="2024-01-12T20:28:42.753" v="63"/>
        <pc:sldMkLst>
          <pc:docMk/>
          <pc:sldMk cId="135029047" sldId="350"/>
        </pc:sldMkLst>
      </pc:sldChg>
      <pc:sldChg chg="add del">
        <pc:chgData name="Mrs Hargreaves" userId="16d29ebe-5fd1-4f7c-a551-c4871f6cfdc9" providerId="ADAL" clId="{0C4FCBE2-FFCF-4475-B7BA-494BB57ACD5B}" dt="2024-01-12T20:28:37.683" v="62"/>
        <pc:sldMkLst>
          <pc:docMk/>
          <pc:sldMk cId="904114600" sldId="350"/>
        </pc:sldMkLst>
      </pc:sldChg>
      <pc:sldChg chg="modSp add">
        <pc:chgData name="Mrs Hargreaves" userId="16d29ebe-5fd1-4f7c-a551-c4871f6cfdc9" providerId="ADAL" clId="{0C4FCBE2-FFCF-4475-B7BA-494BB57ACD5B}" dt="2024-01-12T20:29:59.319" v="95" actId="20577"/>
        <pc:sldMkLst>
          <pc:docMk/>
          <pc:sldMk cId="279708634" sldId="351"/>
        </pc:sldMkLst>
        <pc:spChg chg="mod">
          <ac:chgData name="Mrs Hargreaves" userId="16d29ebe-5fd1-4f7c-a551-c4871f6cfdc9" providerId="ADAL" clId="{0C4FCBE2-FFCF-4475-B7BA-494BB57ACD5B}" dt="2024-01-12T20:29:48.404" v="83" actId="20577"/>
          <ac:spMkLst>
            <pc:docMk/>
            <pc:sldMk cId="279708634" sldId="351"/>
            <ac:spMk id="2" creationId="{6270A9A8-CC0F-C368-5197-C9D1E9E58591}"/>
          </ac:spMkLst>
        </pc:spChg>
        <pc:spChg chg="mod">
          <ac:chgData name="Mrs Hargreaves" userId="16d29ebe-5fd1-4f7c-a551-c4871f6cfdc9" providerId="ADAL" clId="{0C4FCBE2-FFCF-4475-B7BA-494BB57ACD5B}" dt="2024-01-12T20:29:59.319" v="95" actId="20577"/>
          <ac:spMkLst>
            <pc:docMk/>
            <pc:sldMk cId="279708634" sldId="351"/>
            <ac:spMk id="3" creationId="{5AFF107F-6924-B753-333D-21E6D628C3B1}"/>
          </ac:spMkLst>
        </pc:spChg>
      </pc:sldChg>
      <pc:sldChg chg="modSp add modAnim">
        <pc:chgData name="Mrs Hargreaves" userId="16d29ebe-5fd1-4f7c-a551-c4871f6cfdc9" providerId="ADAL" clId="{0C4FCBE2-FFCF-4475-B7BA-494BB57ACD5B}" dt="2024-01-12T20:35:04.398" v="421"/>
        <pc:sldMkLst>
          <pc:docMk/>
          <pc:sldMk cId="2781193491" sldId="352"/>
        </pc:sldMkLst>
        <pc:spChg chg="mod">
          <ac:chgData name="Mrs Hargreaves" userId="16d29ebe-5fd1-4f7c-a551-c4871f6cfdc9" providerId="ADAL" clId="{0C4FCBE2-FFCF-4475-B7BA-494BB57ACD5B}" dt="2024-01-12T20:34:40.977" v="420" actId="20577"/>
          <ac:spMkLst>
            <pc:docMk/>
            <pc:sldMk cId="2781193491" sldId="352"/>
            <ac:spMk id="2" creationId="{6270A9A8-CC0F-C368-5197-C9D1E9E58591}"/>
          </ac:spMkLst>
        </pc:spChg>
        <pc:spChg chg="mod">
          <ac:chgData name="Mrs Hargreaves" userId="16d29ebe-5fd1-4f7c-a551-c4871f6cfdc9" providerId="ADAL" clId="{0C4FCBE2-FFCF-4475-B7BA-494BB57ACD5B}" dt="2024-01-12T20:35:04.398" v="421"/>
          <ac:spMkLst>
            <pc:docMk/>
            <pc:sldMk cId="2781193491" sldId="352"/>
            <ac:spMk id="3" creationId="{5AFF107F-6924-B753-333D-21E6D628C3B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C1DB81-2C40-4E15-8F49-671CD3DCFE4D}" type="datetimeFigureOut">
              <a:rPr lang="en-GB" smtClean="0"/>
              <a:t>12/01/2024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87C725-118C-4A32-B16B-F3DC6A546B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9602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CCE6D5F2-90EC-4D1E-9AEE-B4515C43FBA6}" type="datetime2">
              <a:rPr lang="en-US" smtClean="0"/>
              <a:t>Friday, January 12,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spc="200"/>
              <a:t>Sample Footer Text</a:t>
            </a:r>
            <a:endParaRPr lang="en-US" spc="200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3476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D4564-379A-42D6-8CAA-39B214BB6129}" type="datetime2">
              <a:rPr lang="en-US" smtClean="0"/>
              <a:t>Friday, January 12,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pc="200"/>
              <a:t>Sample Footer Text</a:t>
            </a:r>
            <a:endParaRPr lang="en-US" spc="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A cartoon character with arms and legs&#10;&#10;Description automatically generated">
            <a:extLst>
              <a:ext uri="{FF2B5EF4-FFF2-40B4-BE49-F238E27FC236}">
                <a16:creationId xmlns:a16="http://schemas.microsoft.com/office/drawing/2014/main" id="{CE65BF70-A195-F975-195C-09462FF6F8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5861" y="5197580"/>
            <a:ext cx="2892028" cy="1644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495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02E37-B483-4DEB-9A2B-8C6993641B04}" type="datetime2">
              <a:rPr lang="en-US" smtClean="0"/>
              <a:t>Friday, January 12, 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546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0C566-59AA-4E43-AED7-95A3F29C3847}" type="datetime2">
              <a:rPr lang="en-US" smtClean="0"/>
              <a:t>Friday, January 12, 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251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B6CDE-6889-4AAF-9CE0-64C568242CB0}" type="datetime2">
              <a:rPr lang="en-US" smtClean="0"/>
              <a:t>Friday, January 12, 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020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0D072-6E37-4BCB-92F5-586B54277C85}" type="datetime2">
              <a:rPr lang="en-US" smtClean="0"/>
              <a:t>Friday, January 12, 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469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C77D1-DDD4-4787-9106-714491F8319C}" type="datetime2">
              <a:rPr lang="en-US" smtClean="0"/>
              <a:t>Friday, January 12, 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73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B8C74-6FD7-43DA-8AD1-09C79227F090}" type="datetime2">
              <a:rPr lang="en-US" smtClean="0"/>
              <a:t>Friday, January 12, 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835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89307-E36C-4DC3-8C5C-4E7355C8EEE2}" type="datetime2">
              <a:rPr lang="en-US" smtClean="0"/>
              <a:t>Friday, January 12, 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910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49DEA-BA7F-45D1-8DA7-52367DD1B7D4}" type="datetime2">
              <a:rPr lang="en-US" smtClean="0"/>
              <a:t>Friday, January 12, 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pc="200"/>
              <a:t>Sample Footer Text</a:t>
            </a:r>
            <a:endParaRPr lang="en-US" spc="200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4020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49DEA-BA7F-45D1-8DA7-52367DD1B7D4}" type="datetime2">
              <a:rPr lang="en-US" smtClean="0"/>
              <a:t>Friday, January 12,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pc="200"/>
              <a:t>Sample Footer Text</a:t>
            </a:r>
            <a:endParaRPr lang="en-US" spc="200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59861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49DEA-BA7F-45D1-8DA7-52367DD1B7D4}" type="datetime2">
              <a:rPr lang="en-US" smtClean="0"/>
              <a:t>Friday, January 12,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pc="200"/>
              <a:t>Sample Footer Text</a:t>
            </a:r>
            <a:endParaRPr lang="en-US" spc="200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683595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49DEA-BA7F-45D1-8DA7-52367DD1B7D4}" type="datetime2">
              <a:rPr lang="en-US" smtClean="0"/>
              <a:t>Friday, January 12,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pc="200"/>
              <a:t>Sample Footer Text</a:t>
            </a:r>
            <a:endParaRPr lang="en-US" spc="200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130139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49DEA-BA7F-45D1-8DA7-52367DD1B7D4}" type="datetime2">
              <a:rPr lang="en-US" smtClean="0"/>
              <a:t>Friday, January 12, 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pc="200"/>
              <a:t>Sample Footer Text</a:t>
            </a:r>
            <a:endParaRPr lang="en-US" spc="2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565244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49DEA-BA7F-45D1-8DA7-52367DD1B7D4}" type="datetime2">
              <a:rPr lang="en-US" smtClean="0"/>
              <a:t>Friday, January 12, 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US" spc="200"/>
              <a:t>Sample Footer Text</a:t>
            </a:r>
            <a:endParaRPr lang="en-US" spc="2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42550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4E8C03EE-0CF9-4987-9142-54DEED5AEB48}" type="datetime2">
              <a:rPr lang="en-US" smtClean="0"/>
              <a:t>Friday, January 12, 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6592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F496C1A1-56FD-4802-BF58-0B33AABD85BD}" type="datetime2">
              <a:rPr lang="en-US" smtClean="0"/>
              <a:t>Friday, January 12, 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411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48E49DEA-BA7F-45D1-8DA7-52367DD1B7D4}" type="datetime2">
              <a:rPr lang="en-US" smtClean="0"/>
              <a:t>Friday, January 12,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spc="200"/>
              <a:t>Sample Footer Text</a:t>
            </a:r>
            <a:endParaRPr lang="en-US" spc="200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380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1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eo 3" descr="Moving Equations">
            <a:extLst>
              <a:ext uri="{FF2B5EF4-FFF2-40B4-BE49-F238E27FC236}">
                <a16:creationId xmlns:a16="http://schemas.microsoft.com/office/drawing/2014/main" id="{868E1F9F-B487-9435-F953-9D6DABE5B31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284" r="-1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B6AC917-EF10-D600-8F07-D4A100B74D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85412" y="894969"/>
            <a:ext cx="7380000" cy="2954655"/>
          </a:xfrm>
        </p:spPr>
        <p:txBody>
          <a:bodyPr>
            <a:normAutofit/>
          </a:bodyPr>
          <a:lstStyle/>
          <a:p>
            <a:r>
              <a:rPr lang="en-GB" dirty="0"/>
              <a:t>N5 Physics</a:t>
            </a:r>
            <a:br>
              <a:rPr lang="en-GB" dirty="0"/>
            </a:br>
            <a:r>
              <a:rPr lang="en-GB" dirty="0"/>
              <a:t>Quantity, Symbol, Unit, Unit Symbol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13CB3E-4518-C759-15EF-BA2BC8DB58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85412" y="4471416"/>
            <a:ext cx="7380000" cy="1794913"/>
          </a:xfrm>
        </p:spPr>
        <p:txBody>
          <a:bodyPr>
            <a:normAutofit/>
          </a:bodyPr>
          <a:lstStyle/>
          <a:p>
            <a:r>
              <a:rPr lang="en-GB" dirty="0"/>
              <a:t>For each equation note the quantity highlighted, state its unit and unit symbol and whether it is a scalar or vector quantity. Up to 4 marks per question, keep your score. How many cards can you complete before making a mistake or forgetting one?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049AAA-12CE-7B17-1217-111157099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364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‘d’  as in v</a:t>
                </a:r>
                <a14:m>
                  <m:oMath xmlns:m="http://schemas.openxmlformats.org/officeDocument/2006/math">
                    <m:r>
                      <a:rPr lang="en-GB" sz="7200" i="1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72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7200" i="1" dirty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GB" sz="7200" i="1" dirty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</m:oMath>
                </a14:m>
                <a:endParaRPr lang="en-GB" sz="72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590" t="-57759" b="-8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107F-6924-B753-333D-21E6D628C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distance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metre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m</a:t>
            </a:r>
            <a:endParaRPr lang="en-GB" sz="4800" baseline="30000" dirty="0">
              <a:latin typeface="Congenial" panose="02000503040000020004" pitchFamily="2" charset="0"/>
            </a:endParaRPr>
          </a:p>
          <a:p>
            <a:r>
              <a:rPr lang="en-GB" sz="4800" dirty="0">
                <a:latin typeface="Congenial" panose="02000503040000020004" pitchFamily="2" charset="0"/>
              </a:rPr>
              <a:t>scalar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4800"/>
              <a:t>2</a:t>
            </a:fld>
            <a:endParaRPr lang="en-US" sz="4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3828713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‘s’  as in v</a:t>
                </a:r>
                <a14:m>
                  <m:oMath xmlns:m="http://schemas.openxmlformats.org/officeDocument/2006/math">
                    <m:r>
                      <a:rPr lang="en-GB" sz="7200" i="1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72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7200" i="1" dirty="0">
                            <a:latin typeface="Cambria Math" panose="02040503050406030204" pitchFamily="18" charset="0"/>
                          </a:rPr>
                          <m:t>𝑠</m:t>
                        </m:r>
                      </m:num>
                      <m:den>
                        <m:r>
                          <a:rPr lang="en-GB" sz="7200" i="1" dirty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</m:oMath>
                </a14:m>
                <a:endParaRPr lang="en-GB" sz="72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590" t="-65517" b="-793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107F-6924-B753-333D-21E6D628C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displacement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metre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m</a:t>
            </a:r>
            <a:endParaRPr lang="en-GB" sz="4800" baseline="30000" dirty="0">
              <a:latin typeface="Congenial" panose="02000503040000020004" pitchFamily="2" charset="0"/>
            </a:endParaRPr>
          </a:p>
          <a:p>
            <a:r>
              <a:rPr lang="en-GB" sz="4800" dirty="0">
                <a:latin typeface="Congenial" panose="02000503040000020004" pitchFamily="2" charset="0"/>
              </a:rPr>
              <a:t>vector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4000"/>
              <a:t>3</a:t>
            </a:fld>
            <a:endParaRPr lang="en-US" sz="4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32836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‘t’  as in </a:t>
                </a:r>
                <a14:m>
                  <m:oMath xmlns:m="http://schemas.openxmlformats.org/officeDocument/2006/math">
                    <m:r>
                      <a:rPr lang="en-GB" sz="720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720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72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7200" dirty="0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GB" sz="7200" dirty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7200" i="1" dirty="0" smtClean="0">
                            <a:latin typeface="Cambria Math" panose="02040503050406030204" pitchFamily="18" charset="0"/>
                          </a:rPr>
                          <m:t>𝑢</m:t>
                        </m:r>
                      </m:num>
                      <m:den>
                        <m:r>
                          <a:rPr lang="en-GB" sz="720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</m:oMath>
                </a14:m>
                <a:endParaRPr lang="en-GB" sz="72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590" t="-65517" b="-793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107F-6924-B753-333D-21E6D628C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Time for the change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second 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s</a:t>
            </a:r>
            <a:endParaRPr lang="en-GB" sz="4800" baseline="30000" dirty="0">
              <a:latin typeface="Congenial" panose="02000503040000020004" pitchFamily="2" charset="0"/>
            </a:endParaRPr>
          </a:p>
          <a:p>
            <a:r>
              <a:rPr lang="en-GB" sz="4800" dirty="0">
                <a:latin typeface="Congenial" panose="02000503040000020004" pitchFamily="2" charset="0"/>
              </a:rPr>
              <a:t>scalar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3600" smtClean="0"/>
              <a:t>4</a:t>
            </a:fld>
            <a:endParaRPr 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1289127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‘a’  as in </a:t>
                </a:r>
                <a14:m>
                  <m:oMath xmlns:m="http://schemas.openxmlformats.org/officeDocument/2006/math">
                    <m:r>
                      <a:rPr lang="en-GB" sz="7200" i="1" dirty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7200" i="1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72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7200" dirty="0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GB" sz="7200" dirty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7200" i="1" dirty="0">
                            <a:latin typeface="Cambria Math" panose="02040503050406030204" pitchFamily="18" charset="0"/>
                          </a:rPr>
                          <m:t>𝑢</m:t>
                        </m:r>
                      </m:num>
                      <m:den>
                        <m:r>
                          <a:rPr lang="en-GB" sz="7200" i="1" dirty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</m:oMath>
                </a14:m>
                <a:endParaRPr lang="en-GB" sz="72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590" t="-65517" b="-793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107F-6924-B753-333D-21E6D628C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Acceleration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metres per second squared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ms</a:t>
            </a:r>
            <a:r>
              <a:rPr lang="en-GB" sz="4800" baseline="30000" dirty="0">
                <a:latin typeface="Congenial" panose="02000503040000020004" pitchFamily="2" charset="0"/>
              </a:rPr>
              <a:t>-2</a:t>
            </a:r>
            <a:r>
              <a:rPr lang="en-GB" sz="4800" dirty="0">
                <a:latin typeface="Congenial" panose="02000503040000020004" pitchFamily="2" charset="0"/>
              </a:rPr>
              <a:t> or m/s</a:t>
            </a:r>
            <a:r>
              <a:rPr lang="en-GB" sz="4800" baseline="30000" dirty="0">
                <a:latin typeface="Congenial" panose="02000503040000020004" pitchFamily="2" charset="0"/>
              </a:rPr>
              <a:t>2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vector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4800"/>
              <a:t>5</a:t>
            </a:fld>
            <a:endParaRPr lang="en-US" sz="4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634341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‘v’  as in </a:t>
                </a:r>
                <a14:m>
                  <m:oMath xmlns:m="http://schemas.openxmlformats.org/officeDocument/2006/math">
                    <m:r>
                      <a:rPr lang="en-GB" sz="720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720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72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7200" dirty="0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GB" sz="7200" dirty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7200" i="1" dirty="0" smtClean="0">
                            <a:latin typeface="Cambria Math" panose="02040503050406030204" pitchFamily="18" charset="0"/>
                          </a:rPr>
                          <m:t>𝑢</m:t>
                        </m:r>
                      </m:num>
                      <m:den>
                        <m:r>
                          <a:rPr lang="en-GB" sz="720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</m:oMath>
                </a14:m>
                <a:endParaRPr lang="en-GB" sz="72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590" t="-65517" b="-793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107F-6924-B753-333D-21E6D628C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Final velocity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metres per second 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ms</a:t>
            </a:r>
            <a:r>
              <a:rPr lang="en-GB" sz="4800" baseline="30000" dirty="0">
                <a:latin typeface="Congenial" panose="02000503040000020004" pitchFamily="2" charset="0"/>
              </a:rPr>
              <a:t>-1</a:t>
            </a:r>
            <a:r>
              <a:rPr lang="en-GB" sz="4800" dirty="0">
                <a:latin typeface="Congenial" panose="02000503040000020004" pitchFamily="2" charset="0"/>
              </a:rPr>
              <a:t> or m/s</a:t>
            </a:r>
            <a:endParaRPr lang="en-GB" sz="4800" baseline="30000" dirty="0">
              <a:latin typeface="Congenial" panose="02000503040000020004" pitchFamily="2" charset="0"/>
            </a:endParaRPr>
          </a:p>
          <a:p>
            <a:r>
              <a:rPr lang="en-GB" sz="4800" dirty="0">
                <a:latin typeface="Congenial" panose="02000503040000020004" pitchFamily="2" charset="0"/>
              </a:rPr>
              <a:t>vector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3600" smtClean="0"/>
              <a:t>6</a:t>
            </a:fld>
            <a:endParaRPr 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4242585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‘</a:t>
                </a:r>
                <a:r>
                  <a:rPr lang="en-GB" sz="6700" i="1" dirty="0"/>
                  <a:t>u</a:t>
                </a:r>
                <a:r>
                  <a:rPr lang="en-GB" sz="7200" dirty="0"/>
                  <a:t>’  as in </a:t>
                </a:r>
                <a14:m>
                  <m:oMath xmlns:m="http://schemas.openxmlformats.org/officeDocument/2006/math">
                    <m:r>
                      <a:rPr lang="en-GB" sz="720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720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72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7200" dirty="0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GB" sz="7200" dirty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7200" i="1" dirty="0" smtClean="0">
                            <a:latin typeface="Cambria Math" panose="02040503050406030204" pitchFamily="18" charset="0"/>
                          </a:rPr>
                          <m:t>𝑢</m:t>
                        </m:r>
                      </m:num>
                      <m:den>
                        <m:r>
                          <a:rPr lang="en-GB" sz="720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</m:oMath>
                </a14:m>
                <a:endParaRPr lang="en-GB" sz="72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590" t="-65517" b="-793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107F-6924-B753-333D-21E6D628C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Initial/starting  velocity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metres per second 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ms</a:t>
            </a:r>
            <a:r>
              <a:rPr lang="en-GB" sz="4800" baseline="30000" dirty="0">
                <a:latin typeface="Congenial" panose="02000503040000020004" pitchFamily="2" charset="0"/>
              </a:rPr>
              <a:t>-1</a:t>
            </a:r>
            <a:r>
              <a:rPr lang="en-GB" sz="4800" dirty="0">
                <a:latin typeface="Congenial" panose="02000503040000020004" pitchFamily="2" charset="0"/>
              </a:rPr>
              <a:t> or m/s</a:t>
            </a:r>
            <a:endParaRPr lang="en-GB" sz="4800" baseline="30000" dirty="0">
              <a:latin typeface="Congenial" panose="02000503040000020004" pitchFamily="2" charset="0"/>
            </a:endParaRPr>
          </a:p>
          <a:p>
            <a:r>
              <a:rPr lang="en-GB" sz="4800" dirty="0">
                <a:latin typeface="Congenial" panose="02000503040000020004" pitchFamily="2" charset="0"/>
              </a:rPr>
              <a:t>vector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3600" smtClean="0"/>
              <a:t>7</a:t>
            </a:fld>
            <a:endParaRPr 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911095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‘</a:t>
                </a:r>
                <a:r>
                  <a:rPr lang="en-GB" sz="7200" dirty="0">
                    <a:sym typeface="Symbol" panose="05050102010706020507" pitchFamily="18" charset="2"/>
                  </a:rPr>
                  <a:t></a:t>
                </a:r>
                <a:r>
                  <a:rPr lang="en-GB" sz="7200" dirty="0"/>
                  <a:t>v’  as in </a:t>
                </a:r>
                <a14:m>
                  <m:oMath xmlns:m="http://schemas.openxmlformats.org/officeDocument/2006/math">
                    <m:r>
                      <a:rPr lang="en-GB" sz="720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720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72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7200" i="1" dirty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</m:t>
                        </m:r>
                        <m:r>
                          <a:rPr lang="en-GB" sz="7200" dirty="0">
                            <a:latin typeface="Cambria Math" panose="02040503050406030204" pitchFamily="18" charset="0"/>
                          </a:rPr>
                          <m:t>𝑣</m:t>
                        </m:r>
                      </m:num>
                      <m:den>
                        <m:r>
                          <a:rPr lang="en-GB" sz="720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</m:oMath>
                </a14:m>
                <a:endParaRPr lang="en-GB" sz="72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590" t="-47414" b="-982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107F-6924-B753-333D-21E6D628C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Change in velocity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metres per second 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ms</a:t>
            </a:r>
            <a:r>
              <a:rPr lang="en-GB" sz="4800" baseline="30000" dirty="0">
                <a:latin typeface="Congenial" panose="02000503040000020004" pitchFamily="2" charset="0"/>
              </a:rPr>
              <a:t>-1</a:t>
            </a:r>
            <a:r>
              <a:rPr lang="en-GB" sz="4800" dirty="0">
                <a:latin typeface="Congenial" panose="02000503040000020004" pitchFamily="2" charset="0"/>
              </a:rPr>
              <a:t> or m/s</a:t>
            </a:r>
            <a:endParaRPr lang="en-GB" sz="4800" baseline="30000" dirty="0">
              <a:latin typeface="Congenial" panose="02000503040000020004" pitchFamily="2" charset="0"/>
            </a:endParaRPr>
          </a:p>
          <a:p>
            <a:r>
              <a:rPr lang="en-GB" sz="4800" dirty="0">
                <a:latin typeface="Congenial" panose="02000503040000020004" pitchFamily="2" charset="0"/>
              </a:rPr>
              <a:t>vector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3600" smtClean="0"/>
              <a:t>8</a:t>
            </a:fld>
            <a:endParaRPr 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4123211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1591127" y="1213682"/>
                <a:ext cx="8761413" cy="706964"/>
              </a:xfrm>
            </p:spPr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‘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GB" sz="720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7200" i="1" dirty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</m:oMath>
                </a14:m>
                <a:r>
                  <a:rPr lang="en-GB" sz="7200" dirty="0"/>
                  <a:t>’  as in </a:t>
                </a:r>
                <a14:m>
                  <m:oMath xmlns:m="http://schemas.openxmlformats.org/officeDocument/2006/math">
                    <m:r>
                      <a:rPr lang="en-GB" sz="7200" b="0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GB" sz="7200" i="1" dirty="0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en-GB" sz="7200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7200" b="0" i="1" dirty="0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en-GB" sz="7200" b="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GB" sz="7200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591127" y="1213682"/>
                <a:ext cx="8761413" cy="706964"/>
              </a:xfrm>
              <a:blipFill>
                <a:blip r:embed="rId2"/>
                <a:stretch>
                  <a:fillRect l="-4593" t="-55172" b="-896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107F-6924-B753-333D-21E6D628C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Average velocity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metres per second 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ms</a:t>
            </a:r>
            <a:r>
              <a:rPr lang="en-GB" sz="4800" baseline="30000" dirty="0">
                <a:latin typeface="Congenial" panose="02000503040000020004" pitchFamily="2" charset="0"/>
              </a:rPr>
              <a:t>-1</a:t>
            </a:r>
            <a:r>
              <a:rPr lang="en-GB" sz="4800" dirty="0">
                <a:latin typeface="Congenial" panose="02000503040000020004" pitchFamily="2" charset="0"/>
              </a:rPr>
              <a:t> or m/s</a:t>
            </a:r>
            <a:endParaRPr lang="en-GB" sz="4800" baseline="30000" dirty="0">
              <a:latin typeface="Congenial" panose="02000503040000020004" pitchFamily="2" charset="0"/>
            </a:endParaRPr>
          </a:p>
          <a:p>
            <a:r>
              <a:rPr lang="en-GB" sz="4800" dirty="0">
                <a:latin typeface="Congenial" panose="02000503040000020004" pitchFamily="2" charset="0"/>
              </a:rPr>
              <a:t>vector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3600" smtClean="0"/>
              <a:t>9</a:t>
            </a:fld>
            <a:endParaRPr 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19972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1591127" y="1213682"/>
                <a:ext cx="8761413" cy="706964"/>
              </a:xfrm>
            </p:spPr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‘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GB" sz="720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7200" i="1" dirty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</m:oMath>
                </a14:m>
                <a:r>
                  <a:rPr lang="en-GB" sz="7200" dirty="0"/>
                  <a:t>’  as in </a:t>
                </a:r>
                <a14:m>
                  <m:oMath xmlns:m="http://schemas.openxmlformats.org/officeDocument/2006/math">
                    <m:r>
                      <a:rPr lang="en-GB" sz="7200" b="0" i="1" dirty="0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7200" i="1" dirty="0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en-GB" sz="7200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7200" b="0" i="1" dirty="0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en-GB" sz="7200" b="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GB" sz="7200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591127" y="1213682"/>
                <a:ext cx="8761413" cy="706964"/>
              </a:xfrm>
              <a:blipFill>
                <a:blip r:embed="rId2"/>
                <a:stretch>
                  <a:fillRect l="-4593" t="-55172" b="-896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107F-6924-B753-333D-21E6D628C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Average speed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metres per second 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ms</a:t>
            </a:r>
            <a:r>
              <a:rPr lang="en-GB" sz="4800" baseline="30000" dirty="0">
                <a:latin typeface="Congenial" panose="02000503040000020004" pitchFamily="2" charset="0"/>
              </a:rPr>
              <a:t>-1</a:t>
            </a:r>
            <a:r>
              <a:rPr lang="en-GB" sz="4800" dirty="0">
                <a:latin typeface="Congenial" panose="02000503040000020004" pitchFamily="2" charset="0"/>
              </a:rPr>
              <a:t> or m/s</a:t>
            </a:r>
            <a:endParaRPr lang="en-GB" sz="4800" baseline="30000" dirty="0">
              <a:latin typeface="Congenial" panose="02000503040000020004" pitchFamily="2" charset="0"/>
            </a:endParaRPr>
          </a:p>
          <a:p>
            <a:r>
              <a:rPr lang="en-GB" sz="4800" dirty="0">
                <a:latin typeface="Congenial" panose="02000503040000020004" pitchFamily="2" charset="0"/>
              </a:rPr>
              <a:t>scalar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3600" smtClean="0"/>
              <a:t>10</a:t>
            </a:fld>
            <a:endParaRPr 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279708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‘</a:t>
                </a:r>
                <a:r>
                  <a:rPr lang="en-GB" sz="7200" dirty="0">
                    <a:sym typeface="Symbol" panose="05050102010706020507" pitchFamily="18" charset="2"/>
                  </a:rPr>
                  <a:t></a:t>
                </a:r>
                <a:r>
                  <a:rPr lang="en-GB" sz="7200" dirty="0"/>
                  <a:t>v’  as in </a:t>
                </a:r>
                <a14:m>
                  <m:oMath xmlns:m="http://schemas.openxmlformats.org/officeDocument/2006/math">
                    <m:r>
                      <a:rPr lang="en-GB" sz="720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720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72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7200" i="1" dirty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</m:t>
                        </m:r>
                        <m:r>
                          <a:rPr lang="en-GB" sz="7200" dirty="0">
                            <a:latin typeface="Cambria Math" panose="02040503050406030204" pitchFamily="18" charset="0"/>
                          </a:rPr>
                          <m:t>𝑣</m:t>
                        </m:r>
                      </m:num>
                      <m:den>
                        <m:r>
                          <a:rPr lang="en-GB" sz="720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</m:oMath>
                </a14:m>
                <a:endParaRPr lang="en-GB" sz="72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590" t="-47414" b="-982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107F-6924-B753-333D-21E6D628C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Change in velocity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metres per second 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ms</a:t>
            </a:r>
            <a:r>
              <a:rPr lang="en-GB" sz="4800" baseline="30000" dirty="0">
                <a:latin typeface="Congenial" panose="02000503040000020004" pitchFamily="2" charset="0"/>
              </a:rPr>
              <a:t>-1</a:t>
            </a:r>
            <a:r>
              <a:rPr lang="en-GB" sz="4800" dirty="0">
                <a:latin typeface="Congenial" panose="02000503040000020004" pitchFamily="2" charset="0"/>
              </a:rPr>
              <a:t> or m/s</a:t>
            </a:r>
            <a:endParaRPr lang="en-GB" sz="4800" baseline="30000" dirty="0">
              <a:latin typeface="Congenial" panose="02000503040000020004" pitchFamily="2" charset="0"/>
            </a:endParaRPr>
          </a:p>
          <a:p>
            <a:r>
              <a:rPr lang="en-GB" sz="4800" dirty="0">
                <a:latin typeface="Congenial" panose="02000503040000020004" pitchFamily="2" charset="0"/>
              </a:rPr>
              <a:t>vector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3600" smtClean="0"/>
              <a:t>11</a:t>
            </a:fld>
            <a:endParaRPr 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135029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‘F’  as in </a:t>
                </a:r>
                <a14:m>
                  <m:oMath xmlns:m="http://schemas.openxmlformats.org/officeDocument/2006/math">
                    <m:r>
                      <a:rPr lang="en-GB" sz="7200" b="0" i="1" dirty="0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GB" sz="72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7200" b="0" i="1" dirty="0" smtClean="0">
                        <a:latin typeface="Cambria Math" panose="02040503050406030204" pitchFamily="18" charset="0"/>
                      </a:rPr>
                      <m:t>𝑚𝑎</m:t>
                    </m:r>
                  </m:oMath>
                </a14:m>
                <a:endParaRPr lang="en-GB" sz="72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590" t="-56034" b="-896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107F-6924-B753-333D-21E6D628C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force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Newton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N</a:t>
            </a:r>
            <a:endParaRPr lang="en-GB" sz="4800" baseline="30000" dirty="0">
              <a:latin typeface="Congenial" panose="02000503040000020004" pitchFamily="2" charset="0"/>
            </a:endParaRPr>
          </a:p>
          <a:p>
            <a:r>
              <a:rPr lang="en-GB" sz="4800" dirty="0">
                <a:latin typeface="Congenial" panose="02000503040000020004" pitchFamily="2" charset="0"/>
              </a:rPr>
              <a:t>vector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3600" smtClean="0"/>
              <a:t>12</a:t>
            </a:fld>
            <a:endParaRPr 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3312797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‘m’  as in </a:t>
                </a:r>
                <a14:m>
                  <m:oMath xmlns:m="http://schemas.openxmlformats.org/officeDocument/2006/math">
                    <m:r>
                      <a:rPr lang="en-GB" sz="7200" b="0" i="1" dirty="0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GB" sz="72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7200" b="0" i="1" dirty="0" smtClean="0">
                        <a:latin typeface="Cambria Math" panose="02040503050406030204" pitchFamily="18" charset="0"/>
                      </a:rPr>
                      <m:t>𝑚𝑎</m:t>
                    </m:r>
                  </m:oMath>
                </a14:m>
                <a:endParaRPr lang="en-GB" sz="72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590" t="-56034" b="-896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107F-6924-B753-333D-21E6D628C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mass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kilogram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kg</a:t>
            </a:r>
            <a:endParaRPr lang="en-GB" sz="4800" baseline="30000" dirty="0">
              <a:latin typeface="Congenial" panose="02000503040000020004" pitchFamily="2" charset="0"/>
            </a:endParaRPr>
          </a:p>
          <a:p>
            <a:r>
              <a:rPr lang="en-GB" sz="4800" dirty="0">
                <a:latin typeface="Congenial" panose="02000503040000020004" pitchFamily="2" charset="0"/>
              </a:rPr>
              <a:t>scalar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3600" smtClean="0"/>
              <a:t>13</a:t>
            </a:fld>
            <a:endParaRPr 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616998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‘g’  as in </a:t>
                </a:r>
                <a14:m>
                  <m:oMath xmlns:m="http://schemas.openxmlformats.org/officeDocument/2006/math">
                    <m:r>
                      <a:rPr lang="en-GB" sz="7200" b="0" i="1" dirty="0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GB" sz="72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7200" b="0" i="1" dirty="0" smtClean="0">
                        <a:latin typeface="Cambria Math" panose="02040503050406030204" pitchFamily="18" charset="0"/>
                      </a:rPr>
                      <m:t>𝑚𝑔</m:t>
                    </m:r>
                  </m:oMath>
                </a14:m>
                <a:endParaRPr lang="en-GB" sz="72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590" t="-51667" b="-8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107F-6924-B753-333D-21E6D628C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919" y="2460171"/>
            <a:ext cx="10829364" cy="4102100"/>
          </a:xfrm>
        </p:spPr>
        <p:txBody>
          <a:bodyPr>
            <a:normAutofit fontScale="92500" lnSpcReduction="20000"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Acceleration due to gravity/ gravitational field strength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metres per second squared/ newtons per kilogram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ms</a:t>
            </a:r>
            <a:r>
              <a:rPr lang="en-GB" sz="4800" baseline="30000" dirty="0">
                <a:latin typeface="Congenial" panose="02000503040000020004" pitchFamily="2" charset="0"/>
              </a:rPr>
              <a:t>-2</a:t>
            </a:r>
            <a:r>
              <a:rPr lang="en-GB" sz="4800" dirty="0">
                <a:latin typeface="Congenial" panose="02000503040000020004" pitchFamily="2" charset="0"/>
              </a:rPr>
              <a:t> or m/s</a:t>
            </a:r>
            <a:r>
              <a:rPr lang="en-GB" sz="4800" baseline="30000" dirty="0">
                <a:latin typeface="Congenial" panose="02000503040000020004" pitchFamily="2" charset="0"/>
              </a:rPr>
              <a:t>2 </a:t>
            </a:r>
            <a:r>
              <a:rPr lang="en-GB" sz="4800" dirty="0">
                <a:latin typeface="Congenial" panose="02000503040000020004" pitchFamily="2" charset="0"/>
              </a:rPr>
              <a:t>or N kg</a:t>
            </a:r>
            <a:r>
              <a:rPr lang="en-GB" sz="4800" baseline="30000" dirty="0">
                <a:latin typeface="Congenial" panose="02000503040000020004" pitchFamily="2" charset="0"/>
              </a:rPr>
              <a:t>-1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vector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3600"/>
              <a:t>14</a:t>
            </a:fld>
            <a:endParaRPr 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1424255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‘W’  as in </a:t>
                </a:r>
                <a14:m>
                  <m:oMath xmlns:m="http://schemas.openxmlformats.org/officeDocument/2006/math">
                    <m:r>
                      <a:rPr lang="en-GB" sz="7200" b="0" i="1" dirty="0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GB" sz="72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7200" b="0" i="1" dirty="0" smtClean="0">
                        <a:latin typeface="Cambria Math" panose="02040503050406030204" pitchFamily="18" charset="0"/>
                      </a:rPr>
                      <m:t>𝑚𝑔</m:t>
                    </m:r>
                  </m:oMath>
                </a14:m>
                <a:endParaRPr lang="en-GB" sz="72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590" t="-51667" b="-8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107F-6924-B753-333D-21E6D628C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9530975" cy="3416300"/>
          </a:xfrm>
        </p:spPr>
        <p:txBody>
          <a:bodyPr>
            <a:normAutofit fontScale="92500" lnSpcReduction="10000"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Weight or (Force of gravity) 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Newton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N</a:t>
            </a:r>
            <a:endParaRPr lang="en-GB" sz="4800" baseline="30000" dirty="0">
              <a:latin typeface="Congenial" panose="02000503040000020004" pitchFamily="2" charset="0"/>
            </a:endParaRPr>
          </a:p>
          <a:p>
            <a:r>
              <a:rPr lang="en-GB" sz="4800" dirty="0">
                <a:latin typeface="Congenial" panose="02000503040000020004" pitchFamily="2" charset="0"/>
              </a:rPr>
              <a:t>Vector</a:t>
            </a:r>
          </a:p>
          <a:p>
            <a:r>
              <a:rPr lang="en-GB" sz="2600" dirty="0">
                <a:solidFill>
                  <a:schemeClr val="accent6">
                    <a:lumMod val="50000"/>
                  </a:schemeClr>
                </a:solidFill>
                <a:latin typeface="Congenial" panose="02000503040000020004" pitchFamily="2" charset="0"/>
              </a:rPr>
              <a:t>Never use gravity alone in an exam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3600"/>
              <a:t>15</a:t>
            </a:fld>
            <a:endParaRPr 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2458698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‘E</a:t>
                </a:r>
                <a:r>
                  <a:rPr lang="en-GB" sz="7200" baseline="-25000" dirty="0"/>
                  <a:t>p</a:t>
                </a:r>
                <a:r>
                  <a:rPr lang="en-GB" sz="7200" dirty="0"/>
                  <a:t>’  as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72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7200" i="1" dirty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GB" sz="7200" i="1" dirty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GB" sz="72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7200" dirty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sz="7200" i="1" dirty="0">
                        <a:latin typeface="Cambria Math" panose="02040503050406030204" pitchFamily="18" charset="0"/>
                      </a:rPr>
                      <m:t>𝑔h</m:t>
                    </m:r>
                  </m:oMath>
                </a14:m>
                <a:endParaRPr lang="en-GB" sz="72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590" t="-62931" b="-827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107F-6924-B753-333D-21E6D628C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(gravitational) potential Energy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Joule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J (must look like a capital</a:t>
            </a:r>
            <a:r>
              <a:rPr lang="en-GB" sz="4800" dirty="0">
                <a:latin typeface="Congenial" panose="02000503040000020004" pitchFamily="2" charset="0"/>
                <a:sym typeface="Symbol" panose="05050102010706020507" pitchFamily="18" charset="2"/>
              </a:rPr>
              <a:t>)</a:t>
            </a:r>
            <a:endParaRPr lang="en-GB" sz="4800" baseline="30000" dirty="0">
              <a:latin typeface="Congenial" panose="02000503040000020004" pitchFamily="2" charset="0"/>
            </a:endParaRPr>
          </a:p>
          <a:p>
            <a:r>
              <a:rPr lang="en-GB" sz="4800" dirty="0">
                <a:latin typeface="Congenial" panose="02000503040000020004" pitchFamily="2" charset="0"/>
              </a:rPr>
              <a:t>scalar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4000"/>
              <a:t>16</a:t>
            </a:fld>
            <a:endParaRPr lang="en-US" sz="4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4177740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‘h’  as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72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7200" i="1" dirty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GB" sz="7200" i="1" dirty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GB" sz="72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7200" dirty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sz="7200" i="1" dirty="0">
                        <a:latin typeface="Cambria Math" panose="02040503050406030204" pitchFamily="18" charset="0"/>
                      </a:rPr>
                      <m:t>𝑔h</m:t>
                    </m:r>
                  </m:oMath>
                </a14:m>
                <a:endParaRPr lang="en-GB" sz="72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590" t="-58333" b="-7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107F-6924-B753-333D-21E6D628C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height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metre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m</a:t>
            </a:r>
            <a:endParaRPr lang="en-GB" sz="4800" baseline="30000" dirty="0">
              <a:latin typeface="Congenial" panose="02000503040000020004" pitchFamily="2" charset="0"/>
            </a:endParaRPr>
          </a:p>
          <a:p>
            <a:r>
              <a:rPr lang="en-GB" sz="4800" dirty="0">
                <a:latin typeface="Congenial" panose="02000503040000020004" pitchFamily="2" charset="0"/>
              </a:rPr>
              <a:t>scalar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4000"/>
              <a:t>17</a:t>
            </a:fld>
            <a:endParaRPr lang="en-US" sz="4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3357558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‘E</a:t>
                </a:r>
                <a:r>
                  <a:rPr lang="en-GB" sz="7200" baseline="-25000" dirty="0"/>
                  <a:t>k</a:t>
                </a:r>
                <a:r>
                  <a:rPr lang="en-GB" sz="7200" dirty="0"/>
                  <a:t>’  as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72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7200" b="0" i="1" dirty="0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GB" sz="7200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GB" sz="720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72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72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72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7200" dirty="0">
                        <a:latin typeface="Cambria Math" panose="02040503050406030204" pitchFamily="18" charset="0"/>
                      </a:rPr>
                      <m:t>𝑚</m:t>
                    </m:r>
                    <m:sSup>
                      <m:sSupPr>
                        <m:ctrlPr>
                          <a:rPr lang="en-GB" sz="7200" b="0" i="1" dirty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pPr>
                      <m:e>
                        <m:r>
                          <a:rPr lang="en-GB" sz="7200" b="0" i="1" dirty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𝑣</m:t>
                        </m:r>
                      </m:e>
                      <m:sup>
                        <m:r>
                          <a:rPr lang="en-GB" sz="7200" b="0" i="1" dirty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2</m:t>
                        </m:r>
                      </m:sup>
                    </m:sSup>
                  </m:oMath>
                </a14:m>
                <a:endParaRPr lang="en-GB" sz="72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590" t="-59483" b="-853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107F-6924-B753-333D-21E6D628C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Kinetic Energy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Joule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J (must look like a capital</a:t>
            </a:r>
            <a:r>
              <a:rPr lang="en-GB" sz="4800" dirty="0">
                <a:latin typeface="Congenial" panose="02000503040000020004" pitchFamily="2" charset="0"/>
                <a:sym typeface="Symbol" panose="05050102010706020507" pitchFamily="18" charset="2"/>
              </a:rPr>
              <a:t>)</a:t>
            </a:r>
            <a:endParaRPr lang="en-GB" sz="4800" baseline="30000" dirty="0">
              <a:latin typeface="Congenial" panose="02000503040000020004" pitchFamily="2" charset="0"/>
            </a:endParaRPr>
          </a:p>
          <a:p>
            <a:r>
              <a:rPr lang="en-GB" sz="4800" dirty="0">
                <a:latin typeface="Congenial" panose="02000503040000020004" pitchFamily="2" charset="0"/>
              </a:rPr>
              <a:t>scalar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4000" smtClean="0"/>
              <a:t>18</a:t>
            </a:fld>
            <a:endParaRPr lang="en-US" sz="4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3160838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‘v’  as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72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7200" b="0" i="1" dirty="0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GB" sz="7200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GB" sz="720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72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72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72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7200" dirty="0">
                        <a:latin typeface="Cambria Math" panose="02040503050406030204" pitchFamily="18" charset="0"/>
                      </a:rPr>
                      <m:t>𝑚</m:t>
                    </m:r>
                    <m:sSup>
                      <m:sSupPr>
                        <m:ctrlPr>
                          <a:rPr lang="en-GB" sz="7200" b="0" i="1" dirty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pPr>
                      <m:e>
                        <m:r>
                          <a:rPr lang="en-GB" sz="7200" b="0" i="1" dirty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𝑣</m:t>
                        </m:r>
                      </m:e>
                      <m:sup>
                        <m:r>
                          <a:rPr lang="en-GB" sz="7200" b="0" i="1" dirty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2</m:t>
                        </m:r>
                      </m:sup>
                    </m:sSup>
                  </m:oMath>
                </a14:m>
                <a:endParaRPr lang="en-GB" sz="7200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590" t="-59483" b="-853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107F-6924-B753-333D-21E6D628C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speed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metres per second 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ms</a:t>
            </a:r>
            <a:r>
              <a:rPr lang="en-GB" sz="4800" baseline="30000" dirty="0">
                <a:latin typeface="Congenial" panose="02000503040000020004" pitchFamily="2" charset="0"/>
              </a:rPr>
              <a:t>-1</a:t>
            </a:r>
            <a:r>
              <a:rPr lang="en-GB" sz="4800" dirty="0">
                <a:latin typeface="Congenial" panose="02000503040000020004" pitchFamily="2" charset="0"/>
              </a:rPr>
              <a:t> or m/s</a:t>
            </a:r>
            <a:endParaRPr lang="en-GB" sz="4800" baseline="30000" dirty="0">
              <a:latin typeface="Congenial" panose="02000503040000020004" pitchFamily="2" charset="0"/>
            </a:endParaRPr>
          </a:p>
          <a:p>
            <a:r>
              <a:rPr lang="en-GB" sz="4800" dirty="0">
                <a:latin typeface="Congenial" panose="02000503040000020004" pitchFamily="2" charset="0"/>
              </a:rPr>
              <a:t>scalar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4000" smtClean="0"/>
              <a:t>19</a:t>
            </a:fld>
            <a:endParaRPr lang="en-US" sz="4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3353143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1154954" y="973668"/>
                <a:ext cx="10373431" cy="706964"/>
              </a:xfrm>
            </p:spPr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‘</a:t>
                </a:r>
                <a:r>
                  <a:rPr lang="en-GB" sz="7200" dirty="0" err="1"/>
                  <a:t>E</a:t>
                </a:r>
                <a:r>
                  <a:rPr lang="en-GB" sz="7200" baseline="-25000" dirty="0" err="1"/>
                  <a:t>w</a:t>
                </a:r>
                <a:r>
                  <a:rPr lang="en-GB" sz="7200" dirty="0"/>
                  <a:t>’ or W as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72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7200" b="0" i="1" dirty="0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GB" sz="7200" b="0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GB" sz="72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7200" b="0" i="1" dirty="0" smtClean="0">
                        <a:latin typeface="Cambria Math" panose="02040503050406030204" pitchFamily="18" charset="0"/>
                      </a:rPr>
                      <m:t>𝐹𝑑</m:t>
                    </m:r>
                  </m:oMath>
                </a14:m>
                <a:endParaRPr lang="en-GB" sz="72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154954" y="973668"/>
                <a:ext cx="10373431" cy="706964"/>
              </a:xfrm>
              <a:blipFill>
                <a:blip r:embed="rId2"/>
                <a:stretch>
                  <a:fillRect l="-3878" t="-56034" b="-896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107F-6924-B753-333D-21E6D628C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Work done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Joule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J (must look like a capital</a:t>
            </a:r>
            <a:r>
              <a:rPr lang="en-GB" sz="4800" dirty="0">
                <a:latin typeface="Congenial" panose="02000503040000020004" pitchFamily="2" charset="0"/>
                <a:sym typeface="Symbol" panose="05050102010706020507" pitchFamily="18" charset="2"/>
              </a:rPr>
              <a:t>)</a:t>
            </a:r>
            <a:endParaRPr lang="en-GB" sz="4800" baseline="30000" dirty="0">
              <a:latin typeface="Congenial" panose="02000503040000020004" pitchFamily="2" charset="0"/>
            </a:endParaRPr>
          </a:p>
          <a:p>
            <a:r>
              <a:rPr lang="en-GB" sz="4800" dirty="0">
                <a:latin typeface="Congenial" panose="02000503040000020004" pitchFamily="2" charset="0"/>
              </a:rPr>
              <a:t>scalar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4000" smtClean="0"/>
              <a:t>20</a:t>
            </a:fld>
            <a:endParaRPr lang="en-US" sz="4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753513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‘F’  as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72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7200" b="0" i="1" dirty="0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GB" sz="7200" b="0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GB" sz="72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7200" b="0" i="1" dirty="0" smtClean="0">
                        <a:latin typeface="Cambria Math" panose="02040503050406030204" pitchFamily="18" charset="0"/>
                      </a:rPr>
                      <m:t>𝐹𝑑</m:t>
                    </m:r>
                  </m:oMath>
                </a14:m>
                <a:endParaRPr lang="en-GB" sz="7200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590" t="-56034" b="-896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107F-6924-B753-333D-21E6D628C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force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Newton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N</a:t>
            </a:r>
            <a:endParaRPr lang="en-GB" sz="4800" baseline="30000" dirty="0">
              <a:latin typeface="Congenial" panose="02000503040000020004" pitchFamily="2" charset="0"/>
            </a:endParaRPr>
          </a:p>
          <a:p>
            <a:r>
              <a:rPr lang="en-GB" sz="4800" dirty="0">
                <a:latin typeface="Congenial" panose="02000503040000020004" pitchFamily="2" charset="0"/>
              </a:rPr>
              <a:t>vector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3600"/>
              <a:t>21</a:t>
            </a:fld>
            <a:endParaRPr 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1022050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‘Q’  as in </a:t>
                </a:r>
                <a14:m>
                  <m:oMath xmlns:m="http://schemas.openxmlformats.org/officeDocument/2006/math">
                    <m:r>
                      <a:rPr lang="en-GB" sz="7200" i="1" dirty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GB" sz="72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7200" i="1" dirty="0">
                        <a:latin typeface="Cambria Math" panose="02040503050406030204" pitchFamily="18" charset="0"/>
                      </a:rPr>
                      <m:t>𝐼𝑡</m:t>
                    </m:r>
                  </m:oMath>
                </a14:m>
                <a:endParaRPr lang="en-GB" sz="72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590" t="-56034" b="-896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107F-6924-B753-333D-21E6D628C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charge</a:t>
            </a:r>
          </a:p>
          <a:p>
            <a:r>
              <a:rPr lang="en-GB" sz="4800" dirty="0" err="1">
                <a:latin typeface="Congenial" panose="02000503040000020004" pitchFamily="2" charset="0"/>
              </a:rPr>
              <a:t>coloumb</a:t>
            </a:r>
            <a:endParaRPr lang="en-GB" sz="4800" dirty="0">
              <a:latin typeface="Congenial" panose="02000503040000020004" pitchFamily="2" charset="0"/>
            </a:endParaRPr>
          </a:p>
          <a:p>
            <a:r>
              <a:rPr lang="en-GB" sz="4800" dirty="0">
                <a:latin typeface="Congenial" panose="02000503040000020004" pitchFamily="2" charset="0"/>
              </a:rPr>
              <a:t>C</a:t>
            </a:r>
            <a:endParaRPr lang="en-GB" sz="4800" baseline="30000" dirty="0">
              <a:latin typeface="Congenial" panose="02000503040000020004" pitchFamily="2" charset="0"/>
            </a:endParaRPr>
          </a:p>
          <a:p>
            <a:r>
              <a:rPr lang="en-GB" sz="4800" dirty="0">
                <a:latin typeface="Congenial" panose="02000503040000020004" pitchFamily="2" charset="0"/>
              </a:rPr>
              <a:t>scalar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3600"/>
              <a:t>22</a:t>
            </a:fld>
            <a:endParaRPr 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663826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‘V’  as in </a:t>
                </a:r>
                <a14:m>
                  <m:oMath xmlns:m="http://schemas.openxmlformats.org/officeDocument/2006/math">
                    <m:r>
                      <a:rPr lang="en-GB" sz="7200" i="1" dirty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GB" sz="72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7200" i="1" dirty="0">
                        <a:latin typeface="Cambria Math" panose="02040503050406030204" pitchFamily="18" charset="0"/>
                      </a:rPr>
                      <m:t>𝐼𝑅</m:t>
                    </m:r>
                  </m:oMath>
                </a14:m>
                <a:endParaRPr lang="en-GB" sz="72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590" t="-51667" b="-8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107F-6924-B753-333D-21E6D628C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voltage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volt</a:t>
            </a:r>
          </a:p>
          <a:p>
            <a:r>
              <a:rPr lang="en-GB" sz="4800" dirty="0">
                <a:latin typeface="Congenial" panose="02000503040000020004" pitchFamily="2" charset="0"/>
                <a:sym typeface="Symbol" panose="05050102010706020507" pitchFamily="18" charset="2"/>
              </a:rPr>
              <a:t>V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scalar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3600"/>
              <a:t>23</a:t>
            </a:fld>
            <a:endParaRPr 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23851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‘</a:t>
                </a:r>
                <a:r>
                  <a:rPr lang="en-GB" sz="7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GB" sz="7200" dirty="0"/>
                  <a:t>’  as in </a:t>
                </a:r>
                <a14:m>
                  <m:oMath xmlns:m="http://schemas.openxmlformats.org/officeDocument/2006/math">
                    <m:r>
                      <a:rPr lang="en-GB" sz="7200" b="0" i="1" dirty="0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GB" sz="72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7200" b="0" i="1" dirty="0" smtClean="0">
                        <a:latin typeface="Cambria Math" panose="02040503050406030204" pitchFamily="18" charset="0"/>
                      </a:rPr>
                      <m:t>𝐼𝑅</m:t>
                    </m:r>
                  </m:oMath>
                </a14:m>
                <a:endParaRPr lang="en-GB" sz="7200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590" t="-56897" b="-905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107F-6924-B753-333D-21E6D628C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current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ampere</a:t>
            </a:r>
          </a:p>
          <a:p>
            <a:r>
              <a:rPr lang="en-GB" sz="4800" dirty="0">
                <a:latin typeface="Congenial" panose="02000503040000020004" pitchFamily="2" charset="0"/>
                <a:sym typeface="Symbol" panose="05050102010706020507" pitchFamily="18" charset="2"/>
              </a:rPr>
              <a:t>A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scalar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3600" smtClean="0"/>
              <a:t>24</a:t>
            </a:fld>
            <a:endParaRPr 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931635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‘R’  as in </a:t>
                </a:r>
                <a14:m>
                  <m:oMath xmlns:m="http://schemas.openxmlformats.org/officeDocument/2006/math">
                    <m:r>
                      <a:rPr lang="en-GB" sz="7200" b="0" i="1" dirty="0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GB" sz="72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7200" b="0" i="1" dirty="0" smtClean="0">
                        <a:latin typeface="Cambria Math" panose="02040503050406030204" pitchFamily="18" charset="0"/>
                      </a:rPr>
                      <m:t>𝐼𝑅</m:t>
                    </m:r>
                  </m:oMath>
                </a14:m>
                <a:endParaRPr lang="en-GB" sz="72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590" t="-56034" b="-896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107F-6924-B753-333D-21E6D628C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resistance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ohm</a:t>
            </a:r>
          </a:p>
          <a:p>
            <a:r>
              <a:rPr lang="en-GB" sz="4800" dirty="0">
                <a:latin typeface="Congenial" panose="02000503040000020004" pitchFamily="2" charset="0"/>
                <a:sym typeface="Symbol" panose="05050102010706020507" pitchFamily="18" charset="2"/>
              </a:rPr>
              <a:t>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scalar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3600" smtClean="0"/>
              <a:t>25</a:t>
            </a:fld>
            <a:endParaRPr 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79366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4B627E8-6AD4-0DAE-D3A7-BAEAC5412FF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4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48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GB" sz="48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GB" sz="4800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𝑎𝑠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𝑖𝑛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GB" sz="4800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4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GB" sz="4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GB" sz="4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ctrlPr>
                            <a:rPr lang="en-GB" sz="48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48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GB" sz="48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48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𝑹</m:t>
                                  </m:r>
                                </m:e>
                                <m:sub>
                                  <m:r>
                                    <a:rPr lang="en-GB" sz="48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GB" sz="48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48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𝑹</m:t>
                                  </m:r>
                                </m:e>
                                <m:sub>
                                  <m:r>
                                    <a:rPr lang="en-GB" sz="48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  <m:r>
                                <a:rPr lang="en-GB" sz="4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+ </m:t>
                              </m:r>
                              <m:sSub>
                                <m:sSubPr>
                                  <m:ctrlPr>
                                    <a:rPr lang="en-GB" sz="48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48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𝑹</m:t>
                                  </m:r>
                                </m:e>
                                <m:sub>
                                  <m:r>
                                    <a:rPr lang="en-GB" sz="48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sSub>
                        <m:sSubPr>
                          <m:ctrlPr>
                            <a:rPr lang="en-GB" sz="48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4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GB" sz="4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𝒔</m:t>
                          </m:r>
                        </m:sub>
                      </m:sSub>
                    </m:oMath>
                  </m:oMathPara>
                </a14:m>
                <a:endParaRPr lang="en-GB" sz="48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4B627E8-6AD4-0DAE-D3A7-BAEAC5412F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54310" b="-663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19F2FD-4D95-3933-98CE-DB4D0D34D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8E53B38-0A1A-379A-2726-A0430A5CD5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700" y="2603500"/>
            <a:ext cx="8824913" cy="3416300"/>
          </a:xfrm>
        </p:spPr>
        <p:txBody>
          <a:bodyPr>
            <a:normAutofit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Voltage across resistor 2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Volt</a:t>
            </a:r>
          </a:p>
          <a:p>
            <a:r>
              <a:rPr lang="en-GB" sz="4800" dirty="0">
                <a:latin typeface="Congenial" panose="02000503040000020004" pitchFamily="2" charset="0"/>
                <a:sym typeface="Symbol" panose="05050102010706020507" pitchFamily="18" charset="2"/>
              </a:rPr>
              <a:t>V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scalar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D1A4D6-0A78-3A5A-6865-2B275CFB0F67}"/>
              </a:ext>
            </a:extLst>
          </p:cNvPr>
          <p:cNvSpPr txBox="1"/>
          <p:nvPr/>
        </p:nvSpPr>
        <p:spPr>
          <a:xfrm>
            <a:off x="9275180" y="49809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2358038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4B627E8-6AD4-0DAE-D3A7-BAEAC5412FF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4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4800" b="1" i="1" smtClean="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GB" sz="48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GB" sz="4800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𝑎𝑠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𝑖𝑛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GB" sz="4800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4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GB" sz="4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GB" sz="4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ctrlPr>
                            <a:rPr lang="en-GB" sz="48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48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GB" sz="48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48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𝑹</m:t>
                                  </m:r>
                                </m:e>
                                <m:sub>
                                  <m:r>
                                    <a:rPr lang="en-GB" sz="48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GB" sz="48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48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𝑹</m:t>
                                  </m:r>
                                </m:e>
                                <m:sub>
                                  <m:r>
                                    <a:rPr lang="en-GB" sz="48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  <m:r>
                                <a:rPr lang="en-GB" sz="4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+ </m:t>
                              </m:r>
                              <m:sSub>
                                <m:sSubPr>
                                  <m:ctrlPr>
                                    <a:rPr lang="en-GB" sz="48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48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𝑹</m:t>
                                  </m:r>
                                </m:e>
                                <m:sub>
                                  <m:r>
                                    <a:rPr lang="en-GB" sz="48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sSub>
                        <m:sSubPr>
                          <m:ctrlPr>
                            <a:rPr lang="en-GB" sz="48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4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GB" sz="4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𝒔</m:t>
                          </m:r>
                        </m:sub>
                      </m:sSub>
                    </m:oMath>
                  </m:oMathPara>
                </a14:m>
                <a:endParaRPr lang="en-GB" sz="48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4B627E8-6AD4-0DAE-D3A7-BAEAC5412F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54310" b="-663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19F2FD-4D95-3933-98CE-DB4D0D34D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8E53B38-0A1A-379A-2726-A0430A5CD5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700" y="2603500"/>
            <a:ext cx="8824913" cy="3416300"/>
          </a:xfrm>
        </p:spPr>
        <p:txBody>
          <a:bodyPr>
            <a:normAutofit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Resistance of resistor 2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ohm</a:t>
            </a:r>
          </a:p>
          <a:p>
            <a:r>
              <a:rPr lang="en-GB" sz="4800" dirty="0">
                <a:latin typeface="Congenial" panose="02000503040000020004" pitchFamily="2" charset="0"/>
                <a:sym typeface="Symbol" panose="05050102010706020507" pitchFamily="18" charset="2"/>
              </a:rPr>
              <a:t>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scalar</a:t>
            </a:r>
          </a:p>
          <a:p>
            <a:endParaRPr lang="en-GB" sz="4800" dirty="0">
              <a:latin typeface="Congenial" panose="02000503040000020004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4E7D55-0034-32C2-A2D3-FF349856C78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3999499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4B627E8-6AD4-0DAE-D3A7-BAEAC5412FF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4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48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GB" sz="4800" b="1" i="1" smtClean="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𝒔</m:t>
                          </m:r>
                        </m:sub>
                      </m:sSub>
                      <m:r>
                        <a:rPr lang="en-GB" sz="4800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𝑎𝑠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𝑖𝑛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GB" sz="4800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4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GB" sz="4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GB" sz="4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ctrlPr>
                            <a:rPr lang="en-GB" sz="48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48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GB" sz="48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48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𝑹</m:t>
                                  </m:r>
                                </m:e>
                                <m:sub>
                                  <m:r>
                                    <a:rPr lang="en-GB" sz="48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GB" sz="48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48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𝑹</m:t>
                                  </m:r>
                                </m:e>
                                <m:sub>
                                  <m:r>
                                    <a:rPr lang="en-GB" sz="48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  <m:r>
                                <a:rPr lang="en-GB" sz="4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+ </m:t>
                              </m:r>
                              <m:sSub>
                                <m:sSubPr>
                                  <m:ctrlPr>
                                    <a:rPr lang="en-GB" sz="48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48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𝑹</m:t>
                                  </m:r>
                                </m:e>
                                <m:sub>
                                  <m:r>
                                    <a:rPr lang="en-GB" sz="48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sSub>
                        <m:sSubPr>
                          <m:ctrlPr>
                            <a:rPr lang="en-GB" sz="48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4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GB" sz="48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𝒔</m:t>
                          </m:r>
                        </m:sub>
                      </m:sSub>
                    </m:oMath>
                  </m:oMathPara>
                </a14:m>
                <a:endParaRPr lang="en-GB" sz="48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4B627E8-6AD4-0DAE-D3A7-BAEAC5412F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54310" b="-663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19F2FD-4D95-3933-98CE-DB4D0D34D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8E53B38-0A1A-379A-2726-A0430A5CD5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700" y="2603500"/>
            <a:ext cx="8824913" cy="3416300"/>
          </a:xfrm>
        </p:spPr>
        <p:txBody>
          <a:bodyPr>
            <a:normAutofit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Supply Voltage 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Volt</a:t>
            </a:r>
          </a:p>
          <a:p>
            <a:r>
              <a:rPr lang="en-GB" sz="4800" dirty="0">
                <a:latin typeface="Congenial" panose="02000503040000020004" pitchFamily="2" charset="0"/>
                <a:sym typeface="Symbol" panose="05050102010706020507" pitchFamily="18" charset="2"/>
              </a:rPr>
              <a:t>V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scalar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3B652D-D8A0-1DC2-472A-BE293B416FB6}"/>
              </a:ext>
            </a:extLst>
          </p:cNvPr>
          <p:cNvSpPr txBox="1"/>
          <p:nvPr/>
        </p:nvSpPr>
        <p:spPr>
          <a:xfrm>
            <a:off x="9122780" y="48285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187207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4B627E8-6AD4-0DAE-D3A7-BAEAC5412FF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4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4800" b="1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𝑹</m:t>
                        </m:r>
                      </m:e>
                      <m:sub>
                        <m:r>
                          <a:rPr lang="en-GB" sz="4800" b="1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𝑻</m:t>
                        </m:r>
                      </m:sub>
                    </m:sSub>
                    <m:r>
                      <a:rPr lang="en-GB" sz="48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GB" sz="48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GB" sz="48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𝑎𝑠</m:t>
                    </m:r>
                    <m:r>
                      <a:rPr lang="en-GB" sz="48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GB" sz="48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𝑖𝑛</m:t>
                    </m:r>
                  </m:oMath>
                </a14:m>
                <a:r>
                  <a:rPr lang="en-GB" sz="48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b="1" i="1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sSub>
                          <m:sSubPr>
                            <m:ctrlPr>
                              <a:rPr lang="en-GB" sz="4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4400" b="1" i="1">
                                <a:latin typeface="Cambria Math" panose="02040503050406030204" pitchFamily="18" charset="0"/>
                              </a:rPr>
                              <m:t>𝑹</m:t>
                            </m:r>
                          </m:e>
                          <m:sub>
                            <m:r>
                              <a:rPr lang="en-GB" sz="4400" b="1" i="1">
                                <a:latin typeface="Cambria Math" panose="02040503050406030204" pitchFamily="18" charset="0"/>
                              </a:rPr>
                              <m:t>𝑻</m:t>
                            </m:r>
                          </m:sub>
                        </m:sSub>
                      </m:den>
                    </m:f>
                    <m:r>
                      <a:rPr lang="en-GB" sz="4400" b="1" i="1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GB" sz="4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b="1" i="1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sSub>
                          <m:sSubPr>
                            <m:ctrlPr>
                              <a:rPr lang="en-GB" sz="4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4400" b="1" i="1">
                                <a:latin typeface="Cambria Math" panose="02040503050406030204" pitchFamily="18" charset="0"/>
                              </a:rPr>
                              <m:t>𝑹</m:t>
                            </m:r>
                          </m:e>
                          <m:sub>
                            <m:r>
                              <a:rPr lang="en-GB" sz="4400" b="1" i="1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den>
                    </m:f>
                    <m:r>
                      <a:rPr lang="en-GB" sz="4400" b="1" i="1">
                        <a:latin typeface="Cambria Math" panose="02040503050406030204" pitchFamily="18" charset="0"/>
                      </a:rPr>
                      <m:t>+ </m:t>
                    </m:r>
                    <m:f>
                      <m:fPr>
                        <m:ctrlPr>
                          <a:rPr lang="en-GB" sz="4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b="1" i="1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sSub>
                          <m:sSubPr>
                            <m:ctrlPr>
                              <a:rPr lang="en-GB" sz="4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4400" b="1" i="1">
                                <a:latin typeface="Cambria Math" panose="02040503050406030204" pitchFamily="18" charset="0"/>
                              </a:rPr>
                              <m:t>𝑹</m:t>
                            </m:r>
                          </m:e>
                          <m:sub>
                            <m:r>
                              <a:rPr lang="en-GB" sz="4400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den>
                    </m:f>
                  </m:oMath>
                </a14:m>
                <a:endParaRPr lang="en-GB" sz="44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4B627E8-6AD4-0DAE-D3A7-BAEAC5412F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13793" b="-241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19F2FD-4D95-3933-98CE-DB4D0D34D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8E53B38-0A1A-379A-2726-A0430A5CD5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700" y="2603500"/>
            <a:ext cx="8824913" cy="3416300"/>
          </a:xfrm>
        </p:spPr>
        <p:txBody>
          <a:bodyPr>
            <a:normAutofit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Total Resistance in parallel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ohm</a:t>
            </a:r>
          </a:p>
          <a:p>
            <a:r>
              <a:rPr lang="en-GB" sz="4800" dirty="0">
                <a:latin typeface="Congenial" panose="02000503040000020004" pitchFamily="2" charset="0"/>
                <a:sym typeface="Symbol" panose="05050102010706020507" pitchFamily="18" charset="2"/>
              </a:rPr>
              <a:t>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scalar</a:t>
            </a:r>
          </a:p>
          <a:p>
            <a:endParaRPr lang="en-GB" sz="4800" dirty="0">
              <a:latin typeface="Congenial" panose="02000503040000020004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4E7D55-0034-32C2-A2D3-FF349856C78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3438190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1154954" y="1000562"/>
                <a:ext cx="8761413" cy="706964"/>
              </a:xfrm>
            </p:spPr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‘V</a:t>
                </a:r>
                <a:r>
                  <a:rPr lang="en-GB" sz="7200" baseline="-25000" dirty="0"/>
                  <a:t>1</a:t>
                </a:r>
                <a:r>
                  <a:rPr lang="en-GB" sz="7200" dirty="0"/>
                  <a:t>’  as in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72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sz="72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7200" i="1" dirty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GB" sz="72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GB" sz="72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7200" i="1" dirty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GB" sz="72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GB" sz="720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72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sz="720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7200" b="0" i="1" dirty="0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GB" sz="72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GB" sz="72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7200" b="0" i="1" dirty="0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GB" sz="72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endParaRPr lang="en-GB" sz="7200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154954" y="1000562"/>
                <a:ext cx="8761413" cy="706964"/>
              </a:xfrm>
              <a:blipFill>
                <a:blip r:embed="rId2"/>
                <a:stretch>
                  <a:fillRect l="-4590" t="-67241" b="-784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107F-6924-B753-333D-21E6D628C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Voltage across resistor 1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Volt</a:t>
            </a:r>
            <a:endParaRPr lang="en-GB" sz="4800" baseline="30000" dirty="0">
              <a:latin typeface="Congenial" panose="02000503040000020004" pitchFamily="2" charset="0"/>
            </a:endParaRPr>
          </a:p>
          <a:p>
            <a:r>
              <a:rPr lang="en-GB" sz="4800" dirty="0">
                <a:latin typeface="Congenial" panose="02000503040000020004" pitchFamily="2" charset="0"/>
              </a:rPr>
              <a:t>V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scalar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3600" smtClean="0"/>
              <a:t>30</a:t>
            </a:fld>
            <a:endParaRPr 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2753028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1244601" y="1378226"/>
                <a:ext cx="9946138" cy="728480"/>
              </a:xfrm>
            </p:spPr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‘R</a:t>
                </a:r>
                <a:r>
                  <a:rPr lang="en-GB" sz="7200" baseline="-25000" dirty="0"/>
                  <a:t>T</a:t>
                </a:r>
                <a:r>
                  <a:rPr lang="en-GB" sz="7200" dirty="0"/>
                  <a:t>’  as in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60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6000" b="1" i="1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sSub>
                          <m:sSubPr>
                            <m:ctrlPr>
                              <a:rPr lang="en-GB" sz="60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6000" b="1" i="1">
                                <a:latin typeface="Cambria Math" panose="02040503050406030204" pitchFamily="18" charset="0"/>
                              </a:rPr>
                              <m:t>𝑹</m:t>
                            </m:r>
                          </m:e>
                          <m:sub>
                            <m:r>
                              <a:rPr lang="en-GB" sz="6000" b="1" i="1">
                                <a:latin typeface="Cambria Math" panose="02040503050406030204" pitchFamily="18" charset="0"/>
                              </a:rPr>
                              <m:t>𝑻</m:t>
                            </m:r>
                          </m:sub>
                        </m:sSub>
                      </m:den>
                    </m:f>
                    <m:r>
                      <a:rPr lang="en-GB" sz="6000" b="1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60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6000" b="1" i="1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sSub>
                          <m:sSubPr>
                            <m:ctrlPr>
                              <a:rPr lang="en-GB" sz="60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6000" b="1" i="1">
                                <a:latin typeface="Cambria Math" panose="02040503050406030204" pitchFamily="18" charset="0"/>
                              </a:rPr>
                              <m:t>𝑹</m:t>
                            </m:r>
                          </m:e>
                          <m:sub>
                            <m:r>
                              <a:rPr lang="en-GB" sz="6000" b="1" i="1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den>
                    </m:f>
                    <m:r>
                      <a:rPr lang="en-GB" sz="6000" b="1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GB" sz="60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6000" b="1" i="1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sSub>
                          <m:sSubPr>
                            <m:ctrlPr>
                              <a:rPr lang="en-GB" sz="60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6000" b="1" i="1">
                                <a:latin typeface="Cambria Math" panose="02040503050406030204" pitchFamily="18" charset="0"/>
                              </a:rPr>
                              <m:t>𝑹</m:t>
                            </m:r>
                          </m:e>
                          <m:sub>
                            <m:r>
                              <a:rPr lang="en-GB" sz="6000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den>
                    </m:f>
                    <m:r>
                      <a:rPr lang="en-GB" sz="6000" b="1" i="1" smtClean="0">
                        <a:latin typeface="Cambria Math" panose="02040503050406030204" pitchFamily="18" charset="0"/>
                      </a:rPr>
                      <m:t>+…</m:t>
                    </m:r>
                  </m:oMath>
                </a14:m>
                <a:br>
                  <a:rPr lang="en-GB" dirty="0"/>
                </a:br>
                <a:endParaRPr lang="en-GB" sz="72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244601" y="1378226"/>
                <a:ext cx="9946138" cy="728480"/>
              </a:xfrm>
              <a:blipFill>
                <a:blip r:embed="rId2"/>
                <a:stretch>
                  <a:fillRect l="-4044" t="-135000" b="-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107F-6924-B753-333D-21E6D628C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706" y="2603500"/>
            <a:ext cx="10721788" cy="3416300"/>
          </a:xfrm>
        </p:spPr>
        <p:txBody>
          <a:bodyPr>
            <a:normAutofit fontScale="92500"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Total resistance of resistors in parallel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ohm</a:t>
            </a:r>
          </a:p>
          <a:p>
            <a:r>
              <a:rPr lang="en-GB" sz="4800" dirty="0">
                <a:latin typeface="Congenial" panose="02000503040000020004" pitchFamily="2" charset="0"/>
                <a:sym typeface="Symbol" panose="05050102010706020507" pitchFamily="18" charset="2"/>
              </a:rPr>
              <a:t>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scalar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3600"/>
              <a:t>31</a:t>
            </a:fld>
            <a:endParaRPr 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1722662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1244601" y="1378226"/>
                <a:ext cx="9946138" cy="728480"/>
              </a:xfrm>
            </p:spPr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‘R</a:t>
                </a:r>
                <a:r>
                  <a:rPr lang="en-GB" sz="7200" baseline="-25000" dirty="0"/>
                  <a:t>T</a:t>
                </a:r>
                <a:r>
                  <a:rPr lang="en-GB" sz="7200" dirty="0"/>
                  <a:t>’  as in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60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6000" b="1" i="1">
                            <a:latin typeface="Cambria Math" panose="02040503050406030204" pitchFamily="18" charset="0"/>
                          </a:rPr>
                          <m:t>𝑹</m:t>
                        </m:r>
                      </m:e>
                      <m:sub>
                        <m:r>
                          <a:rPr lang="en-GB" sz="6000" b="1" i="1">
                            <a:latin typeface="Cambria Math" panose="02040503050406030204" pitchFamily="18" charset="0"/>
                          </a:rPr>
                          <m:t>𝑻</m:t>
                        </m:r>
                      </m:sub>
                    </m:sSub>
                    <m:r>
                      <a:rPr lang="en-GB" sz="6000" b="1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sz="60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6000" b="1" i="1">
                            <a:latin typeface="Cambria Math" panose="02040503050406030204" pitchFamily="18" charset="0"/>
                          </a:rPr>
                          <m:t>𝑹</m:t>
                        </m:r>
                      </m:e>
                      <m:sub>
                        <m:r>
                          <a:rPr lang="en-GB" sz="6000" b="1" i="1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GB" sz="6000" b="1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GB" sz="60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6000" b="1" i="1">
                            <a:latin typeface="Cambria Math" panose="02040503050406030204" pitchFamily="18" charset="0"/>
                          </a:rPr>
                          <m:t>𝑹</m:t>
                        </m:r>
                      </m:e>
                      <m:sub>
                        <m:r>
                          <a:rPr lang="en-GB" sz="6000" b="1" i="1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GB" sz="6000" b="1" i="1" smtClean="0">
                        <a:latin typeface="Cambria Math" panose="02040503050406030204" pitchFamily="18" charset="0"/>
                      </a:rPr>
                      <m:t>+…</m:t>
                    </m:r>
                  </m:oMath>
                </a14:m>
                <a:br>
                  <a:rPr lang="en-GB" dirty="0"/>
                </a:br>
                <a:endParaRPr lang="en-GB" sz="7200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244601" y="1378226"/>
                <a:ext cx="9946138" cy="728480"/>
              </a:xfrm>
              <a:blipFill>
                <a:blip r:embed="rId2"/>
                <a:stretch>
                  <a:fillRect l="-4044" t="-120000" b="-1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107F-6924-B753-333D-21E6D628C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706" y="2603500"/>
            <a:ext cx="10721788" cy="3416300"/>
          </a:xfrm>
        </p:spPr>
        <p:txBody>
          <a:bodyPr>
            <a:normAutofit fontScale="92500"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Total resistance of resistors in series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ohm</a:t>
            </a:r>
          </a:p>
          <a:p>
            <a:r>
              <a:rPr lang="en-GB" sz="4800" dirty="0">
                <a:latin typeface="Congenial" panose="02000503040000020004" pitchFamily="2" charset="0"/>
                <a:sym typeface="Symbol" panose="05050102010706020507" pitchFamily="18" charset="2"/>
              </a:rPr>
              <a:t>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scalar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3600"/>
              <a:t>32</a:t>
            </a:fld>
            <a:endParaRPr 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284387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1154954" y="973668"/>
                <a:ext cx="10373431" cy="706964"/>
              </a:xfrm>
            </p:spPr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‘E’ as in </a:t>
                </a:r>
                <a14:m>
                  <m:oMath xmlns:m="http://schemas.openxmlformats.org/officeDocument/2006/math">
                    <m:r>
                      <a:rPr lang="en-GB" sz="7200" b="0" i="1" dirty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GB" sz="72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7200" b="0" i="1" dirty="0" smtClean="0">
                        <a:latin typeface="Cambria Math" panose="02040503050406030204" pitchFamily="18" charset="0"/>
                      </a:rPr>
                      <m:t>𝑄𝑉</m:t>
                    </m:r>
                  </m:oMath>
                </a14:m>
                <a:endParaRPr lang="en-GB" sz="72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154954" y="973668"/>
                <a:ext cx="10373431" cy="706964"/>
              </a:xfrm>
              <a:blipFill>
                <a:blip r:embed="rId2"/>
                <a:stretch>
                  <a:fillRect l="-3878" t="-56034" b="-896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107F-6924-B753-333D-21E6D628C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Energy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Joule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J (must look like a capital</a:t>
            </a:r>
            <a:r>
              <a:rPr lang="en-GB" sz="4800" dirty="0">
                <a:latin typeface="Congenial" panose="02000503040000020004" pitchFamily="2" charset="0"/>
                <a:sym typeface="Symbol" panose="05050102010706020507" pitchFamily="18" charset="2"/>
              </a:rPr>
              <a:t>)</a:t>
            </a:r>
            <a:endParaRPr lang="en-GB" sz="4800" baseline="30000" dirty="0">
              <a:latin typeface="Congenial" panose="02000503040000020004" pitchFamily="2" charset="0"/>
            </a:endParaRPr>
          </a:p>
          <a:p>
            <a:r>
              <a:rPr lang="en-GB" sz="4800" dirty="0">
                <a:latin typeface="Congenial" panose="02000503040000020004" pitchFamily="2" charset="0"/>
              </a:rPr>
              <a:t>scalar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4000" smtClean="0"/>
              <a:t>33</a:t>
            </a:fld>
            <a:endParaRPr lang="en-US" sz="4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305420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1154954" y="973668"/>
                <a:ext cx="10373431" cy="706964"/>
              </a:xfrm>
            </p:spPr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‘Q’ as in </a:t>
                </a:r>
                <a14:m>
                  <m:oMath xmlns:m="http://schemas.openxmlformats.org/officeDocument/2006/math">
                    <m:r>
                      <a:rPr lang="en-GB" sz="7200" b="0" i="1" dirty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GB" sz="72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7200" b="0" i="1" dirty="0" smtClean="0">
                        <a:latin typeface="Cambria Math" panose="02040503050406030204" pitchFamily="18" charset="0"/>
                      </a:rPr>
                      <m:t>𝑄𝑉</m:t>
                    </m:r>
                  </m:oMath>
                </a14:m>
                <a:endParaRPr lang="en-GB" sz="7200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154954" y="973668"/>
                <a:ext cx="10373431" cy="706964"/>
              </a:xfrm>
              <a:blipFill>
                <a:blip r:embed="rId2"/>
                <a:stretch>
                  <a:fillRect l="-3878" t="-56034" b="-896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107F-6924-B753-333D-21E6D628C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charge</a:t>
            </a:r>
          </a:p>
          <a:p>
            <a:r>
              <a:rPr lang="en-GB" sz="4800" dirty="0" err="1">
                <a:latin typeface="Congenial" panose="02000503040000020004" pitchFamily="2" charset="0"/>
              </a:rPr>
              <a:t>coloumb</a:t>
            </a:r>
            <a:endParaRPr lang="en-GB" sz="4800" dirty="0">
              <a:latin typeface="Congenial" panose="02000503040000020004" pitchFamily="2" charset="0"/>
            </a:endParaRPr>
          </a:p>
          <a:p>
            <a:r>
              <a:rPr lang="en-GB" sz="4800" dirty="0">
                <a:latin typeface="Congenial" panose="02000503040000020004" pitchFamily="2" charset="0"/>
              </a:rPr>
              <a:t>C</a:t>
            </a:r>
            <a:endParaRPr lang="en-GB" sz="4800" baseline="30000" dirty="0">
              <a:latin typeface="Congenial" panose="02000503040000020004" pitchFamily="2" charset="0"/>
            </a:endParaRPr>
          </a:p>
          <a:p>
            <a:r>
              <a:rPr lang="en-GB" sz="4800" dirty="0">
                <a:latin typeface="Congenial" panose="02000503040000020004" pitchFamily="2" charset="0"/>
              </a:rPr>
              <a:t>scalar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4000" smtClean="0"/>
              <a:t>34</a:t>
            </a:fld>
            <a:endParaRPr lang="en-US" sz="4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2781193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6209F4F-04B5-61A1-6B81-D80D48CEE47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sz="5400" dirty="0"/>
                  <a:t>‘P’ as in </a:t>
                </a:r>
                <a14:m>
                  <m:oMath xmlns:m="http://schemas.openxmlformats.org/officeDocument/2006/math">
                    <m:r>
                      <a:rPr lang="en-GB" sz="54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𝑃</m:t>
                    </m:r>
                    <m:r>
                      <a:rPr lang="en-GB" sz="54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 </m:t>
                    </m:r>
                    <m:f>
                      <m:fPr>
                        <m:ctrlPr>
                          <a:rPr lang="en-GB" sz="5400" i="1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num>
                      <m:den>
                        <m:r>
                          <a:rPr lang="en-GB" sz="5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𝑡</m:t>
                        </m:r>
                      </m:den>
                    </m:f>
                  </m:oMath>
                </a14:m>
                <a:endParaRPr lang="en-GB" sz="54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6209F4F-04B5-61A1-6B81-D80D48CEE47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3686" t="-39167" b="-6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A35ADA-554E-B19A-440E-A0B9714FFE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sz="5400" dirty="0">
                <a:latin typeface="Congenial" panose="02000503040000020004" pitchFamily="2" charset="0"/>
              </a:rPr>
              <a:t>Power</a:t>
            </a:r>
          </a:p>
          <a:p>
            <a:r>
              <a:rPr lang="en-GB" sz="5400" dirty="0">
                <a:latin typeface="Congenial" panose="02000503040000020004" pitchFamily="2" charset="0"/>
              </a:rPr>
              <a:t>Watt (yes Watt is the unit of power)</a:t>
            </a:r>
          </a:p>
          <a:p>
            <a:r>
              <a:rPr lang="en-GB" sz="5400" dirty="0">
                <a:latin typeface="Congenial" panose="02000503040000020004" pitchFamily="2" charset="0"/>
              </a:rPr>
              <a:t>W </a:t>
            </a:r>
          </a:p>
          <a:p>
            <a:r>
              <a:rPr lang="en-GB" sz="5400" dirty="0">
                <a:latin typeface="Congenial" panose="02000503040000020004" pitchFamily="2" charset="0"/>
              </a:rPr>
              <a:t>scalar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10B585-B56C-5B98-0A4B-8CAF966D5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B63E25-C690-ADCE-32CF-143EA94A88B4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41800061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‘P’  as in </a:t>
                </a:r>
                <a14:m>
                  <m:oMath xmlns:m="http://schemas.openxmlformats.org/officeDocument/2006/math">
                    <m:r>
                      <a:rPr lang="en-GB" sz="7200" b="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sz="72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7200" b="0" i="1" dirty="0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GB" sz="7200" b="0" i="1" dirty="0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endParaRPr lang="en-GB" sz="7200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590" t="-56034" b="-896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107F-6924-B753-333D-21E6D628C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10035785" cy="3416300"/>
          </a:xfrm>
        </p:spPr>
        <p:txBody>
          <a:bodyPr>
            <a:normAutofit fontScale="92500"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power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Watt (yes Watt is the unit of power!)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W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scalar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3600" smtClean="0"/>
              <a:t>36</a:t>
            </a:fld>
            <a:endParaRPr 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1004463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‘</a:t>
                </a:r>
                <a:r>
                  <a:rPr lang="en-GB" sz="7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GB" sz="7200" dirty="0"/>
                  <a:t>’  as in </a:t>
                </a:r>
                <a14:m>
                  <m:oMath xmlns:m="http://schemas.openxmlformats.org/officeDocument/2006/math">
                    <m:r>
                      <a:rPr lang="en-GB" sz="7200" b="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sz="7200" i="1" dirty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72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7200" b="0" i="1" dirty="0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p>
                        <m:r>
                          <a:rPr lang="en-GB" sz="72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7200" i="1" dirty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en-GB" sz="7200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590" t="-56897" b="-905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107F-6924-B753-333D-21E6D628C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current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ampere</a:t>
            </a:r>
          </a:p>
          <a:p>
            <a:r>
              <a:rPr lang="en-GB" sz="4800" dirty="0">
                <a:latin typeface="Congenial" panose="02000503040000020004" pitchFamily="2" charset="0"/>
                <a:sym typeface="Symbol" panose="05050102010706020507" pitchFamily="18" charset="2"/>
              </a:rPr>
              <a:t>A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scalar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3600"/>
              <a:t>37</a:t>
            </a:fld>
            <a:endParaRPr 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4067695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‘V’  as in </a:t>
                </a:r>
                <a14:m>
                  <m:oMath xmlns:m="http://schemas.openxmlformats.org/officeDocument/2006/math">
                    <m:r>
                      <a:rPr lang="en-GB" sz="7200" b="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sz="720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72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720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7200" b="0" i="1" dirty="0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p>
                            <m:r>
                              <a:rPr lang="en-GB" sz="72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sz="7200" b="0" i="1" dirty="0" smtClean="0">
                            <a:latin typeface="Cambria Math" panose="02040503050406030204" pitchFamily="18" charset="0"/>
                          </a:rPr>
                          <m:t>𝑅</m:t>
                        </m:r>
                      </m:den>
                    </m:f>
                  </m:oMath>
                </a14:m>
                <a:endParaRPr lang="en-GB" sz="7200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590" t="-50000" b="-956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107F-6924-B753-333D-21E6D628C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voltage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Volt</a:t>
            </a:r>
          </a:p>
          <a:p>
            <a:r>
              <a:rPr lang="en-GB" sz="4800" dirty="0">
                <a:latin typeface="Congenial" panose="02000503040000020004" pitchFamily="2" charset="0"/>
                <a:sym typeface="Symbol" panose="05050102010706020507" pitchFamily="18" charset="2"/>
              </a:rPr>
              <a:t>V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scalar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4800" smtClean="0"/>
              <a:t>38</a:t>
            </a:fld>
            <a:endParaRPr lang="en-US" sz="4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2804294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1154954" y="973668"/>
                <a:ext cx="9817846" cy="706964"/>
              </a:xfrm>
            </p:spPr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‘E</a:t>
                </a:r>
                <a:r>
                  <a:rPr lang="en-GB" sz="7200" baseline="-25000" dirty="0"/>
                  <a:t>H</a:t>
                </a:r>
                <a:r>
                  <a:rPr lang="en-GB" sz="7200" dirty="0"/>
                  <a:t>’  as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72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7200" b="0" i="1" dirty="0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GB" sz="7200" b="0" i="1" dirty="0" smtClean="0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</m:sSub>
                    <m:r>
                      <a:rPr lang="en-GB" sz="72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7200" dirty="0">
                        <a:latin typeface="Cambria Math" panose="02040503050406030204" pitchFamily="18" charset="0"/>
                      </a:rPr>
                      <m:t>𝑐𝑚</m:t>
                    </m:r>
                    <m:r>
                      <a:rPr lang="en-GB" sz="7200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</m:t>
                    </m:r>
                    <m:r>
                      <a:rPr lang="en-GB" sz="7200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𝑇</m:t>
                    </m:r>
                  </m:oMath>
                </a14:m>
                <a:endParaRPr lang="en-GB" sz="72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154954" y="973668"/>
                <a:ext cx="9817846" cy="706964"/>
              </a:xfrm>
              <a:blipFill>
                <a:blip r:embed="rId2"/>
                <a:stretch>
                  <a:fillRect l="-4097" t="-56034" b="-896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107F-6924-B753-333D-21E6D628C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Heat Energy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Joule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J (must look like a capital</a:t>
            </a:r>
            <a:r>
              <a:rPr lang="en-GB" sz="4800" dirty="0">
                <a:latin typeface="Congenial" panose="02000503040000020004" pitchFamily="2" charset="0"/>
                <a:sym typeface="Symbol" panose="05050102010706020507" pitchFamily="18" charset="2"/>
              </a:rPr>
              <a:t>)</a:t>
            </a:r>
            <a:endParaRPr lang="en-GB" sz="4800" baseline="30000" dirty="0">
              <a:latin typeface="Congenial" panose="02000503040000020004" pitchFamily="2" charset="0"/>
            </a:endParaRPr>
          </a:p>
          <a:p>
            <a:r>
              <a:rPr lang="en-GB" sz="4800" dirty="0">
                <a:latin typeface="Congenial" panose="02000503040000020004" pitchFamily="2" charset="0"/>
              </a:rPr>
              <a:t>scalar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3600" smtClean="0"/>
              <a:t>39</a:t>
            </a:fld>
            <a:endParaRPr 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3843577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1154954" y="973668"/>
                <a:ext cx="9609502" cy="706964"/>
              </a:xfrm>
            </p:spPr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‘c’  as in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72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7200" b="0" i="1" dirty="0" smtClean="0">
                            <a:latin typeface="Cambria Math" panose="02040503050406030204" pitchFamily="18" charset="0"/>
                          </a:rPr>
                          <m:t>   </m:t>
                        </m:r>
                        <m:r>
                          <a:rPr lang="en-GB" sz="7200" dirty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GB" sz="7200" dirty="0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</m:sSub>
                    <m:r>
                      <a:rPr lang="en-GB" sz="7200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7200" dirty="0">
                        <a:latin typeface="Cambria Math" panose="02040503050406030204" pitchFamily="18" charset="0"/>
                      </a:rPr>
                      <m:t>𝑐𝑚</m:t>
                    </m:r>
                    <m:r>
                      <a:rPr lang="en-GB" sz="7200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</m:t>
                    </m:r>
                    <m:r>
                      <a:rPr lang="en-GB" sz="7200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𝑇</m:t>
                    </m:r>
                  </m:oMath>
                </a14:m>
                <a:endParaRPr lang="en-GB" sz="72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154954" y="973668"/>
                <a:ext cx="9609502" cy="706964"/>
              </a:xfrm>
              <a:blipFill>
                <a:blip r:embed="rId2"/>
                <a:stretch>
                  <a:fillRect l="-4185" t="-56034" b="-896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107F-6924-B753-333D-21E6D628C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Specific heat capacity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Joules per kilogram per degree Celsius or 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Joules per kilogram per kelvin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J kg</a:t>
            </a:r>
            <a:r>
              <a:rPr lang="en-GB" sz="4800" baseline="30000" dirty="0">
                <a:latin typeface="Congenial" panose="02000503040000020004" pitchFamily="2" charset="0"/>
              </a:rPr>
              <a:t>-1</a:t>
            </a:r>
            <a:r>
              <a:rPr lang="en-GB" sz="4800" dirty="0">
                <a:latin typeface="Congenial" panose="02000503040000020004" pitchFamily="2" charset="0"/>
              </a:rPr>
              <a:t> </a:t>
            </a:r>
            <a:r>
              <a:rPr lang="en-GB" sz="4800" dirty="0">
                <a:latin typeface="Congenial" panose="02000503040000020004" pitchFamily="2" charset="0"/>
                <a:sym typeface="Symbol" panose="05050102010706020507" pitchFamily="18" charset="2"/>
              </a:rPr>
              <a:t></a:t>
            </a:r>
            <a:r>
              <a:rPr lang="en-GB" sz="4800" dirty="0">
                <a:latin typeface="Congenial" panose="02000503040000020004" pitchFamily="2" charset="0"/>
              </a:rPr>
              <a:t>C</a:t>
            </a:r>
            <a:r>
              <a:rPr lang="en-GB" sz="4800" baseline="30000" dirty="0">
                <a:latin typeface="Congenial" panose="02000503040000020004" pitchFamily="2" charset="0"/>
              </a:rPr>
              <a:t>-1</a:t>
            </a:r>
            <a:r>
              <a:rPr lang="en-GB" sz="4800" dirty="0">
                <a:latin typeface="Congenial" panose="02000503040000020004" pitchFamily="2" charset="0"/>
              </a:rPr>
              <a:t> or J kg</a:t>
            </a:r>
            <a:r>
              <a:rPr lang="en-GB" sz="4800" baseline="30000" dirty="0">
                <a:latin typeface="Congenial" panose="02000503040000020004" pitchFamily="2" charset="0"/>
              </a:rPr>
              <a:t>-1</a:t>
            </a:r>
            <a:r>
              <a:rPr lang="en-GB" sz="4800" dirty="0">
                <a:latin typeface="Congenial" panose="02000503040000020004" pitchFamily="2" charset="0"/>
              </a:rPr>
              <a:t> K</a:t>
            </a:r>
            <a:r>
              <a:rPr lang="en-GB" sz="4800" baseline="30000" dirty="0">
                <a:latin typeface="Congenial" panose="02000503040000020004" pitchFamily="2" charset="0"/>
              </a:rPr>
              <a:t>-1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scalar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3600" smtClean="0"/>
              <a:t>40</a:t>
            </a:fld>
            <a:endParaRPr 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3159053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1154954" y="973668"/>
                <a:ext cx="9609502" cy="706964"/>
              </a:xfrm>
            </p:spPr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‘</a:t>
                </a:r>
                <a:r>
                  <a:rPr lang="en-GB" sz="7200" dirty="0">
                    <a:sym typeface="Symbol" panose="05050102010706020507" pitchFamily="18" charset="2"/>
                  </a:rPr>
                  <a:t>T</a:t>
                </a:r>
                <a:r>
                  <a:rPr lang="en-GB" sz="7200" dirty="0"/>
                  <a:t>’  as in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72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7200" b="0" i="1" dirty="0" smtClean="0">
                            <a:latin typeface="Cambria Math" panose="02040503050406030204" pitchFamily="18" charset="0"/>
                          </a:rPr>
                          <m:t>   </m:t>
                        </m:r>
                        <m:r>
                          <a:rPr lang="en-GB" sz="7200" dirty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GB" sz="7200" dirty="0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</m:sSub>
                    <m:r>
                      <a:rPr lang="en-GB" sz="7200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7200" dirty="0">
                        <a:latin typeface="Cambria Math" panose="02040503050406030204" pitchFamily="18" charset="0"/>
                      </a:rPr>
                      <m:t>𝑐𝑚</m:t>
                    </m:r>
                    <m:r>
                      <a:rPr lang="en-GB" sz="7200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</m:t>
                    </m:r>
                    <m:r>
                      <a:rPr lang="en-GB" sz="7200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𝑇</m:t>
                    </m:r>
                  </m:oMath>
                </a14:m>
                <a:endParaRPr lang="en-GB" sz="7200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154954" y="973668"/>
                <a:ext cx="9609502" cy="706964"/>
              </a:xfrm>
              <a:blipFill>
                <a:blip r:embed="rId2"/>
                <a:stretch>
                  <a:fillRect l="-4185" t="-56034" b="-905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107F-6924-B753-333D-21E6D628C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319" y="2411612"/>
            <a:ext cx="10122646" cy="4150659"/>
          </a:xfrm>
        </p:spPr>
        <p:txBody>
          <a:bodyPr>
            <a:normAutofit lnSpcReduction="10000"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Change in temperature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degree Celsius or Kelvin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 </a:t>
            </a:r>
            <a:r>
              <a:rPr lang="en-GB" sz="4800" dirty="0">
                <a:latin typeface="Congenial" panose="02000503040000020004" pitchFamily="2" charset="0"/>
                <a:sym typeface="Symbol" panose="05050102010706020507" pitchFamily="18" charset="2"/>
              </a:rPr>
              <a:t></a:t>
            </a:r>
            <a:r>
              <a:rPr lang="en-GB" sz="4800" dirty="0">
                <a:latin typeface="Congenial" panose="02000503040000020004" pitchFamily="2" charset="0"/>
              </a:rPr>
              <a:t>C or K</a:t>
            </a:r>
            <a:endParaRPr lang="en-GB" sz="4800" baseline="30000" dirty="0">
              <a:latin typeface="Congenial" panose="02000503040000020004" pitchFamily="2" charset="0"/>
            </a:endParaRPr>
          </a:p>
          <a:p>
            <a:r>
              <a:rPr lang="en-GB" sz="4800" dirty="0">
                <a:latin typeface="Congenial" panose="02000503040000020004" pitchFamily="2" charset="0"/>
              </a:rPr>
              <a:t>Scalar</a:t>
            </a:r>
          </a:p>
          <a:p>
            <a:r>
              <a:rPr lang="en-GB" sz="2900" dirty="0">
                <a:solidFill>
                  <a:schemeClr val="accent6">
                    <a:lumMod val="50000"/>
                  </a:schemeClr>
                </a:solidFill>
                <a:latin typeface="Congenial" panose="02000503040000020004" pitchFamily="2" charset="0"/>
              </a:rPr>
              <a:t>NB It is a change of temperature a change of 1 K is the same as a change of 1 </a:t>
            </a:r>
            <a:r>
              <a:rPr lang="en-GB" sz="2900" dirty="0">
                <a:solidFill>
                  <a:schemeClr val="accent6">
                    <a:lumMod val="50000"/>
                  </a:schemeClr>
                </a:solidFill>
                <a:latin typeface="Congenial" panose="02000503040000020004" pitchFamily="2" charset="0"/>
                <a:sym typeface="Symbol" panose="05050102010706020507" pitchFamily="18" charset="2"/>
              </a:rPr>
              <a:t>C</a:t>
            </a:r>
            <a:endParaRPr lang="en-GB" sz="2900" dirty="0">
              <a:solidFill>
                <a:schemeClr val="accent6">
                  <a:lumMod val="50000"/>
                </a:schemeClr>
              </a:solidFill>
              <a:latin typeface="Congenial" panose="02000503040000020004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3600" smtClean="0"/>
              <a:t>41</a:t>
            </a:fld>
            <a:endParaRPr 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2630639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1154955" y="973668"/>
                <a:ext cx="10373431" cy="706964"/>
              </a:xfrm>
            </p:spPr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‘E</a:t>
                </a:r>
                <a:r>
                  <a:rPr lang="en-GB" sz="7200" baseline="-25000" dirty="0"/>
                  <a:t>H</a:t>
                </a:r>
                <a:r>
                  <a:rPr lang="en-GB" sz="7200" dirty="0"/>
                  <a:t>’ as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72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7200" i="1" dirty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GB" sz="7200" b="0" i="1" dirty="0" smtClean="0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</m:sSub>
                    <m:r>
                      <a:rPr lang="en-GB" sz="72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7200" b="0" i="1" dirty="0" smtClean="0">
                        <a:latin typeface="Cambria Math" panose="02040503050406030204" pitchFamily="18" charset="0"/>
                      </a:rPr>
                      <m:t>𝑚𝑙</m:t>
                    </m:r>
                  </m:oMath>
                </a14:m>
                <a:endParaRPr lang="en-GB" sz="7200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154955" y="973668"/>
                <a:ext cx="10373431" cy="706964"/>
              </a:xfrm>
              <a:blipFill>
                <a:blip r:embed="rId2"/>
                <a:stretch>
                  <a:fillRect l="-3878" t="-56034" b="-896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107F-6924-B753-333D-21E6D628C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10035785" cy="3416300"/>
          </a:xfrm>
        </p:spPr>
        <p:txBody>
          <a:bodyPr>
            <a:normAutofit fontScale="92500" lnSpcReduction="20000"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Heat energy required to change the state of a substance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Joule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J (must look like a capital</a:t>
            </a:r>
            <a:r>
              <a:rPr lang="en-GB" sz="4800" dirty="0">
                <a:latin typeface="Congenial" panose="02000503040000020004" pitchFamily="2" charset="0"/>
                <a:sym typeface="Symbol" panose="05050102010706020507" pitchFamily="18" charset="2"/>
              </a:rPr>
              <a:t>)</a:t>
            </a:r>
            <a:endParaRPr lang="en-GB" sz="4800" baseline="30000" dirty="0">
              <a:latin typeface="Congenial" panose="02000503040000020004" pitchFamily="2" charset="0"/>
            </a:endParaRPr>
          </a:p>
          <a:p>
            <a:r>
              <a:rPr lang="en-GB" sz="4800" dirty="0">
                <a:latin typeface="Congenial" panose="02000503040000020004" pitchFamily="2" charset="0"/>
              </a:rPr>
              <a:t>scalar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4000"/>
              <a:t>42</a:t>
            </a:fld>
            <a:endParaRPr lang="en-US" sz="4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420298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‘</a:t>
                </a:r>
                <a:r>
                  <a:rPr lang="en-GB" sz="7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n-GB" sz="7200" dirty="0"/>
                  <a:t>’  as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72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7200" i="1" dirty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GB" sz="7200" b="0" i="1" dirty="0" smtClean="0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</m:sSub>
                    <m:r>
                      <a:rPr lang="en-GB" sz="72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7200" b="0" i="1" dirty="0" smtClean="0">
                        <a:latin typeface="Cambria Math" panose="02040503050406030204" pitchFamily="18" charset="0"/>
                      </a:rPr>
                      <m:t>𝑚𝑙</m:t>
                    </m:r>
                  </m:oMath>
                </a14:m>
                <a:endParaRPr lang="en-GB" sz="7200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590" t="-56897" b="-905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107F-6924-B753-333D-21E6D628C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Specific latent heat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Joules per kilogram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Jkg</a:t>
            </a:r>
            <a:r>
              <a:rPr lang="en-GB" sz="4800" baseline="30000" dirty="0">
                <a:latin typeface="Congenial" panose="02000503040000020004" pitchFamily="2" charset="0"/>
              </a:rPr>
              <a:t>-1</a:t>
            </a:r>
            <a:r>
              <a:rPr lang="en-GB" sz="4800" dirty="0">
                <a:latin typeface="Congenial" panose="02000503040000020004" pitchFamily="2" charset="0"/>
              </a:rPr>
              <a:t> or J/kg</a:t>
            </a:r>
            <a:endParaRPr lang="en-GB" sz="4800" baseline="30000" dirty="0">
              <a:latin typeface="Congenial" panose="02000503040000020004" pitchFamily="2" charset="0"/>
            </a:endParaRPr>
          </a:p>
          <a:p>
            <a:r>
              <a:rPr lang="en-GB" sz="4800" dirty="0">
                <a:latin typeface="Congenial" panose="02000503040000020004" pitchFamily="2" charset="0"/>
              </a:rPr>
              <a:t>scalar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3600" smtClean="0"/>
              <a:t>43</a:t>
            </a:fld>
            <a:endParaRPr 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1725343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‘A’  as </a:t>
                </a:r>
                <a:r>
                  <a:rPr lang="en-GB" sz="7200"/>
                  <a:t>in p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72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7200" i="1" dirty="0">
                            <a:latin typeface="Cambria Math" panose="02040503050406030204" pitchFamily="18" charset="0"/>
                          </a:rPr>
                          <m:t>𝐹</m:t>
                        </m:r>
                      </m:num>
                      <m:den>
                        <m:r>
                          <a:rPr lang="en-GB" sz="7200" i="1" dirty="0">
                            <a:latin typeface="Cambria Math" panose="02040503050406030204" pitchFamily="18" charset="0"/>
                          </a:rPr>
                          <m:t>𝐴</m:t>
                        </m:r>
                      </m:den>
                    </m:f>
                  </m:oMath>
                </a14:m>
                <a:endParaRPr lang="en-GB" sz="7200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590" t="-58621" b="-862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107F-6924-B753-333D-21E6D628C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area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square metre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m</a:t>
            </a:r>
            <a:r>
              <a:rPr lang="en-GB" sz="4800" baseline="30000" dirty="0">
                <a:latin typeface="Congenial" panose="02000503040000020004" pitchFamily="2" charset="0"/>
              </a:rPr>
              <a:t>2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Scalar</a:t>
            </a:r>
          </a:p>
          <a:p>
            <a:r>
              <a:rPr lang="en-GB" sz="2600" dirty="0">
                <a:solidFill>
                  <a:schemeClr val="accent6">
                    <a:lumMod val="50000"/>
                  </a:schemeClr>
                </a:solidFill>
                <a:latin typeface="Congenial" panose="02000503040000020004" pitchFamily="2" charset="0"/>
              </a:rPr>
              <a:t>It is incorrect to say metres square or metres squared!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3600"/>
              <a:t>44</a:t>
            </a:fld>
            <a:endParaRPr 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1089064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‘A’  as in p=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72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7200" i="1" dirty="0">
                            <a:latin typeface="Cambria Math" panose="02040503050406030204" pitchFamily="18" charset="0"/>
                          </a:rPr>
                          <m:t>𝐹</m:t>
                        </m:r>
                      </m:num>
                      <m:den>
                        <m:r>
                          <a:rPr lang="en-GB" sz="7200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den>
                    </m:f>
                  </m:oMath>
                </a14:m>
                <a:endParaRPr lang="en-GB" sz="72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590" t="-58621" b="-862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107F-6924-B753-333D-21E6D628C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area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Square metre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m</a:t>
            </a:r>
            <a:r>
              <a:rPr lang="en-GB" sz="4800" baseline="30000" dirty="0">
                <a:latin typeface="Congenial" panose="02000503040000020004" pitchFamily="2" charset="0"/>
              </a:rPr>
              <a:t>2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scalar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3600" smtClean="0"/>
              <a:t>45</a:t>
            </a:fld>
            <a:endParaRPr 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3728389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‘p’  as in p=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72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7200" i="1" dirty="0">
                            <a:latin typeface="Cambria Math" panose="02040503050406030204" pitchFamily="18" charset="0"/>
                          </a:rPr>
                          <m:t>𝐹</m:t>
                        </m:r>
                      </m:num>
                      <m:den>
                        <m:r>
                          <a:rPr lang="en-GB" sz="7200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den>
                    </m:f>
                  </m:oMath>
                </a14:m>
                <a:endParaRPr lang="en-GB" sz="72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590" t="-58621" b="-862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107F-6924-B753-333D-21E6D628C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10669493" cy="3416300"/>
          </a:xfrm>
        </p:spPr>
        <p:txBody>
          <a:bodyPr>
            <a:normAutofit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pressure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Pascal or Newton per square metre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Pa</a:t>
            </a:r>
            <a:endParaRPr lang="en-GB" sz="4800" baseline="30000" dirty="0">
              <a:latin typeface="Congenial" panose="02000503040000020004" pitchFamily="2" charset="0"/>
            </a:endParaRPr>
          </a:p>
          <a:p>
            <a:r>
              <a:rPr lang="en-GB" sz="4800" dirty="0">
                <a:latin typeface="Congenial" panose="02000503040000020004" pitchFamily="2" charset="0"/>
              </a:rPr>
              <a:t>scalar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3600" smtClean="0"/>
              <a:t>46</a:t>
            </a:fld>
            <a:endParaRPr 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2772051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‘p’ as in</a:t>
                </a:r>
                <a14:m>
                  <m:oMath xmlns:m="http://schemas.openxmlformats.org/officeDocument/2006/math">
                    <m:r>
                      <a:rPr lang="en-GB" sz="7200" b="0" i="0" dirty="0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GB" sz="7200" i="1" dirty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GB" sz="7200" i="1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72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7200" i="1" dirty="0">
                            <a:latin typeface="Cambria Math" panose="02040503050406030204" pitchFamily="18" charset="0"/>
                          </a:rPr>
                          <m:t>𝐹</m:t>
                        </m:r>
                      </m:num>
                      <m:den>
                        <m:r>
                          <a:rPr lang="en-GB" sz="7200" i="1" dirty="0">
                            <a:latin typeface="Cambria Math" panose="02040503050406030204" pitchFamily="18" charset="0"/>
                          </a:rPr>
                          <m:t>𝐴</m:t>
                        </m:r>
                      </m:den>
                    </m:f>
                  </m:oMath>
                </a14:m>
                <a:endParaRPr lang="en-GB" sz="7200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590" t="-58621" b="-862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107F-6924-B753-333D-21E6D628C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Pressure 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Pascals 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Pa or (Nm</a:t>
            </a:r>
            <a:r>
              <a:rPr lang="en-GB" sz="4800" baseline="30000" dirty="0">
                <a:latin typeface="Congenial" panose="02000503040000020004" pitchFamily="2" charset="0"/>
              </a:rPr>
              <a:t>-2</a:t>
            </a:r>
            <a:r>
              <a:rPr lang="en-GB" sz="4800" dirty="0">
                <a:latin typeface="Congenial" panose="02000503040000020004" pitchFamily="2" charset="0"/>
              </a:rPr>
              <a:t>)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scalar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4000" smtClean="0"/>
              <a:t>47</a:t>
            </a:fld>
            <a:endParaRPr lang="en-US" sz="4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1954863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1106005" y="1013109"/>
                <a:ext cx="8761413" cy="767687"/>
              </a:xfrm>
            </p:spPr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p</a:t>
                </a:r>
                <a:r>
                  <a:rPr lang="en-GB" sz="7200" baseline="-25000" dirty="0"/>
                  <a:t>1</a:t>
                </a:r>
                <a:r>
                  <a:rPr lang="en-GB" sz="7200" dirty="0"/>
                  <a:t>’  as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7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72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GB" sz="72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GB" sz="7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72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GB" sz="72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GB" sz="72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sz="7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72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GB" sz="72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GB" sz="7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72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GB" sz="72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GB" sz="7200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106005" y="1013109"/>
                <a:ext cx="8761413" cy="767687"/>
              </a:xfrm>
              <a:blipFill>
                <a:blip r:embed="rId2"/>
                <a:stretch>
                  <a:fillRect l="-4590" t="-46825" b="-7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107F-6924-B753-333D-21E6D628C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Original Pressure 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Pascals 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Pa or (Nm</a:t>
            </a:r>
            <a:r>
              <a:rPr lang="en-GB" sz="4800" baseline="30000" dirty="0">
                <a:latin typeface="Congenial" panose="02000503040000020004" pitchFamily="2" charset="0"/>
              </a:rPr>
              <a:t>-2</a:t>
            </a:r>
            <a:r>
              <a:rPr lang="en-GB" sz="4800" dirty="0">
                <a:latin typeface="Congenial" panose="02000503040000020004" pitchFamily="2" charset="0"/>
              </a:rPr>
              <a:t>)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scalar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4000" smtClean="0"/>
              <a:t>48</a:t>
            </a:fld>
            <a:endParaRPr lang="en-US" sz="4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4232103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‘T</a:t>
                </a:r>
                <a:r>
                  <a:rPr lang="en-GB" sz="7200" baseline="-25000" dirty="0"/>
                  <a:t>1</a:t>
                </a:r>
                <a:r>
                  <a:rPr lang="en-GB" sz="7200" dirty="0"/>
                  <a:t>’  as in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7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sz="7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72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GB" sz="7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GB" sz="7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72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GB" sz="7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GB" sz="7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7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sz="7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72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GB" sz="7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GB" sz="7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72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GB" sz="7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endParaRPr lang="en-GB" sz="7200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590" t="-74138" b="-715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AFF107F-6924-B753-333D-21E6D628C3B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70966" y="2603499"/>
                <a:ext cx="10668000" cy="3806265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GB" sz="4800" dirty="0">
                    <a:latin typeface="Congenial" panose="02000503040000020004" pitchFamily="2" charset="0"/>
                  </a:rPr>
                  <a:t>Original temperature (try to remember to put K in brackets!)</a:t>
                </a:r>
                <a:r>
                  <a:rPr lang="en-GB" sz="48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sz="4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48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GB" sz="48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GB" sz="4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48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GB" sz="48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GB" sz="48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4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sz="4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48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GB" sz="4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GB" sz="4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48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GB" sz="4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GB" sz="4800" dirty="0">
                  <a:latin typeface="Congenial" panose="02000503040000020004" pitchFamily="2" charset="0"/>
                </a:endParaRPr>
              </a:p>
              <a:p>
                <a:r>
                  <a:rPr lang="en-GB" sz="4800" dirty="0">
                    <a:latin typeface="Congenial" panose="02000503040000020004" pitchFamily="2" charset="0"/>
                  </a:rPr>
                  <a:t>Kelvin </a:t>
                </a:r>
              </a:p>
              <a:p>
                <a:r>
                  <a:rPr lang="en-GB" sz="4800" dirty="0">
                    <a:latin typeface="Congenial" panose="02000503040000020004" pitchFamily="2" charset="0"/>
                  </a:rPr>
                  <a:t>K</a:t>
                </a:r>
              </a:p>
              <a:p>
                <a:r>
                  <a:rPr lang="en-GB" sz="4800" dirty="0">
                    <a:latin typeface="Congenial" panose="02000503040000020004" pitchFamily="2" charset="0"/>
                  </a:rPr>
                  <a:t>scalar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AFF107F-6924-B753-333D-21E6D628C3B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70966" y="2603499"/>
                <a:ext cx="10668000" cy="3806265"/>
              </a:xfrm>
              <a:blipFill>
                <a:blip r:embed="rId3"/>
                <a:stretch>
                  <a:fillRect l="-1543" t="-4647" r="-1771" b="-72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4000" smtClean="0"/>
              <a:t>49</a:t>
            </a:fld>
            <a:endParaRPr lang="en-US" sz="4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243523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‘T’  as in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7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7200" b="0" i="1" smtClean="0">
                            <a:latin typeface="Cambria Math" panose="02040503050406030204" pitchFamily="18" charset="0"/>
                          </a:rPr>
                          <m:t>𝑝𝑉</m:t>
                        </m:r>
                      </m:num>
                      <m:den>
                        <m:r>
                          <a:rPr lang="en-GB" sz="72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  <m:r>
                      <a:rPr lang="en-GB" sz="7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7200" b="0" i="1" smtClean="0">
                        <a:latin typeface="Cambria Math" panose="02040503050406030204" pitchFamily="18" charset="0"/>
                      </a:rPr>
                      <m:t>𝑐𝑜𝑛𝑠𝑡𝑎𝑛𝑡</m:t>
                    </m:r>
                  </m:oMath>
                </a14:m>
                <a:endParaRPr lang="en-GB" sz="7200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590" t="-58621" b="-862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107F-6924-B753-333D-21E6D628C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0966" y="2603499"/>
            <a:ext cx="10668000" cy="3806265"/>
          </a:xfrm>
        </p:spPr>
        <p:txBody>
          <a:bodyPr>
            <a:normAutofit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temperature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Kelvin 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K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scalar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4000" smtClean="0"/>
              <a:t>50</a:t>
            </a:fld>
            <a:endParaRPr lang="en-US" sz="4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2702510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‘V</a:t>
                </a:r>
                <a:r>
                  <a:rPr lang="en-GB" sz="7200" baseline="-25000" dirty="0"/>
                  <a:t>2</a:t>
                </a:r>
                <a:r>
                  <a:rPr lang="en-GB" sz="7200" dirty="0"/>
                  <a:t>’  as in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7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sz="7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72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GB" sz="7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GB" sz="7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72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GB" sz="7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GB" sz="7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7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sz="7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72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GB" sz="7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GB" sz="7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72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GB" sz="7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endParaRPr lang="en-GB" sz="7200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590" t="-67241" b="-775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AFF107F-6924-B753-333D-21E6D628C3B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70966" y="2268071"/>
                <a:ext cx="10668000" cy="4141693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GB" sz="4800" dirty="0">
                    <a:latin typeface="Congenial" panose="02000503040000020004" pitchFamily="2" charset="0"/>
                  </a:rPr>
                  <a:t>final volume</a:t>
                </a:r>
                <a:r>
                  <a:rPr lang="en-GB" sz="48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sz="4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48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GB" sz="48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GB" sz="4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48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GB" sz="48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GB" sz="48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4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sz="4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48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GB" sz="4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GB" sz="4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48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GB" sz="4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GB" sz="4800" dirty="0">
                  <a:latin typeface="Congenial" panose="02000503040000020004" pitchFamily="2" charset="0"/>
                </a:endParaRPr>
              </a:p>
              <a:p>
                <a:r>
                  <a:rPr lang="en-GB" sz="4800" dirty="0">
                    <a:latin typeface="Congenial" panose="02000503040000020004" pitchFamily="2" charset="0"/>
                  </a:rPr>
                  <a:t>cubic metres	</a:t>
                </a:r>
              </a:p>
              <a:p>
                <a:r>
                  <a:rPr lang="en-GB" sz="4800" dirty="0">
                    <a:latin typeface="Congenial" panose="02000503040000020004" pitchFamily="2" charset="0"/>
                  </a:rPr>
                  <a:t>m</a:t>
                </a:r>
                <a:r>
                  <a:rPr lang="en-GB" sz="4800" baseline="30000" dirty="0">
                    <a:latin typeface="Congenial" panose="02000503040000020004" pitchFamily="2" charset="0"/>
                  </a:rPr>
                  <a:t>3</a:t>
                </a:r>
              </a:p>
              <a:p>
                <a:r>
                  <a:rPr lang="en-GB" sz="4800" dirty="0">
                    <a:latin typeface="Congenial" panose="02000503040000020004" pitchFamily="2" charset="0"/>
                  </a:rPr>
                  <a:t>Scalar</a:t>
                </a:r>
              </a:p>
              <a:p>
                <a:r>
                  <a:rPr lang="en-GB" sz="3300" dirty="0">
                    <a:solidFill>
                      <a:schemeClr val="accent6">
                        <a:lumMod val="50000"/>
                      </a:schemeClr>
                    </a:solidFill>
                    <a:latin typeface="Congenial" panose="02000503040000020004" pitchFamily="2" charset="0"/>
                  </a:rPr>
                  <a:t>NB It is not said metres cubed, this is incorrect!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AFF107F-6924-B753-333D-21E6D628C3B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70966" y="2268071"/>
                <a:ext cx="10668000" cy="4141693"/>
              </a:xfrm>
              <a:blipFill>
                <a:blip r:embed="rId3"/>
                <a:stretch>
                  <a:fillRect l="-1771" t="-884" b="-32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4000" smtClean="0"/>
              <a:t>51</a:t>
            </a:fld>
            <a:endParaRPr lang="en-US" sz="4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1240743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‘f’  as in </a:t>
                </a:r>
                <a14:m>
                  <m:oMath xmlns:m="http://schemas.openxmlformats.org/officeDocument/2006/math">
                    <m:r>
                      <a:rPr lang="en-GB" sz="7200" b="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720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72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7200" b="0" i="1" dirty="0" smtClean="0">
                            <a:latin typeface="Cambria Math" panose="02040503050406030204" pitchFamily="18" charset="0"/>
                          </a:rPr>
                          <m:t>𝑁</m:t>
                        </m:r>
                      </m:num>
                      <m:den>
                        <m:r>
                          <a:rPr lang="en-GB" sz="72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</m:oMath>
                </a14:m>
                <a:endParaRPr lang="en-GB" sz="7200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590" t="-59483" b="-862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107F-6924-B753-333D-21E6D628C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frequency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Hertz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Hz</a:t>
            </a:r>
            <a:endParaRPr lang="en-GB" sz="4800" baseline="30000" dirty="0">
              <a:latin typeface="Congenial" panose="02000503040000020004" pitchFamily="2" charset="0"/>
            </a:endParaRPr>
          </a:p>
          <a:p>
            <a:r>
              <a:rPr lang="en-GB" sz="4800" dirty="0">
                <a:latin typeface="Congenial" panose="02000503040000020004" pitchFamily="2" charset="0"/>
              </a:rPr>
              <a:t>scalar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3600" smtClean="0"/>
              <a:t>52</a:t>
            </a:fld>
            <a:endParaRPr 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363617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‘N’  as in </a:t>
                </a:r>
                <a14:m>
                  <m:oMath xmlns:m="http://schemas.openxmlformats.org/officeDocument/2006/math">
                    <m:r>
                      <a:rPr lang="en-GB" sz="7200" b="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720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72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7200" b="0" i="1" dirty="0" smtClean="0">
                            <a:latin typeface="Cambria Math" panose="02040503050406030204" pitchFamily="18" charset="0"/>
                          </a:rPr>
                          <m:t>𝑁</m:t>
                        </m:r>
                      </m:num>
                      <m:den>
                        <m:r>
                          <a:rPr lang="en-GB" sz="72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</m:oMath>
                </a14:m>
                <a:endParaRPr lang="en-GB" sz="7200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590" t="-59483" b="-862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107F-6924-B753-333D-21E6D628C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Number of waves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No units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scalar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3600" smtClean="0"/>
              <a:t>53</a:t>
            </a:fld>
            <a:endParaRPr 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/3</a:t>
            </a:r>
          </a:p>
        </p:txBody>
      </p:sp>
    </p:spTree>
    <p:extLst>
      <p:ext uri="{BB962C8B-B14F-4D97-AF65-F5344CB8AC3E}">
        <p14:creationId xmlns:p14="http://schemas.microsoft.com/office/powerpoint/2010/main" val="3928066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‘</a:t>
                </a:r>
                <a:r>
                  <a:rPr lang="en-GB" sz="7200" dirty="0">
                    <a:sym typeface="Symbol" panose="05050102010706020507" pitchFamily="18" charset="2"/>
                  </a:rPr>
                  <a:t></a:t>
                </a:r>
                <a14:m>
                  <m:oMath xmlns:m="http://schemas.openxmlformats.org/officeDocument/2006/math">
                    <m:r>
                      <a:rPr lang="en-GB" sz="72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</m:t>
                    </m:r>
                  </m:oMath>
                </a14:m>
                <a:r>
                  <a:rPr lang="en-GB" sz="7200" dirty="0"/>
                  <a:t>’  as in v=f</a:t>
                </a:r>
                <a14:m>
                  <m:oMath xmlns:m="http://schemas.openxmlformats.org/officeDocument/2006/math">
                    <m:r>
                      <a:rPr lang="en-GB" sz="7200" i="1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</m:t>
                    </m:r>
                  </m:oMath>
                </a14:m>
                <a:endParaRPr lang="en-GB" sz="72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590" t="-56034" b="-905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107F-6924-B753-333D-21E6D628C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Wavelength of the wave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metre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m</a:t>
            </a:r>
            <a:endParaRPr lang="en-GB" sz="4800" baseline="30000" dirty="0">
              <a:latin typeface="Congenial" panose="02000503040000020004" pitchFamily="2" charset="0"/>
            </a:endParaRPr>
          </a:p>
          <a:p>
            <a:r>
              <a:rPr lang="en-GB" sz="4800" dirty="0">
                <a:latin typeface="Congenial" panose="02000503040000020004" pitchFamily="2" charset="0"/>
              </a:rPr>
              <a:t>scalar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3600" smtClean="0"/>
              <a:t>54</a:t>
            </a:fld>
            <a:endParaRPr 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3243381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‘</a:t>
                </a:r>
                <a:r>
                  <a:rPr lang="en-GB" sz="7200" dirty="0">
                    <a:sym typeface="Symbol" panose="05050102010706020507" pitchFamily="18" charset="2"/>
                  </a:rPr>
                  <a:t></a:t>
                </a:r>
                <a14:m>
                  <m:oMath xmlns:m="http://schemas.openxmlformats.org/officeDocument/2006/math">
                    <m:r>
                      <a:rPr lang="en-GB" sz="7200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𝑓</m:t>
                    </m:r>
                  </m:oMath>
                </a14:m>
                <a:r>
                  <a:rPr lang="en-GB" sz="7200" dirty="0"/>
                  <a:t>’  as in v=f</a:t>
                </a:r>
                <a14:m>
                  <m:oMath xmlns:m="http://schemas.openxmlformats.org/officeDocument/2006/math">
                    <m:r>
                      <a:rPr lang="en-GB" sz="7200" i="1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</m:t>
                    </m:r>
                  </m:oMath>
                </a14:m>
                <a:endParaRPr lang="en-GB" sz="7200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590" t="-56034" b="-905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107F-6924-B753-333D-21E6D628C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Frequency of the wave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Hertz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Hz</a:t>
            </a:r>
            <a:endParaRPr lang="en-GB" sz="4800" baseline="30000" dirty="0">
              <a:latin typeface="Congenial" panose="02000503040000020004" pitchFamily="2" charset="0"/>
            </a:endParaRPr>
          </a:p>
          <a:p>
            <a:r>
              <a:rPr lang="en-GB" sz="4800" dirty="0">
                <a:latin typeface="Congenial" panose="02000503040000020004" pitchFamily="2" charset="0"/>
              </a:rPr>
              <a:t>scalar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3600"/>
              <a:t>55</a:t>
            </a:fld>
            <a:endParaRPr 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3859993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‘</a:t>
                </a:r>
                <a:r>
                  <a:rPr lang="en-GB" sz="7200" dirty="0">
                    <a:sym typeface="Symbol" panose="05050102010706020507" pitchFamily="18" charset="2"/>
                  </a:rPr>
                  <a:t></a:t>
                </a:r>
                <a14:m>
                  <m:oMath xmlns:m="http://schemas.openxmlformats.org/officeDocument/2006/math">
                    <m:r>
                      <a:rPr lang="en-GB" sz="7200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𝑣</m:t>
                    </m:r>
                  </m:oMath>
                </a14:m>
                <a:r>
                  <a:rPr lang="en-GB" sz="7200" dirty="0"/>
                  <a:t>’  as in v=f</a:t>
                </a:r>
                <a14:m>
                  <m:oMath xmlns:m="http://schemas.openxmlformats.org/officeDocument/2006/math">
                    <m:r>
                      <a:rPr lang="en-GB" sz="7200" i="1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</m:t>
                    </m:r>
                  </m:oMath>
                </a14:m>
                <a:endParaRPr lang="en-GB" sz="7200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590" t="-56034" b="-905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107F-6924-B753-333D-21E6D628C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Speed of the wave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metres per second 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ms</a:t>
            </a:r>
            <a:r>
              <a:rPr lang="en-GB" sz="4800" baseline="30000" dirty="0">
                <a:latin typeface="Congenial" panose="02000503040000020004" pitchFamily="2" charset="0"/>
              </a:rPr>
              <a:t>-1</a:t>
            </a:r>
            <a:r>
              <a:rPr lang="en-GB" sz="4800" dirty="0">
                <a:latin typeface="Congenial" panose="02000503040000020004" pitchFamily="2" charset="0"/>
              </a:rPr>
              <a:t> or m/s</a:t>
            </a:r>
            <a:endParaRPr lang="en-GB" sz="4800" baseline="30000" dirty="0">
              <a:latin typeface="Congenial" panose="02000503040000020004" pitchFamily="2" charset="0"/>
            </a:endParaRPr>
          </a:p>
          <a:p>
            <a:r>
              <a:rPr lang="en-GB" sz="4800" dirty="0">
                <a:latin typeface="Congenial" panose="02000503040000020004" pitchFamily="2" charset="0"/>
              </a:rPr>
              <a:t>scalar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3600" smtClean="0"/>
              <a:t>56</a:t>
            </a:fld>
            <a:endParaRPr 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434499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‘f’  as in </a:t>
                </a:r>
                <a14:m>
                  <m:oMath xmlns:m="http://schemas.openxmlformats.org/officeDocument/2006/math">
                    <m:r>
                      <a:rPr lang="en-GB" sz="7200" b="0" i="1" dirty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GB" sz="720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72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72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7200" b="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den>
                    </m:f>
                  </m:oMath>
                </a14:m>
                <a:endParaRPr lang="en-GB" sz="72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590" t="-68103" b="-775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107F-6924-B753-333D-21E6D628C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frequency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Hertz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Hz</a:t>
            </a:r>
            <a:endParaRPr lang="en-GB" sz="4800" baseline="30000" dirty="0">
              <a:latin typeface="Congenial" panose="02000503040000020004" pitchFamily="2" charset="0"/>
            </a:endParaRPr>
          </a:p>
          <a:p>
            <a:r>
              <a:rPr lang="en-GB" sz="4800" dirty="0">
                <a:latin typeface="Congenial" panose="02000503040000020004" pitchFamily="2" charset="0"/>
              </a:rPr>
              <a:t>scalar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3600" smtClean="0"/>
              <a:t>57</a:t>
            </a:fld>
            <a:endParaRPr 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3528278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‘T’  as in </a:t>
                </a:r>
                <a14:m>
                  <m:oMath xmlns:m="http://schemas.openxmlformats.org/officeDocument/2006/math">
                    <m:r>
                      <a:rPr lang="en-GB" sz="7200" b="0" i="1" dirty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GB" sz="720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72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72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7200" b="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den>
                    </m:f>
                  </m:oMath>
                </a14:m>
                <a:endParaRPr lang="en-GB" sz="72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590" t="-68103" b="-775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107F-6924-B753-333D-21E6D628C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period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second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s</a:t>
            </a:r>
            <a:endParaRPr lang="en-GB" sz="4800" baseline="30000" dirty="0">
              <a:latin typeface="Congenial" panose="02000503040000020004" pitchFamily="2" charset="0"/>
            </a:endParaRPr>
          </a:p>
          <a:p>
            <a:r>
              <a:rPr lang="en-GB" sz="4800" dirty="0">
                <a:latin typeface="Congenial" panose="02000503040000020004" pitchFamily="2" charset="0"/>
              </a:rPr>
              <a:t>scalar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3600" smtClean="0"/>
              <a:t>58</a:t>
            </a:fld>
            <a:endParaRPr 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1095155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‘N’  as in </a:t>
                </a:r>
                <a14:m>
                  <m:oMath xmlns:m="http://schemas.openxmlformats.org/officeDocument/2006/math">
                    <m:r>
                      <a:rPr lang="en-GB" sz="7200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GB" sz="720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72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7200" b="0" i="1" dirty="0" smtClean="0">
                            <a:latin typeface="Cambria Math" panose="02040503050406030204" pitchFamily="18" charset="0"/>
                          </a:rPr>
                          <m:t>𝑁</m:t>
                        </m:r>
                      </m:num>
                      <m:den>
                        <m:r>
                          <a:rPr lang="en-GB" sz="720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</m:oMath>
                </a14:m>
                <a:endParaRPr lang="en-GB" sz="7200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590" t="-59483" b="-862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107F-6924-B753-333D-21E6D628C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460" y="2653553"/>
            <a:ext cx="8825659" cy="3527611"/>
          </a:xfrm>
        </p:spPr>
        <p:txBody>
          <a:bodyPr>
            <a:normAutofit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Number of disintegrations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No unit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3600" smtClean="0"/>
              <a:t>59</a:t>
            </a:fld>
            <a:endParaRPr 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/2</a:t>
            </a:r>
          </a:p>
        </p:txBody>
      </p:sp>
    </p:spTree>
    <p:extLst>
      <p:ext uri="{BB962C8B-B14F-4D97-AF65-F5344CB8AC3E}">
        <p14:creationId xmlns:p14="http://schemas.microsoft.com/office/powerpoint/2010/main" val="3568613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‘A’  as in </a:t>
                </a:r>
                <a14:m>
                  <m:oMath xmlns:m="http://schemas.openxmlformats.org/officeDocument/2006/math">
                    <m:r>
                      <a:rPr lang="en-GB" sz="7200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GB" sz="720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72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7200" b="0" i="1" dirty="0" smtClean="0">
                            <a:latin typeface="Cambria Math" panose="02040503050406030204" pitchFamily="18" charset="0"/>
                          </a:rPr>
                          <m:t>𝑁</m:t>
                        </m:r>
                      </m:num>
                      <m:den>
                        <m:r>
                          <a:rPr lang="en-GB" sz="720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</m:oMath>
                </a14:m>
                <a:endParaRPr lang="en-GB" sz="72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590" t="-59483" b="-862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107F-6924-B753-333D-21E6D628C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Activity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Becquerels</a:t>
            </a:r>
          </a:p>
          <a:p>
            <a:r>
              <a:rPr lang="en-GB" sz="4800" dirty="0" err="1">
                <a:latin typeface="Congenial" panose="02000503040000020004" pitchFamily="2" charset="0"/>
              </a:rPr>
              <a:t>Bq</a:t>
            </a:r>
            <a:endParaRPr lang="en-GB" sz="4800" baseline="30000" dirty="0">
              <a:latin typeface="Congenial" panose="02000503040000020004" pitchFamily="2" charset="0"/>
            </a:endParaRPr>
          </a:p>
          <a:p>
            <a:r>
              <a:rPr lang="en-GB" sz="4800" dirty="0">
                <a:latin typeface="Congenial" panose="02000503040000020004" pitchFamily="2" charset="0"/>
              </a:rPr>
              <a:t>scalar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3600" smtClean="0"/>
              <a:t>60</a:t>
            </a:fld>
            <a:endParaRPr 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1967366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‘D’  as in </a:t>
                </a:r>
                <a14:m>
                  <m:oMath xmlns:m="http://schemas.openxmlformats.org/officeDocument/2006/math">
                    <m:r>
                      <a:rPr lang="en-GB" sz="7200" b="0" i="1" dirty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GB" sz="720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72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7200" b="0" i="1" dirty="0" smtClean="0">
                            <a:latin typeface="Cambria Math" panose="02040503050406030204" pitchFamily="18" charset="0"/>
                          </a:rPr>
                          <m:t>𝐸</m:t>
                        </m:r>
                      </m:num>
                      <m:den>
                        <m:r>
                          <a:rPr lang="en-GB" sz="7200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</m:oMath>
                </a14:m>
                <a:endParaRPr lang="en-GB" sz="72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590" t="-59483" b="-862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107F-6924-B753-333D-21E6D628C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10035785" cy="3416300"/>
          </a:xfrm>
        </p:spPr>
        <p:txBody>
          <a:bodyPr>
            <a:normAutofit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Absorbed Dose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Gray</a:t>
            </a:r>
          </a:p>
          <a:p>
            <a:r>
              <a:rPr lang="en-GB" sz="4800" dirty="0" err="1">
                <a:latin typeface="Congenial" panose="02000503040000020004" pitchFamily="2" charset="0"/>
              </a:rPr>
              <a:t>Gy</a:t>
            </a:r>
            <a:r>
              <a:rPr lang="en-GB" sz="4800" dirty="0">
                <a:latin typeface="Congenial" panose="02000503040000020004" pitchFamily="2" charset="0"/>
              </a:rPr>
              <a:t> </a:t>
            </a:r>
            <a:r>
              <a:rPr lang="en-GB" sz="2000" dirty="0">
                <a:latin typeface="Congenial" panose="02000503040000020004" pitchFamily="2" charset="0"/>
              </a:rPr>
              <a:t>(often </a:t>
            </a:r>
            <a:r>
              <a:rPr lang="en-GB" sz="2000" dirty="0" err="1">
                <a:latin typeface="Congenial" panose="02000503040000020004" pitchFamily="2" charset="0"/>
              </a:rPr>
              <a:t>mGy</a:t>
            </a:r>
            <a:r>
              <a:rPr lang="en-GB" sz="2000" dirty="0">
                <a:latin typeface="Congenial" panose="02000503040000020004" pitchFamily="2" charset="0"/>
              </a:rPr>
              <a:t>, </a:t>
            </a:r>
            <a:r>
              <a:rPr lang="en-GB" sz="2000" dirty="0">
                <a:latin typeface="Congenial" panose="02000503040000020004" pitchFamily="2" charset="0"/>
                <a:sym typeface="Symbol" panose="05050102010706020507" pitchFamily="18" charset="2"/>
              </a:rPr>
              <a:t></a:t>
            </a:r>
            <a:r>
              <a:rPr lang="en-GB" sz="2000" dirty="0" err="1">
                <a:latin typeface="Congenial" panose="02000503040000020004" pitchFamily="2" charset="0"/>
                <a:sym typeface="Symbol" panose="05050102010706020507" pitchFamily="18" charset="2"/>
              </a:rPr>
              <a:t>Gy</a:t>
            </a:r>
            <a:r>
              <a:rPr lang="en-GB" sz="2000" dirty="0">
                <a:latin typeface="Congenial" panose="02000503040000020004" pitchFamily="2" charset="0"/>
                <a:sym typeface="Symbol" panose="05050102010706020507" pitchFamily="18" charset="2"/>
              </a:rPr>
              <a:t> , </a:t>
            </a:r>
            <a:r>
              <a:rPr lang="en-GB" sz="2200" dirty="0">
                <a:latin typeface="Congenial" panose="02000503040000020004" pitchFamily="2" charset="0"/>
                <a:sym typeface="Symbol" panose="05050102010706020507" pitchFamily="18" charset="2"/>
              </a:rPr>
              <a:t>usually no need to covert)</a:t>
            </a:r>
            <a:endParaRPr lang="en-GB" sz="2200" baseline="30000" dirty="0">
              <a:latin typeface="Congenial" panose="02000503040000020004" pitchFamily="2" charset="0"/>
            </a:endParaRPr>
          </a:p>
          <a:p>
            <a:r>
              <a:rPr lang="en-GB" sz="4800" dirty="0">
                <a:latin typeface="Congenial" panose="02000503040000020004" pitchFamily="2" charset="0"/>
              </a:rPr>
              <a:t>scalar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3600" smtClean="0"/>
              <a:t>61</a:t>
            </a:fld>
            <a:endParaRPr 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4252473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‘E’  as in </a:t>
                </a:r>
                <a14:m>
                  <m:oMath xmlns:m="http://schemas.openxmlformats.org/officeDocument/2006/math">
                    <m:r>
                      <a:rPr lang="en-GB" sz="7200" b="0" i="1" dirty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GB" sz="720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72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7200" b="0" i="1" dirty="0" smtClean="0">
                            <a:latin typeface="Cambria Math" panose="02040503050406030204" pitchFamily="18" charset="0"/>
                          </a:rPr>
                          <m:t>𝐸</m:t>
                        </m:r>
                      </m:num>
                      <m:den>
                        <m:r>
                          <a:rPr lang="en-GB" sz="7200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</m:oMath>
                </a14:m>
                <a:endParaRPr lang="en-GB" sz="72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590" t="-59483" b="-862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107F-6924-B753-333D-21E6D628C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Energy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Joule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J (must look like a capital</a:t>
            </a:r>
            <a:r>
              <a:rPr lang="en-GB" sz="4800" dirty="0">
                <a:latin typeface="Congenial" panose="02000503040000020004" pitchFamily="2" charset="0"/>
                <a:sym typeface="Symbol" panose="05050102010706020507" pitchFamily="18" charset="2"/>
              </a:rPr>
              <a:t>)</a:t>
            </a:r>
            <a:endParaRPr lang="en-GB" sz="4800" baseline="30000" dirty="0">
              <a:latin typeface="Congenial" panose="02000503040000020004" pitchFamily="2" charset="0"/>
            </a:endParaRPr>
          </a:p>
          <a:p>
            <a:r>
              <a:rPr lang="en-GB" sz="4800" dirty="0">
                <a:latin typeface="Congenial" panose="02000503040000020004" pitchFamily="2" charset="0"/>
              </a:rPr>
              <a:t>scalar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3600" smtClean="0"/>
              <a:t>62</a:t>
            </a:fld>
            <a:endParaRPr 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696647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‘m’  as in </a:t>
                </a:r>
                <a14:m>
                  <m:oMath xmlns:m="http://schemas.openxmlformats.org/officeDocument/2006/math">
                    <m:r>
                      <a:rPr lang="en-GB" sz="7200" b="0" i="1" dirty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GB" sz="720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72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7200" b="0" i="1" dirty="0" smtClean="0">
                            <a:latin typeface="Cambria Math" panose="02040503050406030204" pitchFamily="18" charset="0"/>
                          </a:rPr>
                          <m:t>𝐸</m:t>
                        </m:r>
                      </m:num>
                      <m:den>
                        <m:r>
                          <a:rPr lang="en-GB" sz="7200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</m:oMath>
                </a14:m>
                <a:endParaRPr lang="en-GB" sz="72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590" t="-59483" b="-862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107F-6924-B753-333D-21E6D628C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mass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kilogram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kg</a:t>
            </a:r>
            <a:endParaRPr lang="en-GB" sz="4800" baseline="30000" dirty="0">
              <a:latin typeface="Congenial" panose="02000503040000020004" pitchFamily="2" charset="0"/>
            </a:endParaRPr>
          </a:p>
          <a:p>
            <a:r>
              <a:rPr lang="en-GB" sz="4800" dirty="0">
                <a:latin typeface="Congenial" panose="02000503040000020004" pitchFamily="2" charset="0"/>
              </a:rPr>
              <a:t>scalar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3600" smtClean="0"/>
              <a:t>63</a:t>
            </a:fld>
            <a:endParaRPr 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875477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‘H’  as in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7200" b="0" i="0" dirty="0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GB" sz="7200" b="0" i="0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7200" b="0" i="1" dirty="0" smtClean="0">
                        <a:latin typeface="Cambria Math" panose="02040503050406030204" pitchFamily="18" charset="0"/>
                      </a:rPr>
                      <m:t>𝐷</m:t>
                    </m:r>
                    <m:sSub>
                      <m:sSubPr>
                        <m:ctrlPr>
                          <a:rPr lang="en-GB" sz="72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7200" b="0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GB" sz="7200" b="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endParaRPr lang="en-GB" sz="72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590" t="-56034" b="-896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107F-6924-B753-333D-21E6D628C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Equivalent Dose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Sievert</a:t>
            </a:r>
          </a:p>
          <a:p>
            <a:r>
              <a:rPr lang="en-GB" sz="4800" dirty="0" err="1">
                <a:latin typeface="Congenial" panose="02000503040000020004" pitchFamily="2" charset="0"/>
              </a:rPr>
              <a:t>Sv</a:t>
            </a:r>
            <a:r>
              <a:rPr lang="en-GB" sz="4800" dirty="0">
                <a:latin typeface="Congenial" panose="02000503040000020004" pitchFamily="2" charset="0"/>
              </a:rPr>
              <a:t> (often mSv, </a:t>
            </a:r>
            <a:r>
              <a:rPr lang="en-GB" sz="4800" dirty="0">
                <a:latin typeface="Congenial" panose="02000503040000020004" pitchFamily="2" charset="0"/>
                <a:sym typeface="Symbol" panose="05050102010706020507" pitchFamily="18" charset="2"/>
              </a:rPr>
              <a:t></a:t>
            </a:r>
            <a:r>
              <a:rPr lang="en-GB" sz="4800" dirty="0" err="1">
                <a:latin typeface="Congenial" panose="02000503040000020004" pitchFamily="2" charset="0"/>
                <a:sym typeface="Symbol" panose="05050102010706020507" pitchFamily="18" charset="2"/>
              </a:rPr>
              <a:t>Sv</a:t>
            </a:r>
            <a:r>
              <a:rPr lang="en-GB" sz="4800" dirty="0">
                <a:latin typeface="Congenial" panose="02000503040000020004" pitchFamily="2" charset="0"/>
                <a:sym typeface="Symbol" panose="05050102010706020507" pitchFamily="18" charset="2"/>
              </a:rPr>
              <a:t> , usually no need to covert)</a:t>
            </a:r>
            <a:endParaRPr lang="en-GB" sz="4800" baseline="30000" dirty="0">
              <a:latin typeface="Congenial" panose="02000503040000020004" pitchFamily="2" charset="0"/>
            </a:endParaRPr>
          </a:p>
          <a:p>
            <a:r>
              <a:rPr lang="en-GB" sz="4800" dirty="0">
                <a:latin typeface="Congenial" panose="02000503040000020004" pitchFamily="2" charset="0"/>
              </a:rPr>
              <a:t>scalar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3600" smtClean="0"/>
              <a:t>64</a:t>
            </a:fld>
            <a:endParaRPr 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4195015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GB" sz="7200" dirty="0"/>
                  <a:t>‘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GB" sz="720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7200" b="0" i="1" dirty="0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acc>
                  </m:oMath>
                </a14:m>
                <a:r>
                  <a:rPr lang="en-GB" sz="7200" dirty="0"/>
                  <a:t>’  as in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GB" sz="7200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7200" i="1" dirty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acc>
                    <m:r>
                      <a:rPr lang="en-GB" sz="7200" b="0" i="0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72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GB" sz="7200" dirty="0">
                            <a:latin typeface="Cambria Math" panose="02040503050406030204" pitchFamily="18" charset="0"/>
                          </a:rPr>
                          <m:t>H</m:t>
                        </m:r>
                      </m:num>
                      <m:den>
                        <m:r>
                          <a:rPr lang="en-GB" sz="72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</m:oMath>
                </a14:m>
                <a:endParaRPr lang="en-GB" sz="72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270A9A8-CC0F-C368-5197-C9D1E9E58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590" t="-57759" b="-8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F107F-6924-B753-333D-21E6D628C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sz="4800" dirty="0">
                <a:latin typeface="Congenial" panose="02000503040000020004" pitchFamily="2" charset="0"/>
              </a:rPr>
              <a:t>Equivalent Dose rate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Sievert per hour or year or day etc</a:t>
            </a:r>
          </a:p>
          <a:p>
            <a:r>
              <a:rPr lang="en-GB" sz="4800" dirty="0">
                <a:latin typeface="Congenial" panose="02000503040000020004" pitchFamily="2" charset="0"/>
              </a:rPr>
              <a:t>Svh</a:t>
            </a:r>
            <a:r>
              <a:rPr lang="en-GB" sz="4800" baseline="30000" dirty="0">
                <a:latin typeface="Congenial" panose="02000503040000020004" pitchFamily="2" charset="0"/>
              </a:rPr>
              <a:t>-1</a:t>
            </a:r>
            <a:r>
              <a:rPr lang="en-GB" sz="4800" dirty="0">
                <a:latin typeface="Congenial" panose="02000503040000020004" pitchFamily="2" charset="0"/>
              </a:rPr>
              <a:t>, Svy</a:t>
            </a:r>
            <a:r>
              <a:rPr lang="en-GB" sz="4800" baseline="30000" dirty="0">
                <a:latin typeface="Congenial" panose="02000503040000020004" pitchFamily="2" charset="0"/>
              </a:rPr>
              <a:t>-1</a:t>
            </a:r>
            <a:r>
              <a:rPr lang="en-GB" sz="4800" dirty="0">
                <a:latin typeface="Congenial" panose="02000503040000020004" pitchFamily="2" charset="0"/>
              </a:rPr>
              <a:t> (often mSv, </a:t>
            </a:r>
            <a:r>
              <a:rPr lang="en-GB" sz="4800" dirty="0">
                <a:latin typeface="Congenial" panose="02000503040000020004" pitchFamily="2" charset="0"/>
                <a:sym typeface="Symbol" panose="05050102010706020507" pitchFamily="18" charset="2"/>
              </a:rPr>
              <a:t></a:t>
            </a:r>
            <a:r>
              <a:rPr lang="en-GB" sz="4800" dirty="0" err="1">
                <a:latin typeface="Congenial" panose="02000503040000020004" pitchFamily="2" charset="0"/>
                <a:sym typeface="Symbol" panose="05050102010706020507" pitchFamily="18" charset="2"/>
              </a:rPr>
              <a:t>Sv</a:t>
            </a:r>
            <a:r>
              <a:rPr lang="en-GB" sz="4800" dirty="0">
                <a:latin typeface="Congenial" panose="02000503040000020004" pitchFamily="2" charset="0"/>
                <a:sym typeface="Symbol" panose="05050102010706020507" pitchFamily="18" charset="2"/>
              </a:rPr>
              <a:t> , usually no need to covert)</a:t>
            </a:r>
            <a:endParaRPr lang="en-GB" sz="4800" baseline="30000" dirty="0">
              <a:latin typeface="Congenial" panose="02000503040000020004" pitchFamily="2" charset="0"/>
            </a:endParaRPr>
          </a:p>
          <a:p>
            <a:r>
              <a:rPr lang="en-GB" sz="4800" dirty="0">
                <a:latin typeface="Congenial" panose="02000503040000020004" pitchFamily="2" charset="0"/>
              </a:rPr>
              <a:t>scalar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B5C6-1D54-1846-5453-E64B334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98FF-A39E-4DE0-ADEC-DB8952FA3DB0}" type="slidenum">
              <a:rPr lang="en-US" sz="3600" smtClean="0"/>
              <a:t>65</a:t>
            </a:fld>
            <a:endParaRPr 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2C8A-E045-00C9-3971-7F0BE0831DA1}"/>
              </a:ext>
            </a:extLst>
          </p:cNvPr>
          <p:cNvSpPr txBox="1"/>
          <p:nvPr/>
        </p:nvSpPr>
        <p:spPr>
          <a:xfrm>
            <a:off x="8970380" y="4676172"/>
            <a:ext cx="1794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469164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0</TotalTime>
  <Words>1449</Words>
  <Application>Microsoft Office PowerPoint</Application>
  <PresentationFormat>Widescreen</PresentationFormat>
  <Paragraphs>453</Paragraphs>
  <Slides>65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74" baseType="lpstr">
      <vt:lpstr>Arial</vt:lpstr>
      <vt:lpstr>Calibri</vt:lpstr>
      <vt:lpstr>Cambria Math</vt:lpstr>
      <vt:lpstr>Century Gothic</vt:lpstr>
      <vt:lpstr>Congenial</vt:lpstr>
      <vt:lpstr>Symbol</vt:lpstr>
      <vt:lpstr>Times New Roman</vt:lpstr>
      <vt:lpstr>Wingdings 3</vt:lpstr>
      <vt:lpstr>Ion Boardroom</vt:lpstr>
      <vt:lpstr>N5 Physics Quantity, Symbol, Unit, Unit Symbol</vt:lpstr>
      <vt:lpstr>‘d’  as in v=d/t</vt:lpstr>
      <vt:lpstr>‘s’  as in v=s/t</vt:lpstr>
      <vt:lpstr>‘t’  as in a=(v-u)/t</vt:lpstr>
      <vt:lpstr>‘a’  as in a=(v-u)/t</vt:lpstr>
      <vt:lpstr>‘v’  as in a=(v-u)/t</vt:lpstr>
      <vt:lpstr>‘u’  as in a=(v-u)/t</vt:lpstr>
      <vt:lpstr>‘v’  as in a=(v)/t</vt:lpstr>
      <vt:lpstr>‘v ̅’  as in s=v ̅t</vt:lpstr>
      <vt:lpstr>‘v ̅’  as in d=v ̅t</vt:lpstr>
      <vt:lpstr>‘v’  as in a=(v)/t</vt:lpstr>
      <vt:lpstr>‘F’  as in F=ma</vt:lpstr>
      <vt:lpstr>‘m’  as in F=ma</vt:lpstr>
      <vt:lpstr>‘g’  as in W=mg</vt:lpstr>
      <vt:lpstr>‘W’  as in W=mg</vt:lpstr>
      <vt:lpstr>‘Ep’  as in E_p=mgh</vt:lpstr>
      <vt:lpstr>‘h’  as in E_p=mgh</vt:lpstr>
      <vt:lpstr>‘Ek’  as in E_k=1/2 mv^2</vt:lpstr>
      <vt:lpstr>‘v’  as in E_k=1/2 mv^2</vt:lpstr>
      <vt:lpstr>‘Ew’ or W as in E_w=Fd</vt:lpstr>
      <vt:lpstr>‘F’  as in E_w=Fd</vt:lpstr>
      <vt:lpstr>‘Q’  as in Q=It</vt:lpstr>
      <vt:lpstr>‘V’  as in V=IR</vt:lpstr>
      <vt:lpstr>‘I’  as in V=IR</vt:lpstr>
      <vt:lpstr>‘R’  as in V=IR</vt:lpstr>
      <vt:lpstr>V_2   as in V_2=(R_2/(R_1+ R_2 )) V_s</vt:lpstr>
      <vt:lpstr>R_2   as in V_2=(R_2/(R_1+ R_2 )) V_s</vt:lpstr>
      <vt:lpstr>V_s   as in V_2=(R_2/(R_1+ R_2 )) V_s</vt:lpstr>
      <vt:lpstr>R_T   as in 1/R_T =  1/R_1 +  1/R_2 </vt:lpstr>
      <vt:lpstr>‘V1’  as in  V_1/R_1 =V_2/R_2 </vt:lpstr>
      <vt:lpstr>‘RT’  as in  1/R_T =1/R_1 +1/R_2 +… </vt:lpstr>
      <vt:lpstr>‘RT’  as in  R_T=R_1+R_2+… </vt:lpstr>
      <vt:lpstr>‘E’ as in E=QV</vt:lpstr>
      <vt:lpstr>‘Q’ as in E=QV</vt:lpstr>
      <vt:lpstr>‘P’ as in P=  E/t</vt:lpstr>
      <vt:lpstr>‘P’  as in P=IV</vt:lpstr>
      <vt:lpstr>‘I’  as in P=I^2 R</vt:lpstr>
      <vt:lpstr>‘V’  as in P=V^2/R</vt:lpstr>
      <vt:lpstr>‘EH’  as in E_H=cmT</vt:lpstr>
      <vt:lpstr>‘c’  as in〖   E〗_H=cmT</vt:lpstr>
      <vt:lpstr>‘T’  as in〖   E〗_H=cmT</vt:lpstr>
      <vt:lpstr>‘EH’ as in E_H=ml</vt:lpstr>
      <vt:lpstr>‘l’  as in E_H=ml</vt:lpstr>
      <vt:lpstr>‘A’  as in p = F/A</vt:lpstr>
      <vt:lpstr>‘A’  as in p=F/A</vt:lpstr>
      <vt:lpstr>‘p’  as in p=F/A</vt:lpstr>
      <vt:lpstr>‘p’ as in  p=F/A</vt:lpstr>
      <vt:lpstr>p1’  as in p_1 V_1=p_2 V_2</vt:lpstr>
      <vt:lpstr>‘T1’  as in p_1/T_1 =p_2/T_2 </vt:lpstr>
      <vt:lpstr>‘T’  as in pV/T=constant</vt:lpstr>
      <vt:lpstr>‘V2’  as in V_1/T_1 =V_2/T_2 </vt:lpstr>
      <vt:lpstr>‘f’  as in f=N/t</vt:lpstr>
      <vt:lpstr>‘N’  as in f=N/t</vt:lpstr>
      <vt:lpstr>‘’  as in v=f</vt:lpstr>
      <vt:lpstr>‘f’  as in v=f</vt:lpstr>
      <vt:lpstr>‘v’  as in v=f</vt:lpstr>
      <vt:lpstr>‘f’  as in T=1/f</vt:lpstr>
      <vt:lpstr>‘T’  as in T=1/f</vt:lpstr>
      <vt:lpstr>‘N’  as in A=N/t</vt:lpstr>
      <vt:lpstr>‘A’  as in A=N/t</vt:lpstr>
      <vt:lpstr>‘D’  as in D=E/m</vt:lpstr>
      <vt:lpstr>‘E’  as in D=E/m</vt:lpstr>
      <vt:lpstr>‘m’  as in D=E/m</vt:lpstr>
      <vt:lpstr>‘H’  as in H=Dw_r</vt:lpstr>
      <vt:lpstr>‘H ̇’  as in H ̇=H/t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N5 Physics Quantity, Symbol, Unit, Unit Symbol</dc:title>
  <dc:creator>Mrs Hargreaves</dc:creator>
  <cp:lastModifiedBy>Mrs Hargreaves</cp:lastModifiedBy>
  <cp:revision>2</cp:revision>
  <dcterms:created xsi:type="dcterms:W3CDTF">2023-09-04T11:01:24Z</dcterms:created>
  <dcterms:modified xsi:type="dcterms:W3CDTF">2024-01-12T20:37:05Z</dcterms:modified>
</cp:coreProperties>
</file>