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80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0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7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14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3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02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6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3/20/2026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3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3/20/2026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2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3/20/2026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88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2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11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hermometer-temperature-1134182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ind farm silhouette">
            <a:extLst>
              <a:ext uri="{FF2B5EF4-FFF2-40B4-BE49-F238E27FC236}">
                <a16:creationId xmlns:a16="http://schemas.microsoft.com/office/drawing/2014/main" id="{81CC59FD-24BC-D27F-026E-9BDE24898C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22"/>
          <a:stretch>
            <a:fillRect/>
          </a:stretch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30DD7D3-2712-4491-B2C2-5FC23330C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569" y="1066800"/>
            <a:ext cx="5128322" cy="4724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B5DF6-8F3C-DBF7-5DEB-4B599B1B9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8737" y="1562101"/>
            <a:ext cx="4359744" cy="2738530"/>
          </a:xfrm>
        </p:spPr>
        <p:txBody>
          <a:bodyPr anchor="t">
            <a:normAutofit/>
          </a:bodyPr>
          <a:lstStyle/>
          <a:p>
            <a:r>
              <a:rPr lang="en-GB" dirty="0"/>
              <a:t>Energy Revision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9D1200-B840-5874-2661-F6923F6AC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273" y="4300631"/>
            <a:ext cx="4358208" cy="933760"/>
          </a:xfrm>
        </p:spPr>
        <p:txBody>
          <a:bodyPr>
            <a:normAutofit/>
          </a:bodyPr>
          <a:lstStyle/>
          <a:p>
            <a:r>
              <a:rPr lang="en-GB" dirty="0"/>
              <a:t>S1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D0734C-004D-4938-8EA0-2C3867A1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6937" y="5780876"/>
            <a:ext cx="513116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93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D9D81E-58C6-D58E-41C0-6640E3E7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0"/>
            <a:ext cx="6382512" cy="1097280"/>
          </a:xfrm>
        </p:spPr>
        <p:txBody>
          <a:bodyPr>
            <a:normAutofit/>
          </a:bodyPr>
          <a:lstStyle/>
          <a:p>
            <a:r>
              <a:rPr lang="en-GB"/>
              <a:t>Renewables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DB5636-7209-441D-A20B-2A24C54D5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14B55-33D8-CD66-1FB6-3469BAF57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633236"/>
            <a:ext cx="6382512" cy="3664681"/>
          </a:xfrm>
        </p:spPr>
        <p:txBody>
          <a:bodyPr>
            <a:normAutofit/>
          </a:bodyPr>
          <a:lstStyle/>
          <a:p>
            <a:r>
              <a:rPr lang="en-GB" sz="3200" b="1" dirty="0"/>
              <a:t>Name the 2 renewable sources of energy in </a:t>
            </a:r>
            <a:r>
              <a:rPr lang="en-GB" sz="3200" b="1"/>
              <a:t>the pictures.</a:t>
            </a:r>
            <a:endParaRPr lang="en-GB" sz="3200" b="1" dirty="0"/>
          </a:p>
          <a:p>
            <a:r>
              <a:rPr lang="en-GB" sz="3200" b="1" dirty="0"/>
              <a:t>Name the natural resource</a:t>
            </a:r>
          </a:p>
          <a:p>
            <a:r>
              <a:rPr lang="en-GB" sz="3200" b="1" dirty="0"/>
              <a:t>State one advantage</a:t>
            </a:r>
          </a:p>
          <a:p>
            <a:r>
              <a:rPr lang="en-GB" sz="3200" b="1" dirty="0"/>
              <a:t>State on disadvantage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28E128-A0C6-2C80-D4C9-B8BE9C722E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" r="7530" b="2"/>
          <a:stretch>
            <a:fillRect/>
          </a:stretch>
        </p:blipFill>
        <p:spPr>
          <a:xfrm>
            <a:off x="7810504" y="1"/>
            <a:ext cx="4381494" cy="342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FCCCEB-7B25-B72D-F2A3-623B20920C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35" r="14490"/>
          <a:stretch>
            <a:fillRect/>
          </a:stretch>
        </p:blipFill>
        <p:spPr>
          <a:xfrm>
            <a:off x="7810505" y="3429000"/>
            <a:ext cx="438149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4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B1245-D781-4745-2D01-FF103725E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Everyday heat transfer name as many as you can in 3 minutes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06389B-FB6B-B7E6-3AF9-9AF6A929A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3486346"/>
              </p:ext>
            </p:extLst>
          </p:nvPr>
        </p:nvGraphicFramePr>
        <p:xfrm>
          <a:off x="639763" y="2633663"/>
          <a:ext cx="10891836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0612">
                  <a:extLst>
                    <a:ext uri="{9D8B030D-6E8A-4147-A177-3AD203B41FA5}">
                      <a16:colId xmlns:a16="http://schemas.microsoft.com/office/drawing/2014/main" val="1884120078"/>
                    </a:ext>
                  </a:extLst>
                </a:gridCol>
                <a:gridCol w="3630612">
                  <a:extLst>
                    <a:ext uri="{9D8B030D-6E8A-4147-A177-3AD203B41FA5}">
                      <a16:colId xmlns:a16="http://schemas.microsoft.com/office/drawing/2014/main" val="2899946464"/>
                    </a:ext>
                  </a:extLst>
                </a:gridCol>
                <a:gridCol w="3630612">
                  <a:extLst>
                    <a:ext uri="{9D8B030D-6E8A-4147-A177-3AD203B41FA5}">
                      <a16:colId xmlns:a16="http://schemas.microsoft.com/office/drawing/2014/main" val="31693932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3200" dirty="0"/>
                        <a:t>Conduction</a:t>
                      </a:r>
                    </a:p>
                    <a:p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Convection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Radiation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030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529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433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50A7-4834-B2AF-CD59-C58BE028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Concepts covered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AF180-14E8-E26F-CDE3-F2633EB60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/>
              <a:t>Forms of energy- Thermal/Heat energy</a:t>
            </a:r>
          </a:p>
          <a:p>
            <a:r>
              <a:rPr lang="en-GB" sz="2400" b="1" dirty="0"/>
              <a:t>Heat transfer- Solids by Conduction</a:t>
            </a:r>
          </a:p>
          <a:p>
            <a:pPr marL="0" indent="0">
              <a:buNone/>
            </a:pPr>
            <a:r>
              <a:rPr lang="en-GB" sz="2400" b="1" dirty="0"/>
              <a:t>                        - Fluids by convections</a:t>
            </a:r>
          </a:p>
          <a:p>
            <a:pPr marL="0" indent="0">
              <a:buNone/>
            </a:pPr>
            <a:r>
              <a:rPr lang="en-GB" sz="2400" b="1" dirty="0"/>
              <a:t>		  - Radiation</a:t>
            </a:r>
          </a:p>
          <a:p>
            <a:r>
              <a:rPr lang="en-GB" sz="2400" b="1" dirty="0"/>
              <a:t>Insulating Houses to reduce energy bills</a:t>
            </a:r>
          </a:p>
          <a:p>
            <a:r>
              <a:rPr lang="en-GB" sz="2400" b="1" dirty="0"/>
              <a:t>Renewables advantages and Disadvantages</a:t>
            </a:r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340D2097-E5A1-C76C-F8A9-79C592BFB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654" y="4263897"/>
            <a:ext cx="3700018" cy="222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56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B6565-61CC-0752-3845-82440E5B2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Heat versus 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FF009-241C-FB5F-AF97-81EDB2982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600" b="1" dirty="0"/>
              <a:t>There is a difference between heat and temperature.</a:t>
            </a:r>
          </a:p>
          <a:p>
            <a:pPr marL="0" indent="0">
              <a:buNone/>
            </a:pPr>
            <a:endParaRPr lang="en-GB" sz="2600" b="1" dirty="0"/>
          </a:p>
          <a:p>
            <a:r>
              <a:rPr lang="en-GB" sz="2600" b="1" dirty="0"/>
              <a:t>Heat is a form of energy.</a:t>
            </a:r>
          </a:p>
          <a:p>
            <a:r>
              <a:rPr lang="en-GB" sz="2600" b="1" dirty="0"/>
              <a:t>Temperature is a measure of how hot or cold something is.</a:t>
            </a:r>
          </a:p>
          <a:p>
            <a:r>
              <a:rPr lang="en-GB" sz="2600" b="1" dirty="0"/>
              <a:t>There unit of measurement is different.</a:t>
            </a:r>
          </a:p>
          <a:p>
            <a:r>
              <a:rPr lang="en-GB" sz="2600" b="1" dirty="0"/>
              <a:t>Heat energy is in Joules</a:t>
            </a:r>
          </a:p>
          <a:p>
            <a:r>
              <a:rPr lang="en-GB" sz="2600" b="1" dirty="0"/>
              <a:t>Temperature is in Degrees Celsius.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A thermometer with a red stripe&#10;&#10;AI-generated content may be incorrect.">
            <a:extLst>
              <a:ext uri="{FF2B5EF4-FFF2-40B4-BE49-F238E27FC236}">
                <a16:creationId xmlns:a16="http://schemas.microsoft.com/office/drawing/2014/main" id="{EDEE0EF7-2406-6271-60C5-FF5C390CA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14232" y="658368"/>
            <a:ext cx="3099816" cy="619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422A5D-0FAF-5E5F-25D9-722FC362E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10890928" cy="971550"/>
          </a:xfrm>
        </p:spPr>
        <p:txBody>
          <a:bodyPr anchor="t">
            <a:normAutofit/>
          </a:bodyPr>
          <a:lstStyle/>
          <a:p>
            <a:r>
              <a:rPr lang="en-GB" dirty="0"/>
              <a:t>Which beaker will heat up first?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AA7464-1EB7-A869-C7D3-AA680BBA9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8E383E-D411-F607-2DA2-651A2930E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843256"/>
            <a:ext cx="5648193" cy="314886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F0FB07-8A0B-B03A-73E5-B9CD4D758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063" y="2537460"/>
            <a:ext cx="4659945" cy="3760459"/>
          </a:xfrm>
        </p:spPr>
        <p:txBody>
          <a:bodyPr anchor="t">
            <a:normAutofit/>
          </a:bodyPr>
          <a:lstStyle/>
          <a:p>
            <a:r>
              <a:rPr lang="en-US" sz="2800" dirty="0"/>
              <a:t>Why?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What type of heat transfer is occurring 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745EEB-2DDC-56ED-2D80-89906801E316}"/>
              </a:ext>
            </a:extLst>
          </p:cNvPr>
          <p:cNvSpPr/>
          <p:nvPr/>
        </p:nvSpPr>
        <p:spPr>
          <a:xfrm flipH="1">
            <a:off x="640079" y="2965938"/>
            <a:ext cx="3691831" cy="33319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77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385D3-C0F2-078F-E097-D8A28131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3150" y="1176528"/>
            <a:ext cx="5737859" cy="1097280"/>
          </a:xfrm>
        </p:spPr>
        <p:txBody>
          <a:bodyPr>
            <a:normAutofit/>
          </a:bodyPr>
          <a:lstStyle/>
          <a:p>
            <a:r>
              <a:rPr lang="en-GB" dirty="0"/>
              <a:t>Convection currents</a:t>
            </a:r>
          </a:p>
        </p:txBody>
      </p:sp>
      <p:pic>
        <p:nvPicPr>
          <p:cNvPr id="4" name="Content Placeholder 3" descr="A diagram of a liquid&#10;&#10;AI-generated content may be incorrect.">
            <a:extLst>
              <a:ext uri="{FF2B5EF4-FFF2-40B4-BE49-F238E27FC236}">
                <a16:creationId xmlns:a16="http://schemas.microsoft.com/office/drawing/2014/main" id="{3B39B8FC-E82E-49B7-8EA2-019CF0EFC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63" t="12303" r="7382" b="18454"/>
          <a:stretch>
            <a:fillRect/>
          </a:stretch>
        </p:blipFill>
        <p:spPr bwMode="auto">
          <a:xfrm>
            <a:off x="713232" y="914400"/>
            <a:ext cx="3863661" cy="5385816"/>
          </a:xfrm>
          <a:prstGeom prst="rect">
            <a:avLst/>
          </a:prstGeom>
          <a:noFill/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6630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8FFAA3-462B-CD6C-6434-13B208968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3149" y="2207530"/>
            <a:ext cx="5737860" cy="4092686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In the middle of a beaker a purple crystal is added to the beaker using a straw.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400" b="1" dirty="0"/>
              <a:t>The heated fluid rises taking the purple dye with it, the colder fluid sinks down to take its place and the purple dye falls. This sets up a convection current. Eventually the water will reach its maximum temperature of 100 Degrees Celsius.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9161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067A1-0802-9D88-4D98-E25EEA8E6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Radiation Brain dump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3FE8A-37A1-3B85-4D25-919C5AE02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90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49F9F0F-FB8C-5565-247C-BDCC156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A4FDDF-F59C-428B-8603-3A86D7593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flame on a bunsen burner&#10;&#10;AI-generated content may be incorrect.">
            <a:extLst>
              <a:ext uri="{FF2B5EF4-FFF2-40B4-BE49-F238E27FC236}">
                <a16:creationId xmlns:a16="http://schemas.microsoft.com/office/drawing/2014/main" id="{0719CB28-105F-4F4F-A9F3-751019397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76"/>
          <a:stretch>
            <a:fillRect/>
          </a:stretch>
        </p:blipFill>
        <p:spPr bwMode="auto">
          <a:xfrm>
            <a:off x="1" y="1"/>
            <a:ext cx="12192000" cy="6857988"/>
          </a:xfrm>
          <a:prstGeom prst="rect">
            <a:avLst/>
          </a:prstGeom>
          <a:noFill/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E2764D-E1C7-4C0E-A5A4-12411550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A69F53-99DF-E98B-5861-B9C78557CB63}"/>
              </a:ext>
            </a:extLst>
          </p:cNvPr>
          <p:cNvSpPr/>
          <p:nvPr/>
        </p:nvSpPr>
        <p:spPr>
          <a:xfrm>
            <a:off x="2896069" y="2362200"/>
            <a:ext cx="4290177" cy="17760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What is the method of heat transfer along the metal rod?</a:t>
            </a:r>
          </a:p>
        </p:txBody>
      </p:sp>
    </p:spTree>
    <p:extLst>
      <p:ext uri="{BB962C8B-B14F-4D97-AF65-F5344CB8AC3E}">
        <p14:creationId xmlns:p14="http://schemas.microsoft.com/office/powerpoint/2010/main" val="258051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7D6749D9-0607-643A-4B0E-B82EE41F5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535" y="162201"/>
            <a:ext cx="11262929" cy="679943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DFE98F8-C3BB-E757-1DEA-CBB76738BDC5}"/>
              </a:ext>
            </a:extLst>
          </p:cNvPr>
          <p:cNvSpPr/>
          <p:nvPr/>
        </p:nvSpPr>
        <p:spPr>
          <a:xfrm>
            <a:off x="2239107" y="1559170"/>
            <a:ext cx="3856892" cy="12895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Which rod is the best conductor of heat and which is the worst?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02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FD1D2CD-954D-4C4D-B505-05EAD159B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4C706-BF60-2549-B964-732C43E6C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4670661" cy="30308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Insulating houses brain dump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32AEA7-A24A-45A9-BF8F-D0AFF34D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805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015922A-C931-8331-7C3C-8D0388404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13018"/>
          <a:stretch>
            <a:fillRect/>
          </a:stretch>
        </p:blipFill>
        <p:spPr>
          <a:xfrm>
            <a:off x="6515100" y="10"/>
            <a:ext cx="56769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08785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239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Grandview Display</vt:lpstr>
      <vt:lpstr>DashVTI</vt:lpstr>
      <vt:lpstr>Energy Revision</vt:lpstr>
      <vt:lpstr>Concepts covered</vt:lpstr>
      <vt:lpstr>Heat versus Temperature</vt:lpstr>
      <vt:lpstr>Which beaker will heat up first?</vt:lpstr>
      <vt:lpstr>Convection currents</vt:lpstr>
      <vt:lpstr>Radiation Brain dump</vt:lpstr>
      <vt:lpstr>PowerPoint Presentation</vt:lpstr>
      <vt:lpstr>PowerPoint Presentation</vt:lpstr>
      <vt:lpstr>Insulating houses brain dump</vt:lpstr>
      <vt:lpstr>Renewables</vt:lpstr>
      <vt:lpstr>Everyday heat transfer name as many as you can in 3 minutes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Ms Muir</dc:creator>
  <cp:lastModifiedBy>Jennie Hargreaves</cp:lastModifiedBy>
  <cp:revision>6</cp:revision>
  <dcterms:created xsi:type="dcterms:W3CDTF">2026-03-19T15:43:40Z</dcterms:created>
  <dcterms:modified xsi:type="dcterms:W3CDTF">2026-03-20T16:08:03Z</dcterms:modified>
</cp:coreProperties>
</file>