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2"/>
    <p:sldId id="257" r:id="rId3"/>
    <p:sldId id="258" r:id="rId4"/>
    <p:sldId id="261" r:id="rId5"/>
    <p:sldId id="259" r:id="rId6"/>
    <p:sldId id="270" r:id="rId7"/>
    <p:sldId id="294" r:id="rId8"/>
    <p:sldId id="295" r:id="rId9"/>
    <p:sldId id="285" r:id="rId10"/>
    <p:sldId id="286" r:id="rId11"/>
    <p:sldId id="287" r:id="rId12"/>
    <p:sldId id="288" r:id="rId13"/>
    <p:sldId id="289" r:id="rId14"/>
    <p:sldId id="290" r:id="rId15"/>
    <p:sldId id="260" r:id="rId16"/>
    <p:sldId id="269" r:id="rId17"/>
    <p:sldId id="277" r:id="rId18"/>
    <p:sldId id="293" r:id="rId19"/>
    <p:sldId id="278" r:id="rId20"/>
    <p:sldId id="262" r:id="rId21"/>
    <p:sldId id="282" r:id="rId22"/>
    <p:sldId id="263" r:id="rId23"/>
    <p:sldId id="264" r:id="rId24"/>
    <p:sldId id="265" r:id="rId25"/>
    <p:sldId id="266" r:id="rId26"/>
    <p:sldId id="267" r:id="rId27"/>
    <p:sldId id="268" r:id="rId28"/>
    <p:sldId id="279" r:id="rId29"/>
    <p:sldId id="280" r:id="rId30"/>
    <p:sldId id="271" r:id="rId31"/>
    <p:sldId id="272" r:id="rId32"/>
    <p:sldId id="273" r:id="rId33"/>
    <p:sldId id="275" r:id="rId34"/>
    <p:sldId id="276" r:id="rId35"/>
    <p:sldId id="274" r:id="rId36"/>
    <p:sldId id="281" r:id="rId37"/>
    <p:sldId id="283" r:id="rId38"/>
    <p:sldId id="284" r:id="rId39"/>
    <p:sldId id="291" r:id="rId40"/>
    <p:sldId id="292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104" d="100"/>
          <a:sy n="104" d="100"/>
        </p:scale>
        <p:origin x="1280" y="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112"/>
    </p:cViewPr>
  </p:sorterViewPr>
  <p:notesViewPr>
    <p:cSldViewPr>
      <p:cViewPr varScale="1">
        <p:scale>
          <a:sx n="83" d="100"/>
          <a:sy n="83" d="100"/>
        </p:scale>
        <p:origin x="3284" y="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FC43A6-D6B1-45BB-B98A-93ECC31F42A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Mrs Physics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C774D7-523F-41A0-A781-BCD86EFE0D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41992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309B8A-57B4-4149-9C81-2C9E4B8A7C91}" type="datetimeFigureOut">
              <a:rPr lang="en-GB" smtClean="0"/>
              <a:t>29/04/2026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Mrs Physics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CF46F6-99FA-42BD-919D-23A25C44BF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92468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CF46F6-99FA-42BD-919D-23A25C44BFE3}" type="slidenum">
              <a:rPr lang="en-GB" smtClean="0"/>
              <a:t>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Mrs Physics</a:t>
            </a:r>
          </a:p>
        </p:txBody>
      </p:sp>
    </p:spTree>
    <p:extLst>
      <p:ext uri="{BB962C8B-B14F-4D97-AF65-F5344CB8AC3E}">
        <p14:creationId xmlns:p14="http://schemas.microsoft.com/office/powerpoint/2010/main" val="3374906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E64FB-4475-43A2-9744-7A7712C65D4E}" type="datetime1">
              <a:rPr lang="en-GB" smtClean="0"/>
              <a:t>29/04/2026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AD03-594E-427D-ABDF-23B8FF3D0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744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22C2C-E186-4BC3-A475-C835841ECE5A}" type="datetime1">
              <a:rPr lang="en-GB" smtClean="0"/>
              <a:t>29/04/2026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AD03-594E-427D-ABDF-23B8FF3D0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284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E17C1-FC8D-4151-9A51-380BBAD8182D}" type="datetime1">
              <a:rPr lang="en-GB" smtClean="0"/>
              <a:t>29/04/2026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AD03-594E-427D-ABDF-23B8FF3D0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751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846F2-C21A-4395-96A4-F58D535640A8}" type="datetime1">
              <a:rPr lang="en-GB" smtClean="0"/>
              <a:t>29/04/2026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AD03-594E-427D-ABDF-23B8FF3D0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820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F5D1B-4053-4949-9AA9-77A0501069E9}" type="datetime1">
              <a:rPr lang="en-GB" smtClean="0"/>
              <a:t>29/04/2026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AD03-594E-427D-ABDF-23B8FF3D0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595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1252-FA72-4372-B073-F8D5EA13C709}" type="datetime1">
              <a:rPr lang="en-GB" smtClean="0"/>
              <a:t>29/04/2026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AD03-594E-427D-ABDF-23B8FF3D0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633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427DB-F0A7-4BAE-8823-0DF1BA6E3CC3}" type="datetime1">
              <a:rPr lang="en-GB" smtClean="0"/>
              <a:t>29/04/2026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AD03-594E-427D-ABDF-23B8FF3D0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23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5592-F56A-4E4F-8B42-5254965901F4}" type="datetime1">
              <a:rPr lang="en-GB" smtClean="0"/>
              <a:t>29/04/2026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AD03-594E-427D-ABDF-23B8FF3D0B9A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3C5B681-5BC1-1AB8-4C99-3BC400CF6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747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20E85-7980-4DFA-A4F6-85E28F7BD368}" type="datetime1">
              <a:rPr lang="en-GB" smtClean="0"/>
              <a:t>29/04/2026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AD03-594E-427D-ABDF-23B8FF3D0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782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56991-BED5-4366-9094-5A1DB44A8634}" type="datetime1">
              <a:rPr lang="en-GB" smtClean="0"/>
              <a:t>29/04/2026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AD03-594E-427D-ABDF-23B8FF3D0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777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311D3-86F1-407B-8718-121D02E614CD}" type="datetime1">
              <a:rPr lang="en-GB" smtClean="0"/>
              <a:t>29/04/2026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0AD03-594E-427D-ABDF-23B8FF3D0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543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7DFD0-76C0-4EF5-A3C3-EEA84E13968B}" type="datetime1">
              <a:rPr lang="en-GB" smtClean="0"/>
              <a:t>29/04/2026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E0AD03-594E-427D-ABDF-23B8FF3D0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164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/>
          <a:lstStyle/>
          <a:p>
            <a:r>
              <a:rPr lang="en-GB" dirty="0"/>
              <a:t>Dynamics and Space Revision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91680" y="1556792"/>
            <a:ext cx="6400800" cy="648072"/>
          </a:xfrm>
        </p:spPr>
        <p:txBody>
          <a:bodyPr/>
          <a:lstStyle/>
          <a:p>
            <a:r>
              <a:rPr lang="en-GB" dirty="0"/>
              <a:t>March 2017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544" y="3068959"/>
            <a:ext cx="7869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Name: 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507065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7049135" cy="5766435"/>
          </a:xfrm>
          <a:prstGeom prst="rect">
            <a:avLst/>
          </a:prstGeom>
        </p:spPr>
      </p:pic>
      <p:sp>
        <p:nvSpPr>
          <p:cNvPr id="28" name="Content Placeholder 27"/>
          <p:cNvSpPr>
            <a:spLocks noGrp="1"/>
          </p:cNvSpPr>
          <p:nvPr>
            <p:ph idx="1"/>
          </p:nvPr>
        </p:nvSpPr>
        <p:spPr>
          <a:xfrm>
            <a:off x="395536" y="5762433"/>
            <a:ext cx="8229600" cy="752947"/>
          </a:xfrm>
        </p:spPr>
        <p:txBody>
          <a:bodyPr/>
          <a:lstStyle/>
          <a:p>
            <a:r>
              <a:rPr lang="en-GB" dirty="0"/>
              <a:t>Label the forces</a:t>
            </a:r>
          </a:p>
        </p:txBody>
      </p:sp>
    </p:spTree>
    <p:extLst>
      <p:ext uri="{BB962C8B-B14F-4D97-AF65-F5344CB8AC3E}">
        <p14:creationId xmlns:p14="http://schemas.microsoft.com/office/powerpoint/2010/main" val="3856570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937" y="5589240"/>
            <a:ext cx="8229600" cy="968971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Are these examples of balanced forces or Newton Pairs?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590948" cy="49685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76056" y="361314"/>
            <a:ext cx="136815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800" dirty="0"/>
              <a:t>Weight</a:t>
            </a:r>
          </a:p>
        </p:txBody>
      </p:sp>
    </p:spTree>
    <p:extLst>
      <p:ext uri="{BB962C8B-B14F-4D97-AF65-F5344CB8AC3E}">
        <p14:creationId xmlns:p14="http://schemas.microsoft.com/office/powerpoint/2010/main" val="4225169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What can you infer about the size of the forces in the example below?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5809"/>
            <a:ext cx="9144000" cy="519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077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0"/>
            <a:ext cx="7706995" cy="52654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59632" y="5877272"/>
            <a:ext cx="6042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State the forces on the car and the corresponding Newton Pair.</a:t>
            </a:r>
          </a:p>
        </p:txBody>
      </p:sp>
    </p:spTree>
    <p:extLst>
      <p:ext uri="{BB962C8B-B14F-4D97-AF65-F5344CB8AC3E}">
        <p14:creationId xmlns:p14="http://schemas.microsoft.com/office/powerpoint/2010/main" val="1287606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7864" y="260649"/>
            <a:ext cx="5410944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What is the name given to this type of diagram?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7904" y="1600200"/>
            <a:ext cx="4978896" cy="4525963"/>
          </a:xfrm>
        </p:spPr>
        <p:txBody>
          <a:bodyPr/>
          <a:lstStyle/>
          <a:p>
            <a:r>
              <a:rPr lang="en-GB" dirty="0"/>
              <a:t>Label the forces on the diagram.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9"/>
            <a:ext cx="3022189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232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192" y="4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Calculate the accelerations and the distance travelled in the first 5s and the total distance travelled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7873"/>
            <a:ext cx="7920880" cy="511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1496634" y="2348880"/>
            <a:ext cx="7251830" cy="4042835"/>
            <a:chOff x="1496634" y="2348880"/>
            <a:chExt cx="7251830" cy="4042835"/>
          </a:xfrm>
        </p:grpSpPr>
        <p:sp>
          <p:nvSpPr>
            <p:cNvPr id="6" name="Text Box 8"/>
            <p:cNvSpPr txBox="1">
              <a:spLocks noChangeArrowheads="1"/>
            </p:cNvSpPr>
            <p:nvPr/>
          </p:nvSpPr>
          <p:spPr bwMode="auto">
            <a:xfrm>
              <a:off x="4211960" y="3861048"/>
              <a:ext cx="576064" cy="359073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0" tIns="0" rIns="0" bIns="0" anchor="t" anchorCtr="0" upright="1">
              <a:spAutoFit/>
            </a:bodyPr>
            <a:lstStyle/>
            <a:p>
              <a:pPr>
                <a:lnSpc>
                  <a:spcPts val="1400"/>
                </a:lnSpc>
                <a:spcAft>
                  <a:spcPts val="0"/>
                </a:spcAft>
              </a:pPr>
              <a:endParaRPr lang="en-GB" sz="1600" b="1" dirty="0">
                <a:solidFill>
                  <a:srgbClr val="FF0000"/>
                </a:solidFill>
                <a:effectLst/>
                <a:latin typeface="Arial"/>
                <a:ea typeface="Times New Roman"/>
              </a:endParaRPr>
            </a:p>
            <a:p>
              <a:pPr>
                <a:lnSpc>
                  <a:spcPts val="1400"/>
                </a:lnSpc>
                <a:spcAft>
                  <a:spcPts val="0"/>
                </a:spcAft>
              </a:pPr>
              <a:r>
                <a:rPr lang="en-GB" sz="1600" b="1" dirty="0">
                  <a:solidFill>
                    <a:srgbClr val="FF0000"/>
                  </a:solidFill>
                  <a:latin typeface="Arial"/>
                  <a:ea typeface="Times New Roman"/>
                </a:rPr>
                <a:t>  A</a:t>
              </a:r>
              <a:endParaRPr lang="en-GB" sz="1100" b="1" dirty="0">
                <a:solidFill>
                  <a:srgbClr val="FF0000"/>
                </a:solidFill>
                <a:effectLst/>
                <a:latin typeface="Arial"/>
                <a:ea typeface="Times New Roman"/>
              </a:endParaRPr>
            </a:p>
          </p:txBody>
        </p:sp>
        <p:sp>
          <p:nvSpPr>
            <p:cNvPr id="7" name="Text Box 8"/>
            <p:cNvSpPr txBox="1">
              <a:spLocks noChangeArrowheads="1"/>
            </p:cNvSpPr>
            <p:nvPr/>
          </p:nvSpPr>
          <p:spPr bwMode="auto">
            <a:xfrm>
              <a:off x="5339996" y="4183105"/>
              <a:ext cx="576064" cy="359073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0" tIns="0" rIns="0" bIns="0" anchor="t" anchorCtr="0" upright="1">
              <a:spAutoFit/>
            </a:bodyPr>
            <a:lstStyle/>
            <a:p>
              <a:pPr>
                <a:lnSpc>
                  <a:spcPts val="1400"/>
                </a:lnSpc>
                <a:spcAft>
                  <a:spcPts val="0"/>
                </a:spcAft>
              </a:pPr>
              <a:endParaRPr lang="en-GB" sz="1600" b="1" dirty="0">
                <a:solidFill>
                  <a:srgbClr val="FF0000"/>
                </a:solidFill>
                <a:effectLst/>
                <a:latin typeface="Arial"/>
                <a:ea typeface="Times New Roman"/>
              </a:endParaRPr>
            </a:p>
            <a:p>
              <a:pPr>
                <a:lnSpc>
                  <a:spcPts val="1400"/>
                </a:lnSpc>
                <a:spcAft>
                  <a:spcPts val="0"/>
                </a:spcAft>
              </a:pPr>
              <a:r>
                <a:rPr lang="en-GB" sz="1600" b="1" dirty="0">
                  <a:solidFill>
                    <a:srgbClr val="FF0000"/>
                  </a:solidFill>
                  <a:latin typeface="Arial"/>
                  <a:ea typeface="Times New Roman"/>
                </a:rPr>
                <a:t> B</a:t>
              </a:r>
              <a:endParaRPr lang="en-GB" sz="1100" b="1" dirty="0">
                <a:solidFill>
                  <a:srgbClr val="FF0000"/>
                </a:solidFill>
                <a:effectLst/>
                <a:latin typeface="Arial"/>
                <a:ea typeface="Times New Roman"/>
              </a:endParaRP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6327413" y="2348880"/>
              <a:ext cx="576064" cy="359073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0" tIns="0" rIns="0" bIns="0" anchor="t" anchorCtr="0" upright="1">
              <a:spAutoFit/>
            </a:bodyPr>
            <a:lstStyle/>
            <a:p>
              <a:pPr>
                <a:lnSpc>
                  <a:spcPts val="1400"/>
                </a:lnSpc>
                <a:spcAft>
                  <a:spcPts val="0"/>
                </a:spcAft>
              </a:pPr>
              <a:endParaRPr lang="en-GB" sz="1600" b="1" dirty="0">
                <a:solidFill>
                  <a:srgbClr val="FF0000"/>
                </a:solidFill>
                <a:effectLst/>
                <a:latin typeface="Arial"/>
                <a:ea typeface="Times New Roman"/>
              </a:endParaRPr>
            </a:p>
            <a:p>
              <a:pPr>
                <a:lnSpc>
                  <a:spcPts val="1400"/>
                </a:lnSpc>
                <a:spcAft>
                  <a:spcPts val="0"/>
                </a:spcAft>
              </a:pPr>
              <a:r>
                <a:rPr lang="en-GB" sz="1600" b="1" dirty="0">
                  <a:solidFill>
                    <a:srgbClr val="FF0000"/>
                  </a:solidFill>
                  <a:latin typeface="Arial"/>
                  <a:ea typeface="Times New Roman"/>
                </a:rPr>
                <a:t>  C</a:t>
              </a:r>
              <a:endParaRPr lang="en-GB" sz="1100" b="1" dirty="0">
                <a:solidFill>
                  <a:srgbClr val="FF0000"/>
                </a:solidFill>
                <a:effectLst/>
                <a:latin typeface="Arial"/>
                <a:ea typeface="Times New Roman"/>
              </a:endParaRPr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8172400" y="5877272"/>
              <a:ext cx="576064" cy="359073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0" tIns="0" rIns="0" bIns="0" anchor="t" anchorCtr="0" upright="1">
              <a:spAutoFit/>
            </a:bodyPr>
            <a:lstStyle/>
            <a:p>
              <a:pPr>
                <a:lnSpc>
                  <a:spcPts val="1400"/>
                </a:lnSpc>
                <a:spcAft>
                  <a:spcPts val="0"/>
                </a:spcAft>
              </a:pPr>
              <a:endParaRPr lang="en-GB" sz="1600" b="1" dirty="0">
                <a:solidFill>
                  <a:srgbClr val="FF0000"/>
                </a:solidFill>
                <a:effectLst/>
                <a:latin typeface="Arial"/>
                <a:ea typeface="Times New Roman"/>
              </a:endParaRPr>
            </a:p>
            <a:p>
              <a:pPr>
                <a:lnSpc>
                  <a:spcPts val="1400"/>
                </a:lnSpc>
                <a:spcAft>
                  <a:spcPts val="0"/>
                </a:spcAft>
              </a:pPr>
              <a:r>
                <a:rPr lang="en-GB" sz="1600" b="1" dirty="0">
                  <a:solidFill>
                    <a:srgbClr val="FF0000"/>
                  </a:solidFill>
                  <a:latin typeface="Arial"/>
                  <a:ea typeface="Times New Roman"/>
                </a:rPr>
                <a:t>  D</a:t>
              </a:r>
              <a:endParaRPr lang="en-GB" sz="1100" b="1" dirty="0">
                <a:solidFill>
                  <a:srgbClr val="FF0000"/>
                </a:solidFill>
                <a:effectLst/>
                <a:latin typeface="Arial"/>
                <a:ea typeface="Times New Roman"/>
              </a:endParaRPr>
            </a:p>
          </p:txBody>
        </p:sp>
        <p:sp>
          <p:nvSpPr>
            <p:cNvPr id="11" name="Text Box 8"/>
            <p:cNvSpPr txBox="1">
              <a:spLocks noChangeArrowheads="1"/>
            </p:cNvSpPr>
            <p:nvPr/>
          </p:nvSpPr>
          <p:spPr bwMode="auto">
            <a:xfrm>
              <a:off x="1496634" y="6032642"/>
              <a:ext cx="576064" cy="359073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0" tIns="0" rIns="0" bIns="0" anchor="t" anchorCtr="0" upright="1">
              <a:spAutoFit/>
            </a:bodyPr>
            <a:lstStyle/>
            <a:p>
              <a:pPr>
                <a:lnSpc>
                  <a:spcPts val="1400"/>
                </a:lnSpc>
                <a:spcAft>
                  <a:spcPts val="0"/>
                </a:spcAft>
              </a:pPr>
              <a:endParaRPr lang="en-GB" sz="1600" b="1" dirty="0">
                <a:solidFill>
                  <a:srgbClr val="FF0000"/>
                </a:solidFill>
                <a:effectLst/>
                <a:latin typeface="Arial"/>
                <a:ea typeface="Times New Roman"/>
              </a:endParaRPr>
            </a:p>
            <a:p>
              <a:pPr>
                <a:lnSpc>
                  <a:spcPts val="1400"/>
                </a:lnSpc>
                <a:spcAft>
                  <a:spcPts val="0"/>
                </a:spcAft>
              </a:pPr>
              <a:r>
                <a:rPr lang="en-GB" sz="1600" b="1" dirty="0">
                  <a:solidFill>
                    <a:srgbClr val="FF0000"/>
                  </a:solidFill>
                  <a:latin typeface="Arial"/>
                  <a:ea typeface="Times New Roman"/>
                </a:rPr>
                <a:t>  O</a:t>
              </a:r>
              <a:endParaRPr lang="en-GB" sz="1100" b="1" dirty="0">
                <a:solidFill>
                  <a:srgbClr val="FF0000"/>
                </a:solidFill>
                <a:effectLst/>
                <a:latin typeface="Arial"/>
                <a:ea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6516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1898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32012"/>
            <a:ext cx="8229600" cy="4525963"/>
          </a:xfrm>
        </p:spPr>
        <p:txBody>
          <a:bodyPr/>
          <a:lstStyle/>
          <a:p>
            <a:pPr lvl="0"/>
            <a:r>
              <a:rPr lang="en-GB" dirty="0"/>
              <a:t>A car drives 60 km north, then 80 km east, as shown in the diagram. The journey takes 2 hours. Calculate the </a:t>
            </a:r>
          </a:p>
          <a:p>
            <a:r>
              <a:rPr lang="en-GB" dirty="0"/>
              <a:t>a) distance travelled</a:t>
            </a:r>
          </a:p>
          <a:p>
            <a:r>
              <a:rPr lang="en-GB" dirty="0"/>
              <a:t>b) displacement</a:t>
            </a:r>
          </a:p>
          <a:p>
            <a:r>
              <a:rPr lang="en-GB" dirty="0"/>
              <a:t>c) average speed</a:t>
            </a:r>
          </a:p>
          <a:p>
            <a:r>
              <a:rPr lang="en-GB" dirty="0"/>
              <a:t>d) average velocity.</a:t>
            </a:r>
          </a:p>
          <a:p>
            <a:endParaRPr lang="en-GB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101152"/>
            <a:ext cx="2376264" cy="19201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42410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The brakes of a car exert a force of 500N to stop the car. If the braking distance is 67m how much work is done by the brakes to stop the car. </a:t>
            </a:r>
          </a:p>
          <a:p>
            <a:r>
              <a:rPr lang="en-GB" dirty="0"/>
              <a:t>What happens to the kinetic energy of the car?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51293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Explain how to measure the acceleration of a trolley as it rolls down a slope</a:t>
            </a:r>
          </a:p>
        </p:txBody>
      </p:sp>
    </p:spTree>
    <p:extLst>
      <p:ext uri="{BB962C8B-B14F-4D97-AF65-F5344CB8AC3E}">
        <p14:creationId xmlns:p14="http://schemas.microsoft.com/office/powerpoint/2010/main" val="228705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/>
              <a:t>Describe the difference between a scalar and vector.</a:t>
            </a:r>
          </a:p>
        </p:txBody>
      </p:sp>
    </p:spTree>
    <p:extLst>
      <p:ext uri="{BB962C8B-B14F-4D97-AF65-F5344CB8AC3E}">
        <p14:creationId xmlns:p14="http://schemas.microsoft.com/office/powerpoint/2010/main" val="255444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719064"/>
          </a:xfrm>
        </p:spPr>
        <p:txBody>
          <a:bodyPr>
            <a:normAutofit fontScale="90000"/>
          </a:bodyPr>
          <a:lstStyle/>
          <a:p>
            <a:r>
              <a:rPr lang="en-GB" dirty="0"/>
              <a:t>Sketch a graph of the velocity against time for a parachutist from the moment they jump out of the plane to when they land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3140969"/>
            <a:ext cx="8229600" cy="1152128"/>
          </a:xfrm>
        </p:spPr>
        <p:txBody>
          <a:bodyPr/>
          <a:lstStyle/>
          <a:p>
            <a:r>
              <a:rPr lang="en-GB" dirty="0"/>
              <a:t>Describe each part of the journey, making references to the forces involved</a:t>
            </a:r>
          </a:p>
        </p:txBody>
      </p:sp>
    </p:spTree>
    <p:extLst>
      <p:ext uri="{BB962C8B-B14F-4D97-AF65-F5344CB8AC3E}">
        <p14:creationId xmlns:p14="http://schemas.microsoft.com/office/powerpoint/2010/main" val="23363114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867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Explain the term terminal velocity and explain how this arises.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9839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en-GB" dirty="0"/>
              <a:t>A rocket, of mass 300kg, on a launch pad produces a thrust of 2500 N. Describe what happens to the rocket.</a:t>
            </a:r>
          </a:p>
        </p:txBody>
      </p:sp>
      <p:pic>
        <p:nvPicPr>
          <p:cNvPr id="1026" name="Picture 2" descr="C:\Users\JH\AppData\Local\Microsoft\Windows\Temporary Internet Files\Content.IE5\HE303K79\16617-illustration-of-a-red-rocket-pv[1]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2856"/>
            <a:ext cx="258395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1338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472"/>
            <a:ext cx="8820472" cy="2185392"/>
          </a:xfrm>
        </p:spPr>
        <p:txBody>
          <a:bodyPr>
            <a:normAutofit/>
          </a:bodyPr>
          <a:lstStyle/>
          <a:p>
            <a:r>
              <a:rPr lang="en-GB" sz="3200" dirty="0"/>
              <a:t>A ball is kicked horizontally off a bench.</a:t>
            </a:r>
            <a:br>
              <a:rPr lang="en-GB" sz="3200" dirty="0"/>
            </a:br>
            <a:r>
              <a:rPr lang="en-GB" sz="3200" dirty="0"/>
              <a:t>a)	Sketch the path taken by the ball. </a:t>
            </a:r>
            <a:br>
              <a:rPr lang="en-GB" sz="3200" dirty="0"/>
            </a:br>
            <a:r>
              <a:rPr lang="en-GB" sz="3200" dirty="0"/>
              <a:t>b)	describe, in detail, the motion of the ball.</a:t>
            </a:r>
          </a:p>
        </p:txBody>
      </p:sp>
    </p:spTree>
    <p:extLst>
      <p:ext uri="{BB962C8B-B14F-4D97-AF65-F5344CB8AC3E}">
        <p14:creationId xmlns:p14="http://schemas.microsoft.com/office/powerpoint/2010/main" val="2904422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24632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Space Exploration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Give two risks and two benefits of space exploration</a:t>
            </a:r>
          </a:p>
        </p:txBody>
      </p:sp>
    </p:spTree>
    <p:extLst>
      <p:ext uri="{BB962C8B-B14F-4D97-AF65-F5344CB8AC3E}">
        <p14:creationId xmlns:p14="http://schemas.microsoft.com/office/powerpoint/2010/main" val="353747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200" dirty="0"/>
              <a:t>Explain the difference in motion between an object dropped from 2m on the Earth and one dropped from the same height on the Moon.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161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Describe what is special about the orbit of a geostationary/ geosynchronous satellite</a:t>
            </a:r>
          </a:p>
        </p:txBody>
      </p:sp>
    </p:spTree>
    <p:extLst>
      <p:ext uri="{BB962C8B-B14F-4D97-AF65-F5344CB8AC3E}">
        <p14:creationId xmlns:p14="http://schemas.microsoft.com/office/powerpoint/2010/main" val="22702431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State what you can infer about satellite periods from the table below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138747"/>
              </p:ext>
            </p:extLst>
          </p:nvPr>
        </p:nvGraphicFramePr>
        <p:xfrm>
          <a:off x="1043608" y="1556792"/>
          <a:ext cx="6528048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4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64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Height of orbit</a:t>
                      </a:r>
                      <a:r>
                        <a:rPr lang="en-GB" sz="2800" b="1" baseline="0" dirty="0">
                          <a:solidFill>
                            <a:schemeClr val="tx1"/>
                          </a:solidFill>
                        </a:rPr>
                        <a:t> (km)</a:t>
                      </a:r>
                      <a:endParaRPr lang="en-GB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Period (h)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1.5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1.6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1 000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1.8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1 414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1.9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10 000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5.8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256"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20 000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11.9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b="1">
                          <a:solidFill>
                            <a:schemeClr val="tx1"/>
                          </a:solidFill>
                        </a:rPr>
                        <a:t>35 786</a:t>
                      </a:r>
                      <a:endParaRPr lang="en-GB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1" dirty="0">
                          <a:solidFill>
                            <a:schemeClr val="tx1"/>
                          </a:solidFill>
                        </a:rPr>
                        <a:t>24.0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5567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List 4 vector quantities and 5 scalar quantities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4782611"/>
              </p:ext>
            </p:extLst>
          </p:nvPr>
        </p:nvGraphicFramePr>
        <p:xfrm>
          <a:off x="457200" y="1600200"/>
          <a:ext cx="8229600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/>
                        <a:t>Scalar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/>
                        <a:t>Vector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80705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A 5kg object is taken to the moon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1252736"/>
          </a:xfrm>
        </p:spPr>
        <p:txBody>
          <a:bodyPr/>
          <a:lstStyle/>
          <a:p>
            <a:r>
              <a:rPr lang="en-GB" dirty="0"/>
              <a:t>State the value of the mass at the three points in its journey.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208268"/>
              </p:ext>
            </p:extLst>
          </p:nvPr>
        </p:nvGraphicFramePr>
        <p:xfrm>
          <a:off x="683568" y="2780928"/>
          <a:ext cx="7776864" cy="2255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20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7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Mass (kg)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/>
                        <a:t>On Earth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/>
                        <a:t>In space ship during the journey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dirty="0"/>
                        <a:t>On the moon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85588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Show by calculation that a light year is 9.47 </a:t>
            </a:r>
            <a:r>
              <a:rPr lang="en-GB" dirty="0">
                <a:sym typeface="Symbol"/>
              </a:rPr>
              <a:t> 10</a:t>
            </a:r>
            <a:r>
              <a:rPr lang="en-GB" baseline="30000" dirty="0">
                <a:sym typeface="Symbol"/>
              </a:rPr>
              <a:t>15 </a:t>
            </a:r>
            <a:r>
              <a:rPr lang="en-GB" dirty="0">
                <a:sym typeface="Symbol"/>
              </a:rPr>
              <a:t>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94017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GB" dirty="0"/>
              <a:t>Give </a:t>
            </a:r>
            <a:r>
              <a:rPr lang="en-GB" b="1" dirty="0"/>
              <a:t>one </a:t>
            </a:r>
            <a:r>
              <a:rPr lang="en-GB" dirty="0"/>
              <a:t>example of how space exploration has impacted on everyday life. </a:t>
            </a:r>
          </a:p>
        </p:txBody>
      </p:sp>
    </p:spTree>
    <p:extLst>
      <p:ext uri="{BB962C8B-B14F-4D97-AF65-F5344CB8AC3E}">
        <p14:creationId xmlns:p14="http://schemas.microsoft.com/office/powerpoint/2010/main" val="25869527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86800" cy="1143000"/>
          </a:xfrm>
        </p:spPr>
        <p:txBody>
          <a:bodyPr>
            <a:noAutofit/>
          </a:bodyPr>
          <a:lstStyle/>
          <a:p>
            <a:r>
              <a:rPr lang="en-GB" sz="3200" dirty="0"/>
              <a:t>Why does re-entry to a planet’s atmosphere pose a challenge to spacecraft designers and engineers? </a:t>
            </a:r>
          </a:p>
        </p:txBody>
      </p:sp>
    </p:spTree>
    <p:extLst>
      <p:ext uri="{BB962C8B-B14F-4D97-AF65-F5344CB8AC3E}">
        <p14:creationId xmlns:p14="http://schemas.microsoft.com/office/powerpoint/2010/main" val="26387381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Name the different spectra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7" y="5301208"/>
            <a:ext cx="4734586" cy="63826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74" y="3717032"/>
            <a:ext cx="4753639" cy="6382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80" y="2060848"/>
            <a:ext cx="4715533" cy="68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6227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04448" cy="790077"/>
          </a:xfrm>
        </p:spPr>
        <p:txBody>
          <a:bodyPr>
            <a:normAutofit/>
          </a:bodyPr>
          <a:lstStyle/>
          <a:p>
            <a:r>
              <a:rPr lang="en-GB" sz="2400" dirty="0"/>
              <a:t>Identify the elements in this star spectrum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12" y="3980594"/>
            <a:ext cx="5296640" cy="58110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44" y="1342604"/>
            <a:ext cx="5249008" cy="552527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178113" y="2492896"/>
            <a:ext cx="5593698" cy="533474"/>
            <a:chOff x="342581" y="1484784"/>
            <a:chExt cx="5593698" cy="53347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581" y="1484784"/>
              <a:ext cx="5258534" cy="533474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5607343" y="1626238"/>
              <a:ext cx="3289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H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31004" y="3284984"/>
            <a:ext cx="5774210" cy="562053"/>
            <a:chOff x="249469" y="2403541"/>
            <a:chExt cx="5774210" cy="56205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469" y="2403541"/>
              <a:ext cx="5277587" cy="562053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5579327" y="2499901"/>
              <a:ext cx="4443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He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509939" y="4124610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90170" y="4773572"/>
            <a:ext cx="5611333" cy="504896"/>
            <a:chOff x="249469" y="4293096"/>
            <a:chExt cx="5611333" cy="50489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469" y="4293096"/>
              <a:ext cx="5239482" cy="504896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5527056" y="4294675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N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05462" y="5555640"/>
            <a:ext cx="5620441" cy="571580"/>
            <a:chOff x="205462" y="5085184"/>
            <a:chExt cx="5620441" cy="57158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462" y="5085184"/>
              <a:ext cx="5258534" cy="571580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5488951" y="5186308"/>
              <a:ext cx="336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74319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44" y="548680"/>
            <a:ext cx="8854154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97144" y="188640"/>
            <a:ext cx="87393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/>
              <a:t>How many of these NASA spinoffs have you used recently?</a:t>
            </a:r>
          </a:p>
        </p:txBody>
      </p:sp>
    </p:spTree>
    <p:extLst>
      <p:ext uri="{BB962C8B-B14F-4D97-AF65-F5344CB8AC3E}">
        <p14:creationId xmlns:p14="http://schemas.microsoft.com/office/powerpoint/2010/main" val="21087950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GB" dirty="0"/>
              <a:t>Define the following terms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4926805"/>
              </p:ext>
            </p:extLst>
          </p:nvPr>
        </p:nvGraphicFramePr>
        <p:xfrm>
          <a:off x="179512" y="1052736"/>
          <a:ext cx="822960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9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Term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800" dirty="0"/>
                        <a:t>Definition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Planet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Moon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Star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Sun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Galaxy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Solar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Universe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800" dirty="0"/>
                        <a:t>Comet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06476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Put the following in order of size from the largest to the smallest.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fontAlgn="t">
              <a:buNone/>
            </a:pPr>
            <a:r>
              <a:rPr lang="en-GB" b="1" dirty="0"/>
              <a:t>Term</a:t>
            </a:r>
            <a:endParaRPr lang="en-GB" dirty="0"/>
          </a:p>
          <a:p>
            <a:pPr fontAlgn="t"/>
            <a:r>
              <a:rPr lang="en-GB" dirty="0"/>
              <a:t>Planet</a:t>
            </a:r>
          </a:p>
          <a:p>
            <a:pPr fontAlgn="t"/>
            <a:r>
              <a:rPr lang="en-GB" dirty="0"/>
              <a:t>Moon</a:t>
            </a:r>
          </a:p>
          <a:p>
            <a:pPr fontAlgn="t"/>
            <a:r>
              <a:rPr lang="en-GB" dirty="0"/>
              <a:t>Star</a:t>
            </a:r>
          </a:p>
          <a:p>
            <a:pPr fontAlgn="t"/>
            <a:r>
              <a:rPr lang="en-GB" dirty="0"/>
              <a:t>Sun</a:t>
            </a:r>
          </a:p>
          <a:p>
            <a:pPr fontAlgn="t"/>
            <a:r>
              <a:rPr lang="en-GB" dirty="0"/>
              <a:t>Galaxy</a:t>
            </a:r>
          </a:p>
          <a:p>
            <a:pPr fontAlgn="t"/>
            <a:r>
              <a:rPr lang="en-GB" dirty="0"/>
              <a:t>Solar System</a:t>
            </a:r>
          </a:p>
          <a:p>
            <a:pPr fontAlgn="t"/>
            <a:r>
              <a:rPr lang="en-GB" dirty="0"/>
              <a:t>Universe</a:t>
            </a:r>
          </a:p>
          <a:p>
            <a:pPr fontAlgn="t"/>
            <a:r>
              <a:rPr lang="en-GB"/>
              <a:t>Comet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85439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7200800" cy="648072"/>
          </a:xfrm>
        </p:spPr>
        <p:txBody>
          <a:bodyPr>
            <a:normAutofit fontScale="90000"/>
          </a:bodyPr>
          <a:lstStyle/>
          <a:p>
            <a:pPr lvl="0"/>
            <a:r>
              <a:rPr lang="en-GB" sz="2700" dirty="0"/>
              <a:t>Calculate the amount of heat energy required to melt 0.3 kg of ice at 0 °C.</a:t>
            </a:r>
            <a:br>
              <a:rPr lang="en-GB" sz="2700" dirty="0"/>
            </a:br>
            <a:r>
              <a:rPr lang="en-GB" sz="2700" dirty="0"/>
              <a:t>(Specific latent heat of fusion of ice = 3.34 x 10</a:t>
            </a:r>
            <a:r>
              <a:rPr lang="en-GB" sz="2700" baseline="30000" dirty="0"/>
              <a:t>5</a:t>
            </a:r>
            <a:r>
              <a:rPr lang="en-GB" sz="2700" dirty="0"/>
              <a:t> J/kg)</a:t>
            </a:r>
            <a:br>
              <a:rPr lang="en-GB" dirty="0"/>
            </a:br>
            <a:r>
              <a:rPr lang="en-GB" dirty="0"/>
              <a:t> 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4013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863080"/>
          </a:xfrm>
        </p:spPr>
        <p:txBody>
          <a:bodyPr>
            <a:normAutofit fontScale="90000"/>
          </a:bodyPr>
          <a:lstStyle/>
          <a:p>
            <a:r>
              <a:rPr lang="en-GB" dirty="0"/>
              <a:t>In the relationship </a:t>
            </a:r>
            <a:r>
              <a:rPr lang="en-GB" i="1" dirty="0"/>
              <a:t>v = u + at</a:t>
            </a:r>
            <a:r>
              <a:rPr lang="en-GB" dirty="0"/>
              <a:t>, state what each symbol represents and the units of each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76016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GB" sz="2200" dirty="0">
                <a:latin typeface="Trebuchet MS" panose="020B0603020202020204" pitchFamily="34" charset="0"/>
              </a:rPr>
              <a:t>The graph below shows how the temperature of a 2 kg lump of solid wax varies with time when heated. </a:t>
            </a:r>
            <a:br>
              <a:rPr lang="en-GB" sz="2200" dirty="0">
                <a:latin typeface="Trebuchet MS" panose="020B0603020202020204" pitchFamily="34" charset="0"/>
              </a:rPr>
            </a:br>
            <a:r>
              <a:rPr lang="en-GB" sz="2200" dirty="0">
                <a:latin typeface="Trebuchet MS" panose="020B0603020202020204" pitchFamily="34" charset="0"/>
              </a:rPr>
              <a:t>A) Explain what is happening to the wax in the regions AB, BC and CD. </a:t>
            </a:r>
            <a:br>
              <a:rPr lang="en-GB" sz="2200" dirty="0">
                <a:latin typeface="Trebuchet MS" panose="020B0603020202020204" pitchFamily="34" charset="0"/>
              </a:rPr>
            </a:br>
            <a:r>
              <a:rPr lang="en-GB" sz="2200" dirty="0">
                <a:latin typeface="Trebuchet MS" panose="020B0603020202020204" pitchFamily="34" charset="0"/>
              </a:rPr>
              <a:t>B) If a 200 W heater was used to heat the wax, calculate the specific latent heat of fusion of the solid wax. 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0" y="2348880"/>
            <a:ext cx="3530608" cy="360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5983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en-GB" dirty="0"/>
              <a:t>Sketch a velocity–time graph to show how the velocity of the car varies during the test run. 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564904"/>
            <a:ext cx="8229600" cy="3833267"/>
          </a:xfrm>
        </p:spPr>
        <p:txBody>
          <a:bodyPr>
            <a:normAutofit/>
          </a:bodyPr>
          <a:lstStyle/>
          <a:p>
            <a:r>
              <a:rPr lang="en-GB" dirty="0"/>
              <a:t>During a test run, a car starts from rest on a straight, flat track. </a:t>
            </a:r>
          </a:p>
          <a:p>
            <a:r>
              <a:rPr lang="en-GB" dirty="0"/>
              <a:t>For the first 2 s of its motion it has a constant acceleration. It then travels at a constant velocity for a further 3 s. </a:t>
            </a:r>
          </a:p>
          <a:p>
            <a:r>
              <a:rPr lang="en-GB" dirty="0"/>
              <a:t>Numerical values are only required on the time axis.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3161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1833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 fork –lift truck us used to load a crate of mass 200kg onto a lorry.</a:t>
            </a:r>
          </a:p>
          <a:p>
            <a:r>
              <a:rPr lang="en-GB" dirty="0"/>
              <a:t>It has to drive 12m to the lorry and then lift the crate up 1.5 m on to the lorry. The driving force is 500N and the energy available for the operation is 8000J. Will the fork lift truck be able to load the crate onto the lorry?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7455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757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GB" dirty="0"/>
              <a:t>State Newton’s Three Laws of Motion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759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1684</TotalTime>
  <Words>838</Words>
  <Application>Microsoft Office PowerPoint</Application>
  <PresentationFormat>On-screen Show (4:3)</PresentationFormat>
  <Paragraphs>110</Paragraphs>
  <Slides>40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Arial</vt:lpstr>
      <vt:lpstr>Calibri</vt:lpstr>
      <vt:lpstr>Symbol</vt:lpstr>
      <vt:lpstr>Trebuchet MS</vt:lpstr>
      <vt:lpstr>Office Theme</vt:lpstr>
      <vt:lpstr>Dynamics and Space Revision</vt:lpstr>
      <vt:lpstr>Describe the difference between a scalar and vector.</vt:lpstr>
      <vt:lpstr>List 4 vector quantities and 5 scalar quantities</vt:lpstr>
      <vt:lpstr>In the relationship v = u + at, state what each symbol represents and the units of each </vt:lpstr>
      <vt:lpstr>Sketch a velocity–time graph to show how the velocity of the car varies during the test run.  </vt:lpstr>
      <vt:lpstr>PowerPoint Presentation</vt:lpstr>
      <vt:lpstr>PowerPoint Presentation</vt:lpstr>
      <vt:lpstr>PowerPoint Presentation</vt:lpstr>
      <vt:lpstr>State Newton’s Three Laws of Motion</vt:lpstr>
      <vt:lpstr>PowerPoint Presentation</vt:lpstr>
      <vt:lpstr>PowerPoint Presentation</vt:lpstr>
      <vt:lpstr>What can you infer about the size of the forces in the example below?</vt:lpstr>
      <vt:lpstr>PowerPoint Presentation</vt:lpstr>
      <vt:lpstr>What is the name given to this type of diagram?</vt:lpstr>
      <vt:lpstr>Calculate the accelerations and the distance travelled in the first 5s and the total distance travelled</vt:lpstr>
      <vt:lpstr>PowerPoint Presentation</vt:lpstr>
      <vt:lpstr>PowerPoint Presentation</vt:lpstr>
      <vt:lpstr>PowerPoint Presentation</vt:lpstr>
      <vt:lpstr>Explain how to measure the acceleration of a trolley as it rolls down a slope</vt:lpstr>
      <vt:lpstr>Sketch a graph of the velocity against time for a parachutist from the moment they jump out of the plane to when they land</vt:lpstr>
      <vt:lpstr>PowerPoint Presentation</vt:lpstr>
      <vt:lpstr>Explain the term terminal velocity and explain how this arises.</vt:lpstr>
      <vt:lpstr>A rocket, of mass 300kg, on a launch pad produces a thrust of 2500 N. Describe what happens to the rocket.</vt:lpstr>
      <vt:lpstr>A ball is kicked horizontally off a bench. a) Sketch the path taken by the ball.  b) describe, in detail, the motion of the ball.</vt:lpstr>
      <vt:lpstr>PowerPoint Presentation</vt:lpstr>
      <vt:lpstr>Space Exploration</vt:lpstr>
      <vt:lpstr>Explain the difference in motion between an object dropped from 2m on the Earth and one dropped from the same height on the Moon.</vt:lpstr>
      <vt:lpstr>Describe what is special about the orbit of a geostationary/ geosynchronous satellite</vt:lpstr>
      <vt:lpstr>State what you can infer about satellite periods from the table below</vt:lpstr>
      <vt:lpstr>A 5kg object is taken to the moon </vt:lpstr>
      <vt:lpstr>Show by calculation that a light year is 9.47  1015 m</vt:lpstr>
      <vt:lpstr>Give one example of how space exploration has impacted on everyday life. </vt:lpstr>
      <vt:lpstr>Why does re-entry to a planet’s atmosphere pose a challenge to spacecraft designers and engineers? </vt:lpstr>
      <vt:lpstr>Name the different spectra</vt:lpstr>
      <vt:lpstr>Identify the elements in this star spectrum</vt:lpstr>
      <vt:lpstr>PowerPoint Presentation</vt:lpstr>
      <vt:lpstr>Define the following terms</vt:lpstr>
      <vt:lpstr>Put the following in order of size from the largest to the smallest.</vt:lpstr>
      <vt:lpstr>Calculate the amount of heat energy required to melt 0.3 kg of ice at 0 °C. (Specific latent heat of fusion of ice = 3.34 x 105 J/kg)   </vt:lpstr>
      <vt:lpstr>The graph below shows how the temperature of a 2 kg lump of solid wax varies with time when heated.  A) Explain what is happening to the wax in the regions AB, BC and CD.  B) If a 200 W heater was used to heat the wax, calculate the specific latent heat of fusion of the solid wax.  </vt:lpstr>
    </vt:vector>
  </TitlesOfParts>
  <Company>Altiris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Dynamics and Space Revision</dc:title>
  <dc:creator>Jennie Hargreaves</dc:creator>
  <cp:lastModifiedBy>Jennie Hargreaves</cp:lastModifiedBy>
  <cp:revision>22</cp:revision>
  <dcterms:created xsi:type="dcterms:W3CDTF">2017-03-30T17:42:45Z</dcterms:created>
  <dcterms:modified xsi:type="dcterms:W3CDTF">2026-04-30T09:08:56Z</dcterms:modified>
</cp:coreProperties>
</file>